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heme/theme4.xml" ContentType="application/vnd.openxmlformats-officedocument.them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2" r:id="rId2"/>
    <p:sldMasterId id="2147483650" r:id="rId3"/>
  </p:sldMasterIdLst>
  <p:notesMasterIdLst>
    <p:notesMasterId r:id="rId36"/>
  </p:notesMasterIdLst>
  <p:sldIdLst>
    <p:sldId id="256" r:id="rId4"/>
    <p:sldId id="257" r:id="rId5"/>
    <p:sldId id="294" r:id="rId6"/>
    <p:sldId id="295" r:id="rId7"/>
    <p:sldId id="296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1" r:id="rId21"/>
    <p:sldId id="282" r:id="rId22"/>
    <p:sldId id="283" r:id="rId23"/>
    <p:sldId id="284" r:id="rId24"/>
    <p:sldId id="285" r:id="rId25"/>
    <p:sldId id="286" r:id="rId26"/>
    <p:sldId id="287" r:id="rId27"/>
    <p:sldId id="299" r:id="rId28"/>
    <p:sldId id="300" r:id="rId29"/>
    <p:sldId id="288" r:id="rId30"/>
    <p:sldId id="289" r:id="rId31"/>
    <p:sldId id="290" r:id="rId32"/>
    <p:sldId id="291" r:id="rId33"/>
    <p:sldId id="292" r:id="rId34"/>
    <p:sldId id="293" r:id="rId35"/>
  </p:sldIdLst>
  <p:sldSz cx="12192000" cy="6858000"/>
  <p:notesSz cx="7104063" cy="10234613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/>
    <p:restoredTop sz="94660"/>
  </p:normalViewPr>
  <p:slideViewPr>
    <p:cSldViewPr snapToGrid="0" showGuides="1">
      <p:cViewPr varScale="1">
        <p:scale>
          <a:sx n="106" d="100"/>
          <a:sy n="106" d="100"/>
        </p:scale>
        <p:origin x="-90" y="-168"/>
      </p:cViewPr>
      <p:guideLst>
        <p:guide orient="horz" pos="2164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3468" y="72"/>
      </p:cViewPr>
      <p:guideLst/>
    </p:cSldViewPr>
  </p:notesViewPr>
  <p:gridSpacing cx="73734613" cy="73734613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D:\c\&#26700;&#38754;\benchmark\Euler%20OS%20kernel%20&#24615;&#33021;&#27979;&#35797;&#23545;&#27604;&#25253;&#21578;-&#23384;&#20648;3.0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zh-CN"/>
  <c:chart>
    <c:title>
      <c:tx>
        <c:rich>
          <a:bodyPr/>
          <a:lstStyle/>
          <a:p>
            <a:pPr>
              <a:defRPr/>
            </a:pPr>
            <a:r>
              <a:rPr lang="zh-CN" altLang="en-US"/>
              <a:t>通信延迟</a:t>
            </a:r>
          </a:p>
        </c:rich>
      </c:tx>
    </c:title>
    <c:plotArea>
      <c:layout/>
      <c:lineChart>
        <c:grouping val="standard"/>
        <c:ser>
          <c:idx val="0"/>
          <c:order val="0"/>
          <c:tx>
            <c:strRef>
              <c:f>通信子系统!$B$6</c:f>
              <c:strCache>
                <c:ptCount val="1"/>
                <c:pt idx="0">
                  <c:v>arm64</c:v>
                </c:pt>
              </c:strCache>
            </c:strRef>
          </c:tx>
          <c:cat>
            <c:strRef>
              <c:f>通信子系统!$C$5:$I$5</c:f>
              <c:strCache>
                <c:ptCount val="7"/>
                <c:pt idx="0">
                  <c:v>pipe</c:v>
                </c:pt>
                <c:pt idx="1">
                  <c:v>AF
UNIX</c:v>
                </c:pt>
                <c:pt idx="2">
                  <c:v>UDP</c:v>
                </c:pt>
                <c:pt idx="3">
                  <c:v>RPC/
UDP</c:v>
                </c:pt>
                <c:pt idx="4">
                  <c:v>TCP</c:v>
                </c:pt>
                <c:pt idx="5">
                  <c:v>RPC/
TCP</c:v>
                </c:pt>
                <c:pt idx="6">
                  <c:v>Connet</c:v>
                </c:pt>
              </c:strCache>
            </c:strRef>
          </c:cat>
          <c:val>
            <c:numRef>
              <c:f>通信子系统!$C$6:$I$6</c:f>
              <c:numCache>
                <c:formatCode>General</c:formatCode>
                <c:ptCount val="7"/>
                <c:pt idx="0">
                  <c:v>5.9820000000000002</c:v>
                </c:pt>
                <c:pt idx="1">
                  <c:v>8.83</c:v>
                </c:pt>
                <c:pt idx="2">
                  <c:v>12.4</c:v>
                </c:pt>
                <c:pt idx="3">
                  <c:v>19.8</c:v>
                </c:pt>
                <c:pt idx="4">
                  <c:v>17.8</c:v>
                </c:pt>
                <c:pt idx="5">
                  <c:v>24.2</c:v>
                </c:pt>
                <c:pt idx="6">
                  <c:v>33</c:v>
                </c:pt>
              </c:numCache>
            </c:numRef>
          </c:val>
        </c:ser>
        <c:ser>
          <c:idx val="1"/>
          <c:order val="1"/>
          <c:tx>
            <c:strRef>
              <c:f>通信子系统!$B$7</c:f>
              <c:strCache>
                <c:ptCount val="1"/>
                <c:pt idx="0">
                  <c:v>x86</c:v>
                </c:pt>
              </c:strCache>
            </c:strRef>
          </c:tx>
          <c:cat>
            <c:strRef>
              <c:f>通信子系统!$C$5:$I$5</c:f>
              <c:strCache>
                <c:ptCount val="7"/>
                <c:pt idx="0">
                  <c:v>pipe</c:v>
                </c:pt>
                <c:pt idx="1">
                  <c:v>AF
UNIX</c:v>
                </c:pt>
                <c:pt idx="2">
                  <c:v>UDP</c:v>
                </c:pt>
                <c:pt idx="3">
                  <c:v>RPC/
UDP</c:v>
                </c:pt>
                <c:pt idx="4">
                  <c:v>TCP</c:v>
                </c:pt>
                <c:pt idx="5">
                  <c:v>RPC/
TCP</c:v>
                </c:pt>
                <c:pt idx="6">
                  <c:v>Connet</c:v>
                </c:pt>
              </c:strCache>
            </c:strRef>
          </c:cat>
          <c:val>
            <c:numRef>
              <c:f>通信子系统!$C$7:$I$7</c:f>
              <c:numCache>
                <c:formatCode>General</c:formatCode>
                <c:ptCount val="7"/>
                <c:pt idx="0">
                  <c:v>7.012999999999999</c:v>
                </c:pt>
                <c:pt idx="1">
                  <c:v>6.8599999999999994</c:v>
                </c:pt>
                <c:pt idx="2">
                  <c:v>13.4</c:v>
                </c:pt>
                <c:pt idx="3">
                  <c:v>28</c:v>
                </c:pt>
                <c:pt idx="4">
                  <c:v>16.5</c:v>
                </c:pt>
                <c:pt idx="5">
                  <c:v>35.200000000000003</c:v>
                </c:pt>
                <c:pt idx="6">
                  <c:v>30</c:v>
                </c:pt>
              </c:numCache>
            </c:numRef>
          </c:val>
        </c:ser>
        <c:marker val="1"/>
        <c:axId val="67175936"/>
        <c:axId val="67177472"/>
      </c:lineChart>
      <c:catAx>
        <c:axId val="67175936"/>
        <c:scaling>
          <c:orientation val="minMax"/>
        </c:scaling>
        <c:axPos val="b"/>
        <c:majorTickMark val="none"/>
        <c:tickLblPos val="nextTo"/>
        <c:crossAx val="67177472"/>
        <c:crosses val="autoZero"/>
        <c:auto val="1"/>
        <c:lblAlgn val="ctr"/>
        <c:lblOffset val="100"/>
      </c:catAx>
      <c:valAx>
        <c:axId val="67177472"/>
        <c:scaling>
          <c:orientation val="minMax"/>
        </c:scaling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zh-CN" altLang="en-US"/>
                  <a:t>单位：</a:t>
                </a:r>
                <a:r>
                  <a:rPr lang="en-US" altLang="zh-CN"/>
                  <a:t>us</a:t>
                </a:r>
                <a:endParaRPr lang="zh-CN" altLang="en-US"/>
              </a:p>
            </c:rich>
          </c:tx>
        </c:title>
        <c:numFmt formatCode="General" sourceLinked="1"/>
        <c:majorTickMark val="none"/>
        <c:tickLblPos val="nextTo"/>
        <c:crossAx val="67175936"/>
        <c:crosses val="autoZero"/>
        <c:crossBetween val="between"/>
      </c:valAx>
      <c:dTable>
        <c:showHorzBorder val="1"/>
        <c:showVertBorder val="1"/>
        <c:showOutline val="1"/>
        <c:showKeys val="1"/>
      </c:dTable>
    </c:plotArea>
    <c:plotVisOnly val="1"/>
  </c:chart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FB687C-3C2B-4BC0-A204-30428D9AA5D8}" type="datetimeFigureOut">
              <a:rPr lang="en-US" smtClean="0"/>
              <a:pPr/>
              <a:t>10/9/2016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5D6D9D-F7EC-41AF-8570-0413D9A2B5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246149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0612" cy="47219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65202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23603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0612" cy="47219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65202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979293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382945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49197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63691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20550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430882" cy="1041903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11322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094249" cy="385034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385034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67457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2155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1600" cy="32155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21198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78401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53334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14" Type="http://schemas.openxmlformats.org/officeDocument/2006/relationships/image" Target="../media/image3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9.22背景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-4445" y="-1905"/>
            <a:ext cx="12200890" cy="686181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6" descr="ppt5"/>
          <p:cNvPicPr>
            <a:picLocks noChangeAspect="1" noChangeArrowheads="1"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20507"/>
          <a:stretch/>
        </p:blipFill>
        <p:spPr bwMode="auto">
          <a:xfrm>
            <a:off x="-9526" y="5776486"/>
            <a:ext cx="12201526" cy="1159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3736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5456" y="365125"/>
            <a:ext cx="1988344" cy="132556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697" y="6055482"/>
            <a:ext cx="1320955" cy="44530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556968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64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/>
          <p:cNvSpPr>
            <a:spLocks noGrp="1"/>
          </p:cNvSpPr>
          <p:nvPr>
            <p:ph type="title"/>
          </p:nvPr>
        </p:nvSpPr>
        <p:spPr>
          <a:xfrm>
            <a:off x="1019175" y="37528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ctr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1" name="文本占位符 2"/>
          <p:cNvSpPr>
            <a:spLocks noGrp="1"/>
          </p:cNvSpPr>
          <p:nvPr>
            <p:ph type="body"/>
          </p:nvPr>
        </p:nvSpPr>
        <p:spPr>
          <a:xfrm>
            <a:off x="1019175" y="1995805"/>
            <a:ext cx="10515600" cy="3487738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t"/>
          <a:lstStyle/>
          <a:p>
            <a:pPr lvl="0" indent="-228600"/>
            <a:endParaRPr lang="zh-CN" altLang="en-US"/>
          </a:p>
        </p:txBody>
      </p:sp>
      <p:pic>
        <p:nvPicPr>
          <p:cNvPr id="5" name="图片 6" descr="ppt5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20507"/>
          <a:stretch/>
        </p:blipFill>
        <p:spPr bwMode="auto">
          <a:xfrm>
            <a:off x="0" y="5698273"/>
            <a:ext cx="12201526" cy="1159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697" y="6055482"/>
            <a:ext cx="1320955" cy="44530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431" y="375286"/>
            <a:ext cx="1988344" cy="132556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5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0" Type="http://schemas.openxmlformats.org/officeDocument/2006/relationships/image" Target="../media/image36.jpe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jpeg"/><Relationship Id="rId13" Type="http://schemas.openxmlformats.org/officeDocument/2006/relationships/image" Target="../media/image49.png"/><Relationship Id="rId3" Type="http://schemas.openxmlformats.org/officeDocument/2006/relationships/image" Target="../media/image39.png"/><Relationship Id="rId7" Type="http://schemas.openxmlformats.org/officeDocument/2006/relationships/image" Target="../media/image43.jpeg"/><Relationship Id="rId12" Type="http://schemas.openxmlformats.org/officeDocument/2006/relationships/image" Target="../media/image48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2.png"/><Relationship Id="rId11" Type="http://schemas.openxmlformats.org/officeDocument/2006/relationships/image" Target="../media/image47.png"/><Relationship Id="rId5" Type="http://schemas.openxmlformats.org/officeDocument/2006/relationships/image" Target="../media/image41.png"/><Relationship Id="rId10" Type="http://schemas.openxmlformats.org/officeDocument/2006/relationships/image" Target="../media/image46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5.png"/><Relationship Id="rId11" Type="http://schemas.openxmlformats.org/officeDocument/2006/relationships/image" Target="../media/image60.png"/><Relationship Id="rId5" Type="http://schemas.openxmlformats.org/officeDocument/2006/relationships/image" Target="../media/image54.png"/><Relationship Id="rId10" Type="http://schemas.openxmlformats.org/officeDocument/2006/relationships/image" Target="../media/image59.png"/><Relationship Id="rId4" Type="http://schemas.openxmlformats.org/officeDocument/2006/relationships/image" Target="../media/image53.png"/><Relationship Id="rId9" Type="http://schemas.openxmlformats.org/officeDocument/2006/relationships/image" Target="../media/image58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61.png"/><Relationship Id="rId7" Type="http://schemas.openxmlformats.org/officeDocument/2006/relationships/image" Target="../media/image6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3.jpeg"/><Relationship Id="rId5" Type="http://schemas.openxmlformats.org/officeDocument/2006/relationships/image" Target="../media/image62.png"/><Relationship Id="rId4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5.png"/><Relationship Id="rId5" Type="http://schemas.openxmlformats.org/officeDocument/2006/relationships/chart" Target="../charts/chart1.xml"/><Relationship Id="rId4" Type="http://schemas.openxmlformats.org/officeDocument/2006/relationships/image" Target="../media/image1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7" Type="http://schemas.openxmlformats.org/officeDocument/2006/relationships/image" Target="../media/image11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png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eg"/><Relationship Id="rId3" Type="http://schemas.openxmlformats.org/officeDocument/2006/relationships/image" Target="../media/image12.png"/><Relationship Id="rId7" Type="http://schemas.openxmlformats.org/officeDocument/2006/relationships/image" Target="../media/image16.gif"/><Relationship Id="rId12" Type="http://schemas.openxmlformats.org/officeDocument/2006/relationships/image" Target="../media/image2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jpe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2.jpe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1492" y="419132"/>
            <a:ext cx="96490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 smtClean="0">
                <a:latin typeface="黑体" pitchFamily="49" charset="-122"/>
                <a:ea typeface="黑体" pitchFamily="49" charset="-122"/>
              </a:rPr>
              <a:t>当用户访问量激增时</a:t>
            </a:r>
            <a:endParaRPr lang="zh-CN" altLang="en-US" sz="4000" b="1" dirty="0"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10241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83174" y="2061063"/>
            <a:ext cx="2984741" cy="27125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3" name="Picture 3" descr="http://upload.chinaz.com/2015/0618/1434612920304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0705" y="1298515"/>
            <a:ext cx="3211625" cy="1995308"/>
          </a:xfrm>
          <a:prstGeom prst="rect">
            <a:avLst/>
          </a:prstGeom>
          <a:noFill/>
        </p:spPr>
      </p:pic>
      <p:pic>
        <p:nvPicPr>
          <p:cNvPr id="10245" name="Picture 5" descr="http://pic2.ooopic.com/11/88/64/56bOOOPIC3b_1024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69360" y="3384412"/>
            <a:ext cx="3221446" cy="2180139"/>
          </a:xfrm>
          <a:prstGeom prst="rect">
            <a:avLst/>
          </a:prstGeom>
          <a:noFill/>
        </p:spPr>
      </p:pic>
    </p:spTree>
  </p:cSld>
  <p:clrMapOvr>
    <a:masterClrMapping/>
  </p:clrMapOvr>
  <p:transition advClick="0" advTm="47453">
    <p:fade thruBlk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1492" y="454992"/>
            <a:ext cx="96490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 err="1" smtClean="0">
                <a:latin typeface="黑体" pitchFamily="49" charset="-122"/>
                <a:ea typeface="黑体" pitchFamily="49" charset="-122"/>
              </a:rPr>
              <a:t>Devops</a:t>
            </a:r>
            <a:r>
              <a:rPr lang="zh-CN" altLang="en-US" sz="4000" b="1" dirty="0" smtClean="0">
                <a:latin typeface="黑体" pitchFamily="49" charset="-122"/>
                <a:ea typeface="黑体" pitchFamily="49" charset="-122"/>
              </a:rPr>
              <a:t>、敏捷开发与容器技术</a:t>
            </a:r>
            <a:endParaRPr lang="zh-CN" altLang="en-US" sz="40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691709" y="3060248"/>
            <a:ext cx="738670" cy="723900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需求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2196445" y="3068284"/>
            <a:ext cx="755797" cy="723900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代码实现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3683322" y="3063972"/>
            <a:ext cx="804824" cy="723900"/>
          </a:xfrm>
          <a:prstGeom prst="roundRect">
            <a:avLst/>
          </a:prstGeom>
          <a:solidFill>
            <a:srgbClr val="FFFF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测试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2" name="组合 65"/>
          <p:cNvGrpSpPr/>
          <p:nvPr/>
        </p:nvGrpSpPr>
        <p:grpSpPr>
          <a:xfrm>
            <a:off x="4975083" y="3217387"/>
            <a:ext cx="287878" cy="429143"/>
            <a:chOff x="3421525" y="4821107"/>
            <a:chExt cx="287878" cy="429143"/>
          </a:xfrm>
        </p:grpSpPr>
        <p:sp>
          <p:nvSpPr>
            <p:cNvPr id="11" name="Freeform 98"/>
            <p:cNvSpPr/>
            <p:nvPr/>
          </p:nvSpPr>
          <p:spPr>
            <a:xfrm>
              <a:off x="3571000" y="4821107"/>
              <a:ext cx="138403" cy="159083"/>
            </a:xfrm>
            <a:custGeom>
              <a:avLst/>
              <a:gdLst>
                <a:gd name="connsiteX0" fmla="*/ 0 w 726849"/>
                <a:gd name="connsiteY0" fmla="*/ 316180 h 632359"/>
                <a:gd name="connsiteX1" fmla="*/ 158090 w 726849"/>
                <a:gd name="connsiteY1" fmla="*/ 0 h 632359"/>
                <a:gd name="connsiteX2" fmla="*/ 568759 w 726849"/>
                <a:gd name="connsiteY2" fmla="*/ 0 h 632359"/>
                <a:gd name="connsiteX3" fmla="*/ 726849 w 726849"/>
                <a:gd name="connsiteY3" fmla="*/ 316180 h 632359"/>
                <a:gd name="connsiteX4" fmla="*/ 568759 w 726849"/>
                <a:gd name="connsiteY4" fmla="*/ 632359 h 632359"/>
                <a:gd name="connsiteX5" fmla="*/ 158090 w 726849"/>
                <a:gd name="connsiteY5" fmla="*/ 632359 h 632359"/>
                <a:gd name="connsiteX6" fmla="*/ 0 w 726849"/>
                <a:gd name="connsiteY6" fmla="*/ 316180 h 632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26849" h="632359">
                  <a:moveTo>
                    <a:pt x="363424" y="0"/>
                  </a:moveTo>
                  <a:lnTo>
                    <a:pt x="726849" y="137538"/>
                  </a:lnTo>
                  <a:lnTo>
                    <a:pt x="726849" y="494821"/>
                  </a:lnTo>
                  <a:lnTo>
                    <a:pt x="363424" y="632359"/>
                  </a:lnTo>
                  <a:lnTo>
                    <a:pt x="0" y="494821"/>
                  </a:lnTo>
                  <a:lnTo>
                    <a:pt x="0" y="137538"/>
                  </a:lnTo>
                  <a:lnTo>
                    <a:pt x="363424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40453" tIns="155177" rIns="140454" bIns="155177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100" kern="1200" dirty="0"/>
            </a:p>
          </p:txBody>
        </p:sp>
        <p:sp>
          <p:nvSpPr>
            <p:cNvPr id="12" name="Freeform 99"/>
            <p:cNvSpPr/>
            <p:nvPr/>
          </p:nvSpPr>
          <p:spPr>
            <a:xfrm>
              <a:off x="3421525" y="4821107"/>
              <a:ext cx="138402" cy="159083"/>
            </a:xfrm>
            <a:custGeom>
              <a:avLst/>
              <a:gdLst>
                <a:gd name="connsiteX0" fmla="*/ 0 w 726849"/>
                <a:gd name="connsiteY0" fmla="*/ 316180 h 632359"/>
                <a:gd name="connsiteX1" fmla="*/ 158090 w 726849"/>
                <a:gd name="connsiteY1" fmla="*/ 0 h 632359"/>
                <a:gd name="connsiteX2" fmla="*/ 568759 w 726849"/>
                <a:gd name="connsiteY2" fmla="*/ 0 h 632359"/>
                <a:gd name="connsiteX3" fmla="*/ 726849 w 726849"/>
                <a:gd name="connsiteY3" fmla="*/ 316180 h 632359"/>
                <a:gd name="connsiteX4" fmla="*/ 568759 w 726849"/>
                <a:gd name="connsiteY4" fmla="*/ 632359 h 632359"/>
                <a:gd name="connsiteX5" fmla="*/ 158090 w 726849"/>
                <a:gd name="connsiteY5" fmla="*/ 632359 h 632359"/>
                <a:gd name="connsiteX6" fmla="*/ 0 w 726849"/>
                <a:gd name="connsiteY6" fmla="*/ 316180 h 632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26849" h="632359">
                  <a:moveTo>
                    <a:pt x="363424" y="0"/>
                  </a:moveTo>
                  <a:lnTo>
                    <a:pt x="726849" y="137538"/>
                  </a:lnTo>
                  <a:lnTo>
                    <a:pt x="726849" y="494821"/>
                  </a:lnTo>
                  <a:lnTo>
                    <a:pt x="363424" y="632359"/>
                  </a:lnTo>
                  <a:lnTo>
                    <a:pt x="0" y="494821"/>
                  </a:lnTo>
                  <a:lnTo>
                    <a:pt x="0" y="137538"/>
                  </a:lnTo>
                  <a:lnTo>
                    <a:pt x="363424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8543" tIns="113267" rIns="98543" bIns="113267" numCol="1" spcCol="1270" anchor="ctr" anchorCtr="0">
              <a:noAutofit/>
            </a:bodyPr>
            <a:lstStyle/>
            <a:p>
              <a:pPr lvl="0" algn="ctr" defTabSz="1555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3500" kern="1200"/>
            </a:p>
          </p:txBody>
        </p:sp>
        <p:sp>
          <p:nvSpPr>
            <p:cNvPr id="13" name="Freeform 100"/>
            <p:cNvSpPr/>
            <p:nvPr/>
          </p:nvSpPr>
          <p:spPr>
            <a:xfrm>
              <a:off x="3495976" y="4956137"/>
              <a:ext cx="138402" cy="159083"/>
            </a:xfrm>
            <a:custGeom>
              <a:avLst/>
              <a:gdLst>
                <a:gd name="connsiteX0" fmla="*/ 0 w 726849"/>
                <a:gd name="connsiteY0" fmla="*/ 316180 h 632359"/>
                <a:gd name="connsiteX1" fmla="*/ 158090 w 726849"/>
                <a:gd name="connsiteY1" fmla="*/ 0 h 632359"/>
                <a:gd name="connsiteX2" fmla="*/ 568759 w 726849"/>
                <a:gd name="connsiteY2" fmla="*/ 0 h 632359"/>
                <a:gd name="connsiteX3" fmla="*/ 726849 w 726849"/>
                <a:gd name="connsiteY3" fmla="*/ 316180 h 632359"/>
                <a:gd name="connsiteX4" fmla="*/ 568759 w 726849"/>
                <a:gd name="connsiteY4" fmla="*/ 632359 h 632359"/>
                <a:gd name="connsiteX5" fmla="*/ 158090 w 726849"/>
                <a:gd name="connsiteY5" fmla="*/ 632359 h 632359"/>
                <a:gd name="connsiteX6" fmla="*/ 0 w 726849"/>
                <a:gd name="connsiteY6" fmla="*/ 316180 h 632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26849" h="632359">
                  <a:moveTo>
                    <a:pt x="363424" y="0"/>
                  </a:moveTo>
                  <a:lnTo>
                    <a:pt x="726849" y="137538"/>
                  </a:lnTo>
                  <a:lnTo>
                    <a:pt x="726849" y="494821"/>
                  </a:lnTo>
                  <a:lnTo>
                    <a:pt x="363424" y="632359"/>
                  </a:lnTo>
                  <a:lnTo>
                    <a:pt x="0" y="494821"/>
                  </a:lnTo>
                  <a:lnTo>
                    <a:pt x="0" y="137538"/>
                  </a:lnTo>
                  <a:lnTo>
                    <a:pt x="363424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40453" tIns="155177" rIns="140453" bIns="155177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100" kern="1200" dirty="0"/>
            </a:p>
          </p:txBody>
        </p:sp>
        <p:sp>
          <p:nvSpPr>
            <p:cNvPr id="14" name="Freeform 101"/>
            <p:cNvSpPr/>
            <p:nvPr/>
          </p:nvSpPr>
          <p:spPr>
            <a:xfrm>
              <a:off x="3571000" y="5091167"/>
              <a:ext cx="138403" cy="159083"/>
            </a:xfrm>
            <a:custGeom>
              <a:avLst/>
              <a:gdLst>
                <a:gd name="connsiteX0" fmla="*/ 0 w 726849"/>
                <a:gd name="connsiteY0" fmla="*/ 316180 h 632359"/>
                <a:gd name="connsiteX1" fmla="*/ 158090 w 726849"/>
                <a:gd name="connsiteY1" fmla="*/ 0 h 632359"/>
                <a:gd name="connsiteX2" fmla="*/ 568759 w 726849"/>
                <a:gd name="connsiteY2" fmla="*/ 0 h 632359"/>
                <a:gd name="connsiteX3" fmla="*/ 726849 w 726849"/>
                <a:gd name="connsiteY3" fmla="*/ 316180 h 632359"/>
                <a:gd name="connsiteX4" fmla="*/ 568759 w 726849"/>
                <a:gd name="connsiteY4" fmla="*/ 632359 h 632359"/>
                <a:gd name="connsiteX5" fmla="*/ 158090 w 726849"/>
                <a:gd name="connsiteY5" fmla="*/ 632359 h 632359"/>
                <a:gd name="connsiteX6" fmla="*/ 0 w 726849"/>
                <a:gd name="connsiteY6" fmla="*/ 316180 h 632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26849" h="632359">
                  <a:moveTo>
                    <a:pt x="363424" y="0"/>
                  </a:moveTo>
                  <a:lnTo>
                    <a:pt x="726849" y="137538"/>
                  </a:lnTo>
                  <a:lnTo>
                    <a:pt x="726849" y="494821"/>
                  </a:lnTo>
                  <a:lnTo>
                    <a:pt x="363424" y="632359"/>
                  </a:lnTo>
                  <a:lnTo>
                    <a:pt x="0" y="494821"/>
                  </a:lnTo>
                  <a:lnTo>
                    <a:pt x="0" y="137538"/>
                  </a:lnTo>
                  <a:lnTo>
                    <a:pt x="363424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40453" tIns="155177" rIns="140454" bIns="155178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100" kern="1200" dirty="0"/>
            </a:p>
          </p:txBody>
        </p:sp>
        <p:sp>
          <p:nvSpPr>
            <p:cNvPr id="15" name="Freeform 102"/>
            <p:cNvSpPr/>
            <p:nvPr/>
          </p:nvSpPr>
          <p:spPr>
            <a:xfrm>
              <a:off x="3421525" y="5091167"/>
              <a:ext cx="138402" cy="159083"/>
            </a:xfrm>
            <a:custGeom>
              <a:avLst/>
              <a:gdLst>
                <a:gd name="connsiteX0" fmla="*/ 0 w 726849"/>
                <a:gd name="connsiteY0" fmla="*/ 316180 h 632359"/>
                <a:gd name="connsiteX1" fmla="*/ 158090 w 726849"/>
                <a:gd name="connsiteY1" fmla="*/ 0 h 632359"/>
                <a:gd name="connsiteX2" fmla="*/ 568759 w 726849"/>
                <a:gd name="connsiteY2" fmla="*/ 0 h 632359"/>
                <a:gd name="connsiteX3" fmla="*/ 726849 w 726849"/>
                <a:gd name="connsiteY3" fmla="*/ 316180 h 632359"/>
                <a:gd name="connsiteX4" fmla="*/ 568759 w 726849"/>
                <a:gd name="connsiteY4" fmla="*/ 632359 h 632359"/>
                <a:gd name="connsiteX5" fmla="*/ 158090 w 726849"/>
                <a:gd name="connsiteY5" fmla="*/ 632359 h 632359"/>
                <a:gd name="connsiteX6" fmla="*/ 0 w 726849"/>
                <a:gd name="connsiteY6" fmla="*/ 316180 h 632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26849" h="632359">
                  <a:moveTo>
                    <a:pt x="363424" y="0"/>
                  </a:moveTo>
                  <a:lnTo>
                    <a:pt x="726849" y="137538"/>
                  </a:lnTo>
                  <a:lnTo>
                    <a:pt x="726849" y="494821"/>
                  </a:lnTo>
                  <a:lnTo>
                    <a:pt x="363424" y="632359"/>
                  </a:lnTo>
                  <a:lnTo>
                    <a:pt x="0" y="494821"/>
                  </a:lnTo>
                  <a:lnTo>
                    <a:pt x="0" y="137538"/>
                  </a:lnTo>
                  <a:lnTo>
                    <a:pt x="363424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8543" tIns="113267" rIns="98543" bIns="113267" numCol="1" spcCol="1270" anchor="ctr" anchorCtr="0">
              <a:noAutofit/>
            </a:bodyPr>
            <a:lstStyle/>
            <a:p>
              <a:pPr lvl="0" algn="ctr" defTabSz="1555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3500" kern="1200"/>
            </a:p>
          </p:txBody>
        </p:sp>
      </p:grpSp>
      <p:sp>
        <p:nvSpPr>
          <p:cNvPr id="65" name="AutoShape 10"/>
          <p:cNvSpPr>
            <a:spLocks noChangeArrowheads="1"/>
          </p:cNvSpPr>
          <p:nvPr/>
        </p:nvSpPr>
        <p:spPr bwMode="auto">
          <a:xfrm>
            <a:off x="3661914" y="4019566"/>
            <a:ext cx="1447800" cy="609600"/>
          </a:xfrm>
          <a:prstGeom prst="wedgeEllipseCallout">
            <a:avLst>
              <a:gd name="adj1" fmla="val 42651"/>
              <a:gd name="adj2" fmla="val -97769"/>
            </a:avLst>
          </a:prstGeom>
          <a:solidFill>
            <a:schemeClr val="accent2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T/>
            <a:bevelB/>
          </a:sp3d>
        </p:spPr>
        <p:txBody>
          <a:bodyPr/>
          <a:lstStyle/>
          <a:p>
            <a:pPr algn="ctr">
              <a:defRPr/>
            </a:pPr>
            <a:r>
              <a:rPr lang="zh-CN" altLang="en-US" sz="1400" dirty="0" smtClean="0"/>
              <a:t>构建应用</a:t>
            </a:r>
            <a:endParaRPr lang="en-US" altLang="zh-CN" sz="1400" dirty="0"/>
          </a:p>
        </p:txBody>
      </p:sp>
      <p:cxnSp>
        <p:nvCxnSpPr>
          <p:cNvPr id="47" name="直接箭头连接符 46"/>
          <p:cNvCxnSpPr/>
          <p:nvPr/>
        </p:nvCxnSpPr>
        <p:spPr>
          <a:xfrm>
            <a:off x="4544319" y="3425887"/>
            <a:ext cx="396000" cy="0"/>
          </a:xfrm>
          <a:prstGeom prst="straightConnector1">
            <a:avLst/>
          </a:prstGeom>
          <a:ln w="50800">
            <a:solidFill>
              <a:srgbClr val="7030A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62024" y="1511165"/>
            <a:ext cx="301924" cy="16840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36531" y="3571046"/>
            <a:ext cx="327546" cy="698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51" name="直接箭头连接符 50"/>
          <p:cNvCxnSpPr/>
          <p:nvPr/>
        </p:nvCxnSpPr>
        <p:spPr>
          <a:xfrm>
            <a:off x="1530824" y="3397132"/>
            <a:ext cx="576000" cy="0"/>
          </a:xfrm>
          <a:prstGeom prst="straightConnector1">
            <a:avLst/>
          </a:prstGeom>
          <a:ln w="50800">
            <a:solidFill>
              <a:srgbClr val="7030A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68770" y="1499665"/>
            <a:ext cx="301924" cy="16840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43277" y="3559546"/>
            <a:ext cx="327546" cy="698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56" name="直接箭头连接符 55"/>
          <p:cNvCxnSpPr/>
          <p:nvPr/>
        </p:nvCxnSpPr>
        <p:spPr>
          <a:xfrm>
            <a:off x="3037570" y="3385632"/>
            <a:ext cx="576000" cy="0"/>
          </a:xfrm>
          <a:prstGeom prst="straightConnector1">
            <a:avLst/>
          </a:prstGeom>
          <a:ln w="50800">
            <a:solidFill>
              <a:srgbClr val="7030A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54771" y="1542795"/>
            <a:ext cx="301924" cy="16840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29278" y="3602676"/>
            <a:ext cx="327546" cy="698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64" name="直接箭头连接符 63"/>
          <p:cNvCxnSpPr/>
          <p:nvPr/>
        </p:nvCxnSpPr>
        <p:spPr>
          <a:xfrm>
            <a:off x="5323571" y="3428762"/>
            <a:ext cx="576000" cy="0"/>
          </a:xfrm>
          <a:prstGeom prst="straightConnector1">
            <a:avLst/>
          </a:prstGeom>
          <a:ln w="50800">
            <a:solidFill>
              <a:srgbClr val="7030A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椭圆 66"/>
          <p:cNvSpPr/>
          <p:nvPr/>
        </p:nvSpPr>
        <p:spPr>
          <a:xfrm>
            <a:off x="2622430" y="4383730"/>
            <a:ext cx="1144443" cy="61535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 smtClean="0">
                <a:solidFill>
                  <a:schemeClr val="tx1"/>
                </a:solidFill>
              </a:rPr>
              <a:t>Devops</a:t>
            </a:r>
            <a:endParaRPr lang="zh-CN" altLang="en-US" sz="1700" dirty="0">
              <a:solidFill>
                <a:schemeClr val="tx1"/>
              </a:solidFill>
            </a:endParaRPr>
          </a:p>
        </p:txBody>
      </p:sp>
      <p:sp>
        <p:nvSpPr>
          <p:cNvPr id="69" name="椭圆 68"/>
          <p:cNvSpPr/>
          <p:nvPr/>
        </p:nvSpPr>
        <p:spPr>
          <a:xfrm>
            <a:off x="1178943" y="4398107"/>
            <a:ext cx="1144443" cy="61535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Agile</a:t>
            </a:r>
            <a:endParaRPr lang="zh-CN" altLang="en-US" sz="1700" dirty="0">
              <a:solidFill>
                <a:schemeClr val="tx1"/>
              </a:solidFill>
            </a:endParaRPr>
          </a:p>
        </p:txBody>
      </p:sp>
      <p:sp>
        <p:nvSpPr>
          <p:cNvPr id="71" name="椭圆 70"/>
          <p:cNvSpPr/>
          <p:nvPr/>
        </p:nvSpPr>
        <p:spPr>
          <a:xfrm>
            <a:off x="5034951" y="4389481"/>
            <a:ext cx="1144443" cy="61535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 smtClean="0">
                <a:solidFill>
                  <a:schemeClr val="tx1"/>
                </a:solidFill>
              </a:rPr>
              <a:t>Devops</a:t>
            </a:r>
            <a:endParaRPr lang="zh-CN" altLang="en-US" sz="1700" dirty="0">
              <a:solidFill>
                <a:schemeClr val="tx1"/>
              </a:solidFill>
            </a:endParaRPr>
          </a:p>
        </p:txBody>
      </p:sp>
      <p:pic>
        <p:nvPicPr>
          <p:cNvPr id="44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866592" y="2990871"/>
            <a:ext cx="1328382" cy="10418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9" name="AutoShape 10"/>
          <p:cNvSpPr>
            <a:spLocks noChangeArrowheads="1"/>
          </p:cNvSpPr>
          <p:nvPr/>
        </p:nvSpPr>
        <p:spPr bwMode="auto">
          <a:xfrm>
            <a:off x="6651996" y="2450036"/>
            <a:ext cx="1447800" cy="609600"/>
          </a:xfrm>
          <a:prstGeom prst="wedgeEllipseCallout">
            <a:avLst>
              <a:gd name="adj1" fmla="val -42786"/>
              <a:gd name="adj2" fmla="val 61148"/>
            </a:avLst>
          </a:prstGeom>
          <a:solidFill>
            <a:srgbClr val="99CC00"/>
          </a:solidFill>
          <a:ln w="9525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T/>
            <a:bevelB/>
          </a:sp3d>
        </p:spPr>
        <p:txBody>
          <a:bodyPr/>
          <a:lstStyle/>
          <a:p>
            <a:pPr algn="ctr">
              <a:defRPr/>
            </a:pPr>
            <a:r>
              <a:rPr lang="zh-CN" altLang="en-US" sz="1400" dirty="0" smtClean="0"/>
              <a:t>应用引擎</a:t>
            </a:r>
            <a:endParaRPr lang="en-US" altLang="zh-CN" sz="1400" dirty="0"/>
          </a:p>
        </p:txBody>
      </p:sp>
      <p:pic>
        <p:nvPicPr>
          <p:cNvPr id="50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663114" y="2309624"/>
            <a:ext cx="3109358" cy="2026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3" name="组合 66"/>
          <p:cNvGrpSpPr/>
          <p:nvPr/>
        </p:nvGrpSpPr>
        <p:grpSpPr>
          <a:xfrm>
            <a:off x="7781998" y="3249826"/>
            <a:ext cx="287878" cy="429143"/>
            <a:chOff x="7305953" y="4877814"/>
            <a:chExt cx="287878" cy="429143"/>
          </a:xfrm>
        </p:grpSpPr>
        <p:sp>
          <p:nvSpPr>
            <p:cNvPr id="57" name="Freeform 98"/>
            <p:cNvSpPr/>
            <p:nvPr/>
          </p:nvSpPr>
          <p:spPr>
            <a:xfrm>
              <a:off x="7455428" y="4877814"/>
              <a:ext cx="138403" cy="159083"/>
            </a:xfrm>
            <a:custGeom>
              <a:avLst/>
              <a:gdLst>
                <a:gd name="connsiteX0" fmla="*/ 0 w 726849"/>
                <a:gd name="connsiteY0" fmla="*/ 316180 h 632359"/>
                <a:gd name="connsiteX1" fmla="*/ 158090 w 726849"/>
                <a:gd name="connsiteY1" fmla="*/ 0 h 632359"/>
                <a:gd name="connsiteX2" fmla="*/ 568759 w 726849"/>
                <a:gd name="connsiteY2" fmla="*/ 0 h 632359"/>
                <a:gd name="connsiteX3" fmla="*/ 726849 w 726849"/>
                <a:gd name="connsiteY3" fmla="*/ 316180 h 632359"/>
                <a:gd name="connsiteX4" fmla="*/ 568759 w 726849"/>
                <a:gd name="connsiteY4" fmla="*/ 632359 h 632359"/>
                <a:gd name="connsiteX5" fmla="*/ 158090 w 726849"/>
                <a:gd name="connsiteY5" fmla="*/ 632359 h 632359"/>
                <a:gd name="connsiteX6" fmla="*/ 0 w 726849"/>
                <a:gd name="connsiteY6" fmla="*/ 316180 h 632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26849" h="632359">
                  <a:moveTo>
                    <a:pt x="363424" y="0"/>
                  </a:moveTo>
                  <a:lnTo>
                    <a:pt x="726849" y="137538"/>
                  </a:lnTo>
                  <a:lnTo>
                    <a:pt x="726849" y="494821"/>
                  </a:lnTo>
                  <a:lnTo>
                    <a:pt x="363424" y="632359"/>
                  </a:lnTo>
                  <a:lnTo>
                    <a:pt x="0" y="494821"/>
                  </a:lnTo>
                  <a:lnTo>
                    <a:pt x="0" y="137538"/>
                  </a:lnTo>
                  <a:lnTo>
                    <a:pt x="363424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40453" tIns="155177" rIns="140454" bIns="155177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100" kern="1200" dirty="0"/>
            </a:p>
          </p:txBody>
        </p:sp>
        <p:sp>
          <p:nvSpPr>
            <p:cNvPr id="58" name="Freeform 99"/>
            <p:cNvSpPr/>
            <p:nvPr/>
          </p:nvSpPr>
          <p:spPr>
            <a:xfrm>
              <a:off x="7305953" y="4877814"/>
              <a:ext cx="138402" cy="159083"/>
            </a:xfrm>
            <a:custGeom>
              <a:avLst/>
              <a:gdLst>
                <a:gd name="connsiteX0" fmla="*/ 0 w 726849"/>
                <a:gd name="connsiteY0" fmla="*/ 316180 h 632359"/>
                <a:gd name="connsiteX1" fmla="*/ 158090 w 726849"/>
                <a:gd name="connsiteY1" fmla="*/ 0 h 632359"/>
                <a:gd name="connsiteX2" fmla="*/ 568759 w 726849"/>
                <a:gd name="connsiteY2" fmla="*/ 0 h 632359"/>
                <a:gd name="connsiteX3" fmla="*/ 726849 w 726849"/>
                <a:gd name="connsiteY3" fmla="*/ 316180 h 632359"/>
                <a:gd name="connsiteX4" fmla="*/ 568759 w 726849"/>
                <a:gd name="connsiteY4" fmla="*/ 632359 h 632359"/>
                <a:gd name="connsiteX5" fmla="*/ 158090 w 726849"/>
                <a:gd name="connsiteY5" fmla="*/ 632359 h 632359"/>
                <a:gd name="connsiteX6" fmla="*/ 0 w 726849"/>
                <a:gd name="connsiteY6" fmla="*/ 316180 h 632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26849" h="632359">
                  <a:moveTo>
                    <a:pt x="363424" y="0"/>
                  </a:moveTo>
                  <a:lnTo>
                    <a:pt x="726849" y="137538"/>
                  </a:lnTo>
                  <a:lnTo>
                    <a:pt x="726849" y="494821"/>
                  </a:lnTo>
                  <a:lnTo>
                    <a:pt x="363424" y="632359"/>
                  </a:lnTo>
                  <a:lnTo>
                    <a:pt x="0" y="494821"/>
                  </a:lnTo>
                  <a:lnTo>
                    <a:pt x="0" y="137538"/>
                  </a:lnTo>
                  <a:lnTo>
                    <a:pt x="363424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8543" tIns="113267" rIns="98543" bIns="113267" numCol="1" spcCol="1270" anchor="ctr" anchorCtr="0">
              <a:noAutofit/>
            </a:bodyPr>
            <a:lstStyle/>
            <a:p>
              <a:pPr lvl="0" algn="ctr" defTabSz="1555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3500" kern="1200"/>
            </a:p>
          </p:txBody>
        </p:sp>
        <p:sp>
          <p:nvSpPr>
            <p:cNvPr id="59" name="Freeform 100"/>
            <p:cNvSpPr/>
            <p:nvPr/>
          </p:nvSpPr>
          <p:spPr>
            <a:xfrm>
              <a:off x="7380404" y="5012844"/>
              <a:ext cx="138402" cy="159083"/>
            </a:xfrm>
            <a:custGeom>
              <a:avLst/>
              <a:gdLst>
                <a:gd name="connsiteX0" fmla="*/ 0 w 726849"/>
                <a:gd name="connsiteY0" fmla="*/ 316180 h 632359"/>
                <a:gd name="connsiteX1" fmla="*/ 158090 w 726849"/>
                <a:gd name="connsiteY1" fmla="*/ 0 h 632359"/>
                <a:gd name="connsiteX2" fmla="*/ 568759 w 726849"/>
                <a:gd name="connsiteY2" fmla="*/ 0 h 632359"/>
                <a:gd name="connsiteX3" fmla="*/ 726849 w 726849"/>
                <a:gd name="connsiteY3" fmla="*/ 316180 h 632359"/>
                <a:gd name="connsiteX4" fmla="*/ 568759 w 726849"/>
                <a:gd name="connsiteY4" fmla="*/ 632359 h 632359"/>
                <a:gd name="connsiteX5" fmla="*/ 158090 w 726849"/>
                <a:gd name="connsiteY5" fmla="*/ 632359 h 632359"/>
                <a:gd name="connsiteX6" fmla="*/ 0 w 726849"/>
                <a:gd name="connsiteY6" fmla="*/ 316180 h 632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26849" h="632359">
                  <a:moveTo>
                    <a:pt x="363424" y="0"/>
                  </a:moveTo>
                  <a:lnTo>
                    <a:pt x="726849" y="137538"/>
                  </a:lnTo>
                  <a:lnTo>
                    <a:pt x="726849" y="494821"/>
                  </a:lnTo>
                  <a:lnTo>
                    <a:pt x="363424" y="632359"/>
                  </a:lnTo>
                  <a:lnTo>
                    <a:pt x="0" y="494821"/>
                  </a:lnTo>
                  <a:lnTo>
                    <a:pt x="0" y="137538"/>
                  </a:lnTo>
                  <a:lnTo>
                    <a:pt x="363424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40453" tIns="155177" rIns="140453" bIns="155177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100" kern="1200" dirty="0"/>
            </a:p>
          </p:txBody>
        </p:sp>
        <p:sp>
          <p:nvSpPr>
            <p:cNvPr id="60" name="Freeform 101"/>
            <p:cNvSpPr/>
            <p:nvPr/>
          </p:nvSpPr>
          <p:spPr>
            <a:xfrm>
              <a:off x="7455428" y="5147874"/>
              <a:ext cx="138403" cy="159083"/>
            </a:xfrm>
            <a:custGeom>
              <a:avLst/>
              <a:gdLst>
                <a:gd name="connsiteX0" fmla="*/ 0 w 726849"/>
                <a:gd name="connsiteY0" fmla="*/ 316180 h 632359"/>
                <a:gd name="connsiteX1" fmla="*/ 158090 w 726849"/>
                <a:gd name="connsiteY1" fmla="*/ 0 h 632359"/>
                <a:gd name="connsiteX2" fmla="*/ 568759 w 726849"/>
                <a:gd name="connsiteY2" fmla="*/ 0 h 632359"/>
                <a:gd name="connsiteX3" fmla="*/ 726849 w 726849"/>
                <a:gd name="connsiteY3" fmla="*/ 316180 h 632359"/>
                <a:gd name="connsiteX4" fmla="*/ 568759 w 726849"/>
                <a:gd name="connsiteY4" fmla="*/ 632359 h 632359"/>
                <a:gd name="connsiteX5" fmla="*/ 158090 w 726849"/>
                <a:gd name="connsiteY5" fmla="*/ 632359 h 632359"/>
                <a:gd name="connsiteX6" fmla="*/ 0 w 726849"/>
                <a:gd name="connsiteY6" fmla="*/ 316180 h 632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26849" h="632359">
                  <a:moveTo>
                    <a:pt x="363424" y="0"/>
                  </a:moveTo>
                  <a:lnTo>
                    <a:pt x="726849" y="137538"/>
                  </a:lnTo>
                  <a:lnTo>
                    <a:pt x="726849" y="494821"/>
                  </a:lnTo>
                  <a:lnTo>
                    <a:pt x="363424" y="632359"/>
                  </a:lnTo>
                  <a:lnTo>
                    <a:pt x="0" y="494821"/>
                  </a:lnTo>
                  <a:lnTo>
                    <a:pt x="0" y="137538"/>
                  </a:lnTo>
                  <a:lnTo>
                    <a:pt x="363424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40453" tIns="155177" rIns="140454" bIns="155178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100" kern="1200" dirty="0"/>
            </a:p>
          </p:txBody>
        </p:sp>
        <p:sp>
          <p:nvSpPr>
            <p:cNvPr id="61" name="Freeform 102"/>
            <p:cNvSpPr/>
            <p:nvPr/>
          </p:nvSpPr>
          <p:spPr>
            <a:xfrm>
              <a:off x="7305953" y="5147874"/>
              <a:ext cx="138402" cy="159083"/>
            </a:xfrm>
            <a:custGeom>
              <a:avLst/>
              <a:gdLst>
                <a:gd name="connsiteX0" fmla="*/ 0 w 726849"/>
                <a:gd name="connsiteY0" fmla="*/ 316180 h 632359"/>
                <a:gd name="connsiteX1" fmla="*/ 158090 w 726849"/>
                <a:gd name="connsiteY1" fmla="*/ 0 h 632359"/>
                <a:gd name="connsiteX2" fmla="*/ 568759 w 726849"/>
                <a:gd name="connsiteY2" fmla="*/ 0 h 632359"/>
                <a:gd name="connsiteX3" fmla="*/ 726849 w 726849"/>
                <a:gd name="connsiteY3" fmla="*/ 316180 h 632359"/>
                <a:gd name="connsiteX4" fmla="*/ 568759 w 726849"/>
                <a:gd name="connsiteY4" fmla="*/ 632359 h 632359"/>
                <a:gd name="connsiteX5" fmla="*/ 158090 w 726849"/>
                <a:gd name="connsiteY5" fmla="*/ 632359 h 632359"/>
                <a:gd name="connsiteX6" fmla="*/ 0 w 726849"/>
                <a:gd name="connsiteY6" fmla="*/ 316180 h 632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26849" h="632359">
                  <a:moveTo>
                    <a:pt x="363424" y="0"/>
                  </a:moveTo>
                  <a:lnTo>
                    <a:pt x="726849" y="137538"/>
                  </a:lnTo>
                  <a:lnTo>
                    <a:pt x="726849" y="494821"/>
                  </a:lnTo>
                  <a:lnTo>
                    <a:pt x="363424" y="632359"/>
                  </a:lnTo>
                  <a:lnTo>
                    <a:pt x="0" y="494821"/>
                  </a:lnTo>
                  <a:lnTo>
                    <a:pt x="0" y="137538"/>
                  </a:lnTo>
                  <a:lnTo>
                    <a:pt x="363424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8543" tIns="113267" rIns="98543" bIns="113267" numCol="1" spcCol="1270" anchor="ctr" anchorCtr="0">
              <a:noAutofit/>
            </a:bodyPr>
            <a:lstStyle/>
            <a:p>
              <a:pPr lvl="0" algn="ctr" defTabSz="1555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3500" kern="1200"/>
            </a:p>
          </p:txBody>
        </p:sp>
      </p:grpSp>
      <p:grpSp>
        <p:nvGrpSpPr>
          <p:cNvPr id="5" name="组合 67"/>
          <p:cNvGrpSpPr/>
          <p:nvPr/>
        </p:nvGrpSpPr>
        <p:grpSpPr>
          <a:xfrm>
            <a:off x="9686811" y="3030845"/>
            <a:ext cx="287878" cy="429143"/>
            <a:chOff x="9531702" y="4296568"/>
            <a:chExt cx="287878" cy="429143"/>
          </a:xfrm>
        </p:grpSpPr>
        <p:sp>
          <p:nvSpPr>
            <p:cNvPr id="68" name="Freeform 98"/>
            <p:cNvSpPr/>
            <p:nvPr/>
          </p:nvSpPr>
          <p:spPr>
            <a:xfrm>
              <a:off x="9681177" y="4296568"/>
              <a:ext cx="138403" cy="159083"/>
            </a:xfrm>
            <a:custGeom>
              <a:avLst/>
              <a:gdLst>
                <a:gd name="connsiteX0" fmla="*/ 0 w 726849"/>
                <a:gd name="connsiteY0" fmla="*/ 316180 h 632359"/>
                <a:gd name="connsiteX1" fmla="*/ 158090 w 726849"/>
                <a:gd name="connsiteY1" fmla="*/ 0 h 632359"/>
                <a:gd name="connsiteX2" fmla="*/ 568759 w 726849"/>
                <a:gd name="connsiteY2" fmla="*/ 0 h 632359"/>
                <a:gd name="connsiteX3" fmla="*/ 726849 w 726849"/>
                <a:gd name="connsiteY3" fmla="*/ 316180 h 632359"/>
                <a:gd name="connsiteX4" fmla="*/ 568759 w 726849"/>
                <a:gd name="connsiteY4" fmla="*/ 632359 h 632359"/>
                <a:gd name="connsiteX5" fmla="*/ 158090 w 726849"/>
                <a:gd name="connsiteY5" fmla="*/ 632359 h 632359"/>
                <a:gd name="connsiteX6" fmla="*/ 0 w 726849"/>
                <a:gd name="connsiteY6" fmla="*/ 316180 h 632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26849" h="632359">
                  <a:moveTo>
                    <a:pt x="363424" y="0"/>
                  </a:moveTo>
                  <a:lnTo>
                    <a:pt x="726849" y="137538"/>
                  </a:lnTo>
                  <a:lnTo>
                    <a:pt x="726849" y="494821"/>
                  </a:lnTo>
                  <a:lnTo>
                    <a:pt x="363424" y="632359"/>
                  </a:lnTo>
                  <a:lnTo>
                    <a:pt x="0" y="494821"/>
                  </a:lnTo>
                  <a:lnTo>
                    <a:pt x="0" y="137538"/>
                  </a:lnTo>
                  <a:lnTo>
                    <a:pt x="363424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40453" tIns="155177" rIns="140454" bIns="155177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100" kern="1200" dirty="0"/>
            </a:p>
          </p:txBody>
        </p:sp>
        <p:sp>
          <p:nvSpPr>
            <p:cNvPr id="70" name="Freeform 99"/>
            <p:cNvSpPr/>
            <p:nvPr/>
          </p:nvSpPr>
          <p:spPr>
            <a:xfrm>
              <a:off x="9531702" y="4296568"/>
              <a:ext cx="138402" cy="159083"/>
            </a:xfrm>
            <a:custGeom>
              <a:avLst/>
              <a:gdLst>
                <a:gd name="connsiteX0" fmla="*/ 0 w 726849"/>
                <a:gd name="connsiteY0" fmla="*/ 316180 h 632359"/>
                <a:gd name="connsiteX1" fmla="*/ 158090 w 726849"/>
                <a:gd name="connsiteY1" fmla="*/ 0 h 632359"/>
                <a:gd name="connsiteX2" fmla="*/ 568759 w 726849"/>
                <a:gd name="connsiteY2" fmla="*/ 0 h 632359"/>
                <a:gd name="connsiteX3" fmla="*/ 726849 w 726849"/>
                <a:gd name="connsiteY3" fmla="*/ 316180 h 632359"/>
                <a:gd name="connsiteX4" fmla="*/ 568759 w 726849"/>
                <a:gd name="connsiteY4" fmla="*/ 632359 h 632359"/>
                <a:gd name="connsiteX5" fmla="*/ 158090 w 726849"/>
                <a:gd name="connsiteY5" fmla="*/ 632359 h 632359"/>
                <a:gd name="connsiteX6" fmla="*/ 0 w 726849"/>
                <a:gd name="connsiteY6" fmla="*/ 316180 h 632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26849" h="632359">
                  <a:moveTo>
                    <a:pt x="363424" y="0"/>
                  </a:moveTo>
                  <a:lnTo>
                    <a:pt x="726849" y="137538"/>
                  </a:lnTo>
                  <a:lnTo>
                    <a:pt x="726849" y="494821"/>
                  </a:lnTo>
                  <a:lnTo>
                    <a:pt x="363424" y="632359"/>
                  </a:lnTo>
                  <a:lnTo>
                    <a:pt x="0" y="494821"/>
                  </a:lnTo>
                  <a:lnTo>
                    <a:pt x="0" y="137538"/>
                  </a:lnTo>
                  <a:lnTo>
                    <a:pt x="363424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8543" tIns="113267" rIns="98543" bIns="113267" numCol="1" spcCol="1270" anchor="ctr" anchorCtr="0">
              <a:noAutofit/>
            </a:bodyPr>
            <a:lstStyle/>
            <a:p>
              <a:pPr lvl="0" algn="ctr" defTabSz="1555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3500" kern="1200"/>
            </a:p>
          </p:txBody>
        </p:sp>
        <p:sp>
          <p:nvSpPr>
            <p:cNvPr id="73" name="Freeform 100"/>
            <p:cNvSpPr/>
            <p:nvPr/>
          </p:nvSpPr>
          <p:spPr>
            <a:xfrm>
              <a:off x="9606153" y="4431598"/>
              <a:ext cx="138402" cy="159083"/>
            </a:xfrm>
            <a:custGeom>
              <a:avLst/>
              <a:gdLst>
                <a:gd name="connsiteX0" fmla="*/ 0 w 726849"/>
                <a:gd name="connsiteY0" fmla="*/ 316180 h 632359"/>
                <a:gd name="connsiteX1" fmla="*/ 158090 w 726849"/>
                <a:gd name="connsiteY1" fmla="*/ 0 h 632359"/>
                <a:gd name="connsiteX2" fmla="*/ 568759 w 726849"/>
                <a:gd name="connsiteY2" fmla="*/ 0 h 632359"/>
                <a:gd name="connsiteX3" fmla="*/ 726849 w 726849"/>
                <a:gd name="connsiteY3" fmla="*/ 316180 h 632359"/>
                <a:gd name="connsiteX4" fmla="*/ 568759 w 726849"/>
                <a:gd name="connsiteY4" fmla="*/ 632359 h 632359"/>
                <a:gd name="connsiteX5" fmla="*/ 158090 w 726849"/>
                <a:gd name="connsiteY5" fmla="*/ 632359 h 632359"/>
                <a:gd name="connsiteX6" fmla="*/ 0 w 726849"/>
                <a:gd name="connsiteY6" fmla="*/ 316180 h 632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26849" h="632359">
                  <a:moveTo>
                    <a:pt x="363424" y="0"/>
                  </a:moveTo>
                  <a:lnTo>
                    <a:pt x="726849" y="137538"/>
                  </a:lnTo>
                  <a:lnTo>
                    <a:pt x="726849" y="494821"/>
                  </a:lnTo>
                  <a:lnTo>
                    <a:pt x="363424" y="632359"/>
                  </a:lnTo>
                  <a:lnTo>
                    <a:pt x="0" y="494821"/>
                  </a:lnTo>
                  <a:lnTo>
                    <a:pt x="0" y="137538"/>
                  </a:lnTo>
                  <a:lnTo>
                    <a:pt x="363424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40453" tIns="155177" rIns="140453" bIns="155177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100" kern="1200" dirty="0"/>
            </a:p>
          </p:txBody>
        </p:sp>
        <p:sp>
          <p:nvSpPr>
            <p:cNvPr id="74" name="Freeform 101"/>
            <p:cNvSpPr/>
            <p:nvPr/>
          </p:nvSpPr>
          <p:spPr>
            <a:xfrm>
              <a:off x="9681177" y="4566628"/>
              <a:ext cx="138403" cy="159083"/>
            </a:xfrm>
            <a:custGeom>
              <a:avLst/>
              <a:gdLst>
                <a:gd name="connsiteX0" fmla="*/ 0 w 726849"/>
                <a:gd name="connsiteY0" fmla="*/ 316180 h 632359"/>
                <a:gd name="connsiteX1" fmla="*/ 158090 w 726849"/>
                <a:gd name="connsiteY1" fmla="*/ 0 h 632359"/>
                <a:gd name="connsiteX2" fmla="*/ 568759 w 726849"/>
                <a:gd name="connsiteY2" fmla="*/ 0 h 632359"/>
                <a:gd name="connsiteX3" fmla="*/ 726849 w 726849"/>
                <a:gd name="connsiteY3" fmla="*/ 316180 h 632359"/>
                <a:gd name="connsiteX4" fmla="*/ 568759 w 726849"/>
                <a:gd name="connsiteY4" fmla="*/ 632359 h 632359"/>
                <a:gd name="connsiteX5" fmla="*/ 158090 w 726849"/>
                <a:gd name="connsiteY5" fmla="*/ 632359 h 632359"/>
                <a:gd name="connsiteX6" fmla="*/ 0 w 726849"/>
                <a:gd name="connsiteY6" fmla="*/ 316180 h 632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26849" h="632359">
                  <a:moveTo>
                    <a:pt x="363424" y="0"/>
                  </a:moveTo>
                  <a:lnTo>
                    <a:pt x="726849" y="137538"/>
                  </a:lnTo>
                  <a:lnTo>
                    <a:pt x="726849" y="494821"/>
                  </a:lnTo>
                  <a:lnTo>
                    <a:pt x="363424" y="632359"/>
                  </a:lnTo>
                  <a:lnTo>
                    <a:pt x="0" y="494821"/>
                  </a:lnTo>
                  <a:lnTo>
                    <a:pt x="0" y="137538"/>
                  </a:lnTo>
                  <a:lnTo>
                    <a:pt x="363424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40453" tIns="155177" rIns="140454" bIns="155178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100" kern="1200" dirty="0"/>
            </a:p>
          </p:txBody>
        </p:sp>
        <p:sp>
          <p:nvSpPr>
            <p:cNvPr id="75" name="Freeform 102"/>
            <p:cNvSpPr/>
            <p:nvPr/>
          </p:nvSpPr>
          <p:spPr>
            <a:xfrm>
              <a:off x="9531702" y="4566628"/>
              <a:ext cx="138402" cy="159083"/>
            </a:xfrm>
            <a:custGeom>
              <a:avLst/>
              <a:gdLst>
                <a:gd name="connsiteX0" fmla="*/ 0 w 726849"/>
                <a:gd name="connsiteY0" fmla="*/ 316180 h 632359"/>
                <a:gd name="connsiteX1" fmla="*/ 158090 w 726849"/>
                <a:gd name="connsiteY1" fmla="*/ 0 h 632359"/>
                <a:gd name="connsiteX2" fmla="*/ 568759 w 726849"/>
                <a:gd name="connsiteY2" fmla="*/ 0 h 632359"/>
                <a:gd name="connsiteX3" fmla="*/ 726849 w 726849"/>
                <a:gd name="connsiteY3" fmla="*/ 316180 h 632359"/>
                <a:gd name="connsiteX4" fmla="*/ 568759 w 726849"/>
                <a:gd name="connsiteY4" fmla="*/ 632359 h 632359"/>
                <a:gd name="connsiteX5" fmla="*/ 158090 w 726849"/>
                <a:gd name="connsiteY5" fmla="*/ 632359 h 632359"/>
                <a:gd name="connsiteX6" fmla="*/ 0 w 726849"/>
                <a:gd name="connsiteY6" fmla="*/ 316180 h 632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26849" h="632359">
                  <a:moveTo>
                    <a:pt x="363424" y="0"/>
                  </a:moveTo>
                  <a:lnTo>
                    <a:pt x="726849" y="137538"/>
                  </a:lnTo>
                  <a:lnTo>
                    <a:pt x="726849" y="494821"/>
                  </a:lnTo>
                  <a:lnTo>
                    <a:pt x="363424" y="632359"/>
                  </a:lnTo>
                  <a:lnTo>
                    <a:pt x="0" y="494821"/>
                  </a:lnTo>
                  <a:lnTo>
                    <a:pt x="0" y="137538"/>
                  </a:lnTo>
                  <a:lnTo>
                    <a:pt x="363424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8543" tIns="113267" rIns="98543" bIns="113267" numCol="1" spcCol="1270" anchor="ctr" anchorCtr="0">
              <a:noAutofit/>
            </a:bodyPr>
            <a:lstStyle/>
            <a:p>
              <a:pPr lvl="0" algn="ctr" defTabSz="1555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3500" kern="1200"/>
            </a:p>
          </p:txBody>
        </p:sp>
      </p:grpSp>
      <p:sp>
        <p:nvSpPr>
          <p:cNvPr id="76" name="AutoShape 45"/>
          <p:cNvSpPr>
            <a:spLocks noChangeArrowheads="1"/>
          </p:cNvSpPr>
          <p:nvPr/>
        </p:nvSpPr>
        <p:spPr bwMode="auto">
          <a:xfrm>
            <a:off x="7470495" y="3960387"/>
            <a:ext cx="1415901" cy="588335"/>
          </a:xfrm>
          <a:prstGeom prst="wedgeEllipseCallout">
            <a:avLst>
              <a:gd name="adj1" fmla="val -23735"/>
              <a:gd name="adj2" fmla="val -69275"/>
            </a:avLst>
          </a:prstGeom>
          <a:solidFill>
            <a:srgbClr val="33CCCC">
              <a:alpha val="70000"/>
            </a:srgbClr>
          </a:solidFill>
          <a:ln w="952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T/>
            <a:bevelB/>
          </a:sp3d>
        </p:spPr>
        <p:txBody>
          <a:bodyPr anchor="ctr"/>
          <a:lstStyle/>
          <a:p>
            <a:pPr algn="ctr">
              <a:defRPr/>
            </a:pPr>
            <a:r>
              <a:rPr lang="zh-CN" altLang="en-US" sz="1400" dirty="0" smtClean="0"/>
              <a:t>部署应用</a:t>
            </a:r>
            <a:endParaRPr lang="en-US" altLang="zh-CN" sz="1400" dirty="0"/>
          </a:p>
        </p:txBody>
      </p:sp>
      <p:grpSp>
        <p:nvGrpSpPr>
          <p:cNvPr id="7" name="组合 66"/>
          <p:cNvGrpSpPr/>
          <p:nvPr/>
        </p:nvGrpSpPr>
        <p:grpSpPr>
          <a:xfrm>
            <a:off x="10071738" y="3025887"/>
            <a:ext cx="287878" cy="429143"/>
            <a:chOff x="7305953" y="4877814"/>
            <a:chExt cx="287878" cy="429143"/>
          </a:xfrm>
        </p:grpSpPr>
        <p:sp>
          <p:nvSpPr>
            <p:cNvPr id="80" name="Freeform 98"/>
            <p:cNvSpPr/>
            <p:nvPr/>
          </p:nvSpPr>
          <p:spPr>
            <a:xfrm>
              <a:off x="7455428" y="4877814"/>
              <a:ext cx="138403" cy="159083"/>
            </a:xfrm>
            <a:custGeom>
              <a:avLst/>
              <a:gdLst>
                <a:gd name="connsiteX0" fmla="*/ 0 w 726849"/>
                <a:gd name="connsiteY0" fmla="*/ 316180 h 632359"/>
                <a:gd name="connsiteX1" fmla="*/ 158090 w 726849"/>
                <a:gd name="connsiteY1" fmla="*/ 0 h 632359"/>
                <a:gd name="connsiteX2" fmla="*/ 568759 w 726849"/>
                <a:gd name="connsiteY2" fmla="*/ 0 h 632359"/>
                <a:gd name="connsiteX3" fmla="*/ 726849 w 726849"/>
                <a:gd name="connsiteY3" fmla="*/ 316180 h 632359"/>
                <a:gd name="connsiteX4" fmla="*/ 568759 w 726849"/>
                <a:gd name="connsiteY4" fmla="*/ 632359 h 632359"/>
                <a:gd name="connsiteX5" fmla="*/ 158090 w 726849"/>
                <a:gd name="connsiteY5" fmla="*/ 632359 h 632359"/>
                <a:gd name="connsiteX6" fmla="*/ 0 w 726849"/>
                <a:gd name="connsiteY6" fmla="*/ 316180 h 632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26849" h="632359">
                  <a:moveTo>
                    <a:pt x="363424" y="0"/>
                  </a:moveTo>
                  <a:lnTo>
                    <a:pt x="726849" y="137538"/>
                  </a:lnTo>
                  <a:lnTo>
                    <a:pt x="726849" y="494821"/>
                  </a:lnTo>
                  <a:lnTo>
                    <a:pt x="363424" y="632359"/>
                  </a:lnTo>
                  <a:lnTo>
                    <a:pt x="0" y="494821"/>
                  </a:lnTo>
                  <a:lnTo>
                    <a:pt x="0" y="137538"/>
                  </a:lnTo>
                  <a:lnTo>
                    <a:pt x="363424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40453" tIns="155177" rIns="140454" bIns="155177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100" kern="1200" dirty="0"/>
            </a:p>
          </p:txBody>
        </p:sp>
        <p:sp>
          <p:nvSpPr>
            <p:cNvPr id="81" name="Freeform 99"/>
            <p:cNvSpPr/>
            <p:nvPr/>
          </p:nvSpPr>
          <p:spPr>
            <a:xfrm>
              <a:off x="7305953" y="4877814"/>
              <a:ext cx="138402" cy="159083"/>
            </a:xfrm>
            <a:custGeom>
              <a:avLst/>
              <a:gdLst>
                <a:gd name="connsiteX0" fmla="*/ 0 w 726849"/>
                <a:gd name="connsiteY0" fmla="*/ 316180 h 632359"/>
                <a:gd name="connsiteX1" fmla="*/ 158090 w 726849"/>
                <a:gd name="connsiteY1" fmla="*/ 0 h 632359"/>
                <a:gd name="connsiteX2" fmla="*/ 568759 w 726849"/>
                <a:gd name="connsiteY2" fmla="*/ 0 h 632359"/>
                <a:gd name="connsiteX3" fmla="*/ 726849 w 726849"/>
                <a:gd name="connsiteY3" fmla="*/ 316180 h 632359"/>
                <a:gd name="connsiteX4" fmla="*/ 568759 w 726849"/>
                <a:gd name="connsiteY4" fmla="*/ 632359 h 632359"/>
                <a:gd name="connsiteX5" fmla="*/ 158090 w 726849"/>
                <a:gd name="connsiteY5" fmla="*/ 632359 h 632359"/>
                <a:gd name="connsiteX6" fmla="*/ 0 w 726849"/>
                <a:gd name="connsiteY6" fmla="*/ 316180 h 632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26849" h="632359">
                  <a:moveTo>
                    <a:pt x="363424" y="0"/>
                  </a:moveTo>
                  <a:lnTo>
                    <a:pt x="726849" y="137538"/>
                  </a:lnTo>
                  <a:lnTo>
                    <a:pt x="726849" y="494821"/>
                  </a:lnTo>
                  <a:lnTo>
                    <a:pt x="363424" y="632359"/>
                  </a:lnTo>
                  <a:lnTo>
                    <a:pt x="0" y="494821"/>
                  </a:lnTo>
                  <a:lnTo>
                    <a:pt x="0" y="137538"/>
                  </a:lnTo>
                  <a:lnTo>
                    <a:pt x="363424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8543" tIns="113267" rIns="98543" bIns="113267" numCol="1" spcCol="1270" anchor="ctr" anchorCtr="0">
              <a:noAutofit/>
            </a:bodyPr>
            <a:lstStyle/>
            <a:p>
              <a:pPr lvl="0" algn="ctr" defTabSz="1555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3500" kern="1200"/>
            </a:p>
          </p:txBody>
        </p:sp>
        <p:sp>
          <p:nvSpPr>
            <p:cNvPr id="82" name="Freeform 100"/>
            <p:cNvSpPr/>
            <p:nvPr/>
          </p:nvSpPr>
          <p:spPr>
            <a:xfrm>
              <a:off x="7380404" y="5012844"/>
              <a:ext cx="138402" cy="159083"/>
            </a:xfrm>
            <a:custGeom>
              <a:avLst/>
              <a:gdLst>
                <a:gd name="connsiteX0" fmla="*/ 0 w 726849"/>
                <a:gd name="connsiteY0" fmla="*/ 316180 h 632359"/>
                <a:gd name="connsiteX1" fmla="*/ 158090 w 726849"/>
                <a:gd name="connsiteY1" fmla="*/ 0 h 632359"/>
                <a:gd name="connsiteX2" fmla="*/ 568759 w 726849"/>
                <a:gd name="connsiteY2" fmla="*/ 0 h 632359"/>
                <a:gd name="connsiteX3" fmla="*/ 726849 w 726849"/>
                <a:gd name="connsiteY3" fmla="*/ 316180 h 632359"/>
                <a:gd name="connsiteX4" fmla="*/ 568759 w 726849"/>
                <a:gd name="connsiteY4" fmla="*/ 632359 h 632359"/>
                <a:gd name="connsiteX5" fmla="*/ 158090 w 726849"/>
                <a:gd name="connsiteY5" fmla="*/ 632359 h 632359"/>
                <a:gd name="connsiteX6" fmla="*/ 0 w 726849"/>
                <a:gd name="connsiteY6" fmla="*/ 316180 h 632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26849" h="632359">
                  <a:moveTo>
                    <a:pt x="363424" y="0"/>
                  </a:moveTo>
                  <a:lnTo>
                    <a:pt x="726849" y="137538"/>
                  </a:lnTo>
                  <a:lnTo>
                    <a:pt x="726849" y="494821"/>
                  </a:lnTo>
                  <a:lnTo>
                    <a:pt x="363424" y="632359"/>
                  </a:lnTo>
                  <a:lnTo>
                    <a:pt x="0" y="494821"/>
                  </a:lnTo>
                  <a:lnTo>
                    <a:pt x="0" y="137538"/>
                  </a:lnTo>
                  <a:lnTo>
                    <a:pt x="363424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40453" tIns="155177" rIns="140453" bIns="155177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100" kern="1200" dirty="0"/>
            </a:p>
          </p:txBody>
        </p:sp>
        <p:sp>
          <p:nvSpPr>
            <p:cNvPr id="83" name="Freeform 101"/>
            <p:cNvSpPr/>
            <p:nvPr/>
          </p:nvSpPr>
          <p:spPr>
            <a:xfrm>
              <a:off x="7455428" y="5147874"/>
              <a:ext cx="138403" cy="159083"/>
            </a:xfrm>
            <a:custGeom>
              <a:avLst/>
              <a:gdLst>
                <a:gd name="connsiteX0" fmla="*/ 0 w 726849"/>
                <a:gd name="connsiteY0" fmla="*/ 316180 h 632359"/>
                <a:gd name="connsiteX1" fmla="*/ 158090 w 726849"/>
                <a:gd name="connsiteY1" fmla="*/ 0 h 632359"/>
                <a:gd name="connsiteX2" fmla="*/ 568759 w 726849"/>
                <a:gd name="connsiteY2" fmla="*/ 0 h 632359"/>
                <a:gd name="connsiteX3" fmla="*/ 726849 w 726849"/>
                <a:gd name="connsiteY3" fmla="*/ 316180 h 632359"/>
                <a:gd name="connsiteX4" fmla="*/ 568759 w 726849"/>
                <a:gd name="connsiteY4" fmla="*/ 632359 h 632359"/>
                <a:gd name="connsiteX5" fmla="*/ 158090 w 726849"/>
                <a:gd name="connsiteY5" fmla="*/ 632359 h 632359"/>
                <a:gd name="connsiteX6" fmla="*/ 0 w 726849"/>
                <a:gd name="connsiteY6" fmla="*/ 316180 h 632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26849" h="632359">
                  <a:moveTo>
                    <a:pt x="363424" y="0"/>
                  </a:moveTo>
                  <a:lnTo>
                    <a:pt x="726849" y="137538"/>
                  </a:lnTo>
                  <a:lnTo>
                    <a:pt x="726849" y="494821"/>
                  </a:lnTo>
                  <a:lnTo>
                    <a:pt x="363424" y="632359"/>
                  </a:lnTo>
                  <a:lnTo>
                    <a:pt x="0" y="494821"/>
                  </a:lnTo>
                  <a:lnTo>
                    <a:pt x="0" y="137538"/>
                  </a:lnTo>
                  <a:lnTo>
                    <a:pt x="363424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40453" tIns="155177" rIns="140454" bIns="155178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100" kern="1200" dirty="0"/>
            </a:p>
          </p:txBody>
        </p:sp>
        <p:sp>
          <p:nvSpPr>
            <p:cNvPr id="84" name="Freeform 102"/>
            <p:cNvSpPr/>
            <p:nvPr/>
          </p:nvSpPr>
          <p:spPr>
            <a:xfrm>
              <a:off x="7305953" y="5147874"/>
              <a:ext cx="138402" cy="159083"/>
            </a:xfrm>
            <a:custGeom>
              <a:avLst/>
              <a:gdLst>
                <a:gd name="connsiteX0" fmla="*/ 0 w 726849"/>
                <a:gd name="connsiteY0" fmla="*/ 316180 h 632359"/>
                <a:gd name="connsiteX1" fmla="*/ 158090 w 726849"/>
                <a:gd name="connsiteY1" fmla="*/ 0 h 632359"/>
                <a:gd name="connsiteX2" fmla="*/ 568759 w 726849"/>
                <a:gd name="connsiteY2" fmla="*/ 0 h 632359"/>
                <a:gd name="connsiteX3" fmla="*/ 726849 w 726849"/>
                <a:gd name="connsiteY3" fmla="*/ 316180 h 632359"/>
                <a:gd name="connsiteX4" fmla="*/ 568759 w 726849"/>
                <a:gd name="connsiteY4" fmla="*/ 632359 h 632359"/>
                <a:gd name="connsiteX5" fmla="*/ 158090 w 726849"/>
                <a:gd name="connsiteY5" fmla="*/ 632359 h 632359"/>
                <a:gd name="connsiteX6" fmla="*/ 0 w 726849"/>
                <a:gd name="connsiteY6" fmla="*/ 316180 h 632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26849" h="632359">
                  <a:moveTo>
                    <a:pt x="363424" y="0"/>
                  </a:moveTo>
                  <a:lnTo>
                    <a:pt x="726849" y="137538"/>
                  </a:lnTo>
                  <a:lnTo>
                    <a:pt x="726849" y="494821"/>
                  </a:lnTo>
                  <a:lnTo>
                    <a:pt x="363424" y="632359"/>
                  </a:lnTo>
                  <a:lnTo>
                    <a:pt x="0" y="494821"/>
                  </a:lnTo>
                  <a:lnTo>
                    <a:pt x="0" y="137538"/>
                  </a:lnTo>
                  <a:lnTo>
                    <a:pt x="363424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8543" tIns="113267" rIns="98543" bIns="113267" numCol="1" spcCol="1270" anchor="ctr" anchorCtr="0">
              <a:noAutofit/>
            </a:bodyPr>
            <a:lstStyle/>
            <a:p>
              <a:pPr lvl="0" algn="ctr" defTabSz="1555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3500" kern="1200"/>
            </a:p>
          </p:txBody>
        </p:sp>
      </p:grpSp>
      <p:grpSp>
        <p:nvGrpSpPr>
          <p:cNvPr id="10" name="组合 66"/>
          <p:cNvGrpSpPr/>
          <p:nvPr/>
        </p:nvGrpSpPr>
        <p:grpSpPr>
          <a:xfrm>
            <a:off x="10458814" y="3031496"/>
            <a:ext cx="287878" cy="429143"/>
            <a:chOff x="7305953" y="4877814"/>
            <a:chExt cx="287878" cy="429143"/>
          </a:xfrm>
        </p:grpSpPr>
        <p:sp>
          <p:nvSpPr>
            <p:cNvPr id="86" name="Freeform 98"/>
            <p:cNvSpPr/>
            <p:nvPr/>
          </p:nvSpPr>
          <p:spPr>
            <a:xfrm>
              <a:off x="7455428" y="4877814"/>
              <a:ext cx="138403" cy="159083"/>
            </a:xfrm>
            <a:custGeom>
              <a:avLst/>
              <a:gdLst>
                <a:gd name="connsiteX0" fmla="*/ 0 w 726849"/>
                <a:gd name="connsiteY0" fmla="*/ 316180 h 632359"/>
                <a:gd name="connsiteX1" fmla="*/ 158090 w 726849"/>
                <a:gd name="connsiteY1" fmla="*/ 0 h 632359"/>
                <a:gd name="connsiteX2" fmla="*/ 568759 w 726849"/>
                <a:gd name="connsiteY2" fmla="*/ 0 h 632359"/>
                <a:gd name="connsiteX3" fmla="*/ 726849 w 726849"/>
                <a:gd name="connsiteY3" fmla="*/ 316180 h 632359"/>
                <a:gd name="connsiteX4" fmla="*/ 568759 w 726849"/>
                <a:gd name="connsiteY4" fmla="*/ 632359 h 632359"/>
                <a:gd name="connsiteX5" fmla="*/ 158090 w 726849"/>
                <a:gd name="connsiteY5" fmla="*/ 632359 h 632359"/>
                <a:gd name="connsiteX6" fmla="*/ 0 w 726849"/>
                <a:gd name="connsiteY6" fmla="*/ 316180 h 632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26849" h="632359">
                  <a:moveTo>
                    <a:pt x="363424" y="0"/>
                  </a:moveTo>
                  <a:lnTo>
                    <a:pt x="726849" y="137538"/>
                  </a:lnTo>
                  <a:lnTo>
                    <a:pt x="726849" y="494821"/>
                  </a:lnTo>
                  <a:lnTo>
                    <a:pt x="363424" y="632359"/>
                  </a:lnTo>
                  <a:lnTo>
                    <a:pt x="0" y="494821"/>
                  </a:lnTo>
                  <a:lnTo>
                    <a:pt x="0" y="137538"/>
                  </a:lnTo>
                  <a:lnTo>
                    <a:pt x="363424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40453" tIns="155177" rIns="140454" bIns="155177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100" kern="1200" dirty="0"/>
            </a:p>
          </p:txBody>
        </p:sp>
        <p:sp>
          <p:nvSpPr>
            <p:cNvPr id="87" name="Freeform 99"/>
            <p:cNvSpPr/>
            <p:nvPr/>
          </p:nvSpPr>
          <p:spPr>
            <a:xfrm>
              <a:off x="7305953" y="4877814"/>
              <a:ext cx="138402" cy="159083"/>
            </a:xfrm>
            <a:custGeom>
              <a:avLst/>
              <a:gdLst>
                <a:gd name="connsiteX0" fmla="*/ 0 w 726849"/>
                <a:gd name="connsiteY0" fmla="*/ 316180 h 632359"/>
                <a:gd name="connsiteX1" fmla="*/ 158090 w 726849"/>
                <a:gd name="connsiteY1" fmla="*/ 0 h 632359"/>
                <a:gd name="connsiteX2" fmla="*/ 568759 w 726849"/>
                <a:gd name="connsiteY2" fmla="*/ 0 h 632359"/>
                <a:gd name="connsiteX3" fmla="*/ 726849 w 726849"/>
                <a:gd name="connsiteY3" fmla="*/ 316180 h 632359"/>
                <a:gd name="connsiteX4" fmla="*/ 568759 w 726849"/>
                <a:gd name="connsiteY4" fmla="*/ 632359 h 632359"/>
                <a:gd name="connsiteX5" fmla="*/ 158090 w 726849"/>
                <a:gd name="connsiteY5" fmla="*/ 632359 h 632359"/>
                <a:gd name="connsiteX6" fmla="*/ 0 w 726849"/>
                <a:gd name="connsiteY6" fmla="*/ 316180 h 632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26849" h="632359">
                  <a:moveTo>
                    <a:pt x="363424" y="0"/>
                  </a:moveTo>
                  <a:lnTo>
                    <a:pt x="726849" y="137538"/>
                  </a:lnTo>
                  <a:lnTo>
                    <a:pt x="726849" y="494821"/>
                  </a:lnTo>
                  <a:lnTo>
                    <a:pt x="363424" y="632359"/>
                  </a:lnTo>
                  <a:lnTo>
                    <a:pt x="0" y="494821"/>
                  </a:lnTo>
                  <a:lnTo>
                    <a:pt x="0" y="137538"/>
                  </a:lnTo>
                  <a:lnTo>
                    <a:pt x="363424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8543" tIns="113267" rIns="98543" bIns="113267" numCol="1" spcCol="1270" anchor="ctr" anchorCtr="0">
              <a:noAutofit/>
            </a:bodyPr>
            <a:lstStyle/>
            <a:p>
              <a:pPr lvl="0" algn="ctr" defTabSz="1555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3500" kern="1200"/>
            </a:p>
          </p:txBody>
        </p:sp>
        <p:sp>
          <p:nvSpPr>
            <p:cNvPr id="88" name="Freeform 100"/>
            <p:cNvSpPr/>
            <p:nvPr/>
          </p:nvSpPr>
          <p:spPr>
            <a:xfrm>
              <a:off x="7380404" y="5012844"/>
              <a:ext cx="138402" cy="159083"/>
            </a:xfrm>
            <a:custGeom>
              <a:avLst/>
              <a:gdLst>
                <a:gd name="connsiteX0" fmla="*/ 0 w 726849"/>
                <a:gd name="connsiteY0" fmla="*/ 316180 h 632359"/>
                <a:gd name="connsiteX1" fmla="*/ 158090 w 726849"/>
                <a:gd name="connsiteY1" fmla="*/ 0 h 632359"/>
                <a:gd name="connsiteX2" fmla="*/ 568759 w 726849"/>
                <a:gd name="connsiteY2" fmla="*/ 0 h 632359"/>
                <a:gd name="connsiteX3" fmla="*/ 726849 w 726849"/>
                <a:gd name="connsiteY3" fmla="*/ 316180 h 632359"/>
                <a:gd name="connsiteX4" fmla="*/ 568759 w 726849"/>
                <a:gd name="connsiteY4" fmla="*/ 632359 h 632359"/>
                <a:gd name="connsiteX5" fmla="*/ 158090 w 726849"/>
                <a:gd name="connsiteY5" fmla="*/ 632359 h 632359"/>
                <a:gd name="connsiteX6" fmla="*/ 0 w 726849"/>
                <a:gd name="connsiteY6" fmla="*/ 316180 h 632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26849" h="632359">
                  <a:moveTo>
                    <a:pt x="363424" y="0"/>
                  </a:moveTo>
                  <a:lnTo>
                    <a:pt x="726849" y="137538"/>
                  </a:lnTo>
                  <a:lnTo>
                    <a:pt x="726849" y="494821"/>
                  </a:lnTo>
                  <a:lnTo>
                    <a:pt x="363424" y="632359"/>
                  </a:lnTo>
                  <a:lnTo>
                    <a:pt x="0" y="494821"/>
                  </a:lnTo>
                  <a:lnTo>
                    <a:pt x="0" y="137538"/>
                  </a:lnTo>
                  <a:lnTo>
                    <a:pt x="363424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40453" tIns="155177" rIns="140453" bIns="155177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100" kern="1200" dirty="0"/>
            </a:p>
          </p:txBody>
        </p:sp>
        <p:sp>
          <p:nvSpPr>
            <p:cNvPr id="89" name="Freeform 101"/>
            <p:cNvSpPr/>
            <p:nvPr/>
          </p:nvSpPr>
          <p:spPr>
            <a:xfrm>
              <a:off x="7455428" y="5147874"/>
              <a:ext cx="138403" cy="159083"/>
            </a:xfrm>
            <a:custGeom>
              <a:avLst/>
              <a:gdLst>
                <a:gd name="connsiteX0" fmla="*/ 0 w 726849"/>
                <a:gd name="connsiteY0" fmla="*/ 316180 h 632359"/>
                <a:gd name="connsiteX1" fmla="*/ 158090 w 726849"/>
                <a:gd name="connsiteY1" fmla="*/ 0 h 632359"/>
                <a:gd name="connsiteX2" fmla="*/ 568759 w 726849"/>
                <a:gd name="connsiteY2" fmla="*/ 0 h 632359"/>
                <a:gd name="connsiteX3" fmla="*/ 726849 w 726849"/>
                <a:gd name="connsiteY3" fmla="*/ 316180 h 632359"/>
                <a:gd name="connsiteX4" fmla="*/ 568759 w 726849"/>
                <a:gd name="connsiteY4" fmla="*/ 632359 h 632359"/>
                <a:gd name="connsiteX5" fmla="*/ 158090 w 726849"/>
                <a:gd name="connsiteY5" fmla="*/ 632359 h 632359"/>
                <a:gd name="connsiteX6" fmla="*/ 0 w 726849"/>
                <a:gd name="connsiteY6" fmla="*/ 316180 h 632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26849" h="632359">
                  <a:moveTo>
                    <a:pt x="363424" y="0"/>
                  </a:moveTo>
                  <a:lnTo>
                    <a:pt x="726849" y="137538"/>
                  </a:lnTo>
                  <a:lnTo>
                    <a:pt x="726849" y="494821"/>
                  </a:lnTo>
                  <a:lnTo>
                    <a:pt x="363424" y="632359"/>
                  </a:lnTo>
                  <a:lnTo>
                    <a:pt x="0" y="494821"/>
                  </a:lnTo>
                  <a:lnTo>
                    <a:pt x="0" y="137538"/>
                  </a:lnTo>
                  <a:lnTo>
                    <a:pt x="363424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40453" tIns="155177" rIns="140454" bIns="155178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100" kern="1200" dirty="0"/>
            </a:p>
          </p:txBody>
        </p:sp>
        <p:sp>
          <p:nvSpPr>
            <p:cNvPr id="90" name="Freeform 102"/>
            <p:cNvSpPr/>
            <p:nvPr/>
          </p:nvSpPr>
          <p:spPr>
            <a:xfrm>
              <a:off x="7305953" y="5147874"/>
              <a:ext cx="138402" cy="159083"/>
            </a:xfrm>
            <a:custGeom>
              <a:avLst/>
              <a:gdLst>
                <a:gd name="connsiteX0" fmla="*/ 0 w 726849"/>
                <a:gd name="connsiteY0" fmla="*/ 316180 h 632359"/>
                <a:gd name="connsiteX1" fmla="*/ 158090 w 726849"/>
                <a:gd name="connsiteY1" fmla="*/ 0 h 632359"/>
                <a:gd name="connsiteX2" fmla="*/ 568759 w 726849"/>
                <a:gd name="connsiteY2" fmla="*/ 0 h 632359"/>
                <a:gd name="connsiteX3" fmla="*/ 726849 w 726849"/>
                <a:gd name="connsiteY3" fmla="*/ 316180 h 632359"/>
                <a:gd name="connsiteX4" fmla="*/ 568759 w 726849"/>
                <a:gd name="connsiteY4" fmla="*/ 632359 h 632359"/>
                <a:gd name="connsiteX5" fmla="*/ 158090 w 726849"/>
                <a:gd name="connsiteY5" fmla="*/ 632359 h 632359"/>
                <a:gd name="connsiteX6" fmla="*/ 0 w 726849"/>
                <a:gd name="connsiteY6" fmla="*/ 316180 h 632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26849" h="632359">
                  <a:moveTo>
                    <a:pt x="363424" y="0"/>
                  </a:moveTo>
                  <a:lnTo>
                    <a:pt x="726849" y="137538"/>
                  </a:lnTo>
                  <a:lnTo>
                    <a:pt x="726849" y="494821"/>
                  </a:lnTo>
                  <a:lnTo>
                    <a:pt x="363424" y="632359"/>
                  </a:lnTo>
                  <a:lnTo>
                    <a:pt x="0" y="494821"/>
                  </a:lnTo>
                  <a:lnTo>
                    <a:pt x="0" y="137538"/>
                  </a:lnTo>
                  <a:lnTo>
                    <a:pt x="363424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8543" tIns="113267" rIns="98543" bIns="113267" numCol="1" spcCol="1270" anchor="ctr" anchorCtr="0">
              <a:noAutofit/>
            </a:bodyPr>
            <a:lstStyle/>
            <a:p>
              <a:pPr lvl="0" algn="ctr" defTabSz="1555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3500" kern="1200"/>
            </a:p>
          </p:txBody>
        </p:sp>
      </p:grpSp>
      <p:grpSp>
        <p:nvGrpSpPr>
          <p:cNvPr id="16" name="组合 66"/>
          <p:cNvGrpSpPr/>
          <p:nvPr/>
        </p:nvGrpSpPr>
        <p:grpSpPr>
          <a:xfrm>
            <a:off x="9684660" y="3508331"/>
            <a:ext cx="287878" cy="429143"/>
            <a:chOff x="7305953" y="4877814"/>
            <a:chExt cx="287878" cy="429143"/>
          </a:xfrm>
        </p:grpSpPr>
        <p:sp>
          <p:nvSpPr>
            <p:cNvPr id="92" name="Freeform 98"/>
            <p:cNvSpPr/>
            <p:nvPr/>
          </p:nvSpPr>
          <p:spPr>
            <a:xfrm>
              <a:off x="7455428" y="4877814"/>
              <a:ext cx="138403" cy="159083"/>
            </a:xfrm>
            <a:custGeom>
              <a:avLst/>
              <a:gdLst>
                <a:gd name="connsiteX0" fmla="*/ 0 w 726849"/>
                <a:gd name="connsiteY0" fmla="*/ 316180 h 632359"/>
                <a:gd name="connsiteX1" fmla="*/ 158090 w 726849"/>
                <a:gd name="connsiteY1" fmla="*/ 0 h 632359"/>
                <a:gd name="connsiteX2" fmla="*/ 568759 w 726849"/>
                <a:gd name="connsiteY2" fmla="*/ 0 h 632359"/>
                <a:gd name="connsiteX3" fmla="*/ 726849 w 726849"/>
                <a:gd name="connsiteY3" fmla="*/ 316180 h 632359"/>
                <a:gd name="connsiteX4" fmla="*/ 568759 w 726849"/>
                <a:gd name="connsiteY4" fmla="*/ 632359 h 632359"/>
                <a:gd name="connsiteX5" fmla="*/ 158090 w 726849"/>
                <a:gd name="connsiteY5" fmla="*/ 632359 h 632359"/>
                <a:gd name="connsiteX6" fmla="*/ 0 w 726849"/>
                <a:gd name="connsiteY6" fmla="*/ 316180 h 632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26849" h="632359">
                  <a:moveTo>
                    <a:pt x="363424" y="0"/>
                  </a:moveTo>
                  <a:lnTo>
                    <a:pt x="726849" y="137538"/>
                  </a:lnTo>
                  <a:lnTo>
                    <a:pt x="726849" y="494821"/>
                  </a:lnTo>
                  <a:lnTo>
                    <a:pt x="363424" y="632359"/>
                  </a:lnTo>
                  <a:lnTo>
                    <a:pt x="0" y="494821"/>
                  </a:lnTo>
                  <a:lnTo>
                    <a:pt x="0" y="137538"/>
                  </a:lnTo>
                  <a:lnTo>
                    <a:pt x="363424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40453" tIns="155177" rIns="140454" bIns="155177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100" kern="1200" dirty="0"/>
            </a:p>
          </p:txBody>
        </p:sp>
        <p:sp>
          <p:nvSpPr>
            <p:cNvPr id="93" name="Freeform 99"/>
            <p:cNvSpPr/>
            <p:nvPr/>
          </p:nvSpPr>
          <p:spPr>
            <a:xfrm>
              <a:off x="7305953" y="4877814"/>
              <a:ext cx="138402" cy="159083"/>
            </a:xfrm>
            <a:custGeom>
              <a:avLst/>
              <a:gdLst>
                <a:gd name="connsiteX0" fmla="*/ 0 w 726849"/>
                <a:gd name="connsiteY0" fmla="*/ 316180 h 632359"/>
                <a:gd name="connsiteX1" fmla="*/ 158090 w 726849"/>
                <a:gd name="connsiteY1" fmla="*/ 0 h 632359"/>
                <a:gd name="connsiteX2" fmla="*/ 568759 w 726849"/>
                <a:gd name="connsiteY2" fmla="*/ 0 h 632359"/>
                <a:gd name="connsiteX3" fmla="*/ 726849 w 726849"/>
                <a:gd name="connsiteY3" fmla="*/ 316180 h 632359"/>
                <a:gd name="connsiteX4" fmla="*/ 568759 w 726849"/>
                <a:gd name="connsiteY4" fmla="*/ 632359 h 632359"/>
                <a:gd name="connsiteX5" fmla="*/ 158090 w 726849"/>
                <a:gd name="connsiteY5" fmla="*/ 632359 h 632359"/>
                <a:gd name="connsiteX6" fmla="*/ 0 w 726849"/>
                <a:gd name="connsiteY6" fmla="*/ 316180 h 632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26849" h="632359">
                  <a:moveTo>
                    <a:pt x="363424" y="0"/>
                  </a:moveTo>
                  <a:lnTo>
                    <a:pt x="726849" y="137538"/>
                  </a:lnTo>
                  <a:lnTo>
                    <a:pt x="726849" y="494821"/>
                  </a:lnTo>
                  <a:lnTo>
                    <a:pt x="363424" y="632359"/>
                  </a:lnTo>
                  <a:lnTo>
                    <a:pt x="0" y="494821"/>
                  </a:lnTo>
                  <a:lnTo>
                    <a:pt x="0" y="137538"/>
                  </a:lnTo>
                  <a:lnTo>
                    <a:pt x="363424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8543" tIns="113267" rIns="98543" bIns="113267" numCol="1" spcCol="1270" anchor="ctr" anchorCtr="0">
              <a:noAutofit/>
            </a:bodyPr>
            <a:lstStyle/>
            <a:p>
              <a:pPr lvl="0" algn="ctr" defTabSz="1555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3500" kern="1200"/>
            </a:p>
          </p:txBody>
        </p:sp>
        <p:sp>
          <p:nvSpPr>
            <p:cNvPr id="94" name="Freeform 100"/>
            <p:cNvSpPr/>
            <p:nvPr/>
          </p:nvSpPr>
          <p:spPr>
            <a:xfrm>
              <a:off x="7380404" y="5012844"/>
              <a:ext cx="138402" cy="159083"/>
            </a:xfrm>
            <a:custGeom>
              <a:avLst/>
              <a:gdLst>
                <a:gd name="connsiteX0" fmla="*/ 0 w 726849"/>
                <a:gd name="connsiteY0" fmla="*/ 316180 h 632359"/>
                <a:gd name="connsiteX1" fmla="*/ 158090 w 726849"/>
                <a:gd name="connsiteY1" fmla="*/ 0 h 632359"/>
                <a:gd name="connsiteX2" fmla="*/ 568759 w 726849"/>
                <a:gd name="connsiteY2" fmla="*/ 0 h 632359"/>
                <a:gd name="connsiteX3" fmla="*/ 726849 w 726849"/>
                <a:gd name="connsiteY3" fmla="*/ 316180 h 632359"/>
                <a:gd name="connsiteX4" fmla="*/ 568759 w 726849"/>
                <a:gd name="connsiteY4" fmla="*/ 632359 h 632359"/>
                <a:gd name="connsiteX5" fmla="*/ 158090 w 726849"/>
                <a:gd name="connsiteY5" fmla="*/ 632359 h 632359"/>
                <a:gd name="connsiteX6" fmla="*/ 0 w 726849"/>
                <a:gd name="connsiteY6" fmla="*/ 316180 h 632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26849" h="632359">
                  <a:moveTo>
                    <a:pt x="363424" y="0"/>
                  </a:moveTo>
                  <a:lnTo>
                    <a:pt x="726849" y="137538"/>
                  </a:lnTo>
                  <a:lnTo>
                    <a:pt x="726849" y="494821"/>
                  </a:lnTo>
                  <a:lnTo>
                    <a:pt x="363424" y="632359"/>
                  </a:lnTo>
                  <a:lnTo>
                    <a:pt x="0" y="494821"/>
                  </a:lnTo>
                  <a:lnTo>
                    <a:pt x="0" y="137538"/>
                  </a:lnTo>
                  <a:lnTo>
                    <a:pt x="363424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40453" tIns="155177" rIns="140453" bIns="155177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100" kern="1200" dirty="0"/>
            </a:p>
          </p:txBody>
        </p:sp>
        <p:sp>
          <p:nvSpPr>
            <p:cNvPr id="95" name="Freeform 101"/>
            <p:cNvSpPr/>
            <p:nvPr/>
          </p:nvSpPr>
          <p:spPr>
            <a:xfrm>
              <a:off x="7455428" y="5147874"/>
              <a:ext cx="138403" cy="159083"/>
            </a:xfrm>
            <a:custGeom>
              <a:avLst/>
              <a:gdLst>
                <a:gd name="connsiteX0" fmla="*/ 0 w 726849"/>
                <a:gd name="connsiteY0" fmla="*/ 316180 h 632359"/>
                <a:gd name="connsiteX1" fmla="*/ 158090 w 726849"/>
                <a:gd name="connsiteY1" fmla="*/ 0 h 632359"/>
                <a:gd name="connsiteX2" fmla="*/ 568759 w 726849"/>
                <a:gd name="connsiteY2" fmla="*/ 0 h 632359"/>
                <a:gd name="connsiteX3" fmla="*/ 726849 w 726849"/>
                <a:gd name="connsiteY3" fmla="*/ 316180 h 632359"/>
                <a:gd name="connsiteX4" fmla="*/ 568759 w 726849"/>
                <a:gd name="connsiteY4" fmla="*/ 632359 h 632359"/>
                <a:gd name="connsiteX5" fmla="*/ 158090 w 726849"/>
                <a:gd name="connsiteY5" fmla="*/ 632359 h 632359"/>
                <a:gd name="connsiteX6" fmla="*/ 0 w 726849"/>
                <a:gd name="connsiteY6" fmla="*/ 316180 h 632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26849" h="632359">
                  <a:moveTo>
                    <a:pt x="363424" y="0"/>
                  </a:moveTo>
                  <a:lnTo>
                    <a:pt x="726849" y="137538"/>
                  </a:lnTo>
                  <a:lnTo>
                    <a:pt x="726849" y="494821"/>
                  </a:lnTo>
                  <a:lnTo>
                    <a:pt x="363424" y="632359"/>
                  </a:lnTo>
                  <a:lnTo>
                    <a:pt x="0" y="494821"/>
                  </a:lnTo>
                  <a:lnTo>
                    <a:pt x="0" y="137538"/>
                  </a:lnTo>
                  <a:lnTo>
                    <a:pt x="363424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40453" tIns="155177" rIns="140454" bIns="155178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100" kern="1200" dirty="0"/>
            </a:p>
          </p:txBody>
        </p:sp>
        <p:sp>
          <p:nvSpPr>
            <p:cNvPr id="96" name="Freeform 102"/>
            <p:cNvSpPr/>
            <p:nvPr/>
          </p:nvSpPr>
          <p:spPr>
            <a:xfrm>
              <a:off x="7305953" y="5147874"/>
              <a:ext cx="138402" cy="159083"/>
            </a:xfrm>
            <a:custGeom>
              <a:avLst/>
              <a:gdLst>
                <a:gd name="connsiteX0" fmla="*/ 0 w 726849"/>
                <a:gd name="connsiteY0" fmla="*/ 316180 h 632359"/>
                <a:gd name="connsiteX1" fmla="*/ 158090 w 726849"/>
                <a:gd name="connsiteY1" fmla="*/ 0 h 632359"/>
                <a:gd name="connsiteX2" fmla="*/ 568759 w 726849"/>
                <a:gd name="connsiteY2" fmla="*/ 0 h 632359"/>
                <a:gd name="connsiteX3" fmla="*/ 726849 w 726849"/>
                <a:gd name="connsiteY3" fmla="*/ 316180 h 632359"/>
                <a:gd name="connsiteX4" fmla="*/ 568759 w 726849"/>
                <a:gd name="connsiteY4" fmla="*/ 632359 h 632359"/>
                <a:gd name="connsiteX5" fmla="*/ 158090 w 726849"/>
                <a:gd name="connsiteY5" fmla="*/ 632359 h 632359"/>
                <a:gd name="connsiteX6" fmla="*/ 0 w 726849"/>
                <a:gd name="connsiteY6" fmla="*/ 316180 h 632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26849" h="632359">
                  <a:moveTo>
                    <a:pt x="363424" y="0"/>
                  </a:moveTo>
                  <a:lnTo>
                    <a:pt x="726849" y="137538"/>
                  </a:lnTo>
                  <a:lnTo>
                    <a:pt x="726849" y="494821"/>
                  </a:lnTo>
                  <a:lnTo>
                    <a:pt x="363424" y="632359"/>
                  </a:lnTo>
                  <a:lnTo>
                    <a:pt x="0" y="494821"/>
                  </a:lnTo>
                  <a:lnTo>
                    <a:pt x="0" y="137538"/>
                  </a:lnTo>
                  <a:lnTo>
                    <a:pt x="363424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8543" tIns="113267" rIns="98543" bIns="113267" numCol="1" spcCol="1270" anchor="ctr" anchorCtr="0">
              <a:noAutofit/>
            </a:bodyPr>
            <a:lstStyle/>
            <a:p>
              <a:pPr lvl="0" algn="ctr" defTabSz="1555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3500" kern="1200"/>
            </a:p>
          </p:txBody>
        </p:sp>
      </p:grpSp>
      <p:grpSp>
        <p:nvGrpSpPr>
          <p:cNvPr id="17" name="组合 66"/>
          <p:cNvGrpSpPr/>
          <p:nvPr/>
        </p:nvGrpSpPr>
        <p:grpSpPr>
          <a:xfrm>
            <a:off x="10066128" y="3508332"/>
            <a:ext cx="287878" cy="429143"/>
            <a:chOff x="7305953" y="4877814"/>
            <a:chExt cx="287878" cy="429143"/>
          </a:xfrm>
        </p:grpSpPr>
        <p:sp>
          <p:nvSpPr>
            <p:cNvPr id="98" name="Freeform 98"/>
            <p:cNvSpPr/>
            <p:nvPr/>
          </p:nvSpPr>
          <p:spPr>
            <a:xfrm>
              <a:off x="7455428" y="4877814"/>
              <a:ext cx="138403" cy="159083"/>
            </a:xfrm>
            <a:custGeom>
              <a:avLst/>
              <a:gdLst>
                <a:gd name="connsiteX0" fmla="*/ 0 w 726849"/>
                <a:gd name="connsiteY0" fmla="*/ 316180 h 632359"/>
                <a:gd name="connsiteX1" fmla="*/ 158090 w 726849"/>
                <a:gd name="connsiteY1" fmla="*/ 0 h 632359"/>
                <a:gd name="connsiteX2" fmla="*/ 568759 w 726849"/>
                <a:gd name="connsiteY2" fmla="*/ 0 h 632359"/>
                <a:gd name="connsiteX3" fmla="*/ 726849 w 726849"/>
                <a:gd name="connsiteY3" fmla="*/ 316180 h 632359"/>
                <a:gd name="connsiteX4" fmla="*/ 568759 w 726849"/>
                <a:gd name="connsiteY4" fmla="*/ 632359 h 632359"/>
                <a:gd name="connsiteX5" fmla="*/ 158090 w 726849"/>
                <a:gd name="connsiteY5" fmla="*/ 632359 h 632359"/>
                <a:gd name="connsiteX6" fmla="*/ 0 w 726849"/>
                <a:gd name="connsiteY6" fmla="*/ 316180 h 632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26849" h="632359">
                  <a:moveTo>
                    <a:pt x="363424" y="0"/>
                  </a:moveTo>
                  <a:lnTo>
                    <a:pt x="726849" y="137538"/>
                  </a:lnTo>
                  <a:lnTo>
                    <a:pt x="726849" y="494821"/>
                  </a:lnTo>
                  <a:lnTo>
                    <a:pt x="363424" y="632359"/>
                  </a:lnTo>
                  <a:lnTo>
                    <a:pt x="0" y="494821"/>
                  </a:lnTo>
                  <a:lnTo>
                    <a:pt x="0" y="137538"/>
                  </a:lnTo>
                  <a:lnTo>
                    <a:pt x="363424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40453" tIns="155177" rIns="140454" bIns="155177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100" kern="1200" dirty="0"/>
            </a:p>
          </p:txBody>
        </p:sp>
        <p:sp>
          <p:nvSpPr>
            <p:cNvPr id="99" name="Freeform 99"/>
            <p:cNvSpPr/>
            <p:nvPr/>
          </p:nvSpPr>
          <p:spPr>
            <a:xfrm>
              <a:off x="7305953" y="4877814"/>
              <a:ext cx="138402" cy="159083"/>
            </a:xfrm>
            <a:custGeom>
              <a:avLst/>
              <a:gdLst>
                <a:gd name="connsiteX0" fmla="*/ 0 w 726849"/>
                <a:gd name="connsiteY0" fmla="*/ 316180 h 632359"/>
                <a:gd name="connsiteX1" fmla="*/ 158090 w 726849"/>
                <a:gd name="connsiteY1" fmla="*/ 0 h 632359"/>
                <a:gd name="connsiteX2" fmla="*/ 568759 w 726849"/>
                <a:gd name="connsiteY2" fmla="*/ 0 h 632359"/>
                <a:gd name="connsiteX3" fmla="*/ 726849 w 726849"/>
                <a:gd name="connsiteY3" fmla="*/ 316180 h 632359"/>
                <a:gd name="connsiteX4" fmla="*/ 568759 w 726849"/>
                <a:gd name="connsiteY4" fmla="*/ 632359 h 632359"/>
                <a:gd name="connsiteX5" fmla="*/ 158090 w 726849"/>
                <a:gd name="connsiteY5" fmla="*/ 632359 h 632359"/>
                <a:gd name="connsiteX6" fmla="*/ 0 w 726849"/>
                <a:gd name="connsiteY6" fmla="*/ 316180 h 632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26849" h="632359">
                  <a:moveTo>
                    <a:pt x="363424" y="0"/>
                  </a:moveTo>
                  <a:lnTo>
                    <a:pt x="726849" y="137538"/>
                  </a:lnTo>
                  <a:lnTo>
                    <a:pt x="726849" y="494821"/>
                  </a:lnTo>
                  <a:lnTo>
                    <a:pt x="363424" y="632359"/>
                  </a:lnTo>
                  <a:lnTo>
                    <a:pt x="0" y="494821"/>
                  </a:lnTo>
                  <a:lnTo>
                    <a:pt x="0" y="137538"/>
                  </a:lnTo>
                  <a:lnTo>
                    <a:pt x="363424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8543" tIns="113267" rIns="98543" bIns="113267" numCol="1" spcCol="1270" anchor="ctr" anchorCtr="0">
              <a:noAutofit/>
            </a:bodyPr>
            <a:lstStyle/>
            <a:p>
              <a:pPr lvl="0" algn="ctr" defTabSz="1555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3500" kern="1200"/>
            </a:p>
          </p:txBody>
        </p:sp>
        <p:sp>
          <p:nvSpPr>
            <p:cNvPr id="100" name="Freeform 100"/>
            <p:cNvSpPr/>
            <p:nvPr/>
          </p:nvSpPr>
          <p:spPr>
            <a:xfrm>
              <a:off x="7380404" y="5012844"/>
              <a:ext cx="138402" cy="159083"/>
            </a:xfrm>
            <a:custGeom>
              <a:avLst/>
              <a:gdLst>
                <a:gd name="connsiteX0" fmla="*/ 0 w 726849"/>
                <a:gd name="connsiteY0" fmla="*/ 316180 h 632359"/>
                <a:gd name="connsiteX1" fmla="*/ 158090 w 726849"/>
                <a:gd name="connsiteY1" fmla="*/ 0 h 632359"/>
                <a:gd name="connsiteX2" fmla="*/ 568759 w 726849"/>
                <a:gd name="connsiteY2" fmla="*/ 0 h 632359"/>
                <a:gd name="connsiteX3" fmla="*/ 726849 w 726849"/>
                <a:gd name="connsiteY3" fmla="*/ 316180 h 632359"/>
                <a:gd name="connsiteX4" fmla="*/ 568759 w 726849"/>
                <a:gd name="connsiteY4" fmla="*/ 632359 h 632359"/>
                <a:gd name="connsiteX5" fmla="*/ 158090 w 726849"/>
                <a:gd name="connsiteY5" fmla="*/ 632359 h 632359"/>
                <a:gd name="connsiteX6" fmla="*/ 0 w 726849"/>
                <a:gd name="connsiteY6" fmla="*/ 316180 h 632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26849" h="632359">
                  <a:moveTo>
                    <a:pt x="363424" y="0"/>
                  </a:moveTo>
                  <a:lnTo>
                    <a:pt x="726849" y="137538"/>
                  </a:lnTo>
                  <a:lnTo>
                    <a:pt x="726849" y="494821"/>
                  </a:lnTo>
                  <a:lnTo>
                    <a:pt x="363424" y="632359"/>
                  </a:lnTo>
                  <a:lnTo>
                    <a:pt x="0" y="494821"/>
                  </a:lnTo>
                  <a:lnTo>
                    <a:pt x="0" y="137538"/>
                  </a:lnTo>
                  <a:lnTo>
                    <a:pt x="363424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40453" tIns="155177" rIns="140453" bIns="155177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100" kern="1200" dirty="0"/>
            </a:p>
          </p:txBody>
        </p:sp>
        <p:sp>
          <p:nvSpPr>
            <p:cNvPr id="101" name="Freeform 101"/>
            <p:cNvSpPr/>
            <p:nvPr/>
          </p:nvSpPr>
          <p:spPr>
            <a:xfrm>
              <a:off x="7455428" y="5147874"/>
              <a:ext cx="138403" cy="159083"/>
            </a:xfrm>
            <a:custGeom>
              <a:avLst/>
              <a:gdLst>
                <a:gd name="connsiteX0" fmla="*/ 0 w 726849"/>
                <a:gd name="connsiteY0" fmla="*/ 316180 h 632359"/>
                <a:gd name="connsiteX1" fmla="*/ 158090 w 726849"/>
                <a:gd name="connsiteY1" fmla="*/ 0 h 632359"/>
                <a:gd name="connsiteX2" fmla="*/ 568759 w 726849"/>
                <a:gd name="connsiteY2" fmla="*/ 0 h 632359"/>
                <a:gd name="connsiteX3" fmla="*/ 726849 w 726849"/>
                <a:gd name="connsiteY3" fmla="*/ 316180 h 632359"/>
                <a:gd name="connsiteX4" fmla="*/ 568759 w 726849"/>
                <a:gd name="connsiteY4" fmla="*/ 632359 h 632359"/>
                <a:gd name="connsiteX5" fmla="*/ 158090 w 726849"/>
                <a:gd name="connsiteY5" fmla="*/ 632359 h 632359"/>
                <a:gd name="connsiteX6" fmla="*/ 0 w 726849"/>
                <a:gd name="connsiteY6" fmla="*/ 316180 h 632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26849" h="632359">
                  <a:moveTo>
                    <a:pt x="363424" y="0"/>
                  </a:moveTo>
                  <a:lnTo>
                    <a:pt x="726849" y="137538"/>
                  </a:lnTo>
                  <a:lnTo>
                    <a:pt x="726849" y="494821"/>
                  </a:lnTo>
                  <a:lnTo>
                    <a:pt x="363424" y="632359"/>
                  </a:lnTo>
                  <a:lnTo>
                    <a:pt x="0" y="494821"/>
                  </a:lnTo>
                  <a:lnTo>
                    <a:pt x="0" y="137538"/>
                  </a:lnTo>
                  <a:lnTo>
                    <a:pt x="363424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40453" tIns="155177" rIns="140454" bIns="155178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100" kern="1200" dirty="0"/>
            </a:p>
          </p:txBody>
        </p:sp>
        <p:sp>
          <p:nvSpPr>
            <p:cNvPr id="102" name="Freeform 102"/>
            <p:cNvSpPr/>
            <p:nvPr/>
          </p:nvSpPr>
          <p:spPr>
            <a:xfrm>
              <a:off x="7305953" y="5147874"/>
              <a:ext cx="138402" cy="159083"/>
            </a:xfrm>
            <a:custGeom>
              <a:avLst/>
              <a:gdLst>
                <a:gd name="connsiteX0" fmla="*/ 0 w 726849"/>
                <a:gd name="connsiteY0" fmla="*/ 316180 h 632359"/>
                <a:gd name="connsiteX1" fmla="*/ 158090 w 726849"/>
                <a:gd name="connsiteY1" fmla="*/ 0 h 632359"/>
                <a:gd name="connsiteX2" fmla="*/ 568759 w 726849"/>
                <a:gd name="connsiteY2" fmla="*/ 0 h 632359"/>
                <a:gd name="connsiteX3" fmla="*/ 726849 w 726849"/>
                <a:gd name="connsiteY3" fmla="*/ 316180 h 632359"/>
                <a:gd name="connsiteX4" fmla="*/ 568759 w 726849"/>
                <a:gd name="connsiteY4" fmla="*/ 632359 h 632359"/>
                <a:gd name="connsiteX5" fmla="*/ 158090 w 726849"/>
                <a:gd name="connsiteY5" fmla="*/ 632359 h 632359"/>
                <a:gd name="connsiteX6" fmla="*/ 0 w 726849"/>
                <a:gd name="connsiteY6" fmla="*/ 316180 h 632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26849" h="632359">
                  <a:moveTo>
                    <a:pt x="363424" y="0"/>
                  </a:moveTo>
                  <a:lnTo>
                    <a:pt x="726849" y="137538"/>
                  </a:lnTo>
                  <a:lnTo>
                    <a:pt x="726849" y="494821"/>
                  </a:lnTo>
                  <a:lnTo>
                    <a:pt x="363424" y="632359"/>
                  </a:lnTo>
                  <a:lnTo>
                    <a:pt x="0" y="494821"/>
                  </a:lnTo>
                  <a:lnTo>
                    <a:pt x="0" y="137538"/>
                  </a:lnTo>
                  <a:lnTo>
                    <a:pt x="363424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8543" tIns="113267" rIns="98543" bIns="113267" numCol="1" spcCol="1270" anchor="ctr" anchorCtr="0">
              <a:noAutofit/>
            </a:bodyPr>
            <a:lstStyle/>
            <a:p>
              <a:pPr lvl="0" algn="ctr" defTabSz="1555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3500" kern="1200"/>
            </a:p>
          </p:txBody>
        </p:sp>
      </p:grpSp>
      <p:sp>
        <p:nvSpPr>
          <p:cNvPr id="103" name="AutoShape 45"/>
          <p:cNvSpPr>
            <a:spLocks noChangeArrowheads="1"/>
          </p:cNvSpPr>
          <p:nvPr/>
        </p:nvSpPr>
        <p:spPr bwMode="auto">
          <a:xfrm>
            <a:off x="8646335" y="1516006"/>
            <a:ext cx="2125348" cy="806672"/>
          </a:xfrm>
          <a:prstGeom prst="wedgeEllipseCallout">
            <a:avLst>
              <a:gd name="adj1" fmla="val 25374"/>
              <a:gd name="adj2" fmla="val 66987"/>
            </a:avLst>
          </a:prstGeom>
          <a:solidFill>
            <a:srgbClr val="FFC000">
              <a:alpha val="70000"/>
            </a:srgbClr>
          </a:solidFill>
          <a:ln w="952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T/>
            <a:bevelB/>
          </a:sp3d>
        </p:spPr>
        <p:txBody>
          <a:bodyPr anchor="ctr"/>
          <a:lstStyle/>
          <a:p>
            <a:pPr algn="ctr">
              <a:defRPr/>
            </a:pPr>
            <a:r>
              <a:rPr lang="zh-CN" altLang="en-US" sz="1400" dirty="0" smtClean="0"/>
              <a:t>可扩展可伸缩的应用服务平台</a:t>
            </a:r>
            <a:endParaRPr lang="en-US" altLang="zh-CN" sz="1400" dirty="0"/>
          </a:p>
        </p:txBody>
      </p:sp>
      <p:sp>
        <p:nvSpPr>
          <p:cNvPr id="104" name="TextBox 103"/>
          <p:cNvSpPr txBox="1"/>
          <p:nvPr/>
        </p:nvSpPr>
        <p:spPr>
          <a:xfrm>
            <a:off x="10438308" y="3563881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…</a:t>
            </a:r>
            <a:endParaRPr lang="zh-CN" altLang="en-US" dirty="0"/>
          </a:p>
        </p:txBody>
      </p:sp>
      <p:sp>
        <p:nvSpPr>
          <p:cNvPr id="72" name="椭圆 71"/>
          <p:cNvSpPr/>
          <p:nvPr/>
        </p:nvSpPr>
        <p:spPr>
          <a:xfrm>
            <a:off x="2654060" y="5056589"/>
            <a:ext cx="1144443" cy="61535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TDD</a:t>
            </a:r>
            <a:endParaRPr lang="zh-CN" altLang="en-US" sz="1700" dirty="0">
              <a:solidFill>
                <a:schemeClr val="tx1"/>
              </a:solidFill>
            </a:endParaRPr>
          </a:p>
        </p:txBody>
      </p:sp>
      <p:sp>
        <p:nvSpPr>
          <p:cNvPr id="105" name="AutoShape 10"/>
          <p:cNvSpPr>
            <a:spLocks noChangeArrowheads="1"/>
          </p:cNvSpPr>
          <p:nvPr/>
        </p:nvSpPr>
        <p:spPr bwMode="auto">
          <a:xfrm>
            <a:off x="4004560" y="5091449"/>
            <a:ext cx="1763635" cy="609600"/>
          </a:xfrm>
          <a:prstGeom prst="wedgeEllipseCallout">
            <a:avLst>
              <a:gd name="adj1" fmla="val -58341"/>
              <a:gd name="adj2" fmla="val -3123"/>
            </a:avLst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T/>
            <a:bevelB/>
          </a:sp3d>
        </p:spPr>
        <p:txBody>
          <a:bodyPr/>
          <a:lstStyle/>
          <a:p>
            <a:pPr algn="ctr">
              <a:defRPr/>
            </a:pPr>
            <a:r>
              <a:rPr lang="zh-CN" altLang="en-US" sz="1400" dirty="0" smtClean="0"/>
              <a:t>测试驱动</a:t>
            </a:r>
            <a:endParaRPr lang="en-US" altLang="zh-CN" sz="1400" dirty="0" smtClean="0"/>
          </a:p>
          <a:p>
            <a:pPr algn="ctr">
              <a:defRPr/>
            </a:pPr>
            <a:r>
              <a:rPr lang="zh-CN" altLang="en-US" sz="1400" dirty="0" smtClean="0"/>
              <a:t>开发</a:t>
            </a:r>
            <a:endParaRPr lang="en-US" altLang="zh-CN" sz="1400" dirty="0"/>
          </a:p>
        </p:txBody>
      </p:sp>
      <p:sp>
        <p:nvSpPr>
          <p:cNvPr id="106" name="椭圆 105"/>
          <p:cNvSpPr/>
          <p:nvPr/>
        </p:nvSpPr>
        <p:spPr>
          <a:xfrm>
            <a:off x="9647207" y="4415359"/>
            <a:ext cx="1144443" cy="61535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 smtClean="0">
                <a:solidFill>
                  <a:schemeClr val="tx1"/>
                </a:solidFill>
              </a:rPr>
              <a:t>docker</a:t>
            </a:r>
            <a:endParaRPr lang="zh-CN" altLang="en-US" sz="1700" dirty="0">
              <a:solidFill>
                <a:schemeClr val="tx1"/>
              </a:solidFill>
            </a:endParaRPr>
          </a:p>
        </p:txBody>
      </p:sp>
      <p:cxnSp>
        <p:nvCxnSpPr>
          <p:cNvPr id="107" name="直接箭头连接符 106"/>
          <p:cNvCxnSpPr/>
          <p:nvPr/>
        </p:nvCxnSpPr>
        <p:spPr>
          <a:xfrm>
            <a:off x="7149496" y="3451767"/>
            <a:ext cx="576000" cy="0"/>
          </a:xfrm>
          <a:prstGeom prst="straightConnector1">
            <a:avLst/>
          </a:prstGeom>
          <a:ln w="50800">
            <a:solidFill>
              <a:srgbClr val="7030A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箭头连接符 107"/>
          <p:cNvCxnSpPr/>
          <p:nvPr/>
        </p:nvCxnSpPr>
        <p:spPr>
          <a:xfrm>
            <a:off x="8158784" y="3460392"/>
            <a:ext cx="576000" cy="0"/>
          </a:xfrm>
          <a:prstGeom prst="straightConnector1">
            <a:avLst/>
          </a:prstGeom>
          <a:ln w="50800">
            <a:solidFill>
              <a:srgbClr val="7030A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advClick="0" advTm="47453">
    <p:fade thruBlk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1492" y="150897"/>
            <a:ext cx="96490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 smtClean="0">
                <a:latin typeface="黑体" pitchFamily="49" charset="-122"/>
                <a:ea typeface="黑体" pitchFamily="49" charset="-122"/>
              </a:rPr>
              <a:t>选取开源软件的标准</a:t>
            </a:r>
            <a:endParaRPr lang="zh-CN" altLang="en-US" sz="4000" b="1" dirty="0">
              <a:latin typeface="黑体" pitchFamily="49" charset="-122"/>
              <a:ea typeface="黑体" pitchFamily="49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764026" y="1004031"/>
          <a:ext cx="10782512" cy="46126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143712"/>
                <a:gridCol w="563880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标准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描述</a:t>
                      </a:r>
                      <a:endParaRPr lang="zh-CN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开源协议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kern="1200" dirty="0" smtClean="0"/>
                        <a:t>谨慎使用 采用</a:t>
                      </a:r>
                      <a:r>
                        <a:rPr lang="en-US" altLang="zh-CN" sz="1200" kern="1200" dirty="0" smtClean="0"/>
                        <a:t>GPL </a:t>
                      </a:r>
                      <a:r>
                        <a:rPr lang="zh-CN" altLang="en-US" sz="1200" kern="1200" dirty="0" smtClean="0"/>
                        <a:t>协议的开源软件。</a:t>
                      </a:r>
                      <a:endParaRPr lang="zh-CN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200" kern="1200" dirty="0" smtClean="0"/>
                        <a:t>软件是否满足业务（包括功能、系统架构、稳定性、扩展性、性能、兼容性、安全性）</a:t>
                      </a:r>
                      <a:endParaRPr lang="zh-CN" altLang="en-US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kern="1200" dirty="0" smtClean="0"/>
                        <a:t>略</a:t>
                      </a:r>
                      <a:endParaRPr lang="zh-CN" altLang="en-US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200" kern="1200" dirty="0" smtClean="0"/>
                        <a:t>contributors</a:t>
                      </a:r>
                      <a:r>
                        <a:rPr lang="zh-CN" altLang="en-US" sz="1200" kern="1200" dirty="0" smtClean="0"/>
                        <a:t>、</a:t>
                      </a:r>
                      <a:r>
                        <a:rPr lang="en-US" altLang="zh-CN" sz="1200" kern="1200" dirty="0" smtClean="0"/>
                        <a:t>commits</a:t>
                      </a:r>
                      <a:r>
                        <a:rPr lang="zh-CN" altLang="en-US" sz="1200" kern="1200" dirty="0" smtClean="0"/>
                        <a:t>、</a:t>
                      </a:r>
                      <a:r>
                        <a:rPr lang="en-US" altLang="zh-CN" sz="1200" kern="1200" dirty="0" smtClean="0"/>
                        <a:t>Pull Requests</a:t>
                      </a:r>
                      <a:r>
                        <a:rPr lang="zh-CN" altLang="en-US" sz="1200" kern="1200" dirty="0" smtClean="0"/>
                        <a:t>、</a:t>
                      </a:r>
                      <a:r>
                        <a:rPr lang="en-US" altLang="zh-CN" sz="1200" kern="1200" dirty="0" smtClean="0"/>
                        <a:t>Issues</a:t>
                      </a:r>
                      <a:r>
                        <a:rPr lang="zh-CN" altLang="en-US" sz="1200" kern="1200" dirty="0" smtClean="0"/>
                        <a:t>、</a:t>
                      </a:r>
                      <a:r>
                        <a:rPr lang="en-US" altLang="zh-CN" sz="1200" kern="1200" dirty="0" smtClean="0"/>
                        <a:t>Fork</a:t>
                      </a:r>
                      <a:r>
                        <a:rPr lang="zh-CN" altLang="en-US" sz="1200" kern="1200" dirty="0" smtClean="0"/>
                        <a:t>数值</a:t>
                      </a:r>
                      <a:endParaRPr lang="zh-CN" altLang="en-US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kern="1200" dirty="0" smtClean="0"/>
                        <a:t>更多的数值代表着有更多的社区活跃度，有利于社区向良性发展。</a:t>
                      </a:r>
                      <a:endParaRPr lang="zh-CN" altLang="en-US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200" kern="1200" dirty="0" smtClean="0"/>
                        <a:t>完善的文档</a:t>
                      </a:r>
                      <a:endParaRPr lang="zh-CN" altLang="en-US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kern="1200" dirty="0" smtClean="0"/>
                        <a:t>丰富的文档、</a:t>
                      </a:r>
                      <a:r>
                        <a:rPr lang="en-US" altLang="zh-CN" sz="1200" kern="1200" dirty="0" smtClean="0"/>
                        <a:t>wiki</a:t>
                      </a:r>
                      <a:r>
                        <a:rPr lang="zh-CN" altLang="en-US" sz="1200" kern="1200" dirty="0" smtClean="0"/>
                        <a:t>页面、指导书将更好的引导我们理解社区所涉及的项目细节和使用方法。</a:t>
                      </a:r>
                      <a:endParaRPr lang="zh-CN" altLang="en-US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200" kern="1200" dirty="0" smtClean="0"/>
                        <a:t>项目开源贡献者的分布情况</a:t>
                      </a:r>
                      <a:endParaRPr lang="zh-CN" altLang="en-US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kern="1200" dirty="0" smtClean="0"/>
                        <a:t>有多个公司参与的开源项目更加可靠，避免项目被某一个公司绑架。</a:t>
                      </a:r>
                      <a:endParaRPr lang="zh-CN" altLang="en-US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200" kern="1200" dirty="0" smtClean="0"/>
                        <a:t>市场占用率及认可程度、成熟度</a:t>
                      </a:r>
                      <a:endParaRPr lang="zh-CN" altLang="en-US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kern="1200" dirty="0" smtClean="0"/>
                        <a:t>成熟度高的开源项目软件缺陷少、认可度高，便于商业推广。</a:t>
                      </a:r>
                      <a:endParaRPr lang="zh-CN" altLang="en-US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200" kern="1200" dirty="0" smtClean="0"/>
                        <a:t>项目是否加入开源基金会</a:t>
                      </a:r>
                      <a:endParaRPr lang="zh-CN" altLang="en-US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kern="1200" dirty="0" smtClean="0"/>
                        <a:t>加入开源基金会的项目不会被某一团体绑架或者被竞争对手收购。</a:t>
                      </a:r>
                      <a:endParaRPr lang="zh-CN" altLang="en-US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200" kern="1200" dirty="0" smtClean="0"/>
                        <a:t>开源社区接纳新特性的能力</a:t>
                      </a:r>
                      <a:endParaRPr lang="zh-CN" altLang="en-US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kern="1200" dirty="0" smtClean="0"/>
                        <a:t>社区接纳贡献者提交新特性的可能性越高，越有利于引导社区向适合公司战略的方向发展。</a:t>
                      </a:r>
                      <a:endParaRPr lang="zh-CN" altLang="en-US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200" kern="1200" dirty="0" smtClean="0"/>
                        <a:t>对于提出问题或软件缺陷响应的速度</a:t>
                      </a:r>
                      <a:endParaRPr lang="zh-CN" altLang="en-US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kern="1200" dirty="0" smtClean="0"/>
                        <a:t>响应速度越快，越有利于用户问题得到解决。</a:t>
                      </a:r>
                      <a:endParaRPr lang="zh-CN" altLang="en-US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200" kern="1200" dirty="0" smtClean="0"/>
                        <a:t>是否有成熟的测试用例和验证方案</a:t>
                      </a:r>
                      <a:endParaRPr lang="zh-CN" altLang="en-US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kern="1200" dirty="0" smtClean="0"/>
                        <a:t>这有助于更好的保证软件质量。</a:t>
                      </a:r>
                      <a:endParaRPr lang="zh-CN" altLang="en-US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zh-CN" altLang="en-US" sz="1200" kern="1200" dirty="0" smtClean="0"/>
                        <a:t>社区是否有大公司支持，</a:t>
                      </a:r>
                      <a:r>
                        <a:rPr lang="en-US" altLang="zh-CN" sz="1200" kern="1200" dirty="0" smtClean="0"/>
                        <a:t>maintainer</a:t>
                      </a:r>
                      <a:r>
                        <a:rPr lang="zh-CN" altLang="en-US" sz="1200" kern="1200" dirty="0" smtClean="0"/>
                        <a:t>、</a:t>
                      </a:r>
                      <a:r>
                        <a:rPr lang="en-US" altLang="zh-CN" sz="1200" kern="1200" dirty="0" smtClean="0"/>
                        <a:t>committer</a:t>
                      </a:r>
                      <a:r>
                        <a:rPr lang="zh-CN" altLang="en-US" sz="1200" kern="1200" dirty="0" smtClean="0"/>
                        <a:t>、</a:t>
                      </a:r>
                      <a:r>
                        <a:rPr lang="en-US" altLang="zh-CN" sz="1200" kern="1200" dirty="0" smtClean="0"/>
                        <a:t>contributor</a:t>
                      </a:r>
                      <a:r>
                        <a:rPr lang="zh-CN" altLang="en-US" sz="1200" kern="1200" dirty="0" smtClean="0"/>
                        <a:t>区分是否清晰。</a:t>
                      </a:r>
                      <a:endParaRPr lang="zh-CN" altLang="en-US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kern="1200" dirty="0" smtClean="0"/>
                        <a:t>有大公司商业支持的项目，服务更加优质，同时也具备进一步的商业合作。</a:t>
                      </a:r>
                      <a:endParaRPr lang="zh-CN" altLang="en-US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advClick="0" advTm="47453">
    <p:fade thruBlk="1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5304" y="132969"/>
            <a:ext cx="108547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 err="1" smtClean="0">
                <a:latin typeface="黑体" pitchFamily="49" charset="-122"/>
                <a:ea typeface="黑体" pitchFamily="49" charset="-122"/>
              </a:rPr>
              <a:t>Devops</a:t>
            </a:r>
            <a:r>
              <a:rPr lang="zh-CN" altLang="en-US" sz="4000" b="1" dirty="0" smtClean="0">
                <a:latin typeface="黑体" pitchFamily="49" charset="-122"/>
                <a:ea typeface="黑体" pitchFamily="49" charset="-122"/>
              </a:rPr>
              <a:t>与容器技术所涉及的开源软件</a:t>
            </a:r>
            <a:endParaRPr lang="zh-CN" altLang="en-US" sz="4000" b="1" dirty="0">
              <a:latin typeface="黑体" pitchFamily="49" charset="-122"/>
              <a:ea typeface="黑体" pitchFamily="49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027892" y="864619"/>
          <a:ext cx="10142128" cy="48209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279575"/>
                <a:gridCol w="6862553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类别</a:t>
                      </a:r>
                      <a:endParaRPr lang="zh-CN" altLang="en-US" sz="1400" b="0" dirty="0">
                        <a:solidFill>
                          <a:schemeClr val="bg1"/>
                        </a:solidFill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开源软件</a:t>
                      </a:r>
                      <a:endParaRPr lang="zh-CN" altLang="en-US" sz="1400" b="0" dirty="0">
                        <a:solidFill>
                          <a:schemeClr val="bg1"/>
                        </a:solidFill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安全容器</a:t>
                      </a:r>
                      <a:endParaRPr lang="zh-CN" altLang="en-US" sz="1400" dirty="0"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err="1" smtClean="0"/>
                        <a:t>hyper,clear</a:t>
                      </a:r>
                      <a:r>
                        <a:rPr lang="en-US" altLang="zh-CN" sz="1400" dirty="0" smtClean="0"/>
                        <a:t> </a:t>
                      </a:r>
                      <a:r>
                        <a:rPr lang="en-US" altLang="zh-CN" sz="1400" dirty="0" err="1" smtClean="0"/>
                        <a:t>container,photon</a:t>
                      </a:r>
                      <a:r>
                        <a:rPr lang="en-US" altLang="zh-CN" sz="1400" dirty="0" smtClean="0"/>
                        <a:t>…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镜像存储</a:t>
                      </a:r>
                      <a:endParaRPr lang="zh-CN" altLang="en-US" sz="1400" dirty="0"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err="1" smtClean="0"/>
                        <a:t>docker</a:t>
                      </a:r>
                      <a:r>
                        <a:rPr lang="en-US" altLang="zh-CN" sz="1400" dirty="0" smtClean="0"/>
                        <a:t>-registry…</a:t>
                      </a:r>
                      <a:endParaRPr lang="zh-CN" altLang="en-US" sz="1400" b="0" dirty="0" smtClean="0">
                        <a:solidFill>
                          <a:schemeClr val="tx1"/>
                        </a:solidFill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容器引擎</a:t>
                      </a:r>
                      <a:endParaRPr lang="zh-CN" altLang="en-US" sz="1400" dirty="0"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err="1" smtClean="0"/>
                        <a:t>docker</a:t>
                      </a:r>
                      <a:r>
                        <a:rPr lang="en-US" altLang="zh-CN" sz="1400" dirty="0" smtClean="0"/>
                        <a:t>, </a:t>
                      </a:r>
                      <a:r>
                        <a:rPr lang="en-US" altLang="zh-CN" sz="1400" dirty="0" err="1" smtClean="0"/>
                        <a:t>rkt</a:t>
                      </a:r>
                      <a:r>
                        <a:rPr lang="en-US" altLang="zh-CN" sz="1400" dirty="0" smtClean="0"/>
                        <a:t>…</a:t>
                      </a:r>
                      <a:endParaRPr lang="zh-CN" altLang="en-US" sz="1400" dirty="0"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安全</a:t>
                      </a:r>
                      <a:endParaRPr lang="zh-CN" altLang="en-US" sz="1400" dirty="0"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err="1" smtClean="0"/>
                        <a:t>selinux</a:t>
                      </a:r>
                      <a:r>
                        <a:rPr lang="en-US" altLang="zh-CN" sz="1400" dirty="0" smtClean="0"/>
                        <a:t>, </a:t>
                      </a:r>
                      <a:r>
                        <a:rPr lang="en-US" altLang="zh-CN" sz="1400" dirty="0" err="1" smtClean="0"/>
                        <a:t>seccomp</a:t>
                      </a:r>
                      <a:r>
                        <a:rPr lang="en-US" altLang="zh-CN" sz="1400" dirty="0" smtClean="0"/>
                        <a:t>, notary…</a:t>
                      </a:r>
                      <a:endParaRPr lang="zh-CN" altLang="en-US" sz="1400" dirty="0"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网络</a:t>
                      </a:r>
                      <a:endParaRPr lang="zh-CN" altLang="en-US" sz="1400" dirty="0"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err="1" smtClean="0"/>
                        <a:t>ipsec,haproxy</a:t>
                      </a:r>
                      <a:r>
                        <a:rPr lang="en-US" altLang="zh-CN" sz="1400" dirty="0" smtClean="0"/>
                        <a:t>…</a:t>
                      </a:r>
                      <a:endParaRPr lang="zh-CN" altLang="en-US" sz="1400" dirty="0"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存储</a:t>
                      </a:r>
                      <a:endParaRPr lang="zh-CN" altLang="en-US" sz="1400" dirty="0"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err="1" smtClean="0"/>
                        <a:t>ceph,swift</a:t>
                      </a:r>
                      <a:r>
                        <a:rPr lang="en-US" altLang="zh-CN" sz="1400" dirty="0" smtClean="0"/>
                        <a:t>…</a:t>
                      </a:r>
                      <a:endParaRPr lang="zh-CN" altLang="en-US" sz="1400" dirty="0"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数据库</a:t>
                      </a:r>
                      <a:endParaRPr lang="zh-CN" altLang="en-US" sz="1400" dirty="0"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err="1" smtClean="0"/>
                        <a:t>mysql,mongoDB</a:t>
                      </a:r>
                      <a:r>
                        <a:rPr lang="en-US" altLang="zh-CN" sz="1400" dirty="0" smtClean="0"/>
                        <a:t>…</a:t>
                      </a:r>
                      <a:endParaRPr lang="zh-CN" altLang="en-US" sz="1400" dirty="0"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编排工具</a:t>
                      </a:r>
                      <a:endParaRPr lang="zh-CN" altLang="en-US" sz="1400" dirty="0"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err="1" smtClean="0"/>
                        <a:t>mesos,kubernetes,swarm,compose,marathon</a:t>
                      </a:r>
                      <a:r>
                        <a:rPr lang="en-US" altLang="zh-CN" sz="1400" dirty="0" smtClean="0"/>
                        <a:t>…</a:t>
                      </a:r>
                      <a:endParaRPr lang="zh-CN" altLang="en-US" sz="1400" dirty="0"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虚拟化平台及工具</a:t>
                      </a:r>
                      <a:endParaRPr lang="zh-CN" altLang="en-US" sz="1400" dirty="0"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err="1" smtClean="0"/>
                        <a:t>docker</a:t>
                      </a:r>
                      <a:r>
                        <a:rPr lang="en-US" altLang="zh-CN" sz="1400" dirty="0" smtClean="0"/>
                        <a:t> </a:t>
                      </a:r>
                      <a:r>
                        <a:rPr lang="en-US" altLang="zh-CN" sz="1400" dirty="0" err="1" smtClean="0"/>
                        <a:t>machine,virtualbox</a:t>
                      </a:r>
                      <a:r>
                        <a:rPr lang="en-US" altLang="zh-CN" sz="1400" dirty="0" smtClean="0"/>
                        <a:t>, </a:t>
                      </a:r>
                      <a:r>
                        <a:rPr lang="en-US" altLang="zh-CN" sz="1400" dirty="0" err="1" smtClean="0"/>
                        <a:t>openstack</a:t>
                      </a:r>
                      <a:r>
                        <a:rPr lang="en-US" altLang="zh-CN" sz="1400" dirty="0" smtClean="0"/>
                        <a:t>…</a:t>
                      </a:r>
                      <a:endParaRPr lang="zh-CN" altLang="en-US" sz="1400" dirty="0"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容器操作系统</a:t>
                      </a:r>
                      <a:endParaRPr lang="zh-CN" altLang="en-US" sz="1400" dirty="0"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err="1" smtClean="0"/>
                        <a:t>rancheros,coreos,vmware</a:t>
                      </a:r>
                      <a:r>
                        <a:rPr lang="en-US" altLang="zh-CN" sz="1400" dirty="0" smtClean="0"/>
                        <a:t> </a:t>
                      </a:r>
                      <a:r>
                        <a:rPr lang="en-US" altLang="zh-CN" sz="1400" dirty="0" err="1" smtClean="0"/>
                        <a:t>photon,snappy</a:t>
                      </a:r>
                      <a:r>
                        <a:rPr lang="en-US" altLang="zh-CN" sz="1400" dirty="0" smtClean="0"/>
                        <a:t> </a:t>
                      </a:r>
                      <a:r>
                        <a:rPr lang="en-US" altLang="zh-CN" sz="1400" dirty="0" err="1" smtClean="0"/>
                        <a:t>ubuntu</a:t>
                      </a:r>
                      <a:r>
                        <a:rPr lang="en-US" altLang="zh-CN" sz="1400" dirty="0" smtClean="0"/>
                        <a:t> </a:t>
                      </a:r>
                      <a:r>
                        <a:rPr lang="en-US" altLang="zh-CN" sz="1400" dirty="0" err="1" smtClean="0"/>
                        <a:t>core,redhat</a:t>
                      </a:r>
                      <a:r>
                        <a:rPr lang="en-US" altLang="zh-CN" sz="1400" dirty="0" smtClean="0"/>
                        <a:t> atomic host…</a:t>
                      </a:r>
                      <a:endParaRPr lang="zh-CN" altLang="en-US" sz="1400" dirty="0"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开放容器项目标准</a:t>
                      </a:r>
                      <a:endParaRPr lang="zh-CN" altLang="en-US" sz="1400" dirty="0"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err="1" smtClean="0"/>
                        <a:t>runc,image</a:t>
                      </a:r>
                      <a:r>
                        <a:rPr lang="en-US" altLang="zh-CN" sz="1400" dirty="0" smtClean="0"/>
                        <a:t>-</a:t>
                      </a:r>
                      <a:r>
                        <a:rPr lang="en-US" altLang="zh-CN" sz="1400" dirty="0" err="1" smtClean="0"/>
                        <a:t>spec,image</a:t>
                      </a:r>
                      <a:r>
                        <a:rPr lang="en-US" altLang="zh-CN" sz="1400" dirty="0" smtClean="0"/>
                        <a:t>-</a:t>
                      </a:r>
                      <a:r>
                        <a:rPr lang="en-US" altLang="zh-CN" sz="1400" dirty="0" err="1" smtClean="0"/>
                        <a:t>tools,runtime</a:t>
                      </a:r>
                      <a:r>
                        <a:rPr lang="en-US" altLang="zh-CN" sz="1400" dirty="0" smtClean="0"/>
                        <a:t>-</a:t>
                      </a:r>
                      <a:r>
                        <a:rPr lang="en-US" altLang="zh-CN" sz="1400" dirty="0" err="1" smtClean="0"/>
                        <a:t>spec,runtime</a:t>
                      </a:r>
                      <a:r>
                        <a:rPr lang="en-US" altLang="zh-CN" sz="1400" dirty="0" smtClean="0"/>
                        <a:t>-tools…</a:t>
                      </a:r>
                      <a:endParaRPr lang="zh-CN" altLang="en-US" sz="1400" dirty="0"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支持容器运行的操作系统特性</a:t>
                      </a:r>
                      <a:endParaRPr lang="zh-CN" altLang="en-US" sz="1400" dirty="0"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k</a:t>
                      </a:r>
                      <a:r>
                        <a:rPr lang="en-US" altLang="zh-CN" sz="1400" smtClean="0"/>
                        <a:t>ernel</a:t>
                      </a:r>
                      <a:endParaRPr lang="zh-CN" altLang="en-US" sz="1400" dirty="0"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advClick="0" advTm="47453">
    <p:fade thruBlk="1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1492" y="463994"/>
            <a:ext cx="96490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 err="1" smtClean="0">
                <a:latin typeface="黑体" pitchFamily="49" charset="-122"/>
                <a:ea typeface="黑体" pitchFamily="49" charset="-122"/>
              </a:rPr>
              <a:t>Devops</a:t>
            </a:r>
            <a:r>
              <a:rPr lang="zh-CN" altLang="en-US" sz="4000" b="1" dirty="0" smtClean="0">
                <a:latin typeface="黑体" pitchFamily="49" charset="-122"/>
                <a:ea typeface="黑体" pitchFamily="49" charset="-122"/>
              </a:rPr>
              <a:t>及容器云产业状况</a:t>
            </a:r>
            <a:endParaRPr lang="zh-CN" altLang="en-US" sz="4000" b="1" dirty="0">
              <a:latin typeface="黑体" pitchFamily="49" charset="-122"/>
              <a:ea typeface="黑体" pitchFamily="49" charset="-122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216327" y="1297634"/>
          <a:ext cx="9592572" cy="43586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897809"/>
                <a:gridCol w="2803585"/>
                <a:gridCol w="4891178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分类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描述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现状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容器商用云平台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亚马逊云、</a:t>
                      </a:r>
                      <a:r>
                        <a:rPr lang="en-US" altLang="zh-CN" sz="1600" dirty="0" err="1" smtClean="0"/>
                        <a:t>docker</a:t>
                      </a:r>
                      <a:r>
                        <a:rPr lang="zh-CN" altLang="en-US" sz="1600" dirty="0" smtClean="0"/>
                        <a:t>云、</a:t>
                      </a:r>
                      <a:r>
                        <a:rPr lang="en-US" altLang="zh-CN" sz="1600" dirty="0" smtClean="0"/>
                        <a:t>XX</a:t>
                      </a:r>
                      <a:r>
                        <a:rPr lang="zh-CN" altLang="en-US" sz="1600" dirty="0" smtClean="0"/>
                        <a:t>云</a:t>
                      </a:r>
                      <a:r>
                        <a:rPr lang="en-US" altLang="zh-CN" sz="1600" dirty="0" smtClean="0"/>
                        <a:t>…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大小企业并存，同质化严重，且竞争激烈，属于群雄逐鹿阶段。在不远的未来，如果企业缺乏资金、核心技术和对生态准确的把握，将被市场淘汰。市场将最终形成寡头。</a:t>
                      </a:r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其它外围工具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安全、存储、监控等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中小企业的机会点</a:t>
                      </a:r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编排工具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err="1" smtClean="0"/>
                        <a:t>mesos,kubernetes,swarm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有实力的公司在角逐，三分天下的局面</a:t>
                      </a:r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容器引擎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err="1" smtClean="0"/>
                        <a:t>docker</a:t>
                      </a:r>
                      <a:r>
                        <a:rPr lang="en-US" altLang="zh-CN" sz="1600" dirty="0" smtClean="0"/>
                        <a:t>, </a:t>
                      </a:r>
                      <a:r>
                        <a:rPr lang="en-US" altLang="zh-CN" sz="1600" dirty="0" err="1" smtClean="0"/>
                        <a:t>rkt</a:t>
                      </a:r>
                      <a:r>
                        <a:rPr lang="en-US" altLang="zh-CN" sz="1600" dirty="0" smtClean="0"/>
                        <a:t>…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寡头，技术门槛相对不高，但需要完善生态</a:t>
                      </a:r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容器</a:t>
                      </a:r>
                      <a:r>
                        <a:rPr lang="en-US" altLang="zh-CN" sz="1600" dirty="0" smtClean="0"/>
                        <a:t>OS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err="1" smtClean="0"/>
                        <a:t>rancheros,coreos,vmware</a:t>
                      </a:r>
                      <a:r>
                        <a:rPr lang="en-US" altLang="zh-CN" sz="1600" dirty="0" smtClean="0"/>
                        <a:t> </a:t>
                      </a:r>
                      <a:r>
                        <a:rPr lang="en-US" altLang="zh-CN" sz="1600" dirty="0" err="1" smtClean="0"/>
                        <a:t>photon,snappy</a:t>
                      </a:r>
                      <a:r>
                        <a:rPr lang="en-US" altLang="zh-CN" sz="1600" dirty="0" smtClean="0"/>
                        <a:t> </a:t>
                      </a:r>
                      <a:r>
                        <a:rPr lang="en-US" altLang="zh-CN" sz="1600" dirty="0" err="1" smtClean="0"/>
                        <a:t>ubuntu</a:t>
                      </a:r>
                      <a:r>
                        <a:rPr lang="en-US" altLang="zh-CN" sz="1600" dirty="0" smtClean="0"/>
                        <a:t> </a:t>
                      </a:r>
                      <a:r>
                        <a:rPr lang="en-US" altLang="zh-CN" sz="1600" dirty="0" err="1" smtClean="0"/>
                        <a:t>core,redhat</a:t>
                      </a:r>
                      <a:r>
                        <a:rPr lang="en-US" altLang="zh-CN" sz="1600" dirty="0" smtClean="0"/>
                        <a:t> atomic host…</a:t>
                      </a:r>
                      <a:endParaRPr lang="zh-CN" altLang="en-US" sz="1600" dirty="0" smtClean="0"/>
                    </a:p>
                    <a:p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寡头，有实力的公司参与</a:t>
                      </a:r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OCI</a:t>
                      </a:r>
                      <a:r>
                        <a:rPr lang="zh-CN" altLang="en-US" sz="1600" dirty="0" smtClean="0"/>
                        <a:t>标准项目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err="1" smtClean="0"/>
                        <a:t>runc,image</a:t>
                      </a:r>
                      <a:r>
                        <a:rPr lang="en-US" altLang="zh-CN" sz="1600" dirty="0" smtClean="0"/>
                        <a:t>-</a:t>
                      </a:r>
                      <a:r>
                        <a:rPr lang="en-US" altLang="zh-CN" sz="1600" dirty="0" err="1" smtClean="0"/>
                        <a:t>spec,runtime</a:t>
                      </a:r>
                      <a:r>
                        <a:rPr lang="en-US" altLang="zh-CN" sz="1600" dirty="0" smtClean="0"/>
                        <a:t>-spec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标准制定的战场，大公司博弈的战场</a:t>
                      </a:r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底层内核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kernel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技术门槛高，大公司博弈的战场</a:t>
                      </a:r>
                      <a:endParaRPr lang="zh-CN" altLang="en-US" sz="16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advClick="0" advTm="47453">
    <p:fade thruBlk="1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err="1" smtClean="0"/>
              <a:t>Docker</a:t>
            </a:r>
            <a:r>
              <a:rPr lang="zh-CN" altLang="en-US" dirty="0" smtClean="0"/>
              <a:t>架构</a:t>
            </a:r>
            <a:endParaRPr lang="zh-CN" altLang="en-US" dirty="0"/>
          </a:p>
        </p:txBody>
      </p:sp>
      <p:sp>
        <p:nvSpPr>
          <p:cNvPr id="4" name="Flowchart: Process 65"/>
          <p:cNvSpPr/>
          <p:nvPr/>
        </p:nvSpPr>
        <p:spPr>
          <a:xfrm>
            <a:off x="943768" y="4016750"/>
            <a:ext cx="4083338" cy="418650"/>
          </a:xfrm>
          <a:prstGeom prst="flowChartProces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Host OS</a:t>
            </a:r>
            <a:endParaRPr lang="en-US" dirty="0"/>
          </a:p>
        </p:txBody>
      </p:sp>
      <p:sp>
        <p:nvSpPr>
          <p:cNvPr id="5" name="Flowchart: Process 66"/>
          <p:cNvSpPr/>
          <p:nvPr/>
        </p:nvSpPr>
        <p:spPr>
          <a:xfrm>
            <a:off x="943768" y="4470859"/>
            <a:ext cx="4083338" cy="418650"/>
          </a:xfrm>
          <a:prstGeom prst="flowChartProcess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9" name="Flowchart: Process 65"/>
          <p:cNvSpPr/>
          <p:nvPr/>
        </p:nvSpPr>
        <p:spPr>
          <a:xfrm>
            <a:off x="943767" y="3559550"/>
            <a:ext cx="4074374" cy="418650"/>
          </a:xfrm>
          <a:prstGeom prst="flowChartProcess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Linux Kernel</a:t>
            </a:r>
            <a:endParaRPr lang="en-US" dirty="0"/>
          </a:p>
        </p:txBody>
      </p:sp>
      <p:sp>
        <p:nvSpPr>
          <p:cNvPr id="10" name="Rectangle 63"/>
          <p:cNvSpPr/>
          <p:nvPr/>
        </p:nvSpPr>
        <p:spPr>
          <a:xfrm>
            <a:off x="1393565" y="2044953"/>
            <a:ext cx="372395" cy="966545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smtClean="0"/>
              <a:t>App A’</a:t>
            </a:r>
          </a:p>
        </p:txBody>
      </p:sp>
      <p:sp>
        <p:nvSpPr>
          <p:cNvPr id="11" name="Rectangle 78"/>
          <p:cNvSpPr/>
          <p:nvPr/>
        </p:nvSpPr>
        <p:spPr>
          <a:xfrm>
            <a:off x="974465" y="2044953"/>
            <a:ext cx="372395" cy="966545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smtClean="0"/>
              <a:t>App A</a:t>
            </a:r>
          </a:p>
        </p:txBody>
      </p:sp>
      <p:sp>
        <p:nvSpPr>
          <p:cNvPr id="12" name="Rectangle 80"/>
          <p:cNvSpPr/>
          <p:nvPr/>
        </p:nvSpPr>
        <p:spPr>
          <a:xfrm>
            <a:off x="1838065" y="2044953"/>
            <a:ext cx="372395" cy="966545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smtClean="0"/>
              <a:t>App B</a:t>
            </a:r>
          </a:p>
        </p:txBody>
      </p:sp>
      <p:sp>
        <p:nvSpPr>
          <p:cNvPr id="13" name="Rectangle 81"/>
          <p:cNvSpPr/>
          <p:nvPr/>
        </p:nvSpPr>
        <p:spPr>
          <a:xfrm>
            <a:off x="2302885" y="2041778"/>
            <a:ext cx="372395" cy="966545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smtClean="0"/>
              <a:t>App B’</a:t>
            </a:r>
          </a:p>
        </p:txBody>
      </p:sp>
      <p:sp>
        <p:nvSpPr>
          <p:cNvPr id="14" name="Rectangle 82"/>
          <p:cNvSpPr/>
          <p:nvPr/>
        </p:nvSpPr>
        <p:spPr>
          <a:xfrm>
            <a:off x="2767705" y="2044953"/>
            <a:ext cx="372395" cy="966545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smtClean="0"/>
              <a:t>App B’</a:t>
            </a:r>
          </a:p>
        </p:txBody>
      </p:sp>
      <p:sp>
        <p:nvSpPr>
          <p:cNvPr id="15" name="Rectangle 83"/>
          <p:cNvSpPr/>
          <p:nvPr/>
        </p:nvSpPr>
        <p:spPr>
          <a:xfrm>
            <a:off x="3232525" y="2041778"/>
            <a:ext cx="372395" cy="966545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smtClean="0"/>
              <a:t>App B’</a:t>
            </a:r>
          </a:p>
        </p:txBody>
      </p:sp>
      <p:sp>
        <p:nvSpPr>
          <p:cNvPr id="16" name="Flowchart: Process 65"/>
          <p:cNvSpPr/>
          <p:nvPr/>
        </p:nvSpPr>
        <p:spPr>
          <a:xfrm>
            <a:off x="956467" y="3091337"/>
            <a:ext cx="4074374" cy="418650"/>
          </a:xfrm>
          <a:prstGeom prst="flowChartProcess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Docker</a:t>
            </a:r>
            <a:r>
              <a:rPr lang="en-US" dirty="0" smtClean="0"/>
              <a:t> Engine</a:t>
            </a:r>
            <a:endParaRPr lang="en-US" dirty="0"/>
          </a:p>
        </p:txBody>
      </p:sp>
      <p:sp>
        <p:nvSpPr>
          <p:cNvPr id="19" name="Rectangle 83"/>
          <p:cNvSpPr/>
          <p:nvPr/>
        </p:nvSpPr>
        <p:spPr>
          <a:xfrm>
            <a:off x="3698690" y="2041778"/>
            <a:ext cx="372395" cy="966545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smtClean="0"/>
              <a:t>App B’</a:t>
            </a:r>
          </a:p>
        </p:txBody>
      </p:sp>
      <p:sp>
        <p:nvSpPr>
          <p:cNvPr id="20" name="Rectangle 83"/>
          <p:cNvSpPr/>
          <p:nvPr/>
        </p:nvSpPr>
        <p:spPr>
          <a:xfrm>
            <a:off x="4155890" y="2041778"/>
            <a:ext cx="372395" cy="966545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smtClean="0"/>
              <a:t>App B’</a:t>
            </a:r>
          </a:p>
        </p:txBody>
      </p:sp>
      <p:sp>
        <p:nvSpPr>
          <p:cNvPr id="21" name="Rectangle 83"/>
          <p:cNvSpPr/>
          <p:nvPr/>
        </p:nvSpPr>
        <p:spPr>
          <a:xfrm>
            <a:off x="4604125" y="2041778"/>
            <a:ext cx="372395" cy="966545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smtClean="0"/>
              <a:t>App B’</a:t>
            </a:r>
          </a:p>
        </p:txBody>
      </p:sp>
      <p:sp>
        <p:nvSpPr>
          <p:cNvPr id="22" name="内容占位符 6"/>
          <p:cNvSpPr>
            <a:spLocks noGrp="1"/>
          </p:cNvSpPr>
          <p:nvPr>
            <p:ph idx="1"/>
          </p:nvPr>
        </p:nvSpPr>
        <p:spPr>
          <a:xfrm>
            <a:off x="5461693" y="1747973"/>
            <a:ext cx="3609288" cy="4194175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CN" altLang="en-US" sz="2600" dirty="0" smtClean="0"/>
              <a:t>支撑</a:t>
            </a:r>
            <a:r>
              <a:rPr lang="en-US" altLang="zh-CN" sz="2600" dirty="0" err="1" smtClean="0"/>
              <a:t>docker</a:t>
            </a:r>
            <a:r>
              <a:rPr lang="zh-CN" altLang="en-US" sz="2600" dirty="0" smtClean="0"/>
              <a:t>的核心技术</a:t>
            </a:r>
            <a:endParaRPr lang="en-US" altLang="zh-CN" sz="2600" dirty="0" smtClean="0"/>
          </a:p>
          <a:p>
            <a:r>
              <a:rPr lang="en-US" altLang="zh-CN" sz="2600" dirty="0" err="1" smtClean="0"/>
              <a:t>Cgroups</a:t>
            </a:r>
            <a:endParaRPr lang="en-US" altLang="zh-CN" sz="2600" dirty="0" smtClean="0"/>
          </a:p>
          <a:p>
            <a:pPr>
              <a:buNone/>
            </a:pPr>
            <a:r>
              <a:rPr lang="zh-CN" altLang="en-US" sz="2600" dirty="0" smtClean="0"/>
              <a:t>资源限制</a:t>
            </a:r>
          </a:p>
          <a:p>
            <a:r>
              <a:rPr lang="en-US" altLang="zh-CN" sz="2600" dirty="0" smtClean="0"/>
              <a:t>Namespace</a:t>
            </a:r>
          </a:p>
          <a:p>
            <a:pPr>
              <a:buNone/>
            </a:pPr>
            <a:r>
              <a:rPr lang="zh-CN" altLang="en-US" sz="2600" dirty="0" smtClean="0"/>
              <a:t>资源隔离</a:t>
            </a:r>
          </a:p>
          <a:p>
            <a:r>
              <a:rPr lang="en-US" altLang="zh-CN" sz="2600" dirty="0" smtClean="0"/>
              <a:t>Union File System</a:t>
            </a:r>
          </a:p>
          <a:p>
            <a:pPr>
              <a:buNone/>
            </a:pPr>
            <a:r>
              <a:rPr lang="en-US" altLang="zh-CN" sz="2600" dirty="0" err="1" smtClean="0"/>
              <a:t>Docker</a:t>
            </a:r>
            <a:r>
              <a:rPr lang="zh-CN" altLang="en-US" sz="2600" dirty="0" smtClean="0"/>
              <a:t>镜像的基石、分层存储</a:t>
            </a:r>
            <a:endParaRPr lang="en-US" altLang="zh-CN" sz="2600" dirty="0" smtClean="0"/>
          </a:p>
          <a:p>
            <a:pPr>
              <a:buNone/>
            </a:pPr>
            <a:endParaRPr lang="zh-CN" altLang="en-US" sz="2600" dirty="0" smtClean="0"/>
          </a:p>
        </p:txBody>
      </p:sp>
      <p:pic>
        <p:nvPicPr>
          <p:cNvPr id="23" name="图片 22" descr="docker-image.png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EFEFEF">
                  <a:alpha val="50980"/>
                </a:srgbClr>
              </a:clrFrom>
              <a:clrTo>
                <a:srgbClr val="EFEFE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697849" y="3304333"/>
            <a:ext cx="3271285" cy="24534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51229" y="75537"/>
            <a:ext cx="96490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b="1" dirty="0" smtClean="0">
                <a:latin typeface="黑体" pitchFamily="49" charset="-122"/>
                <a:ea typeface="黑体" pitchFamily="49" charset="-122"/>
              </a:rPr>
              <a:t>VM </a:t>
            </a:r>
            <a:r>
              <a:rPr lang="en-US" altLang="zh-CN" sz="4400" b="1" dirty="0" err="1" smtClean="0">
                <a:latin typeface="黑体" pitchFamily="49" charset="-122"/>
                <a:ea typeface="黑体" pitchFamily="49" charset="-122"/>
              </a:rPr>
              <a:t>vs</a:t>
            </a:r>
            <a:r>
              <a:rPr lang="en-US" altLang="zh-CN" sz="4400" b="1" dirty="0" smtClean="0"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4400" b="1" dirty="0" err="1" smtClean="0">
                <a:latin typeface="黑体" pitchFamily="49" charset="-122"/>
                <a:ea typeface="黑体" pitchFamily="49" charset="-122"/>
              </a:rPr>
              <a:t>Docker</a:t>
            </a:r>
            <a:endParaRPr lang="zh-CN" altLang="en-US" sz="44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116659" y="3218093"/>
            <a:ext cx="303496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700" b="1" dirty="0" smtClean="0"/>
              <a:t>指标项</a:t>
            </a:r>
            <a:r>
              <a:rPr lang="en-US" altLang="zh-CN" sz="2700" b="1" dirty="0" smtClean="0"/>
              <a:t>:</a:t>
            </a:r>
            <a:r>
              <a:rPr lang="zh-CN" altLang="en-US" sz="2700" b="1" dirty="0" smtClean="0"/>
              <a:t> </a:t>
            </a:r>
            <a:endParaRPr lang="en-US" altLang="zh-CN" sz="2700" b="1" dirty="0" smtClean="0"/>
          </a:p>
          <a:p>
            <a:pPr>
              <a:buFont typeface="Arial" pitchFamily="34" charset="0"/>
              <a:buChar char="•"/>
            </a:pPr>
            <a:r>
              <a:rPr lang="zh-CN" altLang="en-US" sz="2700" dirty="0" smtClean="0"/>
              <a:t>启动时间</a:t>
            </a:r>
            <a:endParaRPr lang="en-US" altLang="zh-CN" sz="2700" dirty="0" smtClean="0"/>
          </a:p>
          <a:p>
            <a:pPr>
              <a:buFont typeface="Arial" pitchFamily="34" charset="0"/>
              <a:buChar char="•"/>
            </a:pPr>
            <a:r>
              <a:rPr lang="zh-CN" altLang="en-US" sz="2700" dirty="0" smtClean="0"/>
              <a:t>部署时间</a:t>
            </a:r>
            <a:endParaRPr lang="en-US" altLang="zh-CN" sz="2700" dirty="0" smtClean="0"/>
          </a:p>
          <a:p>
            <a:pPr>
              <a:buFont typeface="Arial" pitchFamily="34" charset="0"/>
              <a:buChar char="•"/>
            </a:pPr>
            <a:r>
              <a:rPr lang="zh-CN" altLang="en-US" sz="2700" dirty="0" smtClean="0"/>
              <a:t>系统资源占用</a:t>
            </a:r>
            <a:endParaRPr lang="en-US" altLang="zh-CN" sz="2700" dirty="0" smtClean="0"/>
          </a:p>
          <a:p>
            <a:pPr>
              <a:buFont typeface="Arial" pitchFamily="34" charset="0"/>
              <a:buChar char="•"/>
            </a:pPr>
            <a:r>
              <a:rPr lang="zh-CN" altLang="en-US" sz="2700" dirty="0" smtClean="0"/>
              <a:t>环境分享</a:t>
            </a:r>
            <a:endParaRPr lang="en-US" altLang="zh-CN" sz="2700" dirty="0" smtClean="0"/>
          </a:p>
          <a:p>
            <a:pPr>
              <a:buFont typeface="Arial" pitchFamily="34" charset="0"/>
              <a:buChar char="•"/>
            </a:pPr>
            <a:r>
              <a:rPr lang="zh-CN" altLang="en-US" sz="2700" dirty="0" smtClean="0"/>
              <a:t>环境释放时间</a:t>
            </a:r>
            <a:endParaRPr lang="en-US" altLang="zh-CN" sz="2700" dirty="0" smtClean="0"/>
          </a:p>
        </p:txBody>
      </p:sp>
      <p:sp>
        <p:nvSpPr>
          <p:cNvPr id="12" name="Rectangle 8"/>
          <p:cNvSpPr/>
          <p:nvPr/>
        </p:nvSpPr>
        <p:spPr>
          <a:xfrm>
            <a:off x="1512490" y="963517"/>
            <a:ext cx="762400" cy="2316269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</a:t>
            </a:r>
          </a:p>
          <a:p>
            <a:pPr algn="ctr"/>
            <a:r>
              <a:rPr lang="en-US" dirty="0" smtClean="0"/>
              <a:t>A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13" name="Flowchart: Process 24"/>
          <p:cNvSpPr/>
          <p:nvPr/>
        </p:nvSpPr>
        <p:spPr>
          <a:xfrm>
            <a:off x="1512490" y="4303914"/>
            <a:ext cx="3129640" cy="418650"/>
          </a:xfrm>
          <a:prstGeom prst="flowChartProcess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Hypervisor </a:t>
            </a:r>
            <a:endParaRPr lang="en-US" dirty="0"/>
          </a:p>
        </p:txBody>
      </p:sp>
      <p:sp>
        <p:nvSpPr>
          <p:cNvPr id="14" name="Flowchart: Process 25"/>
          <p:cNvSpPr/>
          <p:nvPr/>
        </p:nvSpPr>
        <p:spPr>
          <a:xfrm>
            <a:off x="1512490" y="4726028"/>
            <a:ext cx="3129640" cy="418650"/>
          </a:xfrm>
          <a:prstGeom prst="flowChartProces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Host OS</a:t>
            </a:r>
            <a:endParaRPr lang="en-US" dirty="0"/>
          </a:p>
        </p:txBody>
      </p:sp>
      <p:sp>
        <p:nvSpPr>
          <p:cNvPr id="15" name="Flowchart: Process 52"/>
          <p:cNvSpPr/>
          <p:nvPr/>
        </p:nvSpPr>
        <p:spPr>
          <a:xfrm>
            <a:off x="1512490" y="5162208"/>
            <a:ext cx="3129640" cy="418650"/>
          </a:xfrm>
          <a:prstGeom prst="flowChartProcess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16" name="Rectangle 53"/>
          <p:cNvSpPr/>
          <p:nvPr/>
        </p:nvSpPr>
        <p:spPr>
          <a:xfrm>
            <a:off x="1512490" y="2427422"/>
            <a:ext cx="754116" cy="185896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 smtClean="0"/>
              <a:t>Guest</a:t>
            </a:r>
          </a:p>
          <a:p>
            <a:pPr algn="ctr"/>
            <a:r>
              <a:rPr lang="en-US" dirty="0" smtClean="0"/>
              <a:t>OS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17" name="Rectangle 54"/>
          <p:cNvSpPr/>
          <p:nvPr/>
        </p:nvSpPr>
        <p:spPr>
          <a:xfrm>
            <a:off x="1512490" y="1800609"/>
            <a:ext cx="754116" cy="65234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 smtClean="0"/>
              <a:t>Bins/</a:t>
            </a:r>
          </a:p>
          <a:p>
            <a:pPr algn="ctr"/>
            <a:r>
              <a:rPr lang="en-US" dirty="0" smtClean="0"/>
              <a:t>Libs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18" name="Rectangle 9"/>
          <p:cNvSpPr/>
          <p:nvPr/>
        </p:nvSpPr>
        <p:spPr>
          <a:xfrm>
            <a:off x="1512490" y="963517"/>
            <a:ext cx="760887" cy="33369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55"/>
          <p:cNvSpPr/>
          <p:nvPr/>
        </p:nvSpPr>
        <p:spPr>
          <a:xfrm>
            <a:off x="2720407" y="961784"/>
            <a:ext cx="762400" cy="2316269"/>
          </a:xfrm>
          <a:prstGeom prst="rect">
            <a:avLst/>
          </a:prstGeom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</a:t>
            </a:r>
          </a:p>
          <a:p>
            <a:pPr algn="ctr"/>
            <a:r>
              <a:rPr lang="en-US" dirty="0" smtClean="0"/>
              <a:t>A’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20" name="Rectangle 56"/>
          <p:cNvSpPr/>
          <p:nvPr/>
        </p:nvSpPr>
        <p:spPr>
          <a:xfrm>
            <a:off x="2727178" y="2412533"/>
            <a:ext cx="754116" cy="83483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 smtClean="0"/>
              <a:t>Guest</a:t>
            </a:r>
          </a:p>
          <a:p>
            <a:pPr algn="ctr"/>
            <a:r>
              <a:rPr lang="en-US" dirty="0" smtClean="0"/>
              <a:t>OS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21" name="Rectangle 57"/>
          <p:cNvSpPr/>
          <p:nvPr/>
        </p:nvSpPr>
        <p:spPr>
          <a:xfrm>
            <a:off x="2721920" y="1785720"/>
            <a:ext cx="754116" cy="65234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Bins/</a:t>
            </a:r>
          </a:p>
          <a:p>
            <a:pPr algn="ctr"/>
            <a:r>
              <a:rPr lang="en-US" dirty="0" smtClean="0"/>
              <a:t>Libs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22" name="Rectangle 58"/>
          <p:cNvSpPr/>
          <p:nvPr/>
        </p:nvSpPr>
        <p:spPr>
          <a:xfrm>
            <a:off x="2720407" y="948628"/>
            <a:ext cx="760887" cy="22987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59"/>
          <p:cNvSpPr/>
          <p:nvPr/>
        </p:nvSpPr>
        <p:spPr>
          <a:xfrm>
            <a:off x="3875394" y="945987"/>
            <a:ext cx="762400" cy="2316269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</a:t>
            </a:r>
          </a:p>
          <a:p>
            <a:pPr algn="ctr"/>
            <a:r>
              <a:rPr lang="en-US" dirty="0"/>
              <a:t>B</a:t>
            </a:r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24" name="Rectangle 60"/>
          <p:cNvSpPr/>
          <p:nvPr/>
        </p:nvSpPr>
        <p:spPr>
          <a:xfrm>
            <a:off x="3878420" y="2432678"/>
            <a:ext cx="754116" cy="83483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 smtClean="0"/>
              <a:t>Guest</a:t>
            </a:r>
          </a:p>
          <a:p>
            <a:pPr algn="ctr"/>
            <a:r>
              <a:rPr lang="en-US" dirty="0" smtClean="0"/>
              <a:t>OS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25" name="Rectangle 61"/>
          <p:cNvSpPr/>
          <p:nvPr/>
        </p:nvSpPr>
        <p:spPr>
          <a:xfrm>
            <a:off x="3883322" y="1805865"/>
            <a:ext cx="754116" cy="652342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 smtClean="0"/>
              <a:t>Bins/</a:t>
            </a:r>
          </a:p>
          <a:p>
            <a:pPr algn="ctr"/>
            <a:r>
              <a:rPr lang="en-US" dirty="0" smtClean="0"/>
              <a:t>Libs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26" name="Left Brace 14"/>
          <p:cNvSpPr/>
          <p:nvPr/>
        </p:nvSpPr>
        <p:spPr>
          <a:xfrm>
            <a:off x="1121703" y="961784"/>
            <a:ext cx="326028" cy="33246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510363" y="2412533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VM</a:t>
            </a:r>
            <a:endParaRPr lang="en-US" dirty="0"/>
          </a:p>
        </p:txBody>
      </p:sp>
      <p:sp>
        <p:nvSpPr>
          <p:cNvPr id="28" name="Rectangle 33"/>
          <p:cNvSpPr/>
          <p:nvPr/>
        </p:nvSpPr>
        <p:spPr>
          <a:xfrm>
            <a:off x="2737786" y="2445710"/>
            <a:ext cx="754116" cy="185896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 smtClean="0"/>
              <a:t>Guest</a:t>
            </a:r>
          </a:p>
          <a:p>
            <a:pPr algn="ctr"/>
            <a:r>
              <a:rPr lang="en-US" dirty="0" smtClean="0"/>
              <a:t>OS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29" name="Rectangle 34"/>
          <p:cNvSpPr/>
          <p:nvPr/>
        </p:nvSpPr>
        <p:spPr>
          <a:xfrm>
            <a:off x="3877738" y="2439614"/>
            <a:ext cx="754116" cy="185896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 smtClean="0"/>
              <a:t>Guest</a:t>
            </a:r>
          </a:p>
          <a:p>
            <a:pPr algn="ctr"/>
            <a:r>
              <a:rPr lang="en-US" dirty="0" smtClean="0"/>
              <a:t>OS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30" name="Rectangle 2"/>
          <p:cNvSpPr/>
          <p:nvPr/>
        </p:nvSpPr>
        <p:spPr>
          <a:xfrm>
            <a:off x="2720407" y="945987"/>
            <a:ext cx="755629" cy="3340397"/>
          </a:xfrm>
          <a:prstGeom prst="rect">
            <a:avLst/>
          </a:prstGeom>
          <a:noFill/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6"/>
          <p:cNvSpPr/>
          <p:nvPr/>
        </p:nvSpPr>
        <p:spPr>
          <a:xfrm>
            <a:off x="1513907" y="958687"/>
            <a:ext cx="755629" cy="3340397"/>
          </a:xfrm>
          <a:prstGeom prst="rect">
            <a:avLst/>
          </a:prstGeom>
          <a:noFill/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7"/>
          <p:cNvSpPr/>
          <p:nvPr/>
        </p:nvSpPr>
        <p:spPr>
          <a:xfrm>
            <a:off x="3876107" y="945987"/>
            <a:ext cx="755629" cy="3340397"/>
          </a:xfrm>
          <a:prstGeom prst="rect">
            <a:avLst/>
          </a:prstGeom>
          <a:noFill/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63"/>
          <p:cNvSpPr/>
          <p:nvPr/>
        </p:nvSpPr>
        <p:spPr>
          <a:xfrm>
            <a:off x="6962741" y="1040462"/>
            <a:ext cx="372395" cy="966545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smtClean="0"/>
              <a:t>App A’</a:t>
            </a:r>
          </a:p>
        </p:txBody>
      </p:sp>
      <p:sp>
        <p:nvSpPr>
          <p:cNvPr id="34" name="Flowchart: Process 64"/>
          <p:cNvSpPr/>
          <p:nvPr/>
        </p:nvSpPr>
        <p:spPr>
          <a:xfrm rot="5400000">
            <a:off x="8892881" y="1511095"/>
            <a:ext cx="1055114" cy="418650"/>
          </a:xfrm>
          <a:prstGeom prst="flowChartProcess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Docker</a:t>
            </a:r>
            <a:r>
              <a:rPr lang="en-US" dirty="0"/>
              <a:t> </a:t>
            </a:r>
          </a:p>
        </p:txBody>
      </p:sp>
      <p:sp>
        <p:nvSpPr>
          <p:cNvPr id="35" name="Flowchart: Process 65"/>
          <p:cNvSpPr/>
          <p:nvPr/>
        </p:nvSpPr>
        <p:spPr>
          <a:xfrm>
            <a:off x="6522118" y="2242146"/>
            <a:ext cx="3129640" cy="418650"/>
          </a:xfrm>
          <a:prstGeom prst="flowChartProces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Host OS</a:t>
            </a:r>
            <a:endParaRPr lang="en-US" dirty="0"/>
          </a:p>
        </p:txBody>
      </p:sp>
      <p:sp>
        <p:nvSpPr>
          <p:cNvPr id="36" name="Flowchart: Process 66"/>
          <p:cNvSpPr/>
          <p:nvPr/>
        </p:nvSpPr>
        <p:spPr>
          <a:xfrm>
            <a:off x="6522118" y="2678326"/>
            <a:ext cx="3129640" cy="418650"/>
          </a:xfrm>
          <a:prstGeom prst="flowChartProcess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37" name="Rectangle 68"/>
          <p:cNvSpPr/>
          <p:nvPr/>
        </p:nvSpPr>
        <p:spPr>
          <a:xfrm>
            <a:off x="6522117" y="2024536"/>
            <a:ext cx="822543" cy="22560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sz="1200" dirty="0" smtClean="0"/>
              <a:t>Bins/Libs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38" name="Rectangle 78"/>
          <p:cNvSpPr/>
          <p:nvPr/>
        </p:nvSpPr>
        <p:spPr>
          <a:xfrm>
            <a:off x="6543641" y="1040462"/>
            <a:ext cx="372395" cy="966545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smtClean="0"/>
              <a:t>App A</a:t>
            </a:r>
          </a:p>
        </p:txBody>
      </p:sp>
      <p:sp>
        <p:nvSpPr>
          <p:cNvPr id="39" name="Rectangle 79"/>
          <p:cNvSpPr/>
          <p:nvPr/>
        </p:nvSpPr>
        <p:spPr>
          <a:xfrm>
            <a:off x="7392286" y="2003832"/>
            <a:ext cx="1781810" cy="258404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sz="1200" dirty="0" smtClean="0"/>
              <a:t>Bins/Libs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40" name="Rectangle 80"/>
          <p:cNvSpPr/>
          <p:nvPr/>
        </p:nvSpPr>
        <p:spPr>
          <a:xfrm>
            <a:off x="7407241" y="1040462"/>
            <a:ext cx="372395" cy="966545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smtClean="0"/>
              <a:t>App B</a:t>
            </a:r>
          </a:p>
        </p:txBody>
      </p:sp>
      <p:sp>
        <p:nvSpPr>
          <p:cNvPr id="41" name="Rectangle 81"/>
          <p:cNvSpPr/>
          <p:nvPr/>
        </p:nvSpPr>
        <p:spPr>
          <a:xfrm>
            <a:off x="7872061" y="1037287"/>
            <a:ext cx="372395" cy="966545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smtClean="0"/>
              <a:t>App B’</a:t>
            </a:r>
          </a:p>
        </p:txBody>
      </p:sp>
      <p:sp>
        <p:nvSpPr>
          <p:cNvPr id="42" name="Rectangle 82"/>
          <p:cNvSpPr/>
          <p:nvPr/>
        </p:nvSpPr>
        <p:spPr>
          <a:xfrm>
            <a:off x="8336881" y="1040462"/>
            <a:ext cx="372395" cy="966545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smtClean="0"/>
              <a:t>App B’</a:t>
            </a:r>
          </a:p>
        </p:txBody>
      </p:sp>
      <p:sp>
        <p:nvSpPr>
          <p:cNvPr id="43" name="Rectangle 83"/>
          <p:cNvSpPr/>
          <p:nvPr/>
        </p:nvSpPr>
        <p:spPr>
          <a:xfrm>
            <a:off x="8801701" y="1037287"/>
            <a:ext cx="372395" cy="966545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smtClean="0"/>
              <a:t>App B’</a:t>
            </a:r>
          </a:p>
        </p:txBody>
      </p:sp>
      <p:sp>
        <p:nvSpPr>
          <p:cNvPr id="44" name="Left Brace 88"/>
          <p:cNvSpPr/>
          <p:nvPr/>
        </p:nvSpPr>
        <p:spPr>
          <a:xfrm>
            <a:off x="6154445" y="1040462"/>
            <a:ext cx="320968" cy="119693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5095092" y="1486161"/>
            <a:ext cx="1104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Container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7788974" y="3274800"/>
            <a:ext cx="3034969" cy="26622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zh-CN" altLang="en-US" sz="2700" dirty="0" smtClean="0"/>
              <a:t>模拟不同</a:t>
            </a:r>
            <a:r>
              <a:rPr lang="en-US" altLang="zh-CN" sz="2700" dirty="0" smtClean="0"/>
              <a:t>arch</a:t>
            </a:r>
            <a:r>
              <a:rPr lang="zh-CN" altLang="en-US" sz="2700" dirty="0" smtClean="0"/>
              <a:t>环境</a:t>
            </a:r>
            <a:endParaRPr lang="en-US" altLang="zh-CN" sz="2700" dirty="0" smtClean="0"/>
          </a:p>
          <a:p>
            <a:pPr>
              <a:buFont typeface="Arial" pitchFamily="34" charset="0"/>
              <a:buChar char="•"/>
            </a:pPr>
            <a:r>
              <a:rPr lang="zh-CN" altLang="en-US" sz="2700" dirty="0" smtClean="0"/>
              <a:t>扩展性</a:t>
            </a:r>
            <a:endParaRPr lang="en-US" altLang="zh-CN" sz="2700" dirty="0" smtClean="0"/>
          </a:p>
          <a:p>
            <a:pPr>
              <a:buFont typeface="Arial" pitchFamily="34" charset="0"/>
              <a:buChar char="•"/>
            </a:pPr>
            <a:r>
              <a:rPr lang="zh-CN" altLang="en-US" sz="2700" dirty="0" smtClean="0"/>
              <a:t>应用可移植性</a:t>
            </a:r>
            <a:endParaRPr lang="en-US" altLang="zh-CN" sz="2700" dirty="0" smtClean="0"/>
          </a:p>
          <a:p>
            <a:pPr>
              <a:buFont typeface="Arial" pitchFamily="34" charset="0"/>
              <a:buChar char="•"/>
            </a:pPr>
            <a:r>
              <a:rPr lang="zh-CN" altLang="en-US" sz="2700" dirty="0" smtClean="0"/>
              <a:t>系统可靠性</a:t>
            </a:r>
            <a:endParaRPr lang="en-US" altLang="zh-CN" sz="2700" dirty="0" smtClean="0"/>
          </a:p>
          <a:p>
            <a:pPr>
              <a:buFont typeface="Arial" pitchFamily="34" charset="0"/>
              <a:buChar char="•"/>
            </a:pPr>
            <a:r>
              <a:rPr lang="zh-CN" altLang="en-US" sz="2700" dirty="0" smtClean="0"/>
              <a:t>系统安全性</a:t>
            </a:r>
            <a:endParaRPr lang="en-US" altLang="zh-CN" sz="2700" dirty="0" smtClean="0"/>
          </a:p>
          <a:p>
            <a:pPr>
              <a:buFont typeface="Arial" pitchFamily="34" charset="0"/>
              <a:buChar char="•"/>
            </a:pPr>
            <a:endParaRPr lang="en-US" altLang="zh-CN" sz="3200" dirty="0" smtClean="0"/>
          </a:p>
        </p:txBody>
      </p:sp>
    </p:spTree>
  </p:cSld>
  <p:clrMapOvr>
    <a:masterClrMapping/>
  </p:clrMapOvr>
  <p:transition advClick="0" advTm="47453">
    <p:fade thruBlk="1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/>
          <p:cNvSpPr txBox="1"/>
          <p:nvPr/>
        </p:nvSpPr>
        <p:spPr>
          <a:xfrm>
            <a:off x="585292" y="98891"/>
            <a:ext cx="96490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b="1" dirty="0" smtClean="0">
                <a:latin typeface="黑体" pitchFamily="49" charset="-122"/>
                <a:ea typeface="黑体" pitchFamily="49" charset="-122"/>
              </a:rPr>
              <a:t>Goal of </a:t>
            </a:r>
            <a:r>
              <a:rPr lang="en-US" altLang="zh-CN" sz="4400" b="1" dirty="0" err="1" smtClean="0">
                <a:latin typeface="黑体" pitchFamily="49" charset="-122"/>
                <a:ea typeface="黑体" pitchFamily="49" charset="-122"/>
              </a:rPr>
              <a:t>Docker</a:t>
            </a:r>
            <a:endParaRPr lang="zh-CN" altLang="en-US" sz="44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1" name="内容占位符 6"/>
          <p:cNvSpPr txBox="1">
            <a:spLocks/>
          </p:cNvSpPr>
          <p:nvPr/>
        </p:nvSpPr>
        <p:spPr>
          <a:xfrm>
            <a:off x="1358172" y="917601"/>
            <a:ext cx="8880981" cy="6067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3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Goal: 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Build, Ship, and Run Any App, Anywhere.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CN" altLang="en-US" sz="35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2" name="AutoShape 2" descr="https://tse2.mm.bing.net/th?id=OIP.M15c9a6668cd6221ee1e698ea455ce7bao0&amp;pid=15.1&amp;P=0&amp;w=329&amp;h=194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3" name="AutoShape 4" descr="https://tse2.mm.bing.net/th?id=OIP.M15c9a6668cd6221ee1e698ea455ce7bao0&amp;pid=15.1&amp;P=0&amp;w=329&amp;h=194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34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08073" y="3857038"/>
            <a:ext cx="1289470" cy="69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09686" y="3878470"/>
            <a:ext cx="752741" cy="7234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70734" y="3866421"/>
            <a:ext cx="1086569" cy="778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7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650961" y="3884780"/>
            <a:ext cx="1123770" cy="752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" name="Picture 9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046842" y="3947481"/>
            <a:ext cx="1229065" cy="6636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" name="Picture 10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818730" y="4879146"/>
            <a:ext cx="833389" cy="8488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" name="Picture 11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097547" y="4933210"/>
            <a:ext cx="1141383" cy="718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" name="Picture 4" descr="http://design.ubuntu.com/wp-content/uploads/logo-ubuntu_st_no%C2%AE-black_orange-hex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414781" y="4819189"/>
            <a:ext cx="1431852" cy="1012275"/>
          </a:xfrm>
          <a:prstGeom prst="rect">
            <a:avLst/>
          </a:prstGeom>
          <a:noFill/>
        </p:spPr>
      </p:pic>
      <p:pic>
        <p:nvPicPr>
          <p:cNvPr id="42" name="Picture 6" descr="http://i.investopedia.com/content/article/is_red_hat_a_good_fi/redhatlogo.jp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836521" y="4861118"/>
            <a:ext cx="666852" cy="733537"/>
          </a:xfrm>
          <a:prstGeom prst="rect">
            <a:avLst/>
          </a:prstGeom>
          <a:noFill/>
        </p:spPr>
      </p:pic>
      <p:pic>
        <p:nvPicPr>
          <p:cNvPr id="43" name="Picture 12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8020140" y="4783289"/>
            <a:ext cx="1270509" cy="962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4" name="Line 1"/>
          <p:cNvSpPr>
            <a:spLocks noChangeShapeType="1"/>
          </p:cNvSpPr>
          <p:nvPr/>
        </p:nvSpPr>
        <p:spPr bwMode="auto">
          <a:xfrm rot="5400000">
            <a:off x="5387200" y="225196"/>
            <a:ext cx="77627" cy="9109496"/>
          </a:xfrm>
          <a:prstGeom prst="line">
            <a:avLst/>
          </a:prstGeom>
          <a:noFill/>
          <a:ln w="19050" cap="flat" cmpd="dbl">
            <a:solidFill>
              <a:schemeClr val="tx1">
                <a:lumMod val="95000"/>
                <a:lumOff val="5000"/>
                <a:alpha val="20000"/>
              </a:schemeClr>
            </a:solidFill>
            <a:prstDash val="lgDash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400"/>
          </a:p>
        </p:txBody>
      </p:sp>
      <p:sp>
        <p:nvSpPr>
          <p:cNvPr id="45" name="TextBox 44"/>
          <p:cNvSpPr txBox="1"/>
          <p:nvPr/>
        </p:nvSpPr>
        <p:spPr>
          <a:xfrm>
            <a:off x="966154" y="4076878"/>
            <a:ext cx="1673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Any App</a:t>
            </a:r>
            <a:endParaRPr lang="zh-CN" altLang="en-US" sz="2400" dirty="0"/>
          </a:p>
        </p:txBody>
      </p:sp>
      <p:sp>
        <p:nvSpPr>
          <p:cNvPr id="46" name="TextBox 45"/>
          <p:cNvSpPr txBox="1"/>
          <p:nvPr/>
        </p:nvSpPr>
        <p:spPr>
          <a:xfrm>
            <a:off x="954659" y="4997042"/>
            <a:ext cx="1673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Anywhere</a:t>
            </a:r>
            <a:endParaRPr lang="zh-CN" altLang="en-US" sz="2400" dirty="0"/>
          </a:p>
        </p:txBody>
      </p:sp>
      <p:sp>
        <p:nvSpPr>
          <p:cNvPr id="47" name="TextBox 46"/>
          <p:cNvSpPr txBox="1"/>
          <p:nvPr/>
        </p:nvSpPr>
        <p:spPr>
          <a:xfrm>
            <a:off x="980531" y="2365972"/>
            <a:ext cx="1132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Ship</a:t>
            </a:r>
            <a:endParaRPr lang="zh-CN" altLang="en-US" sz="2400" dirty="0"/>
          </a:p>
        </p:txBody>
      </p:sp>
      <p:sp>
        <p:nvSpPr>
          <p:cNvPr id="48" name="TextBox 47"/>
          <p:cNvSpPr txBox="1"/>
          <p:nvPr/>
        </p:nvSpPr>
        <p:spPr>
          <a:xfrm>
            <a:off x="1038046" y="3217117"/>
            <a:ext cx="1132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Run</a:t>
            </a:r>
            <a:endParaRPr lang="zh-CN" altLang="en-US" sz="2400" dirty="0"/>
          </a:p>
        </p:txBody>
      </p:sp>
      <p:sp>
        <p:nvSpPr>
          <p:cNvPr id="49" name="TextBox 48"/>
          <p:cNvSpPr txBox="1"/>
          <p:nvPr/>
        </p:nvSpPr>
        <p:spPr>
          <a:xfrm>
            <a:off x="951615" y="1727972"/>
            <a:ext cx="1132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Build</a:t>
            </a:r>
            <a:endParaRPr lang="zh-CN" altLang="en-US" sz="2400" dirty="0"/>
          </a:p>
        </p:txBody>
      </p:sp>
      <p:sp>
        <p:nvSpPr>
          <p:cNvPr id="50" name="TextBox 49"/>
          <p:cNvSpPr txBox="1"/>
          <p:nvPr/>
        </p:nvSpPr>
        <p:spPr>
          <a:xfrm>
            <a:off x="2352136" y="1621579"/>
            <a:ext cx="7645879" cy="7078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Compose your application from </a:t>
            </a:r>
            <a:r>
              <a:rPr lang="en-US" altLang="zh-CN" sz="2000" dirty="0" err="1" smtClean="0"/>
              <a:t>microservices</a:t>
            </a:r>
            <a:r>
              <a:rPr lang="en-US" altLang="zh-CN" sz="2000" dirty="0" smtClean="0"/>
              <a:t>, without worrying about inconsistencies between development and production environment. </a:t>
            </a:r>
            <a:endParaRPr lang="zh-CN" altLang="en-US" sz="2000" dirty="0"/>
          </a:p>
        </p:txBody>
      </p:sp>
      <p:sp>
        <p:nvSpPr>
          <p:cNvPr id="51" name="TextBox 50"/>
          <p:cNvSpPr txBox="1"/>
          <p:nvPr/>
        </p:nvSpPr>
        <p:spPr>
          <a:xfrm>
            <a:off x="2332008" y="2414863"/>
            <a:ext cx="7645879" cy="4001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Store and distribute your </a:t>
            </a:r>
            <a:r>
              <a:rPr lang="en-US" altLang="zh-CN" sz="2000" dirty="0" err="1" smtClean="0"/>
              <a:t>docker</a:t>
            </a:r>
            <a:r>
              <a:rPr lang="en-US" altLang="zh-CN" sz="2000" dirty="0" smtClean="0"/>
              <a:t> images in registry services.</a:t>
            </a:r>
            <a:endParaRPr lang="zh-CN" altLang="en-US" sz="2000" dirty="0"/>
          </a:p>
        </p:txBody>
      </p:sp>
      <p:sp>
        <p:nvSpPr>
          <p:cNvPr id="52" name="TextBox 51"/>
          <p:cNvSpPr txBox="1"/>
          <p:nvPr/>
        </p:nvSpPr>
        <p:spPr>
          <a:xfrm>
            <a:off x="2323382" y="3027336"/>
            <a:ext cx="7645879" cy="7078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Deploy scalable services, securely and reliably on a wide variety of platforms.</a:t>
            </a:r>
            <a:endParaRPr lang="zh-CN" altLang="en-US" sz="2000" dirty="0"/>
          </a:p>
        </p:txBody>
      </p:sp>
      <p:sp>
        <p:nvSpPr>
          <p:cNvPr id="53" name="Line 1"/>
          <p:cNvSpPr>
            <a:spLocks noChangeShapeType="1"/>
          </p:cNvSpPr>
          <p:nvPr/>
        </p:nvSpPr>
        <p:spPr bwMode="auto">
          <a:xfrm rot="5400000">
            <a:off x="5401577" y="-752466"/>
            <a:ext cx="77627" cy="9109496"/>
          </a:xfrm>
          <a:prstGeom prst="line">
            <a:avLst/>
          </a:prstGeom>
          <a:noFill/>
          <a:ln w="19050" cap="flat" cmpd="dbl">
            <a:solidFill>
              <a:schemeClr val="tx1">
                <a:lumMod val="95000"/>
                <a:lumOff val="5000"/>
                <a:alpha val="20000"/>
              </a:schemeClr>
            </a:solidFill>
            <a:prstDash val="lgDash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400"/>
          </a:p>
        </p:txBody>
      </p:sp>
      <p:sp>
        <p:nvSpPr>
          <p:cNvPr id="54" name="Line 1"/>
          <p:cNvSpPr>
            <a:spLocks noChangeShapeType="1"/>
          </p:cNvSpPr>
          <p:nvPr/>
        </p:nvSpPr>
        <p:spPr bwMode="auto">
          <a:xfrm rot="5400000">
            <a:off x="5433207" y="-1617982"/>
            <a:ext cx="77627" cy="9109496"/>
          </a:xfrm>
          <a:prstGeom prst="line">
            <a:avLst/>
          </a:prstGeom>
          <a:noFill/>
          <a:ln w="19050" cap="flat" cmpd="dbl">
            <a:solidFill>
              <a:schemeClr val="tx1">
                <a:lumMod val="95000"/>
                <a:lumOff val="5000"/>
                <a:alpha val="20000"/>
              </a:schemeClr>
            </a:solidFill>
            <a:prstDash val="lgDash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400"/>
          </a:p>
        </p:txBody>
      </p:sp>
      <p:sp>
        <p:nvSpPr>
          <p:cNvPr id="55" name="Line 1"/>
          <p:cNvSpPr>
            <a:spLocks noChangeShapeType="1"/>
          </p:cNvSpPr>
          <p:nvPr/>
        </p:nvSpPr>
        <p:spPr bwMode="auto">
          <a:xfrm rot="5400000">
            <a:off x="5454780" y="-2164061"/>
            <a:ext cx="19089" cy="9134362"/>
          </a:xfrm>
          <a:prstGeom prst="line">
            <a:avLst/>
          </a:prstGeom>
          <a:noFill/>
          <a:ln w="19050" cap="flat" cmpd="dbl">
            <a:solidFill>
              <a:schemeClr val="tx1">
                <a:lumMod val="95000"/>
                <a:lumOff val="5000"/>
                <a:alpha val="20000"/>
              </a:schemeClr>
            </a:solidFill>
            <a:prstDash val="lgDash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矩形 107"/>
          <p:cNvSpPr/>
          <p:nvPr/>
        </p:nvSpPr>
        <p:spPr>
          <a:xfrm>
            <a:off x="6156251" y="3146383"/>
            <a:ext cx="3561908" cy="2115879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86892" y="-46637"/>
            <a:ext cx="96490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b="1" dirty="0" err="1" smtClean="0">
                <a:latin typeface="黑体" pitchFamily="49" charset="-122"/>
                <a:ea typeface="黑体" pitchFamily="49" charset="-122"/>
              </a:rPr>
              <a:t>devops</a:t>
            </a:r>
            <a:r>
              <a:rPr lang="zh-CN" altLang="en-US" sz="4400" b="1" dirty="0" smtClean="0">
                <a:latin typeface="黑体" pitchFamily="49" charset="-122"/>
                <a:ea typeface="黑体" pitchFamily="49" charset="-122"/>
              </a:rPr>
              <a:t>部署</a:t>
            </a:r>
            <a:endParaRPr lang="zh-CN" altLang="en-US" sz="44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186080" y="1104929"/>
            <a:ext cx="7617678" cy="58067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8"/>
          <p:cNvGrpSpPr/>
          <p:nvPr/>
        </p:nvGrpSpPr>
        <p:grpSpPr>
          <a:xfrm>
            <a:off x="1142101" y="1025186"/>
            <a:ext cx="180000" cy="180000"/>
            <a:chOff x="1694995" y="2493335"/>
            <a:chExt cx="180000" cy="180000"/>
          </a:xfrm>
        </p:grpSpPr>
        <p:sp>
          <p:nvSpPr>
            <p:cNvPr id="6" name="椭圆 5"/>
            <p:cNvSpPr/>
            <p:nvPr/>
          </p:nvSpPr>
          <p:spPr>
            <a:xfrm>
              <a:off x="1694995" y="2493335"/>
              <a:ext cx="180000" cy="180000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44000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1741512" y="2550484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44000"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" name="组合 9"/>
          <p:cNvGrpSpPr/>
          <p:nvPr/>
        </p:nvGrpSpPr>
        <p:grpSpPr>
          <a:xfrm>
            <a:off x="1677273" y="1039363"/>
            <a:ext cx="180000" cy="180000"/>
            <a:chOff x="1694995" y="2493335"/>
            <a:chExt cx="180000" cy="180000"/>
          </a:xfrm>
        </p:grpSpPr>
        <p:sp>
          <p:nvSpPr>
            <p:cNvPr id="11" name="椭圆 10"/>
            <p:cNvSpPr/>
            <p:nvPr/>
          </p:nvSpPr>
          <p:spPr>
            <a:xfrm>
              <a:off x="1694995" y="2493335"/>
              <a:ext cx="180000" cy="180000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44000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1741512" y="2550484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44000"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" name="组合 12"/>
          <p:cNvGrpSpPr/>
          <p:nvPr/>
        </p:nvGrpSpPr>
        <p:grpSpPr>
          <a:xfrm>
            <a:off x="3038262" y="1028730"/>
            <a:ext cx="180000" cy="180000"/>
            <a:chOff x="1694995" y="2493335"/>
            <a:chExt cx="180000" cy="180000"/>
          </a:xfrm>
        </p:grpSpPr>
        <p:sp>
          <p:nvSpPr>
            <p:cNvPr id="14" name="椭圆 13"/>
            <p:cNvSpPr/>
            <p:nvPr/>
          </p:nvSpPr>
          <p:spPr>
            <a:xfrm>
              <a:off x="1694995" y="2493335"/>
              <a:ext cx="180000" cy="180000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44000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1741512" y="2550484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44000"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" name="组合 15"/>
          <p:cNvGrpSpPr/>
          <p:nvPr/>
        </p:nvGrpSpPr>
        <p:grpSpPr>
          <a:xfrm>
            <a:off x="4920274" y="1028730"/>
            <a:ext cx="180000" cy="180000"/>
            <a:chOff x="1694995" y="2493335"/>
            <a:chExt cx="180000" cy="180000"/>
          </a:xfrm>
        </p:grpSpPr>
        <p:sp>
          <p:nvSpPr>
            <p:cNvPr id="17" name="椭圆 16"/>
            <p:cNvSpPr/>
            <p:nvPr/>
          </p:nvSpPr>
          <p:spPr>
            <a:xfrm>
              <a:off x="1694995" y="2493335"/>
              <a:ext cx="180000" cy="180000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44000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1741512" y="2550484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44000"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655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6995" y="1609601"/>
            <a:ext cx="1251202" cy="43872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65540" name="AutoShape 4" descr="Image result for jenkin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5542" name="AutoShape 6" descr="Image result for jenkin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21" name="图片 20" descr="下载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448826" y="1614187"/>
            <a:ext cx="1308911" cy="43348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5" name="갈매기형 수장 9"/>
          <p:cNvSpPr/>
          <p:nvPr/>
        </p:nvSpPr>
        <p:spPr>
          <a:xfrm>
            <a:off x="7775246" y="1424593"/>
            <a:ext cx="765035" cy="776178"/>
          </a:xfrm>
          <a:prstGeom prst="chevron">
            <a:avLst>
              <a:gd name="adj" fmla="val 17943"/>
            </a:avLst>
          </a:prstGeom>
          <a:gradFill rotWithShape="1">
            <a:gsLst>
              <a:gs pos="0">
                <a:srgbClr val="4F81BD">
                  <a:shade val="51000"/>
                  <a:satMod val="130000"/>
                </a:srgbClr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4F81BD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2000" endA="300" endPos="35000" dir="5400000" sy="-100000" algn="bl" rotWithShape="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맑은 고딕"/>
              <a:cs typeface="+mn-cs"/>
            </a:endParaRPr>
          </a:p>
        </p:txBody>
      </p:sp>
      <p:sp>
        <p:nvSpPr>
          <p:cNvPr id="26" name="갈매기형 수장 12"/>
          <p:cNvSpPr/>
          <p:nvPr/>
        </p:nvSpPr>
        <p:spPr>
          <a:xfrm>
            <a:off x="7051725" y="1435226"/>
            <a:ext cx="850613" cy="765545"/>
          </a:xfrm>
          <a:prstGeom prst="chevron">
            <a:avLst>
              <a:gd name="adj" fmla="val 17943"/>
            </a:avLst>
          </a:prstGeom>
          <a:gradFill rotWithShape="1">
            <a:gsLst>
              <a:gs pos="0">
                <a:srgbClr val="8064A2">
                  <a:shade val="51000"/>
                  <a:satMod val="130000"/>
                </a:srgbClr>
              </a:gs>
              <a:gs pos="80000">
                <a:srgbClr val="8064A2">
                  <a:shade val="93000"/>
                  <a:satMod val="130000"/>
                </a:srgbClr>
              </a:gs>
              <a:gs pos="100000">
                <a:srgbClr val="8064A2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2000" endA="300" endPos="35000" dir="5400000" sy="-100000" algn="bl" rotWithShape="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맑은 고딕"/>
              <a:cs typeface="+mn-cs"/>
            </a:endParaRPr>
          </a:p>
        </p:txBody>
      </p:sp>
      <p:sp>
        <p:nvSpPr>
          <p:cNvPr id="27" name="갈매기형 수장 13"/>
          <p:cNvSpPr/>
          <p:nvPr/>
        </p:nvSpPr>
        <p:spPr>
          <a:xfrm>
            <a:off x="6360617" y="1445858"/>
            <a:ext cx="823889" cy="763996"/>
          </a:xfrm>
          <a:prstGeom prst="chevron">
            <a:avLst>
              <a:gd name="adj" fmla="val 17943"/>
            </a:avLst>
          </a:prstGeom>
          <a:gradFill rotWithShape="1">
            <a:gsLst>
              <a:gs pos="0">
                <a:srgbClr val="C0504D">
                  <a:shade val="51000"/>
                  <a:satMod val="130000"/>
                </a:srgbClr>
              </a:gs>
              <a:gs pos="80000">
                <a:srgbClr val="C0504D">
                  <a:shade val="93000"/>
                  <a:satMod val="130000"/>
                </a:srgbClr>
              </a:gs>
              <a:gs pos="100000">
                <a:srgbClr val="C0504D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2000" endA="300" endPos="35000" dir="5400000" sy="-100000" algn="bl" rotWithShape="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맑은 고딕"/>
              <a:cs typeface="+mn-cs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424413" y="1499022"/>
            <a:ext cx="6166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zh-CN" altLang="en-US" sz="1600" b="1" dirty="0" smtClean="0">
                <a:solidFill>
                  <a:schemeClr val="bg1"/>
                </a:solidFill>
                <a:latin typeface="+mn-ea"/>
                <a:cs typeface="Arial" pitchFamily="34" charset="0"/>
              </a:rPr>
              <a:t>集成</a:t>
            </a:r>
            <a:endParaRPr lang="en-US" altLang="zh-CN" sz="1600" b="1" dirty="0" smtClean="0">
              <a:solidFill>
                <a:schemeClr val="bg1"/>
              </a:solidFill>
              <a:latin typeface="+mn-ea"/>
              <a:cs typeface="Arial" pitchFamily="34" charset="0"/>
            </a:endParaRPr>
          </a:p>
          <a:p>
            <a:pPr latinLnBrk="0"/>
            <a:r>
              <a:rPr lang="zh-CN" altLang="en-US" sz="1600" b="1" dirty="0" smtClean="0">
                <a:solidFill>
                  <a:schemeClr val="bg1"/>
                </a:solidFill>
                <a:latin typeface="+mn-ea"/>
                <a:cs typeface="Arial" pitchFamily="34" charset="0"/>
              </a:rPr>
              <a:t>测试</a:t>
            </a:r>
            <a:endParaRPr lang="en-US" altLang="ko-KR" sz="1600" b="1" dirty="0" smtClean="0">
              <a:solidFill>
                <a:schemeClr val="bg1"/>
              </a:solidFill>
              <a:latin typeface="+mn-ea"/>
              <a:cs typeface="Arial" pitchFamily="34" charset="0"/>
            </a:endParaRPr>
          </a:p>
        </p:txBody>
      </p:sp>
      <p:sp>
        <p:nvSpPr>
          <p:cNvPr id="31" name="갈매기형 수장 9"/>
          <p:cNvSpPr/>
          <p:nvPr/>
        </p:nvSpPr>
        <p:spPr>
          <a:xfrm>
            <a:off x="8412694" y="1424594"/>
            <a:ext cx="723020" cy="786809"/>
          </a:xfrm>
          <a:prstGeom prst="chevron">
            <a:avLst>
              <a:gd name="adj" fmla="val 17943"/>
            </a:avLst>
          </a:prstGeom>
          <a:solidFill>
            <a:schemeClr val="accent6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2000" endA="300" endPos="35000" dir="5400000" sy="-100000" algn="bl" rotWithShape="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맑은 고딕"/>
              <a:cs typeface="+mn-cs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172237" y="1491933"/>
            <a:ext cx="6166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zh-CN" altLang="en-US" sz="1600" b="1" dirty="0" smtClean="0">
                <a:solidFill>
                  <a:schemeClr val="bg1"/>
                </a:solidFill>
                <a:latin typeface="+mn-ea"/>
                <a:cs typeface="Arial" pitchFamily="34" charset="0"/>
              </a:rPr>
              <a:t>系统测试</a:t>
            </a:r>
            <a:endParaRPr lang="en-US" altLang="ko-KR" sz="1600" b="1" dirty="0" smtClean="0">
              <a:solidFill>
                <a:schemeClr val="bg1"/>
              </a:solidFill>
              <a:latin typeface="+mn-ea"/>
              <a:cs typeface="Arial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845629" y="1506108"/>
            <a:ext cx="6166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zh-CN" altLang="en-US" sz="1600" b="1" dirty="0" smtClean="0">
                <a:solidFill>
                  <a:schemeClr val="bg1"/>
                </a:solidFill>
                <a:latin typeface="+mn-ea"/>
                <a:cs typeface="Arial" pitchFamily="34" charset="0"/>
              </a:rPr>
              <a:t>接受测试</a:t>
            </a:r>
            <a:endParaRPr lang="en-US" altLang="ko-KR" sz="1600" b="1" dirty="0" smtClean="0">
              <a:solidFill>
                <a:schemeClr val="bg1"/>
              </a:solidFill>
              <a:latin typeface="+mn-ea"/>
              <a:cs typeface="Arial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476494" y="1509651"/>
            <a:ext cx="6166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zh-CN" altLang="en-US" sz="1600" b="1" dirty="0" smtClean="0">
                <a:solidFill>
                  <a:schemeClr val="bg1"/>
                </a:solidFill>
                <a:latin typeface="+mn-ea"/>
                <a:cs typeface="Arial" pitchFamily="34" charset="0"/>
              </a:rPr>
              <a:t>产品部署</a:t>
            </a:r>
            <a:endParaRPr lang="en-US" altLang="ko-KR" sz="1600" b="1" dirty="0" smtClean="0">
              <a:solidFill>
                <a:schemeClr val="bg1"/>
              </a:solidFill>
              <a:latin typeface="+mn-ea"/>
              <a:cs typeface="Arial" pitchFamily="34" charset="0"/>
            </a:endParaRPr>
          </a:p>
        </p:txBody>
      </p:sp>
      <p:pic>
        <p:nvPicPr>
          <p:cNvPr id="65543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55180" y="2442570"/>
            <a:ext cx="2379093" cy="55523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65545" name="Picture 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688957" y="4265311"/>
            <a:ext cx="865003" cy="78108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65546" name="Picture 10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093774" y="1544490"/>
            <a:ext cx="685247" cy="57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" name="Picture 10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121068" y="2480524"/>
            <a:ext cx="685247" cy="57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10" name="Group 29"/>
          <p:cNvGrpSpPr>
            <a:grpSpLocks/>
          </p:cNvGrpSpPr>
          <p:nvPr/>
        </p:nvGrpSpPr>
        <p:grpSpPr bwMode="auto">
          <a:xfrm>
            <a:off x="10137937" y="1535341"/>
            <a:ext cx="623776" cy="530521"/>
            <a:chOff x="4320" y="1152"/>
            <a:chExt cx="768" cy="582"/>
          </a:xfrm>
        </p:grpSpPr>
        <p:pic>
          <p:nvPicPr>
            <p:cNvPr id="43" name="Picture 4" descr="clients"/>
            <p:cNvPicPr>
              <a:picLocks noChangeAspect="1" noChangeArrowheads="1"/>
            </p:cNvPicPr>
            <p:nvPr/>
          </p:nvPicPr>
          <p:blipFill>
            <a:blip r:embed="rId7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4320" y="1200"/>
              <a:ext cx="484" cy="5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4" name="Picture 27" descr="firefox"/>
            <p:cNvPicPr>
              <a:picLocks noChangeAspect="1" noChangeArrowheads="1"/>
            </p:cNvPicPr>
            <p:nvPr/>
          </p:nvPicPr>
          <p:blipFill>
            <a:blip r:embed="rId8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4800" y="1152"/>
              <a:ext cx="288" cy="2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3" name="Group 29"/>
          <p:cNvGrpSpPr>
            <a:grpSpLocks/>
          </p:cNvGrpSpPr>
          <p:nvPr/>
        </p:nvGrpSpPr>
        <p:grpSpPr bwMode="auto">
          <a:xfrm>
            <a:off x="10827765" y="1514305"/>
            <a:ext cx="623776" cy="530521"/>
            <a:chOff x="4320" y="1152"/>
            <a:chExt cx="768" cy="582"/>
          </a:xfrm>
        </p:grpSpPr>
        <p:pic>
          <p:nvPicPr>
            <p:cNvPr id="49" name="Picture 4" descr="clients"/>
            <p:cNvPicPr>
              <a:picLocks noChangeAspect="1" noChangeArrowheads="1"/>
            </p:cNvPicPr>
            <p:nvPr/>
          </p:nvPicPr>
          <p:blipFill>
            <a:blip r:embed="rId7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4320" y="1200"/>
              <a:ext cx="484" cy="5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0" name="Picture 27" descr="firefox"/>
            <p:cNvPicPr>
              <a:picLocks noChangeAspect="1" noChangeArrowheads="1"/>
            </p:cNvPicPr>
            <p:nvPr/>
          </p:nvPicPr>
          <p:blipFill>
            <a:blip r:embed="rId8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4800" y="1152"/>
              <a:ext cx="288" cy="2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65547" name="Picture 11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0072191" y="2439938"/>
            <a:ext cx="1429752" cy="5646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65548" name="Picture 12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8393846" y="3243971"/>
            <a:ext cx="943750" cy="350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3" name="圆角矩形 52"/>
          <p:cNvSpPr/>
          <p:nvPr/>
        </p:nvSpPr>
        <p:spPr>
          <a:xfrm>
            <a:off x="7274189" y="3328516"/>
            <a:ext cx="1097916" cy="574158"/>
          </a:xfrm>
          <a:prstGeom prst="round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Mesos</a:t>
            </a:r>
            <a:r>
              <a:rPr lang="en-US" altLang="zh-CN" dirty="0" smtClean="0"/>
              <a:t> master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9357866" y="4745252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…</a:t>
            </a:r>
            <a:endParaRPr lang="zh-CN" alt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1256363" y="3190091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…</a:t>
            </a:r>
            <a:endParaRPr lang="zh-CN" alt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11431537" y="1596819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…</a:t>
            </a:r>
            <a:endParaRPr lang="zh-CN" altLang="en-US" dirty="0"/>
          </a:p>
        </p:txBody>
      </p:sp>
      <p:cxnSp>
        <p:nvCxnSpPr>
          <p:cNvPr id="61" name="直接箭头连接符 60"/>
          <p:cNvCxnSpPr>
            <a:stCxn id="65546" idx="3"/>
            <a:endCxn id="65538" idx="1"/>
          </p:cNvCxnSpPr>
          <p:nvPr/>
        </p:nvCxnSpPr>
        <p:spPr>
          <a:xfrm flipV="1">
            <a:off x="1779021" y="1828964"/>
            <a:ext cx="707974" cy="157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/>
          <p:nvPr/>
        </p:nvCxnSpPr>
        <p:spPr>
          <a:xfrm flipV="1">
            <a:off x="3748346" y="1850735"/>
            <a:ext cx="707974" cy="157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/>
          <p:nvPr/>
        </p:nvCxnSpPr>
        <p:spPr>
          <a:xfrm flipV="1">
            <a:off x="5779027" y="1838860"/>
            <a:ext cx="707974" cy="157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/>
          <p:nvPr/>
        </p:nvCxnSpPr>
        <p:spPr>
          <a:xfrm rot="16200000" flipH="1">
            <a:off x="8003728" y="2322911"/>
            <a:ext cx="200738" cy="19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/>
          <p:nvPr/>
        </p:nvCxnSpPr>
        <p:spPr>
          <a:xfrm rot="16200000" flipH="1">
            <a:off x="6663946" y="2324585"/>
            <a:ext cx="200738" cy="19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/>
          <p:nvPr/>
        </p:nvCxnSpPr>
        <p:spPr>
          <a:xfrm rot="16200000" flipH="1">
            <a:off x="7362307" y="2329609"/>
            <a:ext cx="200738" cy="19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/>
          <p:nvPr/>
        </p:nvCxnSpPr>
        <p:spPr>
          <a:xfrm rot="16200000" flipH="1">
            <a:off x="8621701" y="2327935"/>
            <a:ext cx="200738" cy="19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/>
          <p:nvPr/>
        </p:nvCxnSpPr>
        <p:spPr>
          <a:xfrm rot="16200000" flipH="1">
            <a:off x="7666060" y="3151274"/>
            <a:ext cx="284700" cy="837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/>
          <p:nvPr/>
        </p:nvCxnSpPr>
        <p:spPr>
          <a:xfrm rot="16200000" flipH="1">
            <a:off x="7714707" y="4072374"/>
            <a:ext cx="284700" cy="837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肘形连接符 76"/>
          <p:cNvCxnSpPr>
            <a:endCxn id="54" idx="0"/>
          </p:cNvCxnSpPr>
          <p:nvPr/>
        </p:nvCxnSpPr>
        <p:spPr>
          <a:xfrm rot="5400000">
            <a:off x="6704416" y="3671224"/>
            <a:ext cx="658386" cy="462698"/>
          </a:xfrm>
          <a:prstGeom prst="bentConnector3">
            <a:avLst>
              <a:gd name="adj1" fmla="val 398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肘形连接符 79"/>
          <p:cNvCxnSpPr/>
          <p:nvPr/>
        </p:nvCxnSpPr>
        <p:spPr>
          <a:xfrm rot="16200000" flipH="1">
            <a:off x="8351646" y="3637986"/>
            <a:ext cx="609935" cy="572672"/>
          </a:xfrm>
          <a:prstGeom prst="bentConnector3">
            <a:avLst>
              <a:gd name="adj1" fmla="val -1071"/>
            </a:avLst>
          </a:prstGeom>
          <a:ln w="254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形状 82"/>
          <p:cNvCxnSpPr>
            <a:endCxn id="65538" idx="2"/>
          </p:cNvCxnSpPr>
          <p:nvPr/>
        </p:nvCxnSpPr>
        <p:spPr>
          <a:xfrm flipV="1">
            <a:off x="1844703" y="2048327"/>
            <a:ext cx="1267893" cy="721199"/>
          </a:xfrm>
          <a:prstGeom prst="bentConnector2">
            <a:avLst/>
          </a:prstGeom>
          <a:ln w="254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直接箭头连接符 83"/>
          <p:cNvCxnSpPr/>
          <p:nvPr/>
        </p:nvCxnSpPr>
        <p:spPr>
          <a:xfrm flipV="1">
            <a:off x="8980807" y="2742344"/>
            <a:ext cx="1013798" cy="613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84"/>
          <p:cNvCxnSpPr/>
          <p:nvPr/>
        </p:nvCxnSpPr>
        <p:spPr>
          <a:xfrm rot="5400000" flipH="1" flipV="1">
            <a:off x="10208440" y="2284156"/>
            <a:ext cx="327438" cy="1043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/>
          <p:cNvCxnSpPr>
            <a:stCxn id="21" idx="2"/>
            <a:endCxn id="65545" idx="0"/>
          </p:cNvCxnSpPr>
          <p:nvPr/>
        </p:nvCxnSpPr>
        <p:spPr>
          <a:xfrm rot="16200000" flipH="1">
            <a:off x="4003549" y="3147400"/>
            <a:ext cx="2217643" cy="1817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93"/>
          <p:cNvCxnSpPr/>
          <p:nvPr/>
        </p:nvCxnSpPr>
        <p:spPr>
          <a:xfrm flipV="1">
            <a:off x="5580691" y="4703804"/>
            <a:ext cx="707974" cy="157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肘形连接符 103"/>
          <p:cNvCxnSpPr>
            <a:endCxn id="65547" idx="2"/>
          </p:cNvCxnSpPr>
          <p:nvPr/>
        </p:nvCxnSpPr>
        <p:spPr>
          <a:xfrm rot="5400000" flipH="1" flipV="1">
            <a:off x="9309837" y="3147078"/>
            <a:ext cx="1619737" cy="1334723"/>
          </a:xfrm>
          <a:prstGeom prst="bentConnector3">
            <a:avLst>
              <a:gd name="adj1" fmla="val 111"/>
            </a:avLst>
          </a:prstGeom>
          <a:ln w="254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946297" y="2146921"/>
            <a:ext cx="10632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开发工程师</a:t>
            </a:r>
            <a:r>
              <a:rPr lang="en-US" altLang="zh-CN" sz="1000" dirty="0" smtClean="0"/>
              <a:t>A</a:t>
            </a:r>
            <a:endParaRPr lang="zh-CN" altLang="en-US" sz="1000" dirty="0"/>
          </a:p>
        </p:txBody>
      </p:sp>
      <p:sp>
        <p:nvSpPr>
          <p:cNvPr id="112" name="TextBox 111"/>
          <p:cNvSpPr txBox="1"/>
          <p:nvPr/>
        </p:nvSpPr>
        <p:spPr>
          <a:xfrm>
            <a:off x="971108" y="3043600"/>
            <a:ext cx="10632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开发工程师</a:t>
            </a:r>
            <a:r>
              <a:rPr lang="en-US" altLang="zh-CN" sz="1000" dirty="0" smtClean="0"/>
              <a:t>B</a:t>
            </a:r>
            <a:endParaRPr lang="zh-CN" altLang="en-US" sz="1000" dirty="0"/>
          </a:p>
        </p:txBody>
      </p:sp>
      <p:sp>
        <p:nvSpPr>
          <p:cNvPr id="113" name="TextBox 112"/>
          <p:cNvSpPr txBox="1"/>
          <p:nvPr/>
        </p:nvSpPr>
        <p:spPr>
          <a:xfrm>
            <a:off x="1743741" y="1594028"/>
            <a:ext cx="7655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代码提交</a:t>
            </a:r>
            <a:endParaRPr lang="zh-CN" altLang="en-US" sz="1000" dirty="0"/>
          </a:p>
        </p:txBody>
      </p:sp>
      <p:sp>
        <p:nvSpPr>
          <p:cNvPr id="114" name="TextBox 113"/>
          <p:cNvSpPr txBox="1"/>
          <p:nvPr/>
        </p:nvSpPr>
        <p:spPr>
          <a:xfrm>
            <a:off x="2066262" y="2490707"/>
            <a:ext cx="7655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代码提交</a:t>
            </a:r>
            <a:endParaRPr lang="zh-CN" altLang="en-US" sz="1000" dirty="0"/>
          </a:p>
        </p:txBody>
      </p:sp>
      <p:sp>
        <p:nvSpPr>
          <p:cNvPr id="115" name="TextBox 114"/>
          <p:cNvSpPr txBox="1"/>
          <p:nvPr/>
        </p:nvSpPr>
        <p:spPr>
          <a:xfrm>
            <a:off x="3717853" y="1558586"/>
            <a:ext cx="7655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Web hook</a:t>
            </a:r>
            <a:endParaRPr lang="zh-CN" altLang="en-US" sz="1000" dirty="0"/>
          </a:p>
        </p:txBody>
      </p:sp>
      <p:sp>
        <p:nvSpPr>
          <p:cNvPr id="116" name="AutoShape 10"/>
          <p:cNvSpPr>
            <a:spLocks noChangeArrowheads="1"/>
          </p:cNvSpPr>
          <p:nvPr/>
        </p:nvSpPr>
        <p:spPr bwMode="auto">
          <a:xfrm>
            <a:off x="2465189" y="2950923"/>
            <a:ext cx="1447800" cy="609600"/>
          </a:xfrm>
          <a:prstGeom prst="wedgeEllipseCallout">
            <a:avLst>
              <a:gd name="adj1" fmla="val 12294"/>
              <a:gd name="adj2" fmla="val -177806"/>
            </a:avLst>
          </a:prstGeom>
          <a:solidFill>
            <a:srgbClr val="99CC00"/>
          </a:solidFill>
          <a:ln w="9525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T/>
            <a:bevelB/>
          </a:sp3d>
        </p:spPr>
        <p:txBody>
          <a:bodyPr/>
          <a:lstStyle/>
          <a:p>
            <a:pPr algn="ctr">
              <a:defRPr/>
            </a:pPr>
            <a:r>
              <a:rPr lang="zh-CN" altLang="en-US" sz="1400" dirty="0" smtClean="0"/>
              <a:t>代码评审和合入</a:t>
            </a:r>
            <a:endParaRPr lang="en-US" altLang="zh-CN" sz="1400" dirty="0"/>
          </a:p>
        </p:txBody>
      </p:sp>
      <p:sp>
        <p:nvSpPr>
          <p:cNvPr id="117" name="TextBox 116"/>
          <p:cNvSpPr txBox="1"/>
          <p:nvPr/>
        </p:nvSpPr>
        <p:spPr>
          <a:xfrm>
            <a:off x="10285229" y="1321125"/>
            <a:ext cx="7655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最终用户</a:t>
            </a:r>
            <a:endParaRPr lang="zh-CN" altLang="en-US" sz="1000" dirty="0"/>
          </a:p>
        </p:txBody>
      </p:sp>
      <p:grpSp>
        <p:nvGrpSpPr>
          <p:cNvPr id="16" name="组合 117"/>
          <p:cNvGrpSpPr/>
          <p:nvPr/>
        </p:nvGrpSpPr>
        <p:grpSpPr>
          <a:xfrm>
            <a:off x="6632045" y="1039363"/>
            <a:ext cx="180000" cy="180000"/>
            <a:chOff x="1694995" y="2493335"/>
            <a:chExt cx="180000" cy="180000"/>
          </a:xfrm>
        </p:grpSpPr>
        <p:sp>
          <p:nvSpPr>
            <p:cNvPr id="119" name="椭圆 118"/>
            <p:cNvSpPr/>
            <p:nvPr/>
          </p:nvSpPr>
          <p:spPr>
            <a:xfrm>
              <a:off x="1694995" y="2493335"/>
              <a:ext cx="180000" cy="180000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44000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0" name="椭圆 119"/>
            <p:cNvSpPr/>
            <p:nvPr/>
          </p:nvSpPr>
          <p:spPr>
            <a:xfrm>
              <a:off x="1741512" y="2550484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44000"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9" name="组合 120"/>
          <p:cNvGrpSpPr/>
          <p:nvPr/>
        </p:nvGrpSpPr>
        <p:grpSpPr>
          <a:xfrm>
            <a:off x="7323161" y="1049995"/>
            <a:ext cx="180000" cy="180000"/>
            <a:chOff x="1694995" y="2493335"/>
            <a:chExt cx="180000" cy="180000"/>
          </a:xfrm>
        </p:grpSpPr>
        <p:sp>
          <p:nvSpPr>
            <p:cNvPr id="122" name="椭圆 121"/>
            <p:cNvSpPr/>
            <p:nvPr/>
          </p:nvSpPr>
          <p:spPr>
            <a:xfrm>
              <a:off x="1694995" y="2493335"/>
              <a:ext cx="180000" cy="180000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44000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3" name="椭圆 122"/>
            <p:cNvSpPr/>
            <p:nvPr/>
          </p:nvSpPr>
          <p:spPr>
            <a:xfrm>
              <a:off x="1741512" y="2550484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44000"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0" name="组合 123"/>
          <p:cNvGrpSpPr/>
          <p:nvPr/>
        </p:nvGrpSpPr>
        <p:grpSpPr>
          <a:xfrm>
            <a:off x="8003645" y="1039362"/>
            <a:ext cx="180000" cy="180000"/>
            <a:chOff x="1694995" y="2493335"/>
            <a:chExt cx="180000" cy="180000"/>
          </a:xfrm>
        </p:grpSpPr>
        <p:sp>
          <p:nvSpPr>
            <p:cNvPr id="125" name="椭圆 124"/>
            <p:cNvSpPr/>
            <p:nvPr/>
          </p:nvSpPr>
          <p:spPr>
            <a:xfrm>
              <a:off x="1694995" y="2493335"/>
              <a:ext cx="180000" cy="180000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44000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6" name="椭圆 125"/>
            <p:cNvSpPr/>
            <p:nvPr/>
          </p:nvSpPr>
          <p:spPr>
            <a:xfrm>
              <a:off x="1741512" y="2550484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44000"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2" name="组合 126"/>
          <p:cNvGrpSpPr/>
          <p:nvPr/>
        </p:nvGrpSpPr>
        <p:grpSpPr>
          <a:xfrm>
            <a:off x="8641599" y="1049995"/>
            <a:ext cx="180000" cy="180000"/>
            <a:chOff x="1694995" y="2493335"/>
            <a:chExt cx="180000" cy="180000"/>
          </a:xfrm>
        </p:grpSpPr>
        <p:sp>
          <p:nvSpPr>
            <p:cNvPr id="128" name="椭圆 127"/>
            <p:cNvSpPr/>
            <p:nvPr/>
          </p:nvSpPr>
          <p:spPr>
            <a:xfrm>
              <a:off x="1694995" y="2493335"/>
              <a:ext cx="180000" cy="180000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44000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9" name="椭圆 128"/>
            <p:cNvSpPr/>
            <p:nvPr/>
          </p:nvSpPr>
          <p:spPr>
            <a:xfrm>
              <a:off x="1741512" y="2550484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44000"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0" name="TextBox 129"/>
          <p:cNvSpPr txBox="1"/>
          <p:nvPr/>
        </p:nvSpPr>
        <p:spPr>
          <a:xfrm>
            <a:off x="939216" y="651275"/>
            <a:ext cx="4961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代码</a:t>
            </a:r>
            <a:endParaRPr lang="en-US" altLang="zh-CN" sz="1000" dirty="0" smtClean="0"/>
          </a:p>
          <a:p>
            <a:r>
              <a:rPr lang="zh-CN" altLang="en-US" sz="1000" dirty="0" smtClean="0"/>
              <a:t>开发</a:t>
            </a:r>
            <a:endParaRPr lang="zh-CN" altLang="en-US" sz="1000" dirty="0"/>
          </a:p>
        </p:txBody>
      </p:sp>
      <p:sp>
        <p:nvSpPr>
          <p:cNvPr id="131" name="TextBox 130"/>
          <p:cNvSpPr txBox="1"/>
          <p:nvPr/>
        </p:nvSpPr>
        <p:spPr>
          <a:xfrm>
            <a:off x="1612612" y="654818"/>
            <a:ext cx="4961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单元测试</a:t>
            </a:r>
            <a:endParaRPr lang="zh-CN" altLang="en-US" sz="1000" dirty="0"/>
          </a:p>
        </p:txBody>
      </p:sp>
      <p:sp>
        <p:nvSpPr>
          <p:cNvPr id="132" name="TextBox 131"/>
          <p:cNvSpPr txBox="1"/>
          <p:nvPr/>
        </p:nvSpPr>
        <p:spPr>
          <a:xfrm>
            <a:off x="2902695" y="658364"/>
            <a:ext cx="4961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版本控制</a:t>
            </a:r>
            <a:endParaRPr lang="zh-CN" altLang="en-US" sz="1000" dirty="0"/>
          </a:p>
        </p:txBody>
      </p:sp>
      <p:sp>
        <p:nvSpPr>
          <p:cNvPr id="133" name="TextBox 132"/>
          <p:cNvSpPr txBox="1"/>
          <p:nvPr/>
        </p:nvSpPr>
        <p:spPr>
          <a:xfrm>
            <a:off x="4809467" y="768232"/>
            <a:ext cx="4961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构建</a:t>
            </a:r>
            <a:endParaRPr lang="zh-CN" altLang="en-US" sz="1000" dirty="0"/>
          </a:p>
        </p:txBody>
      </p:sp>
      <p:sp>
        <p:nvSpPr>
          <p:cNvPr id="134" name="TextBox 133"/>
          <p:cNvSpPr txBox="1"/>
          <p:nvPr/>
        </p:nvSpPr>
        <p:spPr>
          <a:xfrm>
            <a:off x="6425626" y="672540"/>
            <a:ext cx="581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部署集成测试</a:t>
            </a:r>
            <a:endParaRPr lang="zh-CN" altLang="en-US" sz="1000" dirty="0"/>
          </a:p>
        </p:txBody>
      </p:sp>
      <p:sp>
        <p:nvSpPr>
          <p:cNvPr id="135" name="TextBox 134"/>
          <p:cNvSpPr txBox="1"/>
          <p:nvPr/>
        </p:nvSpPr>
        <p:spPr>
          <a:xfrm>
            <a:off x="7130919" y="676082"/>
            <a:ext cx="581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部署系统测试</a:t>
            </a:r>
            <a:endParaRPr lang="zh-CN" altLang="en-US" sz="1000" dirty="0"/>
          </a:p>
        </p:txBody>
      </p:sp>
      <p:sp>
        <p:nvSpPr>
          <p:cNvPr id="136" name="TextBox 135"/>
          <p:cNvSpPr txBox="1"/>
          <p:nvPr/>
        </p:nvSpPr>
        <p:spPr>
          <a:xfrm>
            <a:off x="7857477" y="668992"/>
            <a:ext cx="581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部署接受测试</a:t>
            </a:r>
            <a:endParaRPr lang="zh-CN" altLang="en-US" sz="1000" dirty="0"/>
          </a:p>
        </p:txBody>
      </p:sp>
      <p:sp>
        <p:nvSpPr>
          <p:cNvPr id="137" name="TextBox 136"/>
          <p:cNvSpPr txBox="1"/>
          <p:nvPr/>
        </p:nvSpPr>
        <p:spPr>
          <a:xfrm>
            <a:off x="8573402" y="661906"/>
            <a:ext cx="4430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产品部署</a:t>
            </a:r>
            <a:endParaRPr lang="zh-CN" altLang="en-US" sz="1000" dirty="0"/>
          </a:p>
        </p:txBody>
      </p:sp>
      <p:sp>
        <p:nvSpPr>
          <p:cNvPr id="140" name="Line 1"/>
          <p:cNvSpPr>
            <a:spLocks noChangeShapeType="1"/>
          </p:cNvSpPr>
          <p:nvPr/>
        </p:nvSpPr>
        <p:spPr bwMode="auto">
          <a:xfrm rot="5400000">
            <a:off x="-58197" y="3208251"/>
            <a:ext cx="4680000" cy="794"/>
          </a:xfrm>
          <a:prstGeom prst="line">
            <a:avLst/>
          </a:prstGeom>
          <a:noFill/>
          <a:ln w="12700" cap="flat">
            <a:solidFill>
              <a:schemeClr val="tx1">
                <a:alpha val="20000"/>
              </a:schemeClr>
            </a:solidFill>
            <a:prstDash val="lgDash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400"/>
          </a:p>
        </p:txBody>
      </p:sp>
      <p:sp>
        <p:nvSpPr>
          <p:cNvPr id="141" name="Line 1"/>
          <p:cNvSpPr>
            <a:spLocks noChangeShapeType="1"/>
          </p:cNvSpPr>
          <p:nvPr/>
        </p:nvSpPr>
        <p:spPr bwMode="auto">
          <a:xfrm rot="5400000">
            <a:off x="1720984" y="3222427"/>
            <a:ext cx="4680000" cy="794"/>
          </a:xfrm>
          <a:prstGeom prst="line">
            <a:avLst/>
          </a:prstGeom>
          <a:noFill/>
          <a:ln w="12700" cap="flat">
            <a:solidFill>
              <a:schemeClr val="tx1">
                <a:alpha val="20000"/>
              </a:schemeClr>
            </a:solidFill>
            <a:prstDash val="lgDash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400"/>
          </a:p>
        </p:txBody>
      </p:sp>
      <p:sp>
        <p:nvSpPr>
          <p:cNvPr id="142" name="Line 1"/>
          <p:cNvSpPr>
            <a:spLocks noChangeShapeType="1"/>
          </p:cNvSpPr>
          <p:nvPr/>
        </p:nvSpPr>
        <p:spPr bwMode="auto">
          <a:xfrm rot="5400000">
            <a:off x="3595930" y="3236598"/>
            <a:ext cx="4680000" cy="794"/>
          </a:xfrm>
          <a:prstGeom prst="line">
            <a:avLst/>
          </a:prstGeom>
          <a:noFill/>
          <a:ln w="12700" cap="flat">
            <a:solidFill>
              <a:schemeClr val="tx1">
                <a:alpha val="20000"/>
              </a:schemeClr>
            </a:solidFill>
            <a:prstDash val="lgDash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400"/>
          </a:p>
        </p:txBody>
      </p:sp>
      <p:sp>
        <p:nvSpPr>
          <p:cNvPr id="143" name="Line 1"/>
          <p:cNvSpPr>
            <a:spLocks noChangeShapeType="1"/>
          </p:cNvSpPr>
          <p:nvPr/>
        </p:nvSpPr>
        <p:spPr bwMode="auto">
          <a:xfrm rot="5400000">
            <a:off x="7476752" y="3311032"/>
            <a:ext cx="4680000" cy="794"/>
          </a:xfrm>
          <a:prstGeom prst="line">
            <a:avLst/>
          </a:prstGeom>
          <a:noFill/>
          <a:ln w="12700" cap="flat">
            <a:solidFill>
              <a:schemeClr val="tx1">
                <a:alpha val="20000"/>
              </a:schemeClr>
            </a:solidFill>
            <a:prstDash val="lgDash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400"/>
          </a:p>
        </p:txBody>
      </p:sp>
      <p:grpSp>
        <p:nvGrpSpPr>
          <p:cNvPr id="23" name="组合 101"/>
          <p:cNvGrpSpPr/>
          <p:nvPr/>
        </p:nvGrpSpPr>
        <p:grpSpPr>
          <a:xfrm>
            <a:off x="6318131" y="4231766"/>
            <a:ext cx="966138" cy="948904"/>
            <a:chOff x="6318131" y="4938984"/>
            <a:chExt cx="966138" cy="948904"/>
          </a:xfrm>
        </p:grpSpPr>
        <p:sp>
          <p:nvSpPr>
            <p:cNvPr id="54" name="圆角矩形 53"/>
            <p:cNvSpPr/>
            <p:nvPr/>
          </p:nvSpPr>
          <p:spPr>
            <a:xfrm>
              <a:off x="6320250" y="4938984"/>
              <a:ext cx="964019" cy="857693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 smtClean="0"/>
                <a:t>Mesos</a:t>
              </a:r>
              <a:r>
                <a:rPr lang="en-US" altLang="zh-CN" dirty="0" smtClean="0"/>
                <a:t> slave</a:t>
              </a:r>
            </a:p>
          </p:txBody>
        </p:sp>
        <p:pic>
          <p:nvPicPr>
            <p:cNvPr id="5122" name="Picture 2" descr="C:\Users\s00318865\AppData\Roaming\eSpace_Desktop\UserData\s00318865\imagefiles\6BF695CE-E539-40B7-974C-4418B9FAAC7B.png"/>
            <p:cNvPicPr>
              <a:picLocks noChangeAspect="1" noChangeArrowheads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6318131" y="5591561"/>
              <a:ext cx="962564" cy="296327"/>
            </a:xfrm>
            <a:prstGeom prst="rect">
              <a:avLst/>
            </a:prstGeom>
            <a:noFill/>
          </p:spPr>
        </p:pic>
      </p:grpSp>
      <p:grpSp>
        <p:nvGrpSpPr>
          <p:cNvPr id="24" name="组合 102"/>
          <p:cNvGrpSpPr/>
          <p:nvPr/>
        </p:nvGrpSpPr>
        <p:grpSpPr>
          <a:xfrm>
            <a:off x="7410810" y="4220265"/>
            <a:ext cx="966138" cy="948904"/>
            <a:chOff x="6318131" y="4938984"/>
            <a:chExt cx="966138" cy="948904"/>
          </a:xfrm>
        </p:grpSpPr>
        <p:sp>
          <p:nvSpPr>
            <p:cNvPr id="105" name="圆角矩形 104"/>
            <p:cNvSpPr/>
            <p:nvPr/>
          </p:nvSpPr>
          <p:spPr>
            <a:xfrm>
              <a:off x="6320250" y="4938984"/>
              <a:ext cx="964019" cy="857693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 smtClean="0"/>
                <a:t>Mesos</a:t>
              </a:r>
              <a:r>
                <a:rPr lang="en-US" altLang="zh-CN" dirty="0" smtClean="0"/>
                <a:t> slave</a:t>
              </a:r>
            </a:p>
          </p:txBody>
        </p:sp>
        <p:pic>
          <p:nvPicPr>
            <p:cNvPr id="106" name="Picture 2" descr="C:\Users\s00318865\AppData\Roaming\eSpace_Desktop\UserData\s00318865\imagefiles\6BF695CE-E539-40B7-974C-4418B9FAAC7B.png"/>
            <p:cNvPicPr>
              <a:picLocks noChangeAspect="1" noChangeArrowheads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6318131" y="5591561"/>
              <a:ext cx="962564" cy="296327"/>
            </a:xfrm>
            <a:prstGeom prst="rect">
              <a:avLst/>
            </a:prstGeom>
            <a:noFill/>
          </p:spPr>
        </p:pic>
      </p:grpSp>
      <p:grpSp>
        <p:nvGrpSpPr>
          <p:cNvPr id="29" name="组合 106"/>
          <p:cNvGrpSpPr/>
          <p:nvPr/>
        </p:nvGrpSpPr>
        <p:grpSpPr>
          <a:xfrm>
            <a:off x="8454606" y="4220263"/>
            <a:ext cx="966138" cy="948904"/>
            <a:chOff x="6318131" y="4938984"/>
            <a:chExt cx="966138" cy="948904"/>
          </a:xfrm>
        </p:grpSpPr>
        <p:sp>
          <p:nvSpPr>
            <p:cNvPr id="109" name="圆角矩形 108"/>
            <p:cNvSpPr/>
            <p:nvPr/>
          </p:nvSpPr>
          <p:spPr>
            <a:xfrm>
              <a:off x="6320250" y="4938984"/>
              <a:ext cx="964019" cy="857693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 smtClean="0"/>
                <a:t>Mesos</a:t>
              </a:r>
              <a:r>
                <a:rPr lang="en-US" altLang="zh-CN" dirty="0" smtClean="0"/>
                <a:t> slave</a:t>
              </a:r>
            </a:p>
          </p:txBody>
        </p:sp>
        <p:pic>
          <p:nvPicPr>
            <p:cNvPr id="110" name="Picture 2" descr="C:\Users\s00318865\AppData\Roaming\eSpace_Desktop\UserData\s00318865\imagefiles\6BF695CE-E539-40B7-974C-4418B9FAAC7B.png"/>
            <p:cNvPicPr>
              <a:picLocks noChangeAspect="1" noChangeArrowheads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6318131" y="5591561"/>
              <a:ext cx="962564" cy="296327"/>
            </a:xfrm>
            <a:prstGeom prst="rect">
              <a:avLst/>
            </a:prstGeom>
            <a:noFill/>
          </p:spPr>
        </p:pic>
      </p:grpSp>
      <p:pic>
        <p:nvPicPr>
          <p:cNvPr id="5124" name="Picture 4" descr="C:\Users\s00318865\AppData\Roaming\eSpace_Desktop\UserData\s00318865\imagefiles\A5A18E59-2B5A-4C9D-824F-71EDC164C280.png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8068235" y="5243313"/>
            <a:ext cx="505815" cy="476169"/>
          </a:xfrm>
          <a:prstGeom prst="rect">
            <a:avLst/>
          </a:prstGeom>
          <a:noFill/>
        </p:spPr>
      </p:pic>
      <p:pic>
        <p:nvPicPr>
          <p:cNvPr id="148" name="Picture 15" descr="https://www.virtualbox.org/graphics/vbox_logo2_gradient.pn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6234850" y="5334053"/>
            <a:ext cx="327315" cy="420833"/>
          </a:xfrm>
          <a:prstGeom prst="rect">
            <a:avLst/>
          </a:prstGeom>
          <a:noFill/>
        </p:spPr>
      </p:pic>
      <p:sp>
        <p:nvSpPr>
          <p:cNvPr id="149" name="TextBox 148"/>
          <p:cNvSpPr txBox="1"/>
          <p:nvPr/>
        </p:nvSpPr>
        <p:spPr>
          <a:xfrm>
            <a:off x="6515485" y="5322202"/>
            <a:ext cx="14216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Virtual box</a:t>
            </a:r>
            <a:endParaRPr lang="zh-CN" altLang="en-US" sz="2000" dirty="0"/>
          </a:p>
        </p:txBody>
      </p:sp>
      <p:sp>
        <p:nvSpPr>
          <p:cNvPr id="150" name="TextBox 149"/>
          <p:cNvSpPr txBox="1"/>
          <p:nvPr/>
        </p:nvSpPr>
        <p:spPr>
          <a:xfrm>
            <a:off x="8551826" y="5319664"/>
            <a:ext cx="20370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 smtClean="0"/>
              <a:t>Docker</a:t>
            </a:r>
            <a:r>
              <a:rPr lang="en-US" altLang="zh-CN" sz="2000" dirty="0" smtClean="0"/>
              <a:t> machine</a:t>
            </a:r>
            <a:endParaRPr lang="zh-CN" altLang="en-US" sz="2000" dirty="0"/>
          </a:p>
        </p:txBody>
      </p:sp>
    </p:spTree>
  </p:cSld>
  <p:clrMapOvr>
    <a:masterClrMapping/>
  </p:clrMapOvr>
  <p:transition advClick="0" advTm="47453">
    <p:fade thruBlk="1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57867" y="564072"/>
            <a:ext cx="96490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b="1" dirty="0" err="1" smtClean="0">
                <a:latin typeface="黑体" pitchFamily="49" charset="-122"/>
                <a:ea typeface="黑体" pitchFamily="49" charset="-122"/>
              </a:rPr>
              <a:t>Devops</a:t>
            </a:r>
            <a:r>
              <a:rPr lang="zh-CN" altLang="en-US" sz="4400" b="1" dirty="0" smtClean="0">
                <a:latin typeface="黑体" pitchFamily="49" charset="-122"/>
                <a:ea typeface="黑体" pitchFamily="49" charset="-122"/>
              </a:rPr>
              <a:t>部署所使用的开源软件</a:t>
            </a:r>
            <a:endParaRPr lang="zh-CN" altLang="en-US" sz="4400" b="1" dirty="0">
              <a:latin typeface="黑体" pitchFamily="49" charset="-122"/>
              <a:ea typeface="黑体" pitchFamily="49" charset="-122"/>
            </a:endParaRPr>
          </a:p>
        </p:txBody>
      </p:sp>
      <p:graphicFrame>
        <p:nvGraphicFramePr>
          <p:cNvPr id="16" name="表格 15"/>
          <p:cNvGraphicFramePr>
            <a:graphicFrameLocks noGrp="1"/>
          </p:cNvGraphicFramePr>
          <p:nvPr/>
        </p:nvGraphicFramePr>
        <p:xfrm>
          <a:off x="1609306" y="1473196"/>
          <a:ext cx="8128000" cy="40792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软件名称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描述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Github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代码仓库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Jenkins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自动化任务调度</a:t>
                      </a:r>
                      <a:r>
                        <a:rPr lang="en-US" altLang="zh-CN" dirty="0" smtClean="0"/>
                        <a:t>CI</a:t>
                      </a:r>
                      <a:r>
                        <a:rPr lang="zh-CN" altLang="en-US" dirty="0" smtClean="0"/>
                        <a:t>工具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Docker</a:t>
                      </a:r>
                      <a:r>
                        <a:rPr lang="en-US" altLang="zh-CN" dirty="0" smtClean="0"/>
                        <a:t> registry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镜像存储仓库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Marathon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容器编排调度工具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Mesos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容器编排调度工具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Rancheros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轻量级容器</a:t>
                      </a:r>
                      <a:r>
                        <a:rPr lang="en-US" altLang="zh-CN" dirty="0" smtClean="0"/>
                        <a:t>OS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Haproxy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负载均衡器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Zabbix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OS</a:t>
                      </a:r>
                      <a:r>
                        <a:rPr lang="zh-CN" altLang="en-US" dirty="0" smtClean="0"/>
                        <a:t>监控工具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Docker</a:t>
                      </a:r>
                      <a:r>
                        <a:rPr lang="en-US" altLang="zh-CN" dirty="0" smtClean="0"/>
                        <a:t> machine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部署</a:t>
                      </a:r>
                      <a:r>
                        <a:rPr lang="en-US" altLang="zh-CN" dirty="0" smtClean="0"/>
                        <a:t>OS</a:t>
                      </a:r>
                      <a:r>
                        <a:rPr lang="zh-CN" altLang="en-US" dirty="0" smtClean="0"/>
                        <a:t>工具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Virtualbox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虚拟机平台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advClick="0" advTm="47453"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 smtClean="0">
                <a:latin typeface="宋体" pitchFamily="2" charset="-122"/>
                <a:ea typeface="宋体" pitchFamily="2" charset="-122"/>
              </a:rPr>
              <a:t>开源软件在华为容器</a:t>
            </a:r>
            <a:r>
              <a:rPr lang="en-US" altLang="zh-CN" b="1" dirty="0" smtClean="0">
                <a:latin typeface="宋体" pitchFamily="2" charset="-122"/>
                <a:ea typeface="宋体" pitchFamily="2" charset="-122"/>
              </a:rPr>
              <a:t/>
            </a:r>
            <a:br>
              <a:rPr lang="en-US" altLang="zh-CN" b="1" dirty="0" smtClean="0">
                <a:latin typeface="宋体" pitchFamily="2" charset="-122"/>
                <a:ea typeface="宋体" pitchFamily="2" charset="-122"/>
              </a:rPr>
            </a:br>
            <a:r>
              <a:rPr lang="zh-CN" altLang="en-US" b="1" dirty="0" smtClean="0">
                <a:latin typeface="宋体" pitchFamily="2" charset="-122"/>
                <a:ea typeface="宋体" pitchFamily="2" charset="-122"/>
              </a:rPr>
              <a:t>项目测试中的应用</a:t>
            </a:r>
            <a:r>
              <a:rPr lang="en-US" altLang="zh-CN" b="1" dirty="0" smtClean="0">
                <a:latin typeface="宋体" pitchFamily="2" charset="-122"/>
                <a:ea typeface="宋体" pitchFamily="2" charset="-122"/>
              </a:rPr>
              <a:t/>
            </a:r>
            <a:br>
              <a:rPr lang="en-US" altLang="zh-CN" b="1" dirty="0" smtClean="0">
                <a:latin typeface="宋体" pitchFamily="2" charset="-122"/>
                <a:ea typeface="宋体" pitchFamily="2" charset="-122"/>
              </a:rPr>
            </a:br>
            <a:r>
              <a:rPr lang="en-US" altLang="zh-CN" sz="3100" b="1" dirty="0" smtClean="0">
                <a:latin typeface="宋体" pitchFamily="2" charset="-122"/>
                <a:ea typeface="宋体" pitchFamily="2" charset="-122"/>
              </a:rPr>
              <a:t>-</a:t>
            </a:r>
            <a:r>
              <a:rPr lang="zh-CN" altLang="en-US" sz="3100" b="1" dirty="0" smtClean="0">
                <a:latin typeface="宋体" pitchFamily="2" charset="-122"/>
                <a:ea typeface="宋体" pitchFamily="2" charset="-122"/>
              </a:rPr>
              <a:t>利用开源软件构建</a:t>
            </a:r>
            <a:r>
              <a:rPr lang="en-US" altLang="zh-CN" sz="3100" b="1" dirty="0" err="1" smtClean="0">
                <a:latin typeface="宋体" pitchFamily="2" charset="-122"/>
                <a:ea typeface="宋体" pitchFamily="2" charset="-122"/>
              </a:rPr>
              <a:t>devops</a:t>
            </a:r>
            <a:r>
              <a:rPr lang="zh-CN" altLang="en-US" sz="3100" b="1" dirty="0" smtClean="0">
                <a:latin typeface="宋体" pitchFamily="2" charset="-122"/>
                <a:ea typeface="宋体" pitchFamily="2" charset="-122"/>
              </a:rPr>
              <a:t>工程能力</a:t>
            </a:r>
            <a:endParaRPr 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endParaRPr lang="en-US" altLang="zh-CN" sz="4400" b="1" dirty="0" smtClean="0"/>
          </a:p>
          <a:p>
            <a:pPr algn="r"/>
            <a:r>
              <a:rPr lang="zh-CN" altLang="en-US" sz="4400" dirty="0" smtClean="0"/>
              <a:t>孙远 华为中央软件研究院</a:t>
            </a:r>
            <a:endParaRPr lang="en-US" sz="4400" dirty="0"/>
          </a:p>
        </p:txBody>
      </p:sp>
    </p:spTree>
    <p:extLst>
      <p:ext uri="{BB962C8B-B14F-4D97-AF65-F5344CB8AC3E}">
        <p14:creationId xmlns="" xmlns:p14="http://schemas.microsoft.com/office/powerpoint/2010/main" val="2331489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Image result for ubuntu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5" name="Flowchart: Process 65"/>
          <p:cNvSpPr/>
          <p:nvPr/>
        </p:nvSpPr>
        <p:spPr>
          <a:xfrm>
            <a:off x="489854" y="3887853"/>
            <a:ext cx="6609084" cy="301009"/>
          </a:xfrm>
          <a:prstGeom prst="flowChartProces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Host OS</a:t>
            </a:r>
            <a:endParaRPr lang="en-US" dirty="0"/>
          </a:p>
        </p:txBody>
      </p:sp>
      <p:sp>
        <p:nvSpPr>
          <p:cNvPr id="46" name="Flowchart: Process 66"/>
          <p:cNvSpPr/>
          <p:nvPr/>
        </p:nvSpPr>
        <p:spPr>
          <a:xfrm>
            <a:off x="489855" y="4217456"/>
            <a:ext cx="6609083" cy="269357"/>
          </a:xfrm>
          <a:prstGeom prst="flowChartProcess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51" name="Flowchart: Process 65"/>
          <p:cNvSpPr/>
          <p:nvPr/>
        </p:nvSpPr>
        <p:spPr>
          <a:xfrm>
            <a:off x="482955" y="3473177"/>
            <a:ext cx="6615983" cy="373763"/>
          </a:xfrm>
          <a:prstGeom prst="flowChartProcess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Linux Kernel</a:t>
            </a:r>
            <a:endParaRPr lang="en-US" dirty="0"/>
          </a:p>
        </p:txBody>
      </p:sp>
      <p:sp>
        <p:nvSpPr>
          <p:cNvPr id="53" name="圆角矩形 52"/>
          <p:cNvSpPr/>
          <p:nvPr/>
        </p:nvSpPr>
        <p:spPr>
          <a:xfrm>
            <a:off x="468000" y="2989893"/>
            <a:ext cx="6640165" cy="434326"/>
          </a:xfrm>
          <a:prstGeom prst="roundRect">
            <a:avLst/>
          </a:prstGeom>
          <a:solidFill>
            <a:srgbClr val="00B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System </a:t>
            </a:r>
            <a:r>
              <a:rPr lang="en-US" altLang="zh-CN" dirty="0" err="1" smtClean="0"/>
              <a:t>docker</a:t>
            </a:r>
            <a:endParaRPr lang="en-US" altLang="zh-CN" dirty="0" smtClean="0"/>
          </a:p>
        </p:txBody>
      </p:sp>
      <p:sp>
        <p:nvSpPr>
          <p:cNvPr id="56" name="圆角矩形 55"/>
          <p:cNvSpPr/>
          <p:nvPr/>
        </p:nvSpPr>
        <p:spPr>
          <a:xfrm>
            <a:off x="1238640" y="2494644"/>
            <a:ext cx="728186" cy="434326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dhcp</a:t>
            </a:r>
            <a:endParaRPr lang="en-US" altLang="zh-CN" dirty="0" smtClean="0"/>
          </a:p>
        </p:txBody>
      </p:sp>
      <p:sp>
        <p:nvSpPr>
          <p:cNvPr id="57" name="圆角矩形 56"/>
          <p:cNvSpPr/>
          <p:nvPr/>
        </p:nvSpPr>
        <p:spPr>
          <a:xfrm>
            <a:off x="2047105" y="2479396"/>
            <a:ext cx="618457" cy="434326"/>
          </a:xfrm>
          <a:prstGeom prst="round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…</a:t>
            </a:r>
          </a:p>
        </p:txBody>
      </p:sp>
      <p:sp>
        <p:nvSpPr>
          <p:cNvPr id="60" name="圆角矩形 59"/>
          <p:cNvSpPr/>
          <p:nvPr/>
        </p:nvSpPr>
        <p:spPr>
          <a:xfrm>
            <a:off x="452286" y="2483075"/>
            <a:ext cx="703653" cy="434326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udev</a:t>
            </a:r>
            <a:endParaRPr lang="en-US" altLang="zh-CN" dirty="0" smtClean="0"/>
          </a:p>
        </p:txBody>
      </p:sp>
      <p:sp>
        <p:nvSpPr>
          <p:cNvPr id="62" name="圆角矩形 61"/>
          <p:cNvSpPr/>
          <p:nvPr/>
        </p:nvSpPr>
        <p:spPr>
          <a:xfrm>
            <a:off x="2777724" y="2481532"/>
            <a:ext cx="1371600" cy="44095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console</a:t>
            </a:r>
          </a:p>
        </p:txBody>
      </p:sp>
      <p:sp>
        <p:nvSpPr>
          <p:cNvPr id="63" name="圆角矩形 62"/>
          <p:cNvSpPr/>
          <p:nvPr/>
        </p:nvSpPr>
        <p:spPr>
          <a:xfrm>
            <a:off x="4231132" y="2481533"/>
            <a:ext cx="2868407" cy="434326"/>
          </a:xfrm>
          <a:prstGeom prst="roundRect">
            <a:avLst/>
          </a:prstGeom>
          <a:solidFill>
            <a:srgbClr val="F32DB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User </a:t>
            </a:r>
            <a:r>
              <a:rPr lang="en-US" altLang="zh-CN" dirty="0" err="1" smtClean="0"/>
              <a:t>docker</a:t>
            </a:r>
            <a:endParaRPr lang="en-US" altLang="zh-CN" dirty="0" smtClean="0"/>
          </a:p>
        </p:txBody>
      </p:sp>
      <p:sp>
        <p:nvSpPr>
          <p:cNvPr id="66" name="右大括号 65"/>
          <p:cNvSpPr/>
          <p:nvPr/>
        </p:nvSpPr>
        <p:spPr>
          <a:xfrm rot="5400000">
            <a:off x="3584276" y="-1180379"/>
            <a:ext cx="534838" cy="6357671"/>
          </a:xfrm>
          <a:prstGeom prst="rightBrace">
            <a:avLst>
              <a:gd name="adj1" fmla="val 8333"/>
              <a:gd name="adj2" fmla="val 51769"/>
            </a:avLst>
          </a:prstGeom>
          <a:ln w="25400" cmpd="sng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0" name="Picture 4" descr="http://design.ubuntu.com/wp-content/uploads/logo-ubuntu_st_no%C2%AE-black_orange-hex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9652" y="792820"/>
            <a:ext cx="1417336" cy="1002013"/>
          </a:xfrm>
          <a:prstGeom prst="rect">
            <a:avLst/>
          </a:prstGeom>
          <a:noFill/>
        </p:spPr>
      </p:pic>
      <p:pic>
        <p:nvPicPr>
          <p:cNvPr id="41" name="Picture 6" descr="http://i.investopedia.com/content/article/is_red_hat_a_good_fi/redhatlog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84031" y="815859"/>
            <a:ext cx="666852" cy="733537"/>
          </a:xfrm>
          <a:prstGeom prst="rect">
            <a:avLst/>
          </a:prstGeom>
          <a:noFill/>
        </p:spPr>
      </p:pic>
      <p:pic>
        <p:nvPicPr>
          <p:cNvPr id="4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96975" y="2052224"/>
            <a:ext cx="747622" cy="3612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4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15442" y="2075228"/>
            <a:ext cx="747622" cy="3612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83197" y="2057976"/>
            <a:ext cx="747622" cy="3612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8" name="TextBox 47"/>
          <p:cNvSpPr txBox="1"/>
          <p:nvPr/>
        </p:nvSpPr>
        <p:spPr>
          <a:xfrm>
            <a:off x="6530196" y="1989827"/>
            <a:ext cx="802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…</a:t>
            </a:r>
            <a:endParaRPr lang="zh-CN" alt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845387" y="1515374"/>
            <a:ext cx="15700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 smtClean="0"/>
              <a:t>Ubuntu</a:t>
            </a:r>
            <a:r>
              <a:rPr lang="en-US" altLang="zh-CN" sz="1600" dirty="0" smtClean="0"/>
              <a:t> console</a:t>
            </a:r>
            <a:endParaRPr lang="zh-CN" altLang="en-US" sz="1600" dirty="0"/>
          </a:p>
        </p:txBody>
      </p:sp>
      <p:sp>
        <p:nvSpPr>
          <p:cNvPr id="52" name="TextBox 51"/>
          <p:cNvSpPr txBox="1"/>
          <p:nvPr/>
        </p:nvSpPr>
        <p:spPr>
          <a:xfrm>
            <a:off x="2723070" y="1503871"/>
            <a:ext cx="15700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 smtClean="0"/>
              <a:t>Redhat</a:t>
            </a:r>
            <a:r>
              <a:rPr lang="en-US" altLang="zh-CN" sz="1600" dirty="0" smtClean="0"/>
              <a:t> console</a:t>
            </a:r>
            <a:endParaRPr lang="zh-CN" altLang="en-US" sz="1600" dirty="0"/>
          </a:p>
        </p:txBody>
      </p:sp>
      <p:sp>
        <p:nvSpPr>
          <p:cNvPr id="54" name="椭圆 53"/>
          <p:cNvSpPr/>
          <p:nvPr/>
        </p:nvSpPr>
        <p:spPr>
          <a:xfrm>
            <a:off x="4727275" y="833888"/>
            <a:ext cx="707366" cy="672859"/>
          </a:xfrm>
          <a:prstGeom prst="ellipse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OS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313212" y="1506749"/>
            <a:ext cx="18029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定制</a:t>
            </a:r>
            <a:r>
              <a:rPr lang="en-US" altLang="zh-CN" sz="1600" dirty="0" err="1" smtClean="0"/>
              <a:t>os</a:t>
            </a:r>
            <a:r>
              <a:rPr lang="en-US" altLang="zh-CN" sz="1600" dirty="0" smtClean="0"/>
              <a:t> console</a:t>
            </a:r>
            <a:endParaRPr lang="zh-CN" altLang="en-US" sz="1600" dirty="0"/>
          </a:p>
        </p:txBody>
      </p:sp>
      <p:sp>
        <p:nvSpPr>
          <p:cNvPr id="68" name="TextBox 67"/>
          <p:cNvSpPr txBox="1"/>
          <p:nvPr/>
        </p:nvSpPr>
        <p:spPr>
          <a:xfrm>
            <a:off x="6096000" y="1046672"/>
            <a:ext cx="802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…</a:t>
            </a:r>
            <a:endParaRPr lang="zh-CN" alt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623392" y="87947"/>
            <a:ext cx="96490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b="1" dirty="0" smtClean="0">
                <a:latin typeface="黑体" pitchFamily="49" charset="-122"/>
                <a:ea typeface="黑体" pitchFamily="49" charset="-122"/>
              </a:rPr>
              <a:t>Rancheros</a:t>
            </a:r>
            <a:endParaRPr lang="zh-CN" altLang="en-US" sz="4400" b="1" dirty="0">
              <a:latin typeface="黑体" pitchFamily="49" charset="-122"/>
              <a:ea typeface="黑体" pitchFamily="49" charset="-122"/>
            </a:endParaRPr>
          </a:p>
        </p:txBody>
      </p:sp>
      <p:graphicFrame>
        <p:nvGraphicFramePr>
          <p:cNvPr id="70" name="表格 69"/>
          <p:cNvGraphicFramePr>
            <a:graphicFrameLocks noGrp="1"/>
          </p:cNvGraphicFramePr>
          <p:nvPr/>
        </p:nvGraphicFramePr>
        <p:xfrm>
          <a:off x="7544278" y="1513999"/>
          <a:ext cx="4291162" cy="20624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145581"/>
                <a:gridCol w="214558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</a:rPr>
                        <a:t>File</a:t>
                      </a:r>
                      <a:r>
                        <a:rPr lang="en-US" altLang="zh-CN" sz="1600" b="0" baseline="0" dirty="0" smtClean="0">
                          <a:solidFill>
                            <a:schemeClr val="tx1"/>
                          </a:solidFill>
                        </a:rPr>
                        <a:t> system and tools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8.4MB</a:t>
                      </a:r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User </a:t>
                      </a:r>
                      <a:r>
                        <a:rPr lang="en-US" altLang="zh-CN" sz="1600" dirty="0" err="1" smtClean="0"/>
                        <a:t>docker</a:t>
                      </a:r>
                      <a:r>
                        <a:rPr lang="en-US" altLang="zh-CN" sz="1600" dirty="0" smtClean="0"/>
                        <a:t> (upstream </a:t>
                      </a:r>
                      <a:r>
                        <a:rPr lang="en-US" altLang="zh-CN" sz="1600" dirty="0" err="1" smtClean="0"/>
                        <a:t>docker</a:t>
                      </a:r>
                      <a:r>
                        <a:rPr lang="en-US" altLang="zh-CN" sz="1600" dirty="0" smtClean="0"/>
                        <a:t>)</a:t>
                      </a:r>
                      <a:endParaRPr lang="zh-CN" altLang="en-US" sz="16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13.7MB</a:t>
                      </a:r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System </a:t>
                      </a:r>
                      <a:r>
                        <a:rPr lang="en-US" altLang="zh-CN" sz="1600" dirty="0" err="1" smtClean="0"/>
                        <a:t>docker</a:t>
                      </a:r>
                      <a:endParaRPr lang="zh-CN" altLang="en-US" sz="16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4MB</a:t>
                      </a:r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Kernel drivers</a:t>
                      </a:r>
                      <a:endParaRPr lang="zh-CN" altLang="en-US" sz="16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11.7MB</a:t>
                      </a:r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Kernel core</a:t>
                      </a:r>
                      <a:endParaRPr lang="zh-CN" altLang="en-US" sz="16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4.2MB</a:t>
                      </a:r>
                      <a:endParaRPr lang="zh-CN" alt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7" name="TextBox 76"/>
          <p:cNvSpPr txBox="1"/>
          <p:nvPr/>
        </p:nvSpPr>
        <p:spPr>
          <a:xfrm>
            <a:off x="7733157" y="3720696"/>
            <a:ext cx="38042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zh-CN" altLang="en-US" dirty="0" smtClean="0"/>
              <a:t>资源占用少</a:t>
            </a:r>
            <a:endParaRPr lang="en-US" altLang="zh-CN" dirty="0" smtClean="0"/>
          </a:p>
          <a:p>
            <a:pPr>
              <a:buFont typeface="Arial" pitchFamily="34" charset="0"/>
              <a:buChar char="•"/>
            </a:pPr>
            <a:r>
              <a:rPr lang="zh-CN" altLang="en-US" dirty="0" smtClean="0"/>
              <a:t>便于系统升级回滚</a:t>
            </a:r>
            <a:endParaRPr lang="en-US" altLang="zh-CN" dirty="0" smtClean="0"/>
          </a:p>
          <a:p>
            <a:pPr>
              <a:buFont typeface="Arial" pitchFamily="34" charset="0"/>
              <a:buChar char="•"/>
            </a:pPr>
            <a:r>
              <a:rPr lang="zh-CN" altLang="en-US" dirty="0" smtClean="0"/>
              <a:t>可以自主定制和更换</a:t>
            </a:r>
            <a:r>
              <a:rPr lang="en-US" altLang="zh-CN" dirty="0" err="1" smtClean="0"/>
              <a:t>os</a:t>
            </a:r>
            <a:r>
              <a:rPr lang="en-US" altLang="zh-CN" dirty="0" smtClean="0"/>
              <a:t> console</a:t>
            </a:r>
            <a:endParaRPr lang="zh-CN" alt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629728" y="4612232"/>
            <a:ext cx="48135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不足的方面需要进行改造</a:t>
            </a:r>
            <a:endParaRPr lang="en-US" altLang="zh-CN" dirty="0" smtClean="0"/>
          </a:p>
          <a:p>
            <a:pPr>
              <a:buFont typeface="Arial" pitchFamily="34" charset="0"/>
              <a:buChar char="•"/>
            </a:pPr>
            <a:r>
              <a:rPr lang="zh-CN" altLang="en-US" dirty="0" smtClean="0"/>
              <a:t>代理能力不足</a:t>
            </a:r>
            <a:endParaRPr lang="en-US" altLang="zh-CN" dirty="0" smtClean="0"/>
          </a:p>
          <a:p>
            <a:pPr>
              <a:buFont typeface="Arial" pitchFamily="34" charset="0"/>
              <a:buChar char="•"/>
            </a:pPr>
            <a:r>
              <a:rPr lang="zh-CN" altLang="en-US" dirty="0" smtClean="0"/>
              <a:t>启动需要网络支持，无网络情况下无法启动</a:t>
            </a:r>
            <a:endParaRPr lang="en-US" altLang="zh-CN" dirty="0" smtClean="0"/>
          </a:p>
          <a:p>
            <a:pPr>
              <a:buFont typeface="Arial" pitchFamily="34" charset="0"/>
              <a:buChar char="•"/>
            </a:pPr>
            <a:r>
              <a:rPr lang="zh-CN" altLang="en-US" dirty="0" smtClean="0"/>
              <a:t>缺少安全加固</a:t>
            </a:r>
            <a:endParaRPr lang="en-US" altLang="zh-CN" dirty="0" smtClean="0"/>
          </a:p>
          <a:p>
            <a:endParaRPr lang="en-US" altLang="zh-CN" dirty="0" smtClean="0"/>
          </a:p>
        </p:txBody>
      </p:sp>
      <p:cxnSp>
        <p:nvCxnSpPr>
          <p:cNvPr id="81" name="直接连接符 80"/>
          <p:cNvCxnSpPr/>
          <p:nvPr/>
        </p:nvCxnSpPr>
        <p:spPr>
          <a:xfrm>
            <a:off x="5546787" y="4698496"/>
            <a:ext cx="17253" cy="1164566"/>
          </a:xfrm>
          <a:prstGeom prst="line">
            <a:avLst/>
          </a:prstGeom>
          <a:ln w="15875">
            <a:solidFill>
              <a:schemeClr val="accent1">
                <a:shade val="95000"/>
                <a:satMod val="105000"/>
                <a:alpha val="31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5690558" y="4575517"/>
            <a:ext cx="548064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改造</a:t>
            </a:r>
            <a:endParaRPr lang="en-US" altLang="zh-CN" dirty="0" smtClean="0"/>
          </a:p>
          <a:p>
            <a:pPr>
              <a:buFont typeface="Arial" pitchFamily="34" charset="0"/>
              <a:buChar char="•"/>
            </a:pPr>
            <a:r>
              <a:rPr lang="zh-CN" altLang="en-US" dirty="0" smtClean="0"/>
              <a:t>适配到公司内部网络</a:t>
            </a:r>
            <a:endParaRPr lang="en-US" altLang="zh-CN" dirty="0" smtClean="0"/>
          </a:p>
          <a:p>
            <a:pPr>
              <a:buFont typeface="Arial" pitchFamily="34" charset="0"/>
              <a:buChar char="•"/>
            </a:pPr>
            <a:r>
              <a:rPr lang="zh-CN" altLang="en-US" dirty="0" smtClean="0"/>
              <a:t>将默认</a:t>
            </a:r>
            <a:r>
              <a:rPr lang="en-US" altLang="zh-CN" dirty="0" smtClean="0"/>
              <a:t>console</a:t>
            </a:r>
            <a:r>
              <a:rPr lang="zh-CN" altLang="en-US" dirty="0" smtClean="0"/>
              <a:t>镜像内置，使其启动不依赖于网络</a:t>
            </a:r>
            <a:endParaRPr lang="en-US" altLang="zh-CN" dirty="0" smtClean="0"/>
          </a:p>
          <a:p>
            <a:pPr>
              <a:buFont typeface="Arial" pitchFamily="34" charset="0"/>
              <a:buChar char="•"/>
            </a:pPr>
            <a:r>
              <a:rPr lang="zh-CN" altLang="en-US" dirty="0" smtClean="0"/>
              <a:t>添加安全加固特性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342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sz="4000" b="1" dirty="0" err="1" smtClean="0"/>
              <a:t>Docker</a:t>
            </a:r>
            <a:r>
              <a:rPr lang="en-US" altLang="zh-CN" sz="4000" b="1" dirty="0" smtClean="0"/>
              <a:t> registry</a:t>
            </a:r>
            <a:endParaRPr lang="zh-CN" altLang="en-US" sz="4000" b="1" dirty="0"/>
          </a:p>
        </p:txBody>
      </p:sp>
      <p:sp>
        <p:nvSpPr>
          <p:cNvPr id="4" name="圆角矩形 3"/>
          <p:cNvSpPr/>
          <p:nvPr/>
        </p:nvSpPr>
        <p:spPr>
          <a:xfrm>
            <a:off x="5389446" y="1254198"/>
            <a:ext cx="945351" cy="857693"/>
          </a:xfrm>
          <a:prstGeom prst="roundRect">
            <a:avLst/>
          </a:prstGeom>
          <a:solidFill>
            <a:srgbClr val="00B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测试工具镜像</a:t>
            </a:r>
            <a:endParaRPr lang="en-US" altLang="zh-CN" sz="1400" dirty="0" smtClean="0"/>
          </a:p>
        </p:txBody>
      </p:sp>
      <p:sp>
        <p:nvSpPr>
          <p:cNvPr id="5" name="圆角矩形 4"/>
          <p:cNvSpPr/>
          <p:nvPr/>
        </p:nvSpPr>
        <p:spPr>
          <a:xfrm>
            <a:off x="6477511" y="1257741"/>
            <a:ext cx="952440" cy="857693"/>
          </a:xfrm>
          <a:prstGeom prst="roundRect">
            <a:avLst/>
          </a:prstGeom>
          <a:solidFill>
            <a:srgbClr val="00B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基础</a:t>
            </a:r>
            <a:endParaRPr lang="en-US" altLang="zh-CN" sz="1400" dirty="0" smtClean="0"/>
          </a:p>
          <a:p>
            <a:pPr algn="ctr"/>
            <a:r>
              <a:rPr lang="zh-CN" altLang="en-US" sz="1400" dirty="0" smtClean="0"/>
              <a:t>镜像</a:t>
            </a:r>
            <a:endParaRPr lang="en-US" altLang="zh-CN" sz="1400" dirty="0" smtClean="0"/>
          </a:p>
        </p:txBody>
      </p:sp>
      <p:sp>
        <p:nvSpPr>
          <p:cNvPr id="6" name="圆角矩形 5"/>
          <p:cNvSpPr/>
          <p:nvPr/>
        </p:nvSpPr>
        <p:spPr>
          <a:xfrm>
            <a:off x="7551400" y="1257743"/>
            <a:ext cx="952439" cy="857693"/>
          </a:xfrm>
          <a:prstGeom prst="roundRect">
            <a:avLst/>
          </a:prstGeom>
          <a:solidFill>
            <a:srgbClr val="00B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00" dirty="0" smtClean="0"/>
              <a:t>典型测试场景镜像</a:t>
            </a:r>
            <a:endParaRPr lang="en-US" altLang="zh-CN" sz="1300" dirty="0" smtClean="0"/>
          </a:p>
        </p:txBody>
      </p:sp>
      <p:sp>
        <p:nvSpPr>
          <p:cNvPr id="7" name="Flowchart: Process 25"/>
          <p:cNvSpPr/>
          <p:nvPr/>
        </p:nvSpPr>
        <p:spPr>
          <a:xfrm>
            <a:off x="5412433" y="2183103"/>
            <a:ext cx="3378486" cy="418650"/>
          </a:xfrm>
          <a:prstGeom prst="flowChartProces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Hub master</a:t>
            </a:r>
            <a:endParaRPr lang="en-US" dirty="0"/>
          </a:p>
        </p:txBody>
      </p:sp>
      <p:sp>
        <p:nvSpPr>
          <p:cNvPr id="8" name="圆角矩形 7"/>
          <p:cNvSpPr/>
          <p:nvPr/>
        </p:nvSpPr>
        <p:spPr>
          <a:xfrm>
            <a:off x="5428432" y="2909333"/>
            <a:ext cx="1097751" cy="554496"/>
          </a:xfrm>
          <a:prstGeom prst="roundRect">
            <a:avLst/>
          </a:prstGeom>
          <a:solidFill>
            <a:srgbClr val="3F14AC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Hub mirror</a:t>
            </a:r>
          </a:p>
        </p:txBody>
      </p:sp>
      <p:sp>
        <p:nvSpPr>
          <p:cNvPr id="9" name="圆角矩形 8"/>
          <p:cNvSpPr/>
          <p:nvPr/>
        </p:nvSpPr>
        <p:spPr>
          <a:xfrm>
            <a:off x="8841478" y="1252258"/>
            <a:ext cx="778773" cy="1355820"/>
          </a:xfrm>
          <a:prstGeom prst="roundRect">
            <a:avLst/>
          </a:prstGeom>
          <a:solidFill>
            <a:srgbClr val="00B0F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镜像扫描工具</a:t>
            </a:r>
            <a:r>
              <a:rPr lang="en-US" altLang="zh-CN" sz="1400" dirty="0" smtClean="0"/>
              <a:t>(</a:t>
            </a:r>
            <a:r>
              <a:rPr lang="en-US" altLang="zh-CN" sz="1400" dirty="0" err="1" smtClean="0"/>
              <a:t>cve</a:t>
            </a:r>
            <a:r>
              <a:rPr lang="zh-CN" altLang="en-US" sz="1400" dirty="0" smtClean="0"/>
              <a:t>漏洞</a:t>
            </a:r>
            <a:r>
              <a:rPr lang="en-US" altLang="zh-CN" sz="1400" dirty="0" smtClean="0"/>
              <a:t>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496751" y="1691736"/>
            <a:ext cx="489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…</a:t>
            </a:r>
            <a:endParaRPr lang="zh-CN" altLang="en-US" dirty="0"/>
          </a:p>
        </p:txBody>
      </p:sp>
      <p:sp>
        <p:nvSpPr>
          <p:cNvPr id="11" name="圆角矩形 10"/>
          <p:cNvSpPr/>
          <p:nvPr/>
        </p:nvSpPr>
        <p:spPr>
          <a:xfrm>
            <a:off x="6686618" y="2891612"/>
            <a:ext cx="1097751" cy="554496"/>
          </a:xfrm>
          <a:prstGeom prst="roundRect">
            <a:avLst/>
          </a:prstGeom>
          <a:solidFill>
            <a:srgbClr val="3F14AC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Hub mirror</a:t>
            </a:r>
          </a:p>
        </p:txBody>
      </p:sp>
      <p:sp>
        <p:nvSpPr>
          <p:cNvPr id="12" name="圆角矩形 11"/>
          <p:cNvSpPr/>
          <p:nvPr/>
        </p:nvSpPr>
        <p:spPr>
          <a:xfrm>
            <a:off x="7930628" y="2902244"/>
            <a:ext cx="1097751" cy="554496"/>
          </a:xfrm>
          <a:prstGeom prst="roundRect">
            <a:avLst/>
          </a:prstGeom>
          <a:solidFill>
            <a:srgbClr val="3F14AC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Hub mirror</a:t>
            </a:r>
          </a:p>
        </p:txBody>
      </p:sp>
      <p:cxnSp>
        <p:nvCxnSpPr>
          <p:cNvPr id="13" name="直接箭头连接符 12"/>
          <p:cNvCxnSpPr/>
          <p:nvPr/>
        </p:nvCxnSpPr>
        <p:spPr>
          <a:xfrm>
            <a:off x="5962657" y="2655755"/>
            <a:ext cx="0" cy="18075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7071987" y="2648667"/>
            <a:ext cx="0" cy="18075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8305364" y="2638034"/>
            <a:ext cx="0" cy="18075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9074453" y="2949922"/>
            <a:ext cx="489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…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5229013" y="1121137"/>
            <a:ext cx="4540103" cy="2449017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98" name="AutoShape 2" descr="https://blog.docker.com/media/docker_registry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100" name="AutoShape 4" descr="https://blog.docker.com/media/docker_registry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1121448"/>
            <a:ext cx="2523584" cy="2882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TextBox 20"/>
          <p:cNvSpPr txBox="1"/>
          <p:nvPr/>
        </p:nvSpPr>
        <p:spPr>
          <a:xfrm>
            <a:off x="1449238" y="4284973"/>
            <a:ext cx="349369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不足的方面需要进行改造</a:t>
            </a:r>
            <a:endParaRPr lang="en-US" altLang="zh-CN" dirty="0" smtClean="0"/>
          </a:p>
          <a:p>
            <a:pPr>
              <a:buFont typeface="Arial" pitchFamily="34" charset="0"/>
              <a:buChar char="•"/>
            </a:pPr>
            <a:r>
              <a:rPr lang="zh-CN" altLang="en-US" dirty="0" smtClean="0"/>
              <a:t>缺少多租户鉴权</a:t>
            </a:r>
            <a:endParaRPr lang="en-US" altLang="zh-CN" dirty="0" smtClean="0"/>
          </a:p>
          <a:p>
            <a:pPr>
              <a:buFont typeface="Arial" pitchFamily="34" charset="0"/>
              <a:buChar char="•"/>
            </a:pPr>
            <a:r>
              <a:rPr lang="zh-CN" altLang="en-US" dirty="0" smtClean="0"/>
              <a:t>后端存储驱动不全</a:t>
            </a:r>
            <a:endParaRPr lang="en-US" altLang="zh-CN" dirty="0" smtClean="0"/>
          </a:p>
          <a:p>
            <a:pPr>
              <a:buFont typeface="Arial" pitchFamily="34" charset="0"/>
              <a:buChar char="•"/>
            </a:pPr>
            <a:r>
              <a:rPr lang="zh-CN" altLang="en-US" dirty="0" smtClean="0"/>
              <a:t>缺少安全加固</a:t>
            </a:r>
            <a:endParaRPr lang="en-US" altLang="zh-CN" dirty="0" smtClean="0"/>
          </a:p>
          <a:p>
            <a:pPr>
              <a:buFont typeface="Arial" pitchFamily="34" charset="0"/>
              <a:buChar char="•"/>
            </a:pPr>
            <a:r>
              <a:rPr lang="zh-CN" altLang="en-US" dirty="0" smtClean="0"/>
              <a:t>无法支持镜像站点</a:t>
            </a:r>
            <a:endParaRPr lang="en-US" altLang="zh-CN" dirty="0" smtClean="0"/>
          </a:p>
          <a:p>
            <a:endParaRPr lang="en-US" altLang="zh-CN" dirty="0" smtClean="0"/>
          </a:p>
        </p:txBody>
      </p:sp>
      <p:cxnSp>
        <p:nvCxnSpPr>
          <p:cNvPr id="22" name="直接连接符 21"/>
          <p:cNvCxnSpPr/>
          <p:nvPr/>
        </p:nvCxnSpPr>
        <p:spPr>
          <a:xfrm>
            <a:off x="5546787" y="4336731"/>
            <a:ext cx="17253" cy="1164566"/>
          </a:xfrm>
          <a:prstGeom prst="line">
            <a:avLst/>
          </a:prstGeom>
          <a:ln w="15875">
            <a:solidFill>
              <a:schemeClr val="accent1">
                <a:shade val="95000"/>
                <a:satMod val="105000"/>
                <a:alpha val="31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690558" y="4282760"/>
            <a:ext cx="548064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改造</a:t>
            </a:r>
            <a:endParaRPr lang="en-US" altLang="zh-CN" dirty="0" smtClean="0"/>
          </a:p>
          <a:p>
            <a:pPr>
              <a:buFont typeface="Arial" pitchFamily="34" charset="0"/>
              <a:buChar char="•"/>
            </a:pPr>
            <a:r>
              <a:rPr lang="zh-CN" altLang="en-US" dirty="0" smtClean="0"/>
              <a:t>添加多租户鉴权</a:t>
            </a:r>
            <a:endParaRPr lang="en-US" altLang="zh-CN" dirty="0" smtClean="0"/>
          </a:p>
          <a:p>
            <a:pPr>
              <a:buFont typeface="Arial" pitchFamily="34" charset="0"/>
              <a:buChar char="•"/>
            </a:pPr>
            <a:r>
              <a:rPr lang="zh-CN" altLang="en-US" dirty="0" smtClean="0"/>
              <a:t>补充后端存储</a:t>
            </a:r>
            <a:endParaRPr lang="en-US" altLang="zh-CN" dirty="0" smtClean="0"/>
          </a:p>
          <a:p>
            <a:pPr>
              <a:buFont typeface="Arial" pitchFamily="34" charset="0"/>
              <a:buChar char="•"/>
            </a:pPr>
            <a:r>
              <a:rPr lang="zh-CN" altLang="en-US" dirty="0" smtClean="0"/>
              <a:t>添加镜像扫描特性，确保镜像安全。</a:t>
            </a:r>
            <a:endParaRPr lang="en-US" altLang="zh-CN" dirty="0" smtClean="0"/>
          </a:p>
          <a:p>
            <a:pPr>
              <a:buFont typeface="Arial" pitchFamily="34" charset="0"/>
              <a:buChar char="•"/>
            </a:pPr>
            <a:r>
              <a:rPr lang="zh-CN" altLang="en-US" dirty="0" smtClean="0"/>
              <a:t>添加镜像站点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圆角矩形 75"/>
          <p:cNvSpPr/>
          <p:nvPr/>
        </p:nvSpPr>
        <p:spPr>
          <a:xfrm>
            <a:off x="3100764" y="1055299"/>
            <a:ext cx="5709664" cy="1350357"/>
          </a:xfrm>
          <a:prstGeom prst="round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 smtClean="0"/>
          </a:p>
        </p:txBody>
      </p:sp>
      <p:sp>
        <p:nvSpPr>
          <p:cNvPr id="65" name="矩形 64"/>
          <p:cNvSpPr/>
          <p:nvPr/>
        </p:nvSpPr>
        <p:spPr>
          <a:xfrm>
            <a:off x="2505322" y="3415754"/>
            <a:ext cx="6624084" cy="1180211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76802" y="223573"/>
            <a:ext cx="96490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b="1" dirty="0" smtClean="0">
                <a:latin typeface="黑体" pitchFamily="49" charset="-122"/>
                <a:ea typeface="黑体" pitchFamily="49" charset="-122"/>
              </a:rPr>
              <a:t>Linux</a:t>
            </a:r>
            <a:r>
              <a:rPr lang="zh-CN" altLang="en-US" sz="4400" b="1" dirty="0" smtClean="0">
                <a:latin typeface="黑体" pitchFamily="49" charset="-122"/>
                <a:ea typeface="黑体" pitchFamily="49" charset="-122"/>
              </a:rPr>
              <a:t>外围包测试</a:t>
            </a:r>
            <a:endParaRPr lang="zh-CN" altLang="en-US" sz="44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26" name="AutoShape 2" descr="Image result for ubuntu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3281520" y="1161628"/>
            <a:ext cx="541195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zh-CN" altLang="en-US" sz="2200" dirty="0" smtClean="0"/>
              <a:t>在</a:t>
            </a:r>
            <a:r>
              <a:rPr lang="en-US" altLang="zh-CN" sz="2200" dirty="0" smtClean="0"/>
              <a:t>OS</a:t>
            </a:r>
            <a:r>
              <a:rPr lang="zh-CN" altLang="en-US" sz="2200" dirty="0" smtClean="0"/>
              <a:t>启动后执行外围包功能测试</a:t>
            </a:r>
            <a:r>
              <a:rPr lang="en-US" altLang="zh-CN" sz="2200" dirty="0" smtClean="0"/>
              <a:t>(runtime)</a:t>
            </a:r>
          </a:p>
          <a:p>
            <a:pPr>
              <a:buFont typeface="Arial" pitchFamily="34" charset="0"/>
              <a:buChar char="•"/>
            </a:pPr>
            <a:r>
              <a:rPr lang="zh-CN" altLang="en-US" sz="2200" dirty="0" smtClean="0"/>
              <a:t>需要确认外围包功能和依赖</a:t>
            </a:r>
            <a:endParaRPr lang="en-US" altLang="zh-CN" sz="2200" dirty="0" smtClean="0"/>
          </a:p>
          <a:p>
            <a:pPr>
              <a:buFont typeface="Arial" pitchFamily="34" charset="0"/>
              <a:buChar char="•"/>
            </a:pPr>
            <a:r>
              <a:rPr lang="zh-CN" altLang="en-US" sz="2200" dirty="0" smtClean="0"/>
              <a:t>覆盖不同类型的</a:t>
            </a:r>
            <a:r>
              <a:rPr lang="en-US" altLang="zh-CN" sz="2200" dirty="0" smtClean="0"/>
              <a:t>Linux OS</a:t>
            </a:r>
            <a:endParaRPr lang="zh-CN" altLang="en-US" sz="2200" dirty="0"/>
          </a:p>
        </p:txBody>
      </p:sp>
      <p:sp>
        <p:nvSpPr>
          <p:cNvPr id="20" name="TextBox 19"/>
          <p:cNvSpPr txBox="1"/>
          <p:nvPr/>
        </p:nvSpPr>
        <p:spPr>
          <a:xfrm>
            <a:off x="2515961" y="1034048"/>
            <a:ext cx="53164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b="1" dirty="0" smtClean="0"/>
              <a:t>测</a:t>
            </a:r>
            <a:endParaRPr lang="en-US" altLang="zh-CN" sz="2200" b="1" dirty="0" smtClean="0"/>
          </a:p>
          <a:p>
            <a:r>
              <a:rPr lang="zh-CN" altLang="en-US" sz="2200" b="1" dirty="0" smtClean="0"/>
              <a:t>试</a:t>
            </a:r>
            <a:endParaRPr lang="en-US" altLang="zh-CN" sz="2200" b="1" dirty="0" smtClean="0"/>
          </a:p>
          <a:p>
            <a:r>
              <a:rPr lang="zh-CN" altLang="en-US" sz="2200" b="1" dirty="0" smtClean="0"/>
              <a:t>场</a:t>
            </a:r>
            <a:endParaRPr lang="en-US" altLang="zh-CN" sz="2200" b="1" dirty="0" smtClean="0"/>
          </a:p>
          <a:p>
            <a:r>
              <a:rPr lang="zh-CN" altLang="en-US" sz="2200" b="1" dirty="0" smtClean="0"/>
              <a:t>景</a:t>
            </a:r>
            <a:endParaRPr lang="zh-CN" altLang="en-US" sz="2200" b="1" dirty="0"/>
          </a:p>
        </p:txBody>
      </p:sp>
      <p:sp>
        <p:nvSpPr>
          <p:cNvPr id="45" name="Flowchart: Process 65"/>
          <p:cNvSpPr/>
          <p:nvPr/>
        </p:nvSpPr>
        <p:spPr>
          <a:xfrm>
            <a:off x="2541587" y="5095702"/>
            <a:ext cx="6609084" cy="301009"/>
          </a:xfrm>
          <a:prstGeom prst="flowChartProces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Host OS</a:t>
            </a:r>
            <a:endParaRPr lang="en-US" dirty="0"/>
          </a:p>
        </p:txBody>
      </p:sp>
      <p:sp>
        <p:nvSpPr>
          <p:cNvPr id="46" name="Flowchart: Process 66"/>
          <p:cNvSpPr/>
          <p:nvPr/>
        </p:nvSpPr>
        <p:spPr>
          <a:xfrm>
            <a:off x="2541588" y="5425305"/>
            <a:ext cx="6609083" cy="269357"/>
          </a:xfrm>
          <a:prstGeom prst="flowChartProcess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8705650" y="4117496"/>
            <a:ext cx="296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…</a:t>
            </a:r>
            <a:endParaRPr lang="zh-CN" altLang="en-US" dirty="0"/>
          </a:p>
        </p:txBody>
      </p:sp>
      <p:sp>
        <p:nvSpPr>
          <p:cNvPr id="51" name="Flowchart: Process 65"/>
          <p:cNvSpPr/>
          <p:nvPr/>
        </p:nvSpPr>
        <p:spPr>
          <a:xfrm>
            <a:off x="2534688" y="4681026"/>
            <a:ext cx="6615983" cy="373763"/>
          </a:xfrm>
          <a:prstGeom prst="flowChartProcess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Linux Kernel</a:t>
            </a:r>
            <a:endParaRPr lang="en-US" dirty="0"/>
          </a:p>
        </p:txBody>
      </p:sp>
      <p:sp>
        <p:nvSpPr>
          <p:cNvPr id="53" name="圆角矩形 52"/>
          <p:cNvSpPr/>
          <p:nvPr/>
        </p:nvSpPr>
        <p:spPr>
          <a:xfrm>
            <a:off x="2623251" y="4085599"/>
            <a:ext cx="1115449" cy="434326"/>
          </a:xfrm>
          <a:prstGeom prst="roundRect">
            <a:avLst/>
          </a:prstGeom>
          <a:solidFill>
            <a:srgbClr val="00B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glibc</a:t>
            </a:r>
            <a:endParaRPr lang="en-US" altLang="zh-CN" dirty="0" smtClean="0"/>
          </a:p>
        </p:txBody>
      </p:sp>
      <p:sp>
        <p:nvSpPr>
          <p:cNvPr id="55" name="圆角矩形 54"/>
          <p:cNvSpPr/>
          <p:nvPr/>
        </p:nvSpPr>
        <p:spPr>
          <a:xfrm>
            <a:off x="5072285" y="4089143"/>
            <a:ext cx="1115449" cy="434326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cpio</a:t>
            </a:r>
            <a:endParaRPr lang="en-US" altLang="zh-CN" dirty="0" smtClean="0"/>
          </a:p>
        </p:txBody>
      </p:sp>
      <p:sp>
        <p:nvSpPr>
          <p:cNvPr id="56" name="圆角矩形 55"/>
          <p:cNvSpPr/>
          <p:nvPr/>
        </p:nvSpPr>
        <p:spPr>
          <a:xfrm>
            <a:off x="3842459" y="4082055"/>
            <a:ext cx="1115449" cy="434326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sudo</a:t>
            </a:r>
            <a:endParaRPr lang="en-US" altLang="zh-CN" dirty="0" smtClean="0"/>
          </a:p>
        </p:txBody>
      </p:sp>
      <p:sp>
        <p:nvSpPr>
          <p:cNvPr id="57" name="圆角矩形 56"/>
          <p:cNvSpPr/>
          <p:nvPr/>
        </p:nvSpPr>
        <p:spPr>
          <a:xfrm>
            <a:off x="6298574" y="4092686"/>
            <a:ext cx="1115449" cy="434326"/>
          </a:xfrm>
          <a:prstGeom prst="round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grep</a:t>
            </a:r>
            <a:endParaRPr lang="en-US" altLang="zh-CN" dirty="0" smtClean="0"/>
          </a:p>
        </p:txBody>
      </p:sp>
      <p:sp>
        <p:nvSpPr>
          <p:cNvPr id="58" name="圆角矩形 57"/>
          <p:cNvSpPr/>
          <p:nvPr/>
        </p:nvSpPr>
        <p:spPr>
          <a:xfrm>
            <a:off x="7535492" y="4096232"/>
            <a:ext cx="1115449" cy="434326"/>
          </a:xfrm>
          <a:prstGeom prst="roundRect">
            <a:avLst/>
          </a:prstGeom>
          <a:solidFill>
            <a:srgbClr val="FF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passwd</a:t>
            </a:r>
            <a:endParaRPr lang="en-US" altLang="zh-CN" dirty="0" smtClean="0"/>
          </a:p>
        </p:txBody>
      </p:sp>
      <p:sp>
        <p:nvSpPr>
          <p:cNvPr id="60" name="圆角矩形 59"/>
          <p:cNvSpPr/>
          <p:nvPr/>
        </p:nvSpPr>
        <p:spPr>
          <a:xfrm>
            <a:off x="2616162" y="3578780"/>
            <a:ext cx="1115449" cy="434326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tun</a:t>
            </a:r>
            <a:r>
              <a:rPr lang="en-US" altLang="zh-CN" dirty="0" smtClean="0"/>
              <a:t>-tap</a:t>
            </a:r>
          </a:p>
        </p:txBody>
      </p:sp>
      <p:sp>
        <p:nvSpPr>
          <p:cNvPr id="61" name="圆角矩形 60"/>
          <p:cNvSpPr/>
          <p:nvPr/>
        </p:nvSpPr>
        <p:spPr>
          <a:xfrm>
            <a:off x="5065196" y="3582324"/>
            <a:ext cx="1115449" cy="434326"/>
          </a:xfrm>
          <a:prstGeom prst="roundRect">
            <a:avLst/>
          </a:prstGeom>
          <a:solidFill>
            <a:srgbClr val="3F14AC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libssh2</a:t>
            </a:r>
          </a:p>
        </p:txBody>
      </p:sp>
      <p:sp>
        <p:nvSpPr>
          <p:cNvPr id="62" name="圆角矩形 61"/>
          <p:cNvSpPr/>
          <p:nvPr/>
        </p:nvSpPr>
        <p:spPr>
          <a:xfrm>
            <a:off x="3835370" y="3575236"/>
            <a:ext cx="1115449" cy="434326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acl</a:t>
            </a:r>
            <a:endParaRPr lang="en-US" altLang="zh-CN" dirty="0" smtClean="0"/>
          </a:p>
        </p:txBody>
      </p:sp>
      <p:sp>
        <p:nvSpPr>
          <p:cNvPr id="63" name="圆角矩形 62"/>
          <p:cNvSpPr/>
          <p:nvPr/>
        </p:nvSpPr>
        <p:spPr>
          <a:xfrm>
            <a:off x="6291485" y="3585867"/>
            <a:ext cx="1115449" cy="434326"/>
          </a:xfrm>
          <a:prstGeom prst="roundRect">
            <a:avLst/>
          </a:prstGeom>
          <a:solidFill>
            <a:srgbClr val="F32DB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mtd</a:t>
            </a:r>
            <a:endParaRPr lang="en-US" altLang="zh-CN" dirty="0" smtClean="0"/>
          </a:p>
        </p:txBody>
      </p:sp>
      <p:sp>
        <p:nvSpPr>
          <p:cNvPr id="64" name="圆角矩形 63"/>
          <p:cNvSpPr/>
          <p:nvPr/>
        </p:nvSpPr>
        <p:spPr>
          <a:xfrm>
            <a:off x="7528403" y="3589413"/>
            <a:ext cx="1115449" cy="434326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pciutils</a:t>
            </a:r>
            <a:endParaRPr lang="en-US" altLang="zh-CN" dirty="0" smtClean="0"/>
          </a:p>
        </p:txBody>
      </p:sp>
      <p:sp>
        <p:nvSpPr>
          <p:cNvPr id="66" name="右大括号 65"/>
          <p:cNvSpPr/>
          <p:nvPr/>
        </p:nvSpPr>
        <p:spPr>
          <a:xfrm>
            <a:off x="9214466" y="3468914"/>
            <a:ext cx="404038" cy="1116419"/>
          </a:xfrm>
          <a:prstGeom prst="rightBrace">
            <a:avLst>
              <a:gd name="adj1" fmla="val 8333"/>
              <a:gd name="adj2" fmla="val 51905"/>
            </a:avLst>
          </a:prstGeom>
          <a:ln w="25400" cmpd="sng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TextBox 66"/>
          <p:cNvSpPr txBox="1"/>
          <p:nvPr/>
        </p:nvSpPr>
        <p:spPr>
          <a:xfrm>
            <a:off x="9703565" y="3841054"/>
            <a:ext cx="1010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外围包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67013" y="2823651"/>
            <a:ext cx="542925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915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77179" y="2841594"/>
            <a:ext cx="504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915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26417" y="2818889"/>
            <a:ext cx="5334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9157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486743" y="2817782"/>
            <a:ext cx="55245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9158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076298" y="2792861"/>
            <a:ext cx="542925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9159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709489" y="2823650"/>
            <a:ext cx="55245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9160" name="Picture 8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303804" y="2811911"/>
            <a:ext cx="533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9161" name="Picture 9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874308" y="2828414"/>
            <a:ext cx="561975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9162" name="Picture 10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434510" y="2797624"/>
            <a:ext cx="50482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9163" name="Picture 11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7954065" y="2792861"/>
            <a:ext cx="5715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2" name="TextBox 71"/>
          <p:cNvSpPr txBox="1"/>
          <p:nvPr/>
        </p:nvSpPr>
        <p:spPr>
          <a:xfrm>
            <a:off x="8613491" y="2951404"/>
            <a:ext cx="296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…</a:t>
            </a:r>
            <a:endParaRPr lang="zh-CN" altLang="en-US" dirty="0"/>
          </a:p>
        </p:txBody>
      </p:sp>
      <p:sp>
        <p:nvSpPr>
          <p:cNvPr id="73" name="矩形 72"/>
          <p:cNvSpPr/>
          <p:nvPr/>
        </p:nvSpPr>
        <p:spPr>
          <a:xfrm>
            <a:off x="2498233" y="2724635"/>
            <a:ext cx="6624084" cy="6096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右大括号 73"/>
          <p:cNvSpPr/>
          <p:nvPr/>
        </p:nvSpPr>
        <p:spPr>
          <a:xfrm>
            <a:off x="9214466" y="2735268"/>
            <a:ext cx="396950" cy="598967"/>
          </a:xfrm>
          <a:prstGeom prst="rightBrace">
            <a:avLst>
              <a:gd name="adj1" fmla="val 8333"/>
              <a:gd name="adj2" fmla="val 51905"/>
            </a:avLst>
          </a:prstGeom>
          <a:ln w="25400" cmpd="sng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TextBox 74"/>
          <p:cNvSpPr txBox="1"/>
          <p:nvPr/>
        </p:nvSpPr>
        <p:spPr>
          <a:xfrm>
            <a:off x="9643314" y="2866403"/>
            <a:ext cx="1010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应用</a:t>
            </a:r>
            <a:endParaRPr lang="zh-CN" altLang="en-US" dirty="0"/>
          </a:p>
        </p:txBody>
      </p:sp>
      <p:cxnSp>
        <p:nvCxnSpPr>
          <p:cNvPr id="80" name="直接箭头连接符 79"/>
          <p:cNvCxnSpPr/>
          <p:nvPr/>
        </p:nvCxnSpPr>
        <p:spPr>
          <a:xfrm>
            <a:off x="2452158" y="2565124"/>
            <a:ext cx="6840000" cy="0"/>
          </a:xfrm>
          <a:prstGeom prst="straightConnector1">
            <a:avLst/>
          </a:prstGeom>
          <a:ln w="25400" cmpd="dbl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12662" y="-7295"/>
            <a:ext cx="96490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b="1" dirty="0" smtClean="0">
                <a:latin typeface="黑体" pitchFamily="49" charset="-122"/>
                <a:ea typeface="黑体" pitchFamily="49" charset="-122"/>
              </a:rPr>
              <a:t>Linux</a:t>
            </a:r>
            <a:r>
              <a:rPr lang="zh-CN" altLang="en-US" sz="4400" b="1" dirty="0" smtClean="0">
                <a:latin typeface="黑体" pitchFamily="49" charset="-122"/>
                <a:ea typeface="黑体" pitchFamily="49" charset="-122"/>
              </a:rPr>
              <a:t>外围包测试</a:t>
            </a:r>
            <a:endParaRPr lang="zh-CN" altLang="en-US" sz="44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26" name="AutoShape 2" descr="Image result for ubuntu"/>
          <p:cNvSpPr>
            <a:spLocks noChangeAspect="1" noChangeArrowheads="1"/>
          </p:cNvSpPr>
          <p:nvPr/>
        </p:nvSpPr>
        <p:spPr bwMode="auto">
          <a:xfrm>
            <a:off x="155575" y="-78994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42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69198" y="3541878"/>
            <a:ext cx="778245" cy="3760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9" name="TextBox 48"/>
          <p:cNvSpPr txBox="1"/>
          <p:nvPr/>
        </p:nvSpPr>
        <p:spPr>
          <a:xfrm>
            <a:off x="10626104" y="5222085"/>
            <a:ext cx="1275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…</a:t>
            </a:r>
            <a:endParaRPr lang="zh-CN" altLang="en-US" dirty="0"/>
          </a:p>
        </p:txBody>
      </p:sp>
      <p:pic>
        <p:nvPicPr>
          <p:cNvPr id="50181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93775" y="3167406"/>
            <a:ext cx="664214" cy="90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2" name="TextBox 51"/>
          <p:cNvSpPr txBox="1"/>
          <p:nvPr/>
        </p:nvSpPr>
        <p:spPr>
          <a:xfrm>
            <a:off x="8039807" y="2891770"/>
            <a:ext cx="16476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err="1" smtClean="0"/>
              <a:t>Docker</a:t>
            </a:r>
            <a:r>
              <a:rPr lang="en-US" altLang="zh-CN" sz="1400" dirty="0" smtClean="0"/>
              <a:t>-compose</a:t>
            </a:r>
            <a:endParaRPr lang="zh-CN" altLang="en-US" sz="1400" dirty="0"/>
          </a:p>
        </p:txBody>
      </p:sp>
      <p:cxnSp>
        <p:nvCxnSpPr>
          <p:cNvPr id="59" name="直接箭头连接符 58"/>
          <p:cNvCxnSpPr/>
          <p:nvPr/>
        </p:nvCxnSpPr>
        <p:spPr>
          <a:xfrm>
            <a:off x="8723410" y="4124458"/>
            <a:ext cx="0" cy="39340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/>
          <p:nvPr/>
        </p:nvCxnSpPr>
        <p:spPr>
          <a:xfrm flipV="1">
            <a:off x="3023825" y="3219145"/>
            <a:ext cx="1315250" cy="113006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/>
          <p:cNvCxnSpPr/>
          <p:nvPr/>
        </p:nvCxnSpPr>
        <p:spPr>
          <a:xfrm>
            <a:off x="6355694" y="4572564"/>
            <a:ext cx="398777" cy="92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圆角矩形 23"/>
          <p:cNvSpPr/>
          <p:nvPr/>
        </p:nvSpPr>
        <p:spPr>
          <a:xfrm>
            <a:off x="3157335" y="1611099"/>
            <a:ext cx="802178" cy="400357"/>
          </a:xfrm>
          <a:prstGeom prst="roundRect">
            <a:avLst/>
          </a:prstGeom>
          <a:solidFill>
            <a:srgbClr val="00B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定制</a:t>
            </a:r>
            <a:r>
              <a:rPr lang="en-US" altLang="zh-CN" sz="1400" dirty="0" smtClean="0"/>
              <a:t>OS</a:t>
            </a:r>
          </a:p>
        </p:txBody>
      </p:sp>
      <p:pic>
        <p:nvPicPr>
          <p:cNvPr id="25" name="Picture 15" descr="https://www.virtualbox.org/graphics/vbox_logo2_gradient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86724" y="1526139"/>
            <a:ext cx="588270" cy="756347"/>
          </a:xfrm>
          <a:prstGeom prst="rect">
            <a:avLst/>
          </a:prstGeom>
          <a:noFill/>
        </p:spPr>
      </p:pic>
      <p:sp>
        <p:nvSpPr>
          <p:cNvPr id="29" name="圆角矩形 28"/>
          <p:cNvSpPr/>
          <p:nvPr/>
        </p:nvSpPr>
        <p:spPr>
          <a:xfrm>
            <a:off x="851207" y="4385920"/>
            <a:ext cx="802178" cy="400357"/>
          </a:xfrm>
          <a:prstGeom prst="roundRect">
            <a:avLst/>
          </a:prstGeom>
          <a:solidFill>
            <a:srgbClr val="00B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定制</a:t>
            </a:r>
            <a:r>
              <a:rPr lang="en-US" altLang="zh-CN" sz="1400" dirty="0" smtClean="0"/>
              <a:t>OS</a:t>
            </a: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644562" y="2934474"/>
            <a:ext cx="707831" cy="9604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" name="圆角矩形 30"/>
          <p:cNvSpPr/>
          <p:nvPr/>
        </p:nvSpPr>
        <p:spPr>
          <a:xfrm>
            <a:off x="2202678" y="4383044"/>
            <a:ext cx="802178" cy="400357"/>
          </a:xfrm>
          <a:prstGeom prst="roundRect">
            <a:avLst/>
          </a:prstGeom>
          <a:solidFill>
            <a:srgbClr val="00206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image</a:t>
            </a:r>
          </a:p>
        </p:txBody>
      </p:sp>
      <p:sp>
        <p:nvSpPr>
          <p:cNvPr id="4098" name="AutoShape 2" descr="Image result for docker hub"/>
          <p:cNvSpPr>
            <a:spLocks noChangeAspect="1" noChangeArrowheads="1"/>
          </p:cNvSpPr>
          <p:nvPr/>
        </p:nvSpPr>
        <p:spPr bwMode="auto">
          <a:xfrm>
            <a:off x="155575" y="-78994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4102" name="Picture 6" descr="https://www.cloudsigma.com/wp-content/uploads/docker-hub-on-cloudsigma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666213" y="2354180"/>
            <a:ext cx="1512797" cy="850948"/>
          </a:xfrm>
          <a:prstGeom prst="rect">
            <a:avLst/>
          </a:prstGeom>
          <a:noFill/>
        </p:spPr>
      </p:pic>
      <p:sp>
        <p:nvSpPr>
          <p:cNvPr id="36" name="TextBox 35"/>
          <p:cNvSpPr txBox="1"/>
          <p:nvPr/>
        </p:nvSpPr>
        <p:spPr>
          <a:xfrm>
            <a:off x="4839406" y="2425511"/>
            <a:ext cx="1406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Docker</a:t>
            </a:r>
            <a:r>
              <a:rPr lang="en-US" altLang="zh-CN" dirty="0" smtClean="0"/>
              <a:t> hub</a:t>
            </a:r>
            <a:endParaRPr lang="zh-CN" altLang="en-US" dirty="0"/>
          </a:p>
        </p:txBody>
      </p:sp>
      <p:pic>
        <p:nvPicPr>
          <p:cNvPr id="4104" name="Picture 8" descr="C:\Users\s00318865\AppData\Roaming\eSpace_Desktop\UserData\s00318865\imagefiles\8E6578A3-A781-41D2-BC8D-2885ABDBADB9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687726" y="4799217"/>
            <a:ext cx="1685925" cy="390525"/>
          </a:xfrm>
          <a:prstGeom prst="rect">
            <a:avLst/>
          </a:prstGeom>
          <a:noFill/>
        </p:spPr>
      </p:pic>
      <p:sp>
        <p:nvSpPr>
          <p:cNvPr id="38" name="圆角矩形 37"/>
          <p:cNvSpPr/>
          <p:nvPr/>
        </p:nvSpPr>
        <p:spPr>
          <a:xfrm>
            <a:off x="5561230" y="4377295"/>
            <a:ext cx="802178" cy="400357"/>
          </a:xfrm>
          <a:prstGeom prst="roundRect">
            <a:avLst/>
          </a:prstGeom>
          <a:solidFill>
            <a:srgbClr val="00B0F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User</a:t>
            </a:r>
          </a:p>
          <a:p>
            <a:pPr algn="ctr"/>
            <a:r>
              <a:rPr lang="en-US" altLang="zh-CN" sz="1400" dirty="0" err="1" smtClean="0"/>
              <a:t>docker</a:t>
            </a:r>
            <a:endParaRPr lang="en-US" altLang="zh-CN" sz="1400" dirty="0" smtClean="0"/>
          </a:p>
        </p:txBody>
      </p:sp>
      <p:sp>
        <p:nvSpPr>
          <p:cNvPr id="41" name="圆角矩形 40"/>
          <p:cNvSpPr/>
          <p:nvPr/>
        </p:nvSpPr>
        <p:spPr>
          <a:xfrm>
            <a:off x="4704339" y="4374420"/>
            <a:ext cx="802178" cy="400357"/>
          </a:xfrm>
          <a:prstGeom prst="roundRect">
            <a:avLst/>
          </a:prstGeom>
          <a:solidFill>
            <a:srgbClr val="00B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system</a:t>
            </a:r>
          </a:p>
          <a:p>
            <a:pPr algn="ctr"/>
            <a:r>
              <a:rPr lang="en-US" altLang="zh-CN" sz="1400" dirty="0" err="1" smtClean="0"/>
              <a:t>docker</a:t>
            </a:r>
            <a:endParaRPr lang="en-US" altLang="zh-CN" sz="1400" dirty="0" smtClean="0"/>
          </a:p>
        </p:txBody>
      </p:sp>
      <p:cxnSp>
        <p:nvCxnSpPr>
          <p:cNvPr id="45" name="直接箭头连接符 44"/>
          <p:cNvCxnSpPr/>
          <p:nvPr/>
        </p:nvCxnSpPr>
        <p:spPr>
          <a:xfrm>
            <a:off x="4520229" y="3210519"/>
            <a:ext cx="1311215" cy="106967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图片 50" descr="下载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507651" y="3320688"/>
            <a:ext cx="1308911" cy="433481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53" name="直接箭头连接符 52"/>
          <p:cNvCxnSpPr>
            <a:stCxn id="51" idx="2"/>
          </p:cNvCxnSpPr>
          <p:nvPr/>
        </p:nvCxnSpPr>
        <p:spPr>
          <a:xfrm>
            <a:off x="7162107" y="3754169"/>
            <a:ext cx="15058" cy="55190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圆角矩形 53"/>
          <p:cNvSpPr/>
          <p:nvPr/>
        </p:nvSpPr>
        <p:spPr>
          <a:xfrm>
            <a:off x="6757426" y="4365793"/>
            <a:ext cx="802178" cy="400357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测试</a:t>
            </a:r>
            <a:endParaRPr lang="en-US" altLang="zh-CN" sz="1400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代码</a:t>
            </a:r>
            <a:endParaRPr lang="en-US" altLang="zh-CN" sz="1400" dirty="0" smtClean="0">
              <a:solidFill>
                <a:schemeClr val="tx1"/>
              </a:solidFill>
            </a:endParaRPr>
          </a:p>
        </p:txBody>
      </p:sp>
      <p:pic>
        <p:nvPicPr>
          <p:cNvPr id="56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00828" y="4022081"/>
            <a:ext cx="778245" cy="3760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00828" y="4505161"/>
            <a:ext cx="778245" cy="3760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8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35334" y="5005493"/>
            <a:ext cx="778245" cy="3760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2" name="左大括号 61"/>
          <p:cNvSpPr/>
          <p:nvPr/>
        </p:nvSpPr>
        <p:spPr>
          <a:xfrm>
            <a:off x="9667569" y="3641839"/>
            <a:ext cx="753128" cy="1816976"/>
          </a:xfrm>
          <a:prstGeom prst="leftBrace">
            <a:avLst/>
          </a:prstGeom>
          <a:ln w="25400" cmpd="sng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3" name="直接箭头连接符 62"/>
          <p:cNvCxnSpPr/>
          <p:nvPr/>
        </p:nvCxnSpPr>
        <p:spPr>
          <a:xfrm flipV="1">
            <a:off x="7557240" y="4556248"/>
            <a:ext cx="2271824" cy="3545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/>
          <p:nvPr/>
        </p:nvCxnSpPr>
        <p:spPr>
          <a:xfrm>
            <a:off x="1940251" y="3915195"/>
            <a:ext cx="15058" cy="55190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/>
          <p:nvPr/>
        </p:nvCxnSpPr>
        <p:spPr>
          <a:xfrm>
            <a:off x="1690766" y="4556240"/>
            <a:ext cx="483079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3093997" y="3302963"/>
            <a:ext cx="6153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push</a:t>
            </a:r>
            <a:endParaRPr lang="zh-CN" altLang="en-US" sz="1400" dirty="0"/>
          </a:p>
        </p:txBody>
      </p:sp>
      <p:sp>
        <p:nvSpPr>
          <p:cNvPr id="72" name="TextBox 71"/>
          <p:cNvSpPr txBox="1"/>
          <p:nvPr/>
        </p:nvSpPr>
        <p:spPr>
          <a:xfrm>
            <a:off x="5256348" y="3274213"/>
            <a:ext cx="6153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pull</a:t>
            </a:r>
            <a:endParaRPr lang="zh-CN" altLang="en-US" sz="1400" dirty="0"/>
          </a:p>
        </p:txBody>
      </p:sp>
      <p:sp>
        <p:nvSpPr>
          <p:cNvPr id="73" name="TextBox 72"/>
          <p:cNvSpPr txBox="1"/>
          <p:nvPr/>
        </p:nvSpPr>
        <p:spPr>
          <a:xfrm>
            <a:off x="5395626" y="5167451"/>
            <a:ext cx="1275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…</a:t>
            </a:r>
            <a:endParaRPr lang="zh-CN" altLang="en-US" dirty="0"/>
          </a:p>
        </p:txBody>
      </p:sp>
      <p:sp>
        <p:nvSpPr>
          <p:cNvPr id="74" name="椭圆形标注 73"/>
          <p:cNvSpPr/>
          <p:nvPr/>
        </p:nvSpPr>
        <p:spPr>
          <a:xfrm>
            <a:off x="1354335" y="4927175"/>
            <a:ext cx="1224951" cy="819510"/>
          </a:xfrm>
          <a:prstGeom prst="wedgeEllipseCallout">
            <a:avLst>
              <a:gd name="adj1" fmla="val -52523"/>
              <a:gd name="adj2" fmla="val -55395"/>
            </a:avLst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将</a:t>
            </a:r>
            <a:r>
              <a:rPr lang="en-US" altLang="zh-CN" sz="1400" dirty="0" err="1" smtClean="0">
                <a:solidFill>
                  <a:schemeClr val="tx1"/>
                </a:solidFill>
              </a:rPr>
              <a:t>rootfs</a:t>
            </a:r>
            <a:r>
              <a:rPr lang="zh-CN" altLang="en-US" sz="1400" dirty="0" smtClean="0">
                <a:solidFill>
                  <a:schemeClr val="tx1"/>
                </a:solidFill>
              </a:rPr>
              <a:t>制作成镜像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4540371" y="1247006"/>
            <a:ext cx="8425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虚拟机</a:t>
            </a:r>
            <a:endParaRPr lang="zh-CN" altLang="en-US" sz="1400" dirty="0"/>
          </a:p>
        </p:txBody>
      </p:sp>
      <p:cxnSp>
        <p:nvCxnSpPr>
          <p:cNvPr id="76" name="直接箭头连接符 75"/>
          <p:cNvCxnSpPr/>
          <p:nvPr/>
        </p:nvCxnSpPr>
        <p:spPr>
          <a:xfrm>
            <a:off x="4042907" y="1810173"/>
            <a:ext cx="483079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/>
          <p:cNvCxnSpPr/>
          <p:nvPr/>
        </p:nvCxnSpPr>
        <p:spPr>
          <a:xfrm>
            <a:off x="5205520" y="1809244"/>
            <a:ext cx="398777" cy="92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8" name="图片 77" descr="下载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374729" y="816148"/>
            <a:ext cx="1308911" cy="433481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80" name="直接箭头连接符 79"/>
          <p:cNvCxnSpPr>
            <a:stCxn id="78" idx="2"/>
          </p:cNvCxnSpPr>
          <p:nvPr/>
        </p:nvCxnSpPr>
        <p:spPr>
          <a:xfrm>
            <a:off x="6029185" y="1249629"/>
            <a:ext cx="9306" cy="28736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圆角矩形 83"/>
          <p:cNvSpPr/>
          <p:nvPr/>
        </p:nvSpPr>
        <p:spPr>
          <a:xfrm>
            <a:off x="5624504" y="1602473"/>
            <a:ext cx="802178" cy="400357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测试</a:t>
            </a:r>
            <a:endParaRPr lang="en-US" altLang="zh-CN" sz="1400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代码</a:t>
            </a:r>
            <a:endParaRPr lang="en-US" altLang="zh-CN" sz="1400" dirty="0" smtClean="0">
              <a:solidFill>
                <a:schemeClr val="tx1"/>
              </a:solidFill>
            </a:endParaRPr>
          </a:p>
        </p:txBody>
      </p:sp>
      <p:cxnSp>
        <p:nvCxnSpPr>
          <p:cNvPr id="87" name="直接连接符 86"/>
          <p:cNvCxnSpPr/>
          <p:nvPr/>
        </p:nvCxnSpPr>
        <p:spPr>
          <a:xfrm flipV="1">
            <a:off x="845389" y="2235743"/>
            <a:ext cx="10049773" cy="25879"/>
          </a:xfrm>
          <a:prstGeom prst="line">
            <a:avLst/>
          </a:prstGeom>
          <a:ln w="22225">
            <a:solidFill>
              <a:schemeClr val="accent1">
                <a:shade val="95000"/>
                <a:satMod val="105000"/>
                <a:alpha val="12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6579080" y="1638062"/>
            <a:ext cx="16476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串行执行用例</a:t>
            </a:r>
            <a:endParaRPr lang="zh-CN" altLang="en-US" sz="1400" dirty="0"/>
          </a:p>
        </p:txBody>
      </p:sp>
      <p:sp>
        <p:nvSpPr>
          <p:cNvPr id="91" name="TextBox 90"/>
          <p:cNvSpPr txBox="1"/>
          <p:nvPr/>
        </p:nvSpPr>
        <p:spPr>
          <a:xfrm>
            <a:off x="10113022" y="3110304"/>
            <a:ext cx="16476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并行执行用例</a:t>
            </a:r>
            <a:endParaRPr lang="zh-CN" altLang="en-US" sz="1400" dirty="0"/>
          </a:p>
        </p:txBody>
      </p:sp>
      <p:sp>
        <p:nvSpPr>
          <p:cNvPr id="92" name="TextBox 91"/>
          <p:cNvSpPr txBox="1"/>
          <p:nvPr/>
        </p:nvSpPr>
        <p:spPr>
          <a:xfrm>
            <a:off x="267419" y="1019418"/>
            <a:ext cx="16907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引入</a:t>
            </a:r>
            <a:r>
              <a:rPr lang="en-US" altLang="zh-CN" b="1" dirty="0" err="1" smtClean="0"/>
              <a:t>devops</a:t>
            </a:r>
            <a:r>
              <a:rPr lang="zh-CN" altLang="en-US" b="1" dirty="0" smtClean="0"/>
              <a:t>和容器技术之前</a:t>
            </a:r>
            <a:endParaRPr lang="zh-CN" altLang="en-US" b="1" dirty="0"/>
          </a:p>
        </p:txBody>
      </p:sp>
      <p:sp>
        <p:nvSpPr>
          <p:cNvPr id="93" name="TextBox 92"/>
          <p:cNvSpPr txBox="1"/>
          <p:nvPr/>
        </p:nvSpPr>
        <p:spPr>
          <a:xfrm>
            <a:off x="316302" y="2319131"/>
            <a:ext cx="16907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引入</a:t>
            </a:r>
            <a:r>
              <a:rPr lang="en-US" altLang="zh-CN" b="1" dirty="0" err="1" smtClean="0"/>
              <a:t>devops</a:t>
            </a:r>
            <a:r>
              <a:rPr lang="zh-CN" altLang="en-US" b="1" dirty="0" smtClean="0"/>
              <a:t>和容器技术之后</a:t>
            </a:r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948867" y="228755"/>
            <a:ext cx="96490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b="1" dirty="0" smtClean="0">
                <a:latin typeface="黑体" pitchFamily="49" charset="-122"/>
                <a:ea typeface="黑体" pitchFamily="49" charset="-122"/>
              </a:rPr>
              <a:t>Linux</a:t>
            </a:r>
            <a:r>
              <a:rPr lang="zh-CN" altLang="en-US" sz="4400" b="1" dirty="0" smtClean="0">
                <a:latin typeface="黑体" pitchFamily="49" charset="-122"/>
                <a:ea typeface="黑体" pitchFamily="49" charset="-122"/>
              </a:rPr>
              <a:t>外围包测试</a:t>
            </a:r>
            <a:endParaRPr lang="zh-CN" altLang="en-US" sz="4400" b="1" dirty="0">
              <a:latin typeface="黑体" pitchFamily="49" charset="-122"/>
              <a:ea typeface="黑体" pitchFamily="49" charset="-122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1902604" y="1288313"/>
          <a:ext cx="8128000" cy="42113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引入</a:t>
                      </a:r>
                      <a:r>
                        <a:rPr lang="en-US" altLang="zh-CN" dirty="0" err="1" smtClean="0"/>
                        <a:t>devops</a:t>
                      </a:r>
                      <a:r>
                        <a:rPr lang="zh-CN" altLang="en-US" dirty="0" smtClean="0"/>
                        <a:t>和容器技术之前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引入</a:t>
                      </a:r>
                      <a:r>
                        <a:rPr lang="en-US" altLang="zh-CN" dirty="0" err="1" smtClean="0"/>
                        <a:t>devops</a:t>
                      </a:r>
                      <a:r>
                        <a:rPr lang="zh-CN" altLang="en-US" dirty="0" smtClean="0"/>
                        <a:t>和容器技术之后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测试串行执行，不易并发。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测试并行执行，提高了</a:t>
                      </a:r>
                      <a:r>
                        <a:rPr lang="en-US" altLang="zh-CN" dirty="0" err="1" smtClean="0"/>
                        <a:t>cpu</a:t>
                      </a:r>
                      <a:r>
                        <a:rPr lang="zh-CN" altLang="en-US" dirty="0" smtClean="0"/>
                        <a:t>利用率，可以更快的完成测试。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无法解决多个外围包的环境污染问题。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容器可快速启动与关闭，每次都是清洁的环境。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外围包编译环境不易统一，导致开发和测试环境不统一。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通过镜像保存编译环境，确保环境统一。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环境释放时清理工作依赖于程序员的技能。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环境释放时清理工作由</a:t>
                      </a:r>
                      <a:r>
                        <a:rPr lang="en-US" altLang="zh-CN" dirty="0" err="1" smtClean="0"/>
                        <a:t>docker</a:t>
                      </a:r>
                      <a:r>
                        <a:rPr lang="zh-CN" altLang="en-US" dirty="0" smtClean="0"/>
                        <a:t>接管，程序员不必写</a:t>
                      </a:r>
                      <a:r>
                        <a:rPr lang="en-US" altLang="zh-CN" dirty="0" smtClean="0"/>
                        <a:t>cleanup</a:t>
                      </a:r>
                      <a:r>
                        <a:rPr lang="zh-CN" altLang="en-US" dirty="0" smtClean="0"/>
                        <a:t>函数。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测试网络包时需要至少两台主机。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测试网络包时只需要在一台主机中启动两个容器。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开发自验不一定充分，导致低级问题遗留给测试。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提交代码时第一时间触发测试，确保低级问题不遗留给测试。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advClick="0" advTm="119141">
    <p:fade thruBlk="1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810126" y="1018673"/>
            <a:ext cx="1138989" cy="3968419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48867" y="228755"/>
            <a:ext cx="96490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 dirty="0" smtClean="0">
                <a:latin typeface="黑体" pitchFamily="49" charset="-122"/>
                <a:ea typeface="黑体" pitchFamily="49" charset="-122"/>
              </a:rPr>
              <a:t>性能测试与安全测试</a:t>
            </a:r>
            <a:endParaRPr lang="zh-CN" altLang="en-US" sz="4400" b="1" dirty="0"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4" name="Picture 13" descr="http://www.freeclipartnow.com/d/16435-1/PC-tower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37029" y="1130749"/>
            <a:ext cx="678563" cy="753959"/>
          </a:xfrm>
          <a:prstGeom prst="rect">
            <a:avLst/>
          </a:prstGeom>
          <a:noFill/>
        </p:spPr>
      </p:pic>
      <p:pic>
        <p:nvPicPr>
          <p:cNvPr id="5" name="Picture 15" descr="https://www.virtualbox.org/graphics/vbox_logo2_gradien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9187" y="2355980"/>
            <a:ext cx="588270" cy="756347"/>
          </a:xfrm>
          <a:prstGeom prst="rect">
            <a:avLst/>
          </a:prstGeom>
          <a:noFill/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52649" y="3399883"/>
            <a:ext cx="941025" cy="4546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885658" y="1805408"/>
            <a:ext cx="127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物理机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98358" y="2935708"/>
            <a:ext cx="127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虚拟机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74558" y="3862808"/>
            <a:ext cx="127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容器</a:t>
            </a:r>
            <a:endParaRPr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3132264" y="1131582"/>
            <a:ext cx="4572626" cy="542814"/>
          </a:xfrm>
          <a:prstGeom prst="round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Benchmark</a:t>
            </a:r>
            <a:r>
              <a:rPr lang="zh-CN" altLang="en-US" sz="2400" dirty="0" smtClean="0">
                <a:solidFill>
                  <a:schemeClr val="tx1"/>
                </a:solidFill>
              </a:rPr>
              <a:t>平台</a:t>
            </a:r>
            <a:endParaRPr lang="en-US" altLang="zh-CN" sz="2400" dirty="0" smtClean="0">
              <a:solidFill>
                <a:schemeClr val="tx1"/>
              </a:solidFill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961857" y="4291988"/>
            <a:ext cx="901701" cy="536020"/>
          </a:xfrm>
          <a:prstGeom prst="roundRect">
            <a:avLst/>
          </a:prstGeom>
          <a:solidFill>
            <a:srgbClr val="7030A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bg1"/>
                </a:solidFill>
              </a:rPr>
              <a:t>友商</a:t>
            </a:r>
          </a:p>
          <a:p>
            <a:pPr algn="ctr"/>
            <a:r>
              <a:rPr lang="zh-CN" altLang="en-US" sz="1600" dirty="0" smtClean="0">
                <a:solidFill>
                  <a:schemeClr val="bg1"/>
                </a:solidFill>
              </a:rPr>
              <a:t>产品</a:t>
            </a:r>
            <a:endParaRPr lang="en-US" altLang="zh-CN" sz="1600" dirty="0" smtClean="0">
              <a:solidFill>
                <a:schemeClr val="bg1"/>
              </a:solidFill>
            </a:endParaRPr>
          </a:p>
        </p:txBody>
      </p:sp>
      <p:sp>
        <p:nvSpPr>
          <p:cNvPr id="14" name="左右箭头 13"/>
          <p:cNvSpPr/>
          <p:nvPr/>
        </p:nvSpPr>
        <p:spPr>
          <a:xfrm>
            <a:off x="2193090" y="1293396"/>
            <a:ext cx="774700" cy="279400"/>
          </a:xfrm>
          <a:prstGeom prst="leftRightArrow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圆角矩形 15"/>
          <p:cNvSpPr/>
          <p:nvPr/>
        </p:nvSpPr>
        <p:spPr>
          <a:xfrm>
            <a:off x="2626269" y="2973082"/>
            <a:ext cx="5370721" cy="532118"/>
          </a:xfrm>
          <a:prstGeom prst="roundRect">
            <a:avLst/>
          </a:prstGeom>
          <a:solidFill>
            <a:srgbClr val="00B0F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stream, </a:t>
            </a:r>
            <a:r>
              <a:rPr lang="en-US" altLang="zh-CN" sz="2400" dirty="0" err="1" smtClean="0">
                <a:solidFill>
                  <a:schemeClr val="tx1"/>
                </a:solidFill>
              </a:rPr>
              <a:t>fio</a:t>
            </a:r>
            <a:r>
              <a:rPr lang="en-US" altLang="zh-CN" sz="2400" dirty="0" smtClean="0">
                <a:solidFill>
                  <a:schemeClr val="tx1"/>
                </a:solidFill>
              </a:rPr>
              <a:t>, </a:t>
            </a:r>
            <a:r>
              <a:rPr lang="en-US" altLang="zh-CN" sz="2400" dirty="0" err="1" smtClean="0">
                <a:solidFill>
                  <a:schemeClr val="tx1"/>
                </a:solidFill>
              </a:rPr>
              <a:t>sysbench</a:t>
            </a:r>
            <a:r>
              <a:rPr lang="en-US" altLang="zh-CN" sz="2400" dirty="0" smtClean="0">
                <a:solidFill>
                  <a:schemeClr val="tx1"/>
                </a:solidFill>
              </a:rPr>
              <a:t>, </a:t>
            </a:r>
            <a:r>
              <a:rPr lang="en-US" altLang="zh-CN" sz="2400" dirty="0" err="1" smtClean="0">
                <a:solidFill>
                  <a:schemeClr val="tx1"/>
                </a:solidFill>
              </a:rPr>
              <a:t>lmbench</a:t>
            </a:r>
            <a:r>
              <a:rPr lang="en-US" altLang="zh-CN" sz="2400" dirty="0" smtClean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7" name="圆角矩形 16"/>
          <p:cNvSpPr/>
          <p:nvPr/>
        </p:nvSpPr>
        <p:spPr>
          <a:xfrm>
            <a:off x="2600870" y="3637494"/>
            <a:ext cx="5372058" cy="437201"/>
          </a:xfrm>
          <a:prstGeom prst="roundRect">
            <a:avLst/>
          </a:prstGeom>
          <a:solidFill>
            <a:srgbClr val="FFFF00"/>
          </a:solidFill>
          <a:ln>
            <a:solidFill>
              <a:srgbClr val="FFFF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</a:rPr>
              <a:t>CPU,</a:t>
            </a:r>
            <a:r>
              <a:rPr lang="zh-CN" altLang="en-US" sz="2000" dirty="0" smtClean="0">
                <a:solidFill>
                  <a:schemeClr val="tx1"/>
                </a:solidFill>
              </a:rPr>
              <a:t> 文件</a:t>
            </a:r>
            <a:r>
              <a:rPr lang="en-US" altLang="zh-CN" sz="2000" dirty="0" smtClean="0">
                <a:solidFill>
                  <a:schemeClr val="tx1"/>
                </a:solidFill>
              </a:rPr>
              <a:t>IO, </a:t>
            </a:r>
            <a:r>
              <a:rPr lang="zh-CN" altLang="en-US" sz="2000" dirty="0" smtClean="0">
                <a:solidFill>
                  <a:schemeClr val="tx1"/>
                </a:solidFill>
              </a:rPr>
              <a:t>内存</a:t>
            </a:r>
            <a:r>
              <a:rPr lang="en-US" altLang="zh-CN" sz="2000" dirty="0" smtClean="0">
                <a:solidFill>
                  <a:schemeClr val="tx1"/>
                </a:solidFill>
              </a:rPr>
              <a:t>,</a:t>
            </a:r>
            <a:r>
              <a:rPr lang="zh-CN" altLang="en-US" sz="2000" dirty="0" smtClean="0">
                <a:solidFill>
                  <a:schemeClr val="tx1"/>
                </a:solidFill>
              </a:rPr>
              <a:t> 网络</a:t>
            </a:r>
            <a:r>
              <a:rPr lang="en-US" altLang="zh-CN" sz="2000" dirty="0" smtClean="0">
                <a:solidFill>
                  <a:schemeClr val="tx1"/>
                </a:solidFill>
              </a:rPr>
              <a:t>,</a:t>
            </a:r>
            <a:r>
              <a:rPr lang="zh-CN" altLang="en-US" sz="2000" dirty="0" smtClean="0">
                <a:solidFill>
                  <a:schemeClr val="tx1"/>
                </a:solidFill>
              </a:rPr>
              <a:t> 带宽</a:t>
            </a:r>
            <a:r>
              <a:rPr lang="en-US" altLang="zh-CN" sz="2000" dirty="0" smtClean="0">
                <a:solidFill>
                  <a:schemeClr val="tx1"/>
                </a:solidFill>
              </a:rPr>
              <a:t>,</a:t>
            </a:r>
            <a:r>
              <a:rPr lang="zh-CN" altLang="en-US" sz="2000" dirty="0" smtClean="0">
                <a:solidFill>
                  <a:schemeClr val="tx1"/>
                </a:solidFill>
              </a:rPr>
              <a:t> 延时</a:t>
            </a:r>
            <a:r>
              <a:rPr lang="en-US" altLang="zh-CN" sz="2000" dirty="0" smtClean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8" name="上下箭头 17"/>
          <p:cNvSpPr/>
          <p:nvPr/>
        </p:nvSpPr>
        <p:spPr>
          <a:xfrm>
            <a:off x="5124785" y="1747254"/>
            <a:ext cx="289426" cy="594894"/>
          </a:xfrm>
          <a:prstGeom prst="upDownArrow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圆角矩形 18"/>
          <p:cNvSpPr/>
          <p:nvPr/>
        </p:nvSpPr>
        <p:spPr>
          <a:xfrm>
            <a:off x="8119024" y="1139195"/>
            <a:ext cx="1059065" cy="547901"/>
          </a:xfrm>
          <a:prstGeom prst="roundRect">
            <a:avLst/>
          </a:prstGeom>
          <a:solidFill>
            <a:srgbClr val="00B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原始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数据</a:t>
            </a:r>
            <a:endParaRPr lang="en-US" altLang="zh-CN" dirty="0" smtClean="0"/>
          </a:p>
        </p:txBody>
      </p:sp>
      <p:cxnSp>
        <p:nvCxnSpPr>
          <p:cNvPr id="21" name="直接箭头连接符 20"/>
          <p:cNvCxnSpPr/>
          <p:nvPr/>
        </p:nvCxnSpPr>
        <p:spPr>
          <a:xfrm>
            <a:off x="7717590" y="1445796"/>
            <a:ext cx="345045" cy="964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flipV="1">
            <a:off x="9228890" y="1455436"/>
            <a:ext cx="332345" cy="306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图表 22"/>
          <p:cNvGraphicFramePr/>
          <p:nvPr/>
        </p:nvGraphicFramePr>
        <p:xfrm>
          <a:off x="8053138" y="2053389"/>
          <a:ext cx="3625515" cy="21737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cxnSp>
        <p:nvCxnSpPr>
          <p:cNvPr id="24" name="直接箭头连接符 23"/>
          <p:cNvCxnSpPr/>
          <p:nvPr/>
        </p:nvCxnSpPr>
        <p:spPr>
          <a:xfrm rot="5400000" flipV="1">
            <a:off x="9894895" y="1944464"/>
            <a:ext cx="396000" cy="306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18" descr="http://amartam.com/images/mysql2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9657713" y="893078"/>
            <a:ext cx="864096" cy="864096"/>
          </a:xfrm>
          <a:prstGeom prst="rect">
            <a:avLst/>
          </a:prstGeom>
          <a:noFill/>
        </p:spPr>
      </p:pic>
      <p:sp>
        <p:nvSpPr>
          <p:cNvPr id="26" name="椭圆形标注 25"/>
          <p:cNvSpPr/>
          <p:nvPr/>
        </p:nvSpPr>
        <p:spPr>
          <a:xfrm>
            <a:off x="10515601" y="1483896"/>
            <a:ext cx="1379621" cy="745958"/>
          </a:xfrm>
          <a:prstGeom prst="wedgeEllipseCallout">
            <a:avLst>
              <a:gd name="adj1" fmla="val -69089"/>
              <a:gd name="adj2" fmla="val 19489"/>
            </a:avLst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图形化处理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2664709" y="2470485"/>
            <a:ext cx="800387" cy="395706"/>
          </a:xfrm>
          <a:prstGeom prst="roundRect">
            <a:avLst/>
          </a:prstGeom>
          <a:solidFill>
            <a:srgbClr val="00B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测试套构建</a:t>
            </a:r>
            <a:endParaRPr lang="en-US" altLang="zh-CN" sz="1400" dirty="0" smtClean="0">
              <a:solidFill>
                <a:schemeClr val="tx1"/>
              </a:solidFill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3571089" y="2470485"/>
            <a:ext cx="800387" cy="39570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开发板控制</a:t>
            </a:r>
            <a:endParaRPr lang="en-US" altLang="zh-CN" sz="1400" dirty="0" smtClean="0">
              <a:solidFill>
                <a:schemeClr val="tx1"/>
              </a:solidFill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4485489" y="2470485"/>
            <a:ext cx="800387" cy="39570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结果</a:t>
            </a:r>
            <a:endParaRPr lang="en-US" altLang="zh-CN" sz="1400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展示</a:t>
            </a:r>
            <a:endParaRPr lang="en-US" altLang="zh-CN" sz="1400" dirty="0" smtClean="0">
              <a:solidFill>
                <a:schemeClr val="tx1"/>
              </a:solidFill>
            </a:endParaRPr>
          </a:p>
        </p:txBody>
      </p:sp>
      <p:sp>
        <p:nvSpPr>
          <p:cNvPr id="30" name="圆角矩形 29"/>
          <p:cNvSpPr/>
          <p:nvPr/>
        </p:nvSpPr>
        <p:spPr>
          <a:xfrm>
            <a:off x="5399889" y="2470485"/>
            <a:ext cx="800387" cy="39570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性能</a:t>
            </a:r>
            <a:endParaRPr lang="en-US" altLang="zh-CN" sz="1400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分析</a:t>
            </a:r>
            <a:endParaRPr lang="en-US" altLang="zh-CN" sz="1400" dirty="0" smtClean="0">
              <a:solidFill>
                <a:schemeClr val="tx1"/>
              </a:solidFill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6298247" y="2470485"/>
            <a:ext cx="800387" cy="395706"/>
          </a:xfrm>
          <a:prstGeom prst="roundRect">
            <a:avLst/>
          </a:prstGeom>
          <a:solidFill>
            <a:srgbClr val="FFFF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差异化竞争力</a:t>
            </a:r>
            <a:endParaRPr lang="en-US" altLang="zh-CN" sz="1400" dirty="0" smtClean="0">
              <a:solidFill>
                <a:schemeClr val="tx1"/>
              </a:solidFill>
            </a:endParaRPr>
          </a:p>
        </p:txBody>
      </p:sp>
      <p:sp>
        <p:nvSpPr>
          <p:cNvPr id="32" name="圆角矩形 31"/>
          <p:cNvSpPr/>
          <p:nvPr/>
        </p:nvSpPr>
        <p:spPr>
          <a:xfrm>
            <a:off x="7172542" y="2462464"/>
            <a:ext cx="800387" cy="39570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监控</a:t>
            </a:r>
            <a:endParaRPr lang="en-US" altLang="zh-CN" sz="1400" dirty="0" smtClean="0">
              <a:solidFill>
                <a:schemeClr val="tx1"/>
              </a:solidFill>
            </a:endParaRPr>
          </a:p>
        </p:txBody>
      </p:sp>
      <p:cxnSp>
        <p:nvCxnSpPr>
          <p:cNvPr id="37" name="直接连接符 36"/>
          <p:cNvCxnSpPr/>
          <p:nvPr/>
        </p:nvCxnSpPr>
        <p:spPr>
          <a:xfrm>
            <a:off x="2398295" y="4243137"/>
            <a:ext cx="9079831" cy="8021"/>
          </a:xfrm>
          <a:prstGeom prst="line">
            <a:avLst/>
          </a:prstGeom>
          <a:ln cmpd="sng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136106" y="4331369"/>
            <a:ext cx="30319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开源安全扫描工具：</a:t>
            </a:r>
            <a:endParaRPr lang="en-US" altLang="zh-CN" dirty="0" smtClean="0"/>
          </a:p>
          <a:p>
            <a:pPr>
              <a:buFont typeface="Arial" pitchFamily="34" charset="0"/>
              <a:buChar char="•"/>
            </a:pPr>
            <a:r>
              <a:rPr lang="en-US" altLang="zh-CN" dirty="0" err="1" smtClean="0"/>
              <a:t>Nmap</a:t>
            </a:r>
            <a:r>
              <a:rPr lang="zh-CN" altLang="en-US" dirty="0" smtClean="0"/>
              <a:t>：端口扫描</a:t>
            </a:r>
            <a:endParaRPr lang="en-US" altLang="zh-CN" dirty="0" smtClean="0"/>
          </a:p>
          <a:p>
            <a:pPr>
              <a:buFont typeface="Arial" pitchFamily="34" charset="0"/>
              <a:buChar char="•"/>
            </a:pPr>
            <a:r>
              <a:rPr lang="en-US" altLang="zh-CN" dirty="0" err="1" smtClean="0"/>
              <a:t>Nessus</a:t>
            </a:r>
            <a:r>
              <a:rPr lang="zh-CN" altLang="en-US" dirty="0" smtClean="0"/>
              <a:t>：扫描系统</a:t>
            </a:r>
            <a:r>
              <a:rPr lang="en-US" altLang="zh-CN" dirty="0" err="1" smtClean="0"/>
              <a:t>cve</a:t>
            </a:r>
            <a:r>
              <a:rPr lang="zh-CN" altLang="en-US" dirty="0" smtClean="0"/>
              <a:t>漏洞</a:t>
            </a:r>
            <a:endParaRPr lang="en-US" altLang="zh-CN" dirty="0" smtClean="0"/>
          </a:p>
          <a:p>
            <a:r>
              <a:rPr lang="en-US" altLang="zh-CN" dirty="0" smtClean="0"/>
              <a:t>…</a:t>
            </a:r>
            <a:endParaRPr lang="zh-CN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3208425" y="4323348"/>
            <a:ext cx="21015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安全测试任务：</a:t>
            </a:r>
            <a:endParaRPr lang="en-US" altLang="zh-CN" dirty="0" smtClean="0"/>
          </a:p>
          <a:p>
            <a:pPr>
              <a:buFont typeface="Arial" pitchFamily="34" charset="0"/>
              <a:buChar char="•"/>
            </a:pPr>
            <a:r>
              <a:rPr lang="zh-CN" altLang="en-US" dirty="0" smtClean="0"/>
              <a:t>安全威胁分析</a:t>
            </a:r>
            <a:endParaRPr lang="en-US" altLang="zh-CN" dirty="0" smtClean="0"/>
          </a:p>
          <a:p>
            <a:pPr>
              <a:buFont typeface="Arial" pitchFamily="34" charset="0"/>
              <a:buChar char="•"/>
            </a:pPr>
            <a:r>
              <a:rPr lang="zh-CN" altLang="en-US" dirty="0" smtClean="0"/>
              <a:t>安全合规测试</a:t>
            </a:r>
            <a:endParaRPr lang="en-US" altLang="zh-CN" dirty="0" smtClean="0"/>
          </a:p>
          <a:p>
            <a:pPr>
              <a:buFont typeface="Arial" pitchFamily="34" charset="0"/>
              <a:buChar char="•"/>
            </a:pPr>
            <a:r>
              <a:rPr lang="zh-CN" altLang="en-US" dirty="0" smtClean="0"/>
              <a:t>安全扫描工具</a:t>
            </a:r>
            <a:endParaRPr lang="zh-CN" altLang="en-US" dirty="0"/>
          </a:p>
        </p:txBody>
      </p:sp>
      <p:cxnSp>
        <p:nvCxnSpPr>
          <p:cNvPr id="40" name="直接连接符 39"/>
          <p:cNvCxnSpPr/>
          <p:nvPr/>
        </p:nvCxnSpPr>
        <p:spPr>
          <a:xfrm rot="5400000">
            <a:off x="5228779" y="4901811"/>
            <a:ext cx="1080000" cy="8021"/>
          </a:xfrm>
          <a:prstGeom prst="line">
            <a:avLst/>
          </a:prstGeom>
          <a:ln cmpd="sng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advClick="0" advTm="119141">
    <p:fade thruBlk="1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948867" y="228755"/>
            <a:ext cx="96490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 dirty="0" smtClean="0">
                <a:latin typeface="黑体" pitchFamily="49" charset="-122"/>
                <a:ea typeface="黑体" pitchFamily="49" charset="-122"/>
              </a:rPr>
              <a:t>压力稳定性测试</a:t>
            </a:r>
            <a:endParaRPr lang="zh-CN" altLang="en-US" sz="4400" b="1" dirty="0"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8196" name="图片 1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34276" y="1452283"/>
            <a:ext cx="2978571" cy="1800000"/>
          </a:xfrm>
          <a:prstGeom prst="rect">
            <a:avLst/>
          </a:prstGeom>
          <a:noFill/>
        </p:spPr>
      </p:pic>
      <p:pic>
        <p:nvPicPr>
          <p:cNvPr id="8195" name="图片 1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82273" y="1465728"/>
            <a:ext cx="2847274" cy="1800000"/>
          </a:xfrm>
          <a:prstGeom prst="rect">
            <a:avLst/>
          </a:prstGeom>
          <a:noFill/>
        </p:spPr>
      </p:pic>
      <p:pic>
        <p:nvPicPr>
          <p:cNvPr id="8194" name="图片 1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25311" y="3315259"/>
            <a:ext cx="2976282" cy="1897096"/>
          </a:xfrm>
          <a:prstGeom prst="rect">
            <a:avLst/>
          </a:prstGeom>
          <a:noFill/>
        </p:spPr>
      </p:pic>
      <p:pic>
        <p:nvPicPr>
          <p:cNvPr id="8193" name="图片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673311" y="3328144"/>
            <a:ext cx="2880000" cy="1898280"/>
          </a:xfrm>
          <a:prstGeom prst="rect">
            <a:avLst/>
          </a:prstGeom>
          <a:noFill/>
        </p:spPr>
      </p:pic>
      <p:sp>
        <p:nvSpPr>
          <p:cNvPr id="8197" name="Rectangle 5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198" name="Rectangle 6"/>
          <p:cNvSpPr>
            <a:spLocks noChangeArrowheads="1"/>
          </p:cNvSpPr>
          <p:nvPr/>
        </p:nvSpPr>
        <p:spPr bwMode="auto">
          <a:xfrm>
            <a:off x="0" y="20574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8200" name="Rectangle 8"/>
          <p:cNvSpPr>
            <a:spLocks noChangeArrowheads="1"/>
          </p:cNvSpPr>
          <p:nvPr/>
        </p:nvSpPr>
        <p:spPr bwMode="auto">
          <a:xfrm>
            <a:off x="0" y="56769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9811" y="1114926"/>
            <a:ext cx="354530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压力稳定性测试容器化</a:t>
            </a:r>
            <a:endParaRPr lang="en-US" altLang="zh-CN" dirty="0" smtClean="0"/>
          </a:p>
          <a:p>
            <a:pPr>
              <a:buFont typeface="Wingdings" pitchFamily="2" charset="2"/>
              <a:buChar char="l"/>
            </a:pPr>
            <a:r>
              <a:rPr lang="en-US" altLang="zh-CN" dirty="0" smtClean="0"/>
              <a:t>CPU</a:t>
            </a:r>
            <a:r>
              <a:rPr lang="zh-CN" altLang="en-US" dirty="0" smtClean="0"/>
              <a:t>负载</a:t>
            </a:r>
            <a:endParaRPr lang="en-US" altLang="zh-CN" dirty="0" smtClean="0"/>
          </a:p>
          <a:p>
            <a:r>
              <a:rPr lang="en-US" altLang="zh-CN" dirty="0" smtClean="0"/>
              <a:t>-</a:t>
            </a:r>
            <a:r>
              <a:rPr lang="zh-CN" altLang="zh-CN" dirty="0" smtClean="0"/>
              <a:t>按照加压模型，对</a:t>
            </a:r>
            <a:r>
              <a:rPr lang="en-US" altLang="zh-CN" dirty="0" err="1" smtClean="0"/>
              <a:t>cpu</a:t>
            </a:r>
            <a:r>
              <a:rPr lang="zh-CN" altLang="zh-CN" dirty="0" smtClean="0"/>
              <a:t>占有率按照</a:t>
            </a:r>
            <a:r>
              <a:rPr lang="en-US" altLang="zh-CN" dirty="0" smtClean="0"/>
              <a:t>30%~80%</a:t>
            </a:r>
          </a:p>
          <a:p>
            <a:pPr>
              <a:buFont typeface="Wingdings" pitchFamily="2" charset="2"/>
              <a:buChar char="l"/>
            </a:pPr>
            <a:r>
              <a:rPr lang="zh-CN" altLang="en-US" dirty="0" smtClean="0"/>
              <a:t>内存负载</a:t>
            </a:r>
            <a:endParaRPr lang="en-US" altLang="zh-CN" dirty="0" smtClean="0"/>
          </a:p>
          <a:p>
            <a:r>
              <a:rPr lang="en-US" altLang="zh-CN" dirty="0" smtClean="0"/>
              <a:t>-</a:t>
            </a:r>
            <a:r>
              <a:rPr lang="zh-CN" altLang="zh-CN" dirty="0" smtClean="0"/>
              <a:t>按照加压模型，对内存占有率按照</a:t>
            </a:r>
            <a:r>
              <a:rPr lang="en-US" altLang="zh-CN" dirty="0" smtClean="0"/>
              <a:t>50%~80%</a:t>
            </a:r>
            <a:r>
              <a:rPr lang="zh-CN" altLang="zh-CN" dirty="0" smtClean="0"/>
              <a:t>进行规划</a:t>
            </a:r>
          </a:p>
          <a:p>
            <a:pPr>
              <a:buFont typeface="Wingdings" pitchFamily="2" charset="2"/>
              <a:buChar char="l"/>
            </a:pPr>
            <a:r>
              <a:rPr lang="en-US" altLang="zh-CN" dirty="0" smtClean="0"/>
              <a:t>IO</a:t>
            </a:r>
            <a:r>
              <a:rPr lang="zh-CN" altLang="en-US" dirty="0" smtClean="0"/>
              <a:t>频率</a:t>
            </a:r>
            <a:endParaRPr lang="en-US" altLang="zh-CN" dirty="0" smtClean="0"/>
          </a:p>
          <a:p>
            <a:r>
              <a:rPr lang="en-US" altLang="zh-CN" dirty="0" smtClean="0"/>
              <a:t>-</a:t>
            </a:r>
            <a:r>
              <a:rPr lang="zh-CN" altLang="zh-CN" dirty="0" smtClean="0"/>
              <a:t>使用</a:t>
            </a:r>
            <a:r>
              <a:rPr lang="en-US" altLang="zh-CN" dirty="0" err="1" smtClean="0"/>
              <a:t>fio</a:t>
            </a:r>
            <a:r>
              <a:rPr lang="zh-CN" altLang="zh-CN" dirty="0" smtClean="0"/>
              <a:t>工具</a:t>
            </a:r>
            <a:endParaRPr lang="zh-CN" altLang="en-US" dirty="0"/>
          </a:p>
        </p:txBody>
      </p:sp>
      <p:pic>
        <p:nvPicPr>
          <p:cNvPr id="12" name="Picture 15" descr="https://www.virtualbox.org/graphics/vbox_logo2_gradient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049187" y="3751641"/>
            <a:ext cx="588270" cy="756347"/>
          </a:xfrm>
          <a:prstGeom prst="rect">
            <a:avLst/>
          </a:prstGeom>
          <a:noFill/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701238" y="3824996"/>
            <a:ext cx="941025" cy="4546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Box 13"/>
          <p:cNvSpPr txBox="1"/>
          <p:nvPr/>
        </p:nvSpPr>
        <p:spPr>
          <a:xfrm>
            <a:off x="930443" y="4355432"/>
            <a:ext cx="946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虚拟机</a:t>
            </a:r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779294" y="4336047"/>
            <a:ext cx="822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容器</a:t>
            </a:r>
            <a:endParaRPr lang="zh-CN" altLang="en-US" dirty="0"/>
          </a:p>
        </p:txBody>
      </p:sp>
      <p:cxnSp>
        <p:nvCxnSpPr>
          <p:cNvPr id="16" name="直接箭头连接符 15"/>
          <p:cNvCxnSpPr/>
          <p:nvPr/>
        </p:nvCxnSpPr>
        <p:spPr>
          <a:xfrm>
            <a:off x="1751117" y="4080131"/>
            <a:ext cx="9000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33664" y="4692316"/>
            <a:ext cx="38982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确保测试运行的更加平稳、持续；将测试工具内存泄露等问题带来的负面影响降到最低。</a:t>
            </a:r>
            <a:endParaRPr lang="zh-CN" altLang="en-US" dirty="0"/>
          </a:p>
        </p:txBody>
      </p:sp>
    </p:spTree>
  </p:cSld>
  <p:clrMapOvr>
    <a:masterClrMapping/>
  </p:clrMapOvr>
  <p:transition advClick="0" advTm="119141">
    <p:fade thruBlk="1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5004" y="212635"/>
            <a:ext cx="96490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 smtClean="0">
                <a:latin typeface="黑体" pitchFamily="49" charset="-122"/>
                <a:ea typeface="黑体" pitchFamily="49" charset="-122"/>
              </a:rPr>
              <a:t>基于微服务的软件产品供应链</a:t>
            </a:r>
            <a:endParaRPr lang="zh-CN" altLang="en-US" sz="4000" b="1" dirty="0"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21725" y="937346"/>
            <a:ext cx="6240960" cy="48282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Click="0" advTm="47453">
    <p:fade thruBlk="1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5004" y="472620"/>
            <a:ext cx="96490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 smtClean="0">
                <a:latin typeface="黑体" pitchFamily="49" charset="-122"/>
                <a:ea typeface="黑体" pitchFamily="49" charset="-122"/>
              </a:rPr>
              <a:t>下一步计划</a:t>
            </a:r>
            <a:endParaRPr lang="zh-CN" altLang="en-US" sz="40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09623" y="1621766"/>
            <a:ext cx="923889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l"/>
            </a:pPr>
            <a:r>
              <a:rPr lang="zh-CN" altLang="en-US" sz="2800" dirty="0" smtClean="0"/>
              <a:t>完善项目安全加固策略</a:t>
            </a:r>
            <a:endParaRPr lang="en-US" altLang="zh-CN" sz="2800" dirty="0" smtClean="0"/>
          </a:p>
          <a:p>
            <a:pPr marL="342900" indent="-342900">
              <a:buFont typeface="Wingdings" pitchFamily="2" charset="2"/>
              <a:buChar char="l"/>
            </a:pPr>
            <a:r>
              <a:rPr lang="zh-CN" altLang="en-US" sz="2800" dirty="0" smtClean="0"/>
              <a:t>创建用户友好的操作界面</a:t>
            </a:r>
            <a:endParaRPr lang="en-US" altLang="zh-CN" sz="2800" dirty="0" smtClean="0"/>
          </a:p>
          <a:p>
            <a:pPr marL="342900" indent="-342900">
              <a:buFont typeface="Wingdings" pitchFamily="2" charset="2"/>
              <a:buChar char="l"/>
            </a:pPr>
            <a:r>
              <a:rPr lang="zh-CN" altLang="en-US" sz="2800" dirty="0" smtClean="0"/>
              <a:t>制定一个基于容器技术的可以改善全流程测试的方案，包括硬件驱动测试、内核测试、中间层测试、应用测试。</a:t>
            </a:r>
          </a:p>
          <a:p>
            <a:pPr marL="342900" indent="-342900">
              <a:buFont typeface="Wingdings" pitchFamily="2" charset="2"/>
              <a:buChar char="l"/>
            </a:pPr>
            <a:r>
              <a:rPr lang="zh-CN" altLang="en-US" sz="2800" dirty="0" smtClean="0"/>
              <a:t>将测试场景、测试工具、安全工具进行容器化。</a:t>
            </a:r>
            <a:endParaRPr lang="zh-CN" altLang="en-US" sz="2800" dirty="0"/>
          </a:p>
        </p:txBody>
      </p:sp>
    </p:spTree>
  </p:cSld>
  <p:clrMapOvr>
    <a:masterClrMapping/>
  </p:clrMapOvr>
  <p:transition advClick="0" advTm="47453">
    <p:fade thruBlk="1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1492" y="154438"/>
            <a:ext cx="96490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 smtClean="0">
                <a:latin typeface="黑体" pitchFamily="49" charset="-122"/>
                <a:ea typeface="黑体" pitchFamily="49" charset="-122"/>
              </a:rPr>
              <a:t>开源软件问题求助方式与注意事项</a:t>
            </a:r>
            <a:endParaRPr lang="zh-CN" altLang="en-US" sz="40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966157" y="1044798"/>
            <a:ext cx="10446590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zh-CN" altLang="en-US" sz="1900" dirty="0" smtClean="0"/>
              <a:t>通过互联网搜索引擎进行查询。</a:t>
            </a:r>
            <a:endParaRPr lang="en-US" altLang="zh-CN" sz="1900" dirty="0" smtClean="0"/>
          </a:p>
          <a:p>
            <a:pPr>
              <a:buFont typeface="Wingdings" pitchFamily="2" charset="2"/>
              <a:buChar char="l"/>
            </a:pPr>
            <a:r>
              <a:rPr lang="zh-CN" altLang="en-US" sz="1900" dirty="0" smtClean="0"/>
              <a:t>通过专业技术网站或论坛求助。</a:t>
            </a:r>
            <a:endParaRPr lang="en-US" altLang="zh-CN" sz="1900" dirty="0" smtClean="0"/>
          </a:p>
          <a:p>
            <a:pPr>
              <a:buFont typeface="Wingdings" pitchFamily="2" charset="2"/>
              <a:buChar char="l"/>
            </a:pPr>
            <a:r>
              <a:rPr lang="zh-CN" altLang="en-US" sz="1900" dirty="0" smtClean="0"/>
              <a:t>通过社区中</a:t>
            </a:r>
            <a:r>
              <a:rPr lang="en-US" altLang="zh-CN" sz="1900" dirty="0" smtClean="0"/>
              <a:t>issue</a:t>
            </a:r>
            <a:r>
              <a:rPr lang="zh-CN" altLang="en-US" sz="1900" dirty="0" smtClean="0"/>
              <a:t>板块或者发送邮件到社区邮件列表进行提问。</a:t>
            </a:r>
            <a:endParaRPr lang="en-US" altLang="zh-CN" sz="1900" dirty="0" smtClean="0"/>
          </a:p>
          <a:p>
            <a:pPr lvl="1">
              <a:buFont typeface="Calibri" pitchFamily="34" charset="0"/>
              <a:buChar char="―"/>
            </a:pPr>
            <a:r>
              <a:rPr lang="zh-CN" altLang="en-US" sz="1900" dirty="0" smtClean="0"/>
              <a:t>如果是报</a:t>
            </a:r>
            <a:r>
              <a:rPr lang="en-US" altLang="zh-CN" sz="1900" dirty="0" smtClean="0"/>
              <a:t>bug</a:t>
            </a:r>
            <a:r>
              <a:rPr lang="zh-CN" altLang="en-US" sz="1900" dirty="0" smtClean="0"/>
              <a:t>，需要满足社区提交</a:t>
            </a:r>
            <a:r>
              <a:rPr lang="en-US" altLang="zh-CN" sz="1900" dirty="0" smtClean="0"/>
              <a:t>bug</a:t>
            </a:r>
            <a:r>
              <a:rPr lang="zh-CN" altLang="en-US" sz="1900" dirty="0" smtClean="0"/>
              <a:t>的规范。</a:t>
            </a:r>
            <a:endParaRPr lang="en-US" altLang="zh-CN" sz="1900" dirty="0" smtClean="0"/>
          </a:p>
          <a:p>
            <a:pPr lvl="1">
              <a:buFont typeface="Calibri" pitchFamily="34" charset="0"/>
              <a:buChar char="―"/>
            </a:pPr>
            <a:r>
              <a:rPr lang="zh-CN" altLang="en-US" sz="1900" dirty="0" smtClean="0"/>
              <a:t>处理好与</a:t>
            </a:r>
            <a:r>
              <a:rPr lang="en-US" altLang="zh-CN" sz="1900" dirty="0" smtClean="0"/>
              <a:t>maintainer</a:t>
            </a:r>
            <a:r>
              <a:rPr lang="zh-CN" altLang="en-US" sz="1900" dirty="0" smtClean="0"/>
              <a:t>的管理，取得其信任。如果不是原则问题，避免与</a:t>
            </a:r>
            <a:r>
              <a:rPr lang="en-US" altLang="zh-CN" sz="1900" dirty="0" smtClean="0"/>
              <a:t>maintainer</a:t>
            </a:r>
            <a:r>
              <a:rPr lang="zh-CN" altLang="en-US" sz="1900" dirty="0" smtClean="0"/>
              <a:t>进行过分争论。</a:t>
            </a:r>
            <a:endParaRPr lang="en-US" altLang="zh-CN" sz="1900" dirty="0" smtClean="0"/>
          </a:p>
          <a:p>
            <a:pPr lvl="1">
              <a:buFont typeface="Calibri" pitchFamily="34" charset="0"/>
              <a:buChar char="―"/>
            </a:pPr>
            <a:r>
              <a:rPr lang="zh-CN" altLang="en-US" sz="1900" dirty="0" smtClean="0"/>
              <a:t>与</a:t>
            </a:r>
            <a:r>
              <a:rPr lang="en-US" altLang="zh-CN" sz="1900" dirty="0" smtClean="0"/>
              <a:t>maintainer</a:t>
            </a:r>
            <a:r>
              <a:rPr lang="zh-CN" altLang="en-US" sz="1900" dirty="0" smtClean="0"/>
              <a:t>有不同意见时不要挑战其权威，需要用委婉的方式解决分歧。</a:t>
            </a:r>
            <a:endParaRPr lang="en-US" altLang="zh-CN" sz="1900" dirty="0" smtClean="0"/>
          </a:p>
          <a:p>
            <a:pPr lvl="1"/>
            <a:r>
              <a:rPr lang="en-US" altLang="zh-CN" sz="1900" dirty="0" smtClean="0"/>
              <a:t>	No way. I disagree with you.</a:t>
            </a:r>
          </a:p>
          <a:p>
            <a:pPr lvl="1"/>
            <a:r>
              <a:rPr lang="en-US" altLang="zh-CN" sz="1900" dirty="0" smtClean="0"/>
              <a:t>	In general, I agree with you. However, in this case …  Maybe…</a:t>
            </a:r>
          </a:p>
          <a:p>
            <a:pPr lvl="1">
              <a:buFont typeface="Calibri" pitchFamily="34" charset="0"/>
              <a:buChar char="―"/>
            </a:pPr>
            <a:r>
              <a:rPr lang="zh-CN" altLang="en-US" sz="1900" dirty="0" smtClean="0"/>
              <a:t>避免在社区中泄露公司的项目细节。</a:t>
            </a:r>
            <a:endParaRPr lang="en-US" altLang="zh-CN" sz="1900" dirty="0" smtClean="0"/>
          </a:p>
          <a:p>
            <a:pPr lvl="1">
              <a:buFont typeface="Calibri" pitchFamily="34" charset="0"/>
              <a:buChar char="―"/>
            </a:pPr>
            <a:r>
              <a:rPr lang="zh-CN" altLang="en-US" sz="1900" dirty="0" smtClean="0"/>
              <a:t>不要向社区直接提出低级问题，如配置</a:t>
            </a:r>
            <a:r>
              <a:rPr lang="en-US" altLang="zh-CN" sz="1900" dirty="0" err="1" smtClean="0"/>
              <a:t>git</a:t>
            </a:r>
            <a:r>
              <a:rPr lang="zh-CN" altLang="en-US" sz="1900" dirty="0" smtClean="0"/>
              <a:t>的方式。没有把握时可以先在公司内部评审，避免低级问题对公司外部形象造成影响。</a:t>
            </a:r>
            <a:endParaRPr lang="en-US" altLang="zh-CN" sz="1900" dirty="0" smtClean="0"/>
          </a:p>
          <a:p>
            <a:pPr>
              <a:buFont typeface="Wingdings" pitchFamily="2" charset="2"/>
              <a:buChar char="l"/>
            </a:pPr>
            <a:r>
              <a:rPr lang="zh-CN" altLang="en-US" sz="1900" dirty="0" smtClean="0"/>
              <a:t>当问题得不到解决时将问题提交给更多的</a:t>
            </a:r>
            <a:r>
              <a:rPr lang="en-US" altLang="zh-CN" sz="1900" dirty="0" smtClean="0"/>
              <a:t>maintainer</a:t>
            </a:r>
            <a:r>
              <a:rPr lang="zh-CN" altLang="en-US" sz="1900" dirty="0" smtClean="0"/>
              <a:t>或社区贡献者。</a:t>
            </a:r>
            <a:endParaRPr lang="en-US" altLang="zh-CN" sz="1900" dirty="0" smtClean="0"/>
          </a:p>
          <a:p>
            <a:pPr>
              <a:buFont typeface="Wingdings" pitchFamily="2" charset="2"/>
              <a:buChar char="l"/>
            </a:pPr>
            <a:r>
              <a:rPr lang="zh-CN" altLang="en-US" sz="1900" dirty="0" smtClean="0"/>
              <a:t>通过社区</a:t>
            </a:r>
            <a:r>
              <a:rPr lang="en-US" altLang="zh-CN" sz="1900" dirty="0" err="1" smtClean="0"/>
              <a:t>irc</a:t>
            </a:r>
            <a:r>
              <a:rPr lang="zh-CN" altLang="en-US" sz="1900" dirty="0" smtClean="0"/>
              <a:t>会议进行求助。</a:t>
            </a:r>
            <a:endParaRPr lang="en-US" altLang="zh-CN" sz="1900" dirty="0" smtClean="0"/>
          </a:p>
          <a:p>
            <a:pPr>
              <a:buFont typeface="Wingdings" pitchFamily="2" charset="2"/>
              <a:buChar char="l"/>
            </a:pPr>
            <a:r>
              <a:rPr lang="zh-CN" altLang="en-US" sz="1900" dirty="0" smtClean="0"/>
              <a:t>在外部会议上与</a:t>
            </a:r>
            <a:r>
              <a:rPr lang="en-US" altLang="zh-CN" sz="1900" dirty="0" smtClean="0"/>
              <a:t>maintainer</a:t>
            </a:r>
            <a:r>
              <a:rPr lang="zh-CN" altLang="en-US" sz="1900" dirty="0" smtClean="0"/>
              <a:t>或者专业人士进行讨论。</a:t>
            </a:r>
            <a:endParaRPr lang="en-US" altLang="zh-CN" sz="1900" dirty="0" smtClean="0"/>
          </a:p>
          <a:p>
            <a:pPr>
              <a:buFont typeface="Wingdings" pitchFamily="2" charset="2"/>
              <a:buChar char="l"/>
            </a:pPr>
            <a:r>
              <a:rPr lang="zh-CN" altLang="en-US" sz="1900" dirty="0" smtClean="0"/>
              <a:t>与开展开源项目的公司展开商业合作。</a:t>
            </a:r>
            <a:endParaRPr lang="zh-CN" altLang="en-US" sz="1900" dirty="0"/>
          </a:p>
        </p:txBody>
      </p:sp>
    </p:spTree>
  </p:cSld>
  <p:clrMapOvr>
    <a:masterClrMapping/>
  </p:clrMapOvr>
  <p:transition advClick="0" advTm="47453"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08100" y="1423440"/>
            <a:ext cx="11017224" cy="4666580"/>
          </a:xfrm>
          <a:noFill/>
        </p:spPr>
        <p:txBody>
          <a:bodyPr/>
          <a:lstStyle/>
          <a:p>
            <a:pPr>
              <a:buNone/>
            </a:pPr>
            <a:r>
              <a:rPr lang="zh-CN" altLang="en-US" sz="3200" b="1" dirty="0" smtClean="0"/>
              <a:t>美国风河系统公司</a:t>
            </a:r>
            <a:endParaRPr lang="en-US" altLang="zh-CN" sz="3200" b="1" dirty="0" smtClean="0"/>
          </a:p>
          <a:p>
            <a:r>
              <a:rPr lang="zh-CN" altLang="en-US" sz="2800" dirty="0" smtClean="0"/>
              <a:t>负责</a:t>
            </a:r>
            <a:r>
              <a:rPr lang="en-US" altLang="zh-CN" sz="2800" dirty="0" err="1" smtClean="0"/>
              <a:t>linux</a:t>
            </a:r>
            <a:r>
              <a:rPr lang="en-US" altLang="zh-CN" sz="2800" dirty="0" smtClean="0"/>
              <a:t> build system</a:t>
            </a:r>
            <a:r>
              <a:rPr lang="zh-CN" altLang="en-US" sz="2800" dirty="0" smtClean="0"/>
              <a:t>、</a:t>
            </a:r>
            <a:r>
              <a:rPr lang="en-US" altLang="zh-CN" sz="2800" dirty="0" smtClean="0"/>
              <a:t>analysis tools</a:t>
            </a:r>
            <a:r>
              <a:rPr lang="zh-CN" altLang="en-US" sz="2800" dirty="0" smtClean="0"/>
              <a:t>、</a:t>
            </a:r>
            <a:r>
              <a:rPr lang="en-US" altLang="zh-CN" sz="2800" dirty="0" smtClean="0"/>
              <a:t>workbench</a:t>
            </a:r>
            <a:r>
              <a:rPr lang="zh-CN" altLang="en-US" sz="2800" dirty="0" smtClean="0"/>
              <a:t>测试工作。</a:t>
            </a:r>
            <a:endParaRPr lang="en-US" altLang="zh-CN" sz="2800" dirty="0" smtClean="0"/>
          </a:p>
          <a:p>
            <a:endParaRPr lang="en-US" altLang="zh-CN" sz="2800" dirty="0" smtClean="0"/>
          </a:p>
          <a:p>
            <a:pPr>
              <a:buNone/>
            </a:pPr>
            <a:r>
              <a:rPr lang="zh-CN" altLang="en-US" sz="3200" b="1" dirty="0" smtClean="0"/>
              <a:t>华为中央软件研究院</a:t>
            </a:r>
            <a:endParaRPr lang="en-US" altLang="zh-CN" sz="3200" b="1" dirty="0" smtClean="0"/>
          </a:p>
          <a:p>
            <a:r>
              <a:rPr lang="zh-CN" altLang="en-US" sz="2800" dirty="0" smtClean="0"/>
              <a:t>带领团队进行容器</a:t>
            </a:r>
            <a:r>
              <a:rPr lang="en-US" altLang="zh-CN" sz="2800" dirty="0" smtClean="0"/>
              <a:t>OS</a:t>
            </a:r>
            <a:r>
              <a:rPr lang="zh-CN" altLang="en-US" sz="2800" dirty="0" smtClean="0"/>
              <a:t>、</a:t>
            </a:r>
            <a:r>
              <a:rPr lang="en-US" altLang="zh-CN" sz="2800" dirty="0" err="1" smtClean="0"/>
              <a:t>docker</a:t>
            </a:r>
            <a:r>
              <a:rPr lang="zh-CN" altLang="en-US" sz="2800" dirty="0" smtClean="0"/>
              <a:t>测试工作，并参与项目过程改进。</a:t>
            </a:r>
          </a:p>
          <a:p>
            <a:r>
              <a:rPr lang="zh-CN" altLang="en-US" sz="2800" dirty="0" smtClean="0"/>
              <a:t>参与开源社区：补充</a:t>
            </a:r>
            <a:r>
              <a:rPr lang="en-US" altLang="zh-CN" sz="2800" dirty="0" err="1" smtClean="0"/>
              <a:t>ltp</a:t>
            </a:r>
            <a:r>
              <a:rPr lang="zh-CN" altLang="en-US" sz="2800" dirty="0" smtClean="0"/>
              <a:t>社区</a:t>
            </a:r>
            <a:r>
              <a:rPr lang="en-US" altLang="zh-CN" sz="2800" dirty="0" smtClean="0"/>
              <a:t>user namespace</a:t>
            </a:r>
            <a:r>
              <a:rPr lang="zh-CN" altLang="en-US" sz="2800" dirty="0" smtClean="0"/>
              <a:t>特性测试用例和</a:t>
            </a:r>
            <a:r>
              <a:rPr lang="en-US" altLang="zh-CN" sz="2800" dirty="0" err="1" smtClean="0"/>
              <a:t>docker</a:t>
            </a:r>
            <a:r>
              <a:rPr lang="zh-CN" altLang="en-US" sz="2800" dirty="0" smtClean="0"/>
              <a:t>社区中的测试用例。</a:t>
            </a:r>
          </a:p>
          <a:p>
            <a:r>
              <a:rPr lang="zh-CN" altLang="en-US" sz="2800" dirty="0" smtClean="0"/>
              <a:t>完成</a:t>
            </a:r>
            <a:r>
              <a:rPr lang="en-US" altLang="zh-CN" sz="2800" dirty="0" smtClean="0"/>
              <a:t>《</a:t>
            </a:r>
            <a:r>
              <a:rPr lang="en-US" altLang="zh-CN" sz="2800" dirty="0" err="1" smtClean="0"/>
              <a:t>docker</a:t>
            </a:r>
            <a:r>
              <a:rPr lang="zh-CN" altLang="en-US" sz="2800" dirty="0" smtClean="0"/>
              <a:t>进阶与实战</a:t>
            </a:r>
            <a:r>
              <a:rPr lang="en-US" altLang="zh-CN" sz="2800" dirty="0" smtClean="0"/>
              <a:t>》</a:t>
            </a:r>
            <a:r>
              <a:rPr lang="zh-CN" altLang="en-US" sz="2800" dirty="0" smtClean="0"/>
              <a:t>测试章节的编写工作。</a:t>
            </a:r>
            <a:endParaRPr lang="en-US" altLang="zh-CN" sz="2800" dirty="0" smtClean="0"/>
          </a:p>
          <a:p>
            <a:pPr>
              <a:buNone/>
            </a:pPr>
            <a:endParaRPr lang="zh-CN" alt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648792" y="569928"/>
            <a:ext cx="96490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 dirty="0" smtClean="0">
                <a:latin typeface="黑体" pitchFamily="49" charset="-122"/>
                <a:ea typeface="黑体" pitchFamily="49" charset="-122"/>
              </a:rPr>
              <a:t>我的经历</a:t>
            </a:r>
            <a:endParaRPr lang="zh-CN" altLang="en-US" sz="4400" b="1" dirty="0"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4" name="图片 5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8703" y="4270766"/>
            <a:ext cx="2257908" cy="16422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 advTm="29343">
    <p:fade thruBlk="1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1492" y="5762"/>
            <a:ext cx="96490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 smtClean="0">
                <a:latin typeface="黑体" pitchFamily="49" charset="-122"/>
                <a:ea typeface="黑体" pitchFamily="49" charset="-122"/>
              </a:rPr>
              <a:t>企业参与开源社区的策略</a:t>
            </a:r>
            <a:endParaRPr lang="zh-CN" altLang="en-US" sz="40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966158" y="746782"/>
            <a:ext cx="976510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企业参与开源社区的目的：构建差异化竞争力，实现商业利益最大化。开源不是情怀，</a:t>
            </a:r>
            <a:endParaRPr lang="en-US" altLang="zh-CN" dirty="0" smtClean="0"/>
          </a:p>
          <a:p>
            <a:r>
              <a:rPr lang="zh-CN" altLang="en-US" dirty="0" smtClean="0"/>
              <a:t>不是为社会做贡献，而是实实在在的竞争手段，是竞争白热化以后最常用的竞争手段。</a:t>
            </a:r>
            <a:endParaRPr lang="en-US" altLang="zh-CN" dirty="0" smtClean="0"/>
          </a:p>
          <a:p>
            <a:endParaRPr lang="zh-CN" altLang="en-US" dirty="0" smtClean="0"/>
          </a:p>
          <a:p>
            <a:r>
              <a:rPr lang="zh-CN" altLang="en-US" dirty="0" smtClean="0"/>
              <a:t>开源不是“把代码贡献出去”的一锤子买卖，每行送出去的代码，都是为了收益。没有背后战略的支撑的开源，不是开源，是开玩笑。</a:t>
            </a:r>
          </a:p>
          <a:p>
            <a:endParaRPr lang="zh-CN" altLang="en-US" dirty="0" smtClean="0"/>
          </a:p>
          <a:p>
            <a:pPr>
              <a:buFont typeface="Wingdings" pitchFamily="2" charset="2"/>
              <a:buChar char="l"/>
            </a:pPr>
            <a:r>
              <a:rPr lang="zh-CN" altLang="en-US" dirty="0" smtClean="0"/>
              <a:t>核心社区</a:t>
            </a:r>
            <a:endParaRPr lang="en-US" altLang="zh-CN" dirty="0" smtClean="0"/>
          </a:p>
          <a:p>
            <a:r>
              <a:rPr lang="en-US" altLang="zh-CN" dirty="0" smtClean="0"/>
              <a:t>	-</a:t>
            </a:r>
            <a:r>
              <a:rPr lang="zh-CN" altLang="en-US" dirty="0" smtClean="0"/>
              <a:t>参与制定标准，增大社区话语权，引导社区向有利于公司的方向发展，制定有利于公</a:t>
            </a:r>
            <a:r>
              <a:rPr lang="en-US" altLang="zh-CN" dirty="0" smtClean="0"/>
              <a:t>	</a:t>
            </a:r>
            <a:r>
              <a:rPr lang="zh-CN" altLang="en-US" dirty="0" smtClean="0"/>
              <a:t>司的规范。</a:t>
            </a:r>
            <a:endParaRPr lang="en-US" altLang="zh-CN" dirty="0" smtClean="0"/>
          </a:p>
          <a:p>
            <a:r>
              <a:rPr lang="en-US" altLang="zh-CN" dirty="0" smtClean="0"/>
              <a:t>	-</a:t>
            </a:r>
            <a:r>
              <a:rPr lang="zh-CN" altLang="en-US" dirty="0" smtClean="0"/>
              <a:t>做成基金会项目，如</a:t>
            </a:r>
            <a:r>
              <a:rPr lang="en-US" altLang="zh-CN" dirty="0" smtClean="0"/>
              <a:t>OCI</a:t>
            </a:r>
            <a:r>
              <a:rPr lang="zh-CN" altLang="en-US" dirty="0" smtClean="0"/>
              <a:t>项目。</a:t>
            </a:r>
            <a:endParaRPr lang="en-US" altLang="zh-CN" dirty="0" smtClean="0"/>
          </a:p>
          <a:p>
            <a:r>
              <a:rPr lang="en-US" altLang="zh-CN" dirty="0" smtClean="0"/>
              <a:t>	-</a:t>
            </a:r>
            <a:r>
              <a:rPr lang="zh-CN" altLang="en-US" dirty="0" smtClean="0"/>
              <a:t>防止社区被竞争对手控制，或被某一公司绑架，如容器引擎项目。</a:t>
            </a:r>
          </a:p>
          <a:p>
            <a:pPr>
              <a:buFont typeface="Wingdings" pitchFamily="2" charset="2"/>
              <a:buChar char="l"/>
            </a:pPr>
            <a:r>
              <a:rPr lang="zh-CN" altLang="en-US" dirty="0" smtClean="0"/>
              <a:t>重要社区</a:t>
            </a:r>
            <a:endParaRPr lang="en-US" altLang="zh-CN" dirty="0" smtClean="0"/>
          </a:p>
          <a:p>
            <a:r>
              <a:rPr lang="en-US" altLang="zh-CN" dirty="0" smtClean="0"/>
              <a:t>	-</a:t>
            </a:r>
            <a:r>
              <a:rPr lang="zh-CN" altLang="en-US" dirty="0" smtClean="0"/>
              <a:t>与外部合作参与社区。</a:t>
            </a:r>
            <a:endParaRPr lang="en-US" altLang="zh-CN" dirty="0" smtClean="0"/>
          </a:p>
          <a:p>
            <a:r>
              <a:rPr lang="en-US" altLang="zh-CN" dirty="0" smtClean="0"/>
              <a:t>	-</a:t>
            </a:r>
            <a:r>
              <a:rPr lang="zh-CN" altLang="en-US" dirty="0" smtClean="0"/>
              <a:t>独自参与社区，深入了解趋势，为商业化做准备。</a:t>
            </a:r>
          </a:p>
          <a:p>
            <a:pPr>
              <a:buFont typeface="Wingdings" pitchFamily="2" charset="2"/>
              <a:buChar char="l"/>
            </a:pPr>
            <a:r>
              <a:rPr lang="zh-CN" altLang="en-US" dirty="0" smtClean="0"/>
              <a:t>非重要社区</a:t>
            </a:r>
            <a:endParaRPr lang="en-US" altLang="zh-CN" dirty="0" smtClean="0"/>
          </a:p>
          <a:p>
            <a:r>
              <a:rPr lang="en-US" altLang="zh-CN" dirty="0" smtClean="0"/>
              <a:t>	-</a:t>
            </a:r>
            <a:r>
              <a:rPr lang="zh-CN" altLang="en-US" dirty="0" smtClean="0"/>
              <a:t>跟踪社区发展，如性能测试套。</a:t>
            </a:r>
          </a:p>
          <a:p>
            <a:pPr>
              <a:buFont typeface="Wingdings" pitchFamily="2" charset="2"/>
              <a:buChar char="l"/>
            </a:pPr>
            <a:r>
              <a:rPr lang="zh-CN" altLang="en-US" dirty="0" smtClean="0"/>
              <a:t>边缘社区</a:t>
            </a:r>
            <a:endParaRPr lang="en-US" altLang="zh-CN" dirty="0" smtClean="0"/>
          </a:p>
          <a:p>
            <a:r>
              <a:rPr lang="en-US" altLang="zh-CN" dirty="0" smtClean="0"/>
              <a:t>	-</a:t>
            </a:r>
            <a:r>
              <a:rPr lang="zh-CN" altLang="en-US" dirty="0" smtClean="0"/>
              <a:t>已用为主，不投入，如</a:t>
            </a:r>
            <a:r>
              <a:rPr lang="en-US" altLang="zh-CN" dirty="0" err="1" smtClean="0"/>
              <a:t>jenkins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</p:cSld>
  <p:clrMapOvr>
    <a:masterClrMapping/>
  </p:clrMapOvr>
  <p:transition advClick="0" advTm="47453">
    <p:fade thruBlk="1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535253"/>
            <a:ext cx="10515600" cy="1325563"/>
          </a:xfrm>
        </p:spPr>
        <p:txBody>
          <a:bodyPr/>
          <a:lstStyle/>
          <a:p>
            <a:pPr algn="ctr"/>
            <a:r>
              <a:rPr lang="zh-CN" altLang="en-US" b="1" dirty="0" smtClean="0"/>
              <a:t>引用资料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 smtClean="0"/>
              <a:t>《The Humble Programmer》 </a:t>
            </a:r>
            <a:r>
              <a:rPr lang="en-US" altLang="zh-CN" sz="2400" dirty="0" err="1" smtClean="0"/>
              <a:t>Edsger</a:t>
            </a:r>
            <a:r>
              <a:rPr lang="en-US" altLang="zh-CN" sz="2400" dirty="0" smtClean="0"/>
              <a:t> W. </a:t>
            </a:r>
            <a:r>
              <a:rPr lang="en-US" altLang="zh-CN" sz="2400" dirty="0" err="1" smtClean="0"/>
              <a:t>Dijkstra</a:t>
            </a:r>
            <a:endParaRPr lang="en-US" altLang="zh-CN" sz="2400" dirty="0" smtClean="0"/>
          </a:p>
          <a:p>
            <a:r>
              <a:rPr lang="en-US" altLang="zh-CN" sz="2400" dirty="0" smtClean="0"/>
              <a:t>《why-</a:t>
            </a:r>
            <a:r>
              <a:rPr lang="en-US" altLang="zh-CN" sz="2400" dirty="0" err="1" smtClean="0"/>
              <a:t>docker</a:t>
            </a:r>
            <a:r>
              <a:rPr lang="en-US" altLang="zh-CN" sz="2400" dirty="0" smtClean="0"/>
              <a:t>-website》</a:t>
            </a:r>
          </a:p>
          <a:p>
            <a:r>
              <a:rPr lang="en-US" altLang="zh-CN" sz="2400" dirty="0" smtClean="0"/>
              <a:t>《</a:t>
            </a:r>
            <a:r>
              <a:rPr lang="en-US" altLang="zh-CN" sz="2400" dirty="0" err="1" smtClean="0"/>
              <a:t>docker</a:t>
            </a:r>
            <a:r>
              <a:rPr lang="zh-CN" altLang="en-US" sz="2400" dirty="0" smtClean="0"/>
              <a:t>进阶与实战</a:t>
            </a:r>
            <a:r>
              <a:rPr lang="en-US" altLang="zh-CN" sz="2400" dirty="0" smtClean="0"/>
              <a:t>》</a:t>
            </a:r>
          </a:p>
          <a:p>
            <a:r>
              <a:rPr lang="en-US" altLang="zh-CN" sz="2400" dirty="0" smtClean="0"/>
              <a:t>《Software Testing》(2nd Edition) Ron Patton</a:t>
            </a:r>
          </a:p>
          <a:p>
            <a:r>
              <a:rPr lang="en-US" altLang="zh-CN" sz="2400" dirty="0" smtClean="0"/>
              <a:t>《Testing Cloud Services: How to Test </a:t>
            </a:r>
            <a:r>
              <a:rPr lang="en-US" altLang="zh-CN" sz="2400" dirty="0" err="1" smtClean="0"/>
              <a:t>SaaS</a:t>
            </a:r>
            <a:r>
              <a:rPr lang="en-US" altLang="zh-CN" sz="2400" dirty="0" smtClean="0"/>
              <a:t>, </a:t>
            </a:r>
            <a:r>
              <a:rPr lang="en-US" altLang="zh-CN" sz="2400" dirty="0" err="1" smtClean="0"/>
              <a:t>PaaS</a:t>
            </a:r>
            <a:r>
              <a:rPr lang="en-US" altLang="zh-CN" sz="2400" dirty="0" smtClean="0"/>
              <a:t> &amp; </a:t>
            </a:r>
            <a:r>
              <a:rPr lang="en-US" altLang="zh-CN" sz="2400" dirty="0" err="1" smtClean="0"/>
              <a:t>IaaS</a:t>
            </a:r>
            <a:r>
              <a:rPr lang="en-US" altLang="zh-CN" sz="2400" dirty="0" smtClean="0"/>
              <a:t> (Rocky Nook Computing)》(1st Edition) </a:t>
            </a:r>
            <a:r>
              <a:rPr lang="en-US" altLang="zh-CN" sz="2400" dirty="0" err="1" smtClean="0"/>
              <a:t>Kees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Blokland</a:t>
            </a:r>
            <a:r>
              <a:rPr lang="en-US" altLang="zh-CN" sz="2400" dirty="0" smtClean="0"/>
              <a:t>, </a:t>
            </a:r>
            <a:r>
              <a:rPr lang="en-US" altLang="zh-CN" sz="2400" dirty="0" err="1" smtClean="0"/>
              <a:t>Jeroen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Mengerink</a:t>
            </a:r>
            <a:r>
              <a:rPr lang="en-US" altLang="zh-CN" sz="2400" dirty="0" smtClean="0"/>
              <a:t>, Martin </a:t>
            </a:r>
            <a:r>
              <a:rPr lang="en-US" altLang="zh-CN" sz="2400" dirty="0" err="1" smtClean="0"/>
              <a:t>Pol</a:t>
            </a:r>
            <a:endParaRPr lang="en-US" altLang="zh-CN" sz="2400" dirty="0" smtClean="0"/>
          </a:p>
          <a:p>
            <a:r>
              <a:rPr lang="en-US" altLang="zh-CN" sz="2400" dirty="0" smtClean="0"/>
              <a:t>《Using </a:t>
            </a:r>
            <a:r>
              <a:rPr lang="en-US" altLang="zh-CN" sz="2400" dirty="0" err="1" smtClean="0"/>
              <a:t>Docker</a:t>
            </a:r>
            <a:r>
              <a:rPr lang="en-US" altLang="zh-CN" sz="2400" dirty="0" smtClean="0"/>
              <a:t>/Software Containers for Automated Testing》 </a:t>
            </a:r>
            <a:r>
              <a:rPr lang="en-US" altLang="zh-CN" sz="2400" dirty="0" err="1" smtClean="0"/>
              <a:t>Pini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Reznik</a:t>
            </a:r>
            <a:endParaRPr lang="en-US" altLang="zh-CN" sz="2400" dirty="0" smtClean="0"/>
          </a:p>
          <a:p>
            <a:r>
              <a:rPr lang="en-US" altLang="zh-CN" sz="2400" dirty="0" smtClean="0"/>
              <a:t>《 </a:t>
            </a:r>
            <a:r>
              <a:rPr lang="en-US" altLang="zh-CN" sz="2400" dirty="0" err="1" smtClean="0"/>
              <a:t>DevOps</a:t>
            </a:r>
            <a:r>
              <a:rPr lang="zh-CN" altLang="en-US" sz="2400" dirty="0" smtClean="0"/>
              <a:t>的前世今生</a:t>
            </a:r>
            <a:r>
              <a:rPr lang="en-US" altLang="zh-CN" sz="2400" dirty="0" smtClean="0"/>
              <a:t>》 </a:t>
            </a:r>
            <a:r>
              <a:rPr lang="zh-CN" altLang="en-US" sz="2400" dirty="0" smtClean="0"/>
              <a:t>木环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 smtClean="0"/>
              <a:t>提问环节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54772" y="1825625"/>
            <a:ext cx="6399028" cy="435133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CN" altLang="en-US" b="1" dirty="0" smtClean="0"/>
              <a:t>联系我：</a:t>
            </a:r>
            <a:endParaRPr lang="en-US" altLang="zh-CN" b="1" dirty="0" smtClean="0"/>
          </a:p>
          <a:p>
            <a:pPr>
              <a:buNone/>
            </a:pPr>
            <a:r>
              <a:rPr lang="zh-CN" altLang="en-US" dirty="0" smtClean="0"/>
              <a:t>孙远 华为中央软件研究院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研究方向：容器技术、</a:t>
            </a:r>
            <a:r>
              <a:rPr lang="en-US" altLang="zh-CN" dirty="0" err="1" smtClean="0"/>
              <a:t>docker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linux</a:t>
            </a:r>
            <a:r>
              <a:rPr lang="zh-CN" altLang="en-US" dirty="0" smtClean="0"/>
              <a:t>内核、软件测试、自动化测试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Email:  sunyuan3@huawei.com,</a:t>
            </a:r>
          </a:p>
          <a:p>
            <a:pPr>
              <a:buNone/>
            </a:pPr>
            <a:r>
              <a:rPr lang="en-US" altLang="zh-CN" dirty="0" smtClean="0"/>
              <a:t> yuan.sun82@gmail.com</a:t>
            </a: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  <p:pic>
        <p:nvPicPr>
          <p:cNvPr id="4" name="图片 3" descr="questio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80213" y="1788041"/>
            <a:ext cx="3177363" cy="31773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3692" y="444644"/>
            <a:ext cx="96490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 dirty="0" smtClean="0">
                <a:latin typeface="黑体" pitchFamily="49" charset="-122"/>
                <a:ea typeface="黑体" pitchFamily="49" charset="-122"/>
              </a:rPr>
              <a:t>内容</a:t>
            </a:r>
            <a:endParaRPr lang="zh-CN" altLang="en-US" sz="44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" name="内容占位符 6"/>
          <p:cNvSpPr txBox="1">
            <a:spLocks/>
          </p:cNvSpPr>
          <p:nvPr/>
        </p:nvSpPr>
        <p:spPr>
          <a:xfrm>
            <a:off x="6217818" y="1555666"/>
            <a:ext cx="5080295" cy="48853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ts val="3600"/>
              </a:spcBef>
              <a:buFont typeface="Arial" pitchFamily="34" charset="0"/>
              <a:buChar char="•"/>
            </a:pPr>
            <a:endParaRPr kumimoji="0" lang="zh-CN" alt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88835" y="1228660"/>
            <a:ext cx="887658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zh-CN" altLang="en-US" sz="2800" dirty="0" smtClean="0"/>
              <a:t>传统软件开发流程的痛点</a:t>
            </a:r>
          </a:p>
          <a:p>
            <a:pPr>
              <a:buFont typeface="Arial" pitchFamily="34" charset="0"/>
              <a:buChar char="•"/>
            </a:pPr>
            <a:r>
              <a:rPr lang="en-US" altLang="zh-CN" sz="2800" dirty="0" err="1" smtClean="0"/>
              <a:t>Devops</a:t>
            </a:r>
            <a:r>
              <a:rPr lang="zh-CN" altLang="en-US" sz="2800" dirty="0" smtClean="0"/>
              <a:t>、敏捷开发、容器技术</a:t>
            </a:r>
          </a:p>
          <a:p>
            <a:pPr>
              <a:buFont typeface="Arial" pitchFamily="34" charset="0"/>
              <a:buChar char="•"/>
            </a:pPr>
            <a:r>
              <a:rPr lang="zh-CN" altLang="en-US" sz="2800" dirty="0" smtClean="0"/>
              <a:t>选取开源软件的标准</a:t>
            </a:r>
          </a:p>
          <a:p>
            <a:pPr>
              <a:buFont typeface="Arial" pitchFamily="34" charset="0"/>
              <a:buChar char="•"/>
            </a:pPr>
            <a:r>
              <a:rPr lang="en-US" altLang="zh-CN" sz="2800" dirty="0" err="1" smtClean="0"/>
              <a:t>Devops</a:t>
            </a:r>
            <a:r>
              <a:rPr lang="zh-CN" altLang="en-US" sz="2800" dirty="0" smtClean="0"/>
              <a:t>与容器技术所涉及的开源软件</a:t>
            </a:r>
          </a:p>
          <a:p>
            <a:pPr>
              <a:buFont typeface="Arial" pitchFamily="34" charset="0"/>
              <a:buChar char="•"/>
            </a:pPr>
            <a:r>
              <a:rPr lang="en-US" altLang="zh-CN" sz="2800" dirty="0" err="1" smtClean="0"/>
              <a:t>Devops</a:t>
            </a:r>
            <a:r>
              <a:rPr lang="zh-CN" altLang="en-US" sz="2800" dirty="0" smtClean="0"/>
              <a:t>及容器云产业状况</a:t>
            </a:r>
            <a:endParaRPr lang="en-US" altLang="zh-CN" sz="2800" dirty="0" smtClean="0"/>
          </a:p>
          <a:p>
            <a:pPr>
              <a:buFont typeface="Arial" pitchFamily="34" charset="0"/>
              <a:buChar char="•"/>
            </a:pPr>
            <a:r>
              <a:rPr lang="en-US" altLang="zh-CN" sz="2800" dirty="0" err="1" smtClean="0"/>
              <a:t>Devops</a:t>
            </a:r>
            <a:r>
              <a:rPr lang="zh-CN" altLang="en-US" sz="2800" dirty="0" smtClean="0"/>
              <a:t>部署</a:t>
            </a:r>
            <a:endParaRPr lang="en-US" altLang="zh-CN" sz="2800" dirty="0" smtClean="0"/>
          </a:p>
          <a:p>
            <a:pPr>
              <a:buFont typeface="Arial" pitchFamily="34" charset="0"/>
              <a:buChar char="•"/>
            </a:pPr>
            <a:r>
              <a:rPr lang="zh-CN" altLang="en-US" sz="2800" dirty="0" smtClean="0"/>
              <a:t>性能测试、安全测试、长稳测试</a:t>
            </a:r>
          </a:p>
          <a:p>
            <a:pPr>
              <a:buFont typeface="Arial" pitchFamily="34" charset="0"/>
              <a:buChar char="•"/>
            </a:pPr>
            <a:r>
              <a:rPr lang="zh-CN" altLang="en-US" sz="2800" dirty="0" smtClean="0"/>
              <a:t>基于微服务的软件产品供应链</a:t>
            </a:r>
          </a:p>
          <a:p>
            <a:pPr>
              <a:buFont typeface="Arial" pitchFamily="34" charset="0"/>
              <a:buChar char="•"/>
            </a:pPr>
            <a:r>
              <a:rPr lang="zh-CN" altLang="en-US" sz="2800" dirty="0" smtClean="0"/>
              <a:t>开源软件问题求助方式与注意事项</a:t>
            </a:r>
          </a:p>
          <a:p>
            <a:pPr>
              <a:buFont typeface="Arial" pitchFamily="34" charset="0"/>
              <a:buChar char="•"/>
            </a:pPr>
            <a:r>
              <a:rPr lang="zh-CN" altLang="en-US" sz="2800" dirty="0" smtClean="0"/>
              <a:t>企业参与开源社区的策略</a:t>
            </a:r>
            <a:endParaRPr lang="zh-CN" altLang="en-US" sz="2800" dirty="0"/>
          </a:p>
        </p:txBody>
      </p:sp>
    </p:spTree>
  </p:cSld>
  <p:clrMapOvr>
    <a:masterClrMapping/>
  </p:clrMapOvr>
  <p:transition advClick="0" advTm="47453"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6892" y="705272"/>
            <a:ext cx="96490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 dirty="0" smtClean="0">
                <a:latin typeface="黑体" pitchFamily="49" charset="-122"/>
                <a:ea typeface="黑体" pitchFamily="49" charset="-122"/>
              </a:rPr>
              <a:t>传统软件开发的痛点</a:t>
            </a:r>
            <a:endParaRPr lang="zh-CN" altLang="en-US" sz="44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1007536" y="1764185"/>
            <a:ext cx="10176933" cy="3601446"/>
          </a:xfrm>
        </p:spPr>
        <p:txBody>
          <a:bodyPr>
            <a:normAutofit/>
          </a:bodyPr>
          <a:lstStyle/>
          <a:p>
            <a:r>
              <a:rPr lang="zh-CN" altLang="en-US" sz="3000" dirty="0" smtClean="0">
                <a:latin typeface="宋体" pitchFamily="2" charset="-122"/>
                <a:ea typeface="宋体" pitchFamily="2" charset="-122"/>
              </a:rPr>
              <a:t>开发、测试、运维环境不统一；无法准确获取客户的软件环境；可移植性差，不同环境要做非常多的开发和测试。</a:t>
            </a:r>
          </a:p>
          <a:p>
            <a:r>
              <a:rPr lang="zh-CN" altLang="en-US" sz="3000" dirty="0" smtClean="0">
                <a:latin typeface="宋体" pitchFamily="2" charset="-122"/>
                <a:ea typeface="宋体" pitchFamily="2" charset="-122"/>
              </a:rPr>
              <a:t>开发在提交代码前未做充分的测试。</a:t>
            </a:r>
          </a:p>
          <a:p>
            <a:r>
              <a:rPr lang="zh-CN" altLang="en-US" sz="3000" dirty="0" smtClean="0">
                <a:latin typeface="宋体" pitchFamily="2" charset="-122"/>
                <a:ea typeface="宋体" pitchFamily="2" charset="-122"/>
              </a:rPr>
              <a:t>开发无法复现测试报出的</a:t>
            </a:r>
            <a:r>
              <a:rPr lang="en-US" altLang="zh-CN" sz="3000" dirty="0" smtClean="0">
                <a:latin typeface="宋体" pitchFamily="2" charset="-122"/>
                <a:ea typeface="宋体" pitchFamily="2" charset="-122"/>
              </a:rPr>
              <a:t>bug</a:t>
            </a:r>
            <a:r>
              <a:rPr lang="zh-CN" altLang="en-US" sz="3000" dirty="0" smtClean="0">
                <a:latin typeface="宋体" pitchFamily="2" charset="-122"/>
                <a:ea typeface="宋体" pitchFamily="2" charset="-122"/>
              </a:rPr>
              <a:t>，开发与测试之间相互推诿。</a:t>
            </a:r>
          </a:p>
          <a:p>
            <a:r>
              <a:rPr lang="zh-CN" altLang="en-US" sz="3000" dirty="0" smtClean="0">
                <a:latin typeface="宋体" pitchFamily="2" charset="-122"/>
                <a:ea typeface="宋体" pitchFamily="2" charset="-122"/>
              </a:rPr>
              <a:t>虚拟机开销大，利用率不高，配置测试环境的时间较长，测试自动化成本高。</a:t>
            </a:r>
            <a:endParaRPr lang="en-US" altLang="zh-CN" sz="3000" dirty="0" smtClean="0">
              <a:latin typeface="宋体" pitchFamily="2" charset="-122"/>
              <a:ea typeface="宋体" pitchFamily="2" charset="-122"/>
            </a:endParaRPr>
          </a:p>
          <a:p>
            <a:r>
              <a:rPr lang="zh-CN" altLang="en-US" sz="3000" dirty="0" smtClean="0">
                <a:latin typeface="宋体" pitchFamily="2" charset="-122"/>
                <a:ea typeface="宋体" pitchFamily="2" charset="-122"/>
              </a:rPr>
              <a:t>服务伸缩速度慢，无法应对业务的瞬时峰值。</a:t>
            </a:r>
          </a:p>
        </p:txBody>
      </p:sp>
    </p:spTree>
  </p:cSld>
  <p:clrMapOvr>
    <a:masterClrMapping/>
  </p:clrMapOvr>
  <p:transition advClick="0" advTm="47453"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1492" y="921172"/>
            <a:ext cx="96490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 smtClean="0">
                <a:latin typeface="黑体" pitchFamily="49" charset="-122"/>
                <a:ea typeface="黑体" pitchFamily="49" charset="-122"/>
              </a:rPr>
              <a:t>传统软件开发流程</a:t>
            </a:r>
            <a:endParaRPr lang="zh-CN" altLang="en-US" sz="40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691709" y="3656986"/>
            <a:ext cx="738670" cy="723900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需求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2196445" y="3665022"/>
            <a:ext cx="755797" cy="723900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代码实现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3683322" y="3660710"/>
            <a:ext cx="804824" cy="723900"/>
          </a:xfrm>
          <a:prstGeom prst="roundRect">
            <a:avLst/>
          </a:prstGeom>
          <a:solidFill>
            <a:srgbClr val="FFFF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测试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2" name="组合 65"/>
          <p:cNvGrpSpPr/>
          <p:nvPr/>
        </p:nvGrpSpPr>
        <p:grpSpPr>
          <a:xfrm>
            <a:off x="4975083" y="3814125"/>
            <a:ext cx="287878" cy="429143"/>
            <a:chOff x="3421525" y="4821107"/>
            <a:chExt cx="287878" cy="429143"/>
          </a:xfrm>
        </p:grpSpPr>
        <p:sp>
          <p:nvSpPr>
            <p:cNvPr id="11" name="Freeform 98"/>
            <p:cNvSpPr/>
            <p:nvPr/>
          </p:nvSpPr>
          <p:spPr>
            <a:xfrm>
              <a:off x="3571000" y="4821107"/>
              <a:ext cx="138403" cy="159083"/>
            </a:xfrm>
            <a:custGeom>
              <a:avLst/>
              <a:gdLst>
                <a:gd name="connsiteX0" fmla="*/ 0 w 726849"/>
                <a:gd name="connsiteY0" fmla="*/ 316180 h 632359"/>
                <a:gd name="connsiteX1" fmla="*/ 158090 w 726849"/>
                <a:gd name="connsiteY1" fmla="*/ 0 h 632359"/>
                <a:gd name="connsiteX2" fmla="*/ 568759 w 726849"/>
                <a:gd name="connsiteY2" fmla="*/ 0 h 632359"/>
                <a:gd name="connsiteX3" fmla="*/ 726849 w 726849"/>
                <a:gd name="connsiteY3" fmla="*/ 316180 h 632359"/>
                <a:gd name="connsiteX4" fmla="*/ 568759 w 726849"/>
                <a:gd name="connsiteY4" fmla="*/ 632359 h 632359"/>
                <a:gd name="connsiteX5" fmla="*/ 158090 w 726849"/>
                <a:gd name="connsiteY5" fmla="*/ 632359 h 632359"/>
                <a:gd name="connsiteX6" fmla="*/ 0 w 726849"/>
                <a:gd name="connsiteY6" fmla="*/ 316180 h 632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26849" h="632359">
                  <a:moveTo>
                    <a:pt x="363424" y="0"/>
                  </a:moveTo>
                  <a:lnTo>
                    <a:pt x="726849" y="137538"/>
                  </a:lnTo>
                  <a:lnTo>
                    <a:pt x="726849" y="494821"/>
                  </a:lnTo>
                  <a:lnTo>
                    <a:pt x="363424" y="632359"/>
                  </a:lnTo>
                  <a:lnTo>
                    <a:pt x="0" y="494821"/>
                  </a:lnTo>
                  <a:lnTo>
                    <a:pt x="0" y="137538"/>
                  </a:lnTo>
                  <a:lnTo>
                    <a:pt x="363424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40453" tIns="155177" rIns="140454" bIns="155177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100" kern="1200" dirty="0"/>
            </a:p>
          </p:txBody>
        </p:sp>
        <p:sp>
          <p:nvSpPr>
            <p:cNvPr id="12" name="Freeform 99"/>
            <p:cNvSpPr/>
            <p:nvPr/>
          </p:nvSpPr>
          <p:spPr>
            <a:xfrm>
              <a:off x="3421525" y="4821107"/>
              <a:ext cx="138402" cy="159083"/>
            </a:xfrm>
            <a:custGeom>
              <a:avLst/>
              <a:gdLst>
                <a:gd name="connsiteX0" fmla="*/ 0 w 726849"/>
                <a:gd name="connsiteY0" fmla="*/ 316180 h 632359"/>
                <a:gd name="connsiteX1" fmla="*/ 158090 w 726849"/>
                <a:gd name="connsiteY1" fmla="*/ 0 h 632359"/>
                <a:gd name="connsiteX2" fmla="*/ 568759 w 726849"/>
                <a:gd name="connsiteY2" fmla="*/ 0 h 632359"/>
                <a:gd name="connsiteX3" fmla="*/ 726849 w 726849"/>
                <a:gd name="connsiteY3" fmla="*/ 316180 h 632359"/>
                <a:gd name="connsiteX4" fmla="*/ 568759 w 726849"/>
                <a:gd name="connsiteY4" fmla="*/ 632359 h 632359"/>
                <a:gd name="connsiteX5" fmla="*/ 158090 w 726849"/>
                <a:gd name="connsiteY5" fmla="*/ 632359 h 632359"/>
                <a:gd name="connsiteX6" fmla="*/ 0 w 726849"/>
                <a:gd name="connsiteY6" fmla="*/ 316180 h 632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26849" h="632359">
                  <a:moveTo>
                    <a:pt x="363424" y="0"/>
                  </a:moveTo>
                  <a:lnTo>
                    <a:pt x="726849" y="137538"/>
                  </a:lnTo>
                  <a:lnTo>
                    <a:pt x="726849" y="494821"/>
                  </a:lnTo>
                  <a:lnTo>
                    <a:pt x="363424" y="632359"/>
                  </a:lnTo>
                  <a:lnTo>
                    <a:pt x="0" y="494821"/>
                  </a:lnTo>
                  <a:lnTo>
                    <a:pt x="0" y="137538"/>
                  </a:lnTo>
                  <a:lnTo>
                    <a:pt x="363424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8543" tIns="113267" rIns="98543" bIns="113267" numCol="1" spcCol="1270" anchor="ctr" anchorCtr="0">
              <a:noAutofit/>
            </a:bodyPr>
            <a:lstStyle/>
            <a:p>
              <a:pPr lvl="0" algn="ctr" defTabSz="1555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3500" kern="1200"/>
            </a:p>
          </p:txBody>
        </p:sp>
        <p:sp>
          <p:nvSpPr>
            <p:cNvPr id="13" name="Freeform 100"/>
            <p:cNvSpPr/>
            <p:nvPr/>
          </p:nvSpPr>
          <p:spPr>
            <a:xfrm>
              <a:off x="3495976" y="4956137"/>
              <a:ext cx="138402" cy="159083"/>
            </a:xfrm>
            <a:custGeom>
              <a:avLst/>
              <a:gdLst>
                <a:gd name="connsiteX0" fmla="*/ 0 w 726849"/>
                <a:gd name="connsiteY0" fmla="*/ 316180 h 632359"/>
                <a:gd name="connsiteX1" fmla="*/ 158090 w 726849"/>
                <a:gd name="connsiteY1" fmla="*/ 0 h 632359"/>
                <a:gd name="connsiteX2" fmla="*/ 568759 w 726849"/>
                <a:gd name="connsiteY2" fmla="*/ 0 h 632359"/>
                <a:gd name="connsiteX3" fmla="*/ 726849 w 726849"/>
                <a:gd name="connsiteY3" fmla="*/ 316180 h 632359"/>
                <a:gd name="connsiteX4" fmla="*/ 568759 w 726849"/>
                <a:gd name="connsiteY4" fmla="*/ 632359 h 632359"/>
                <a:gd name="connsiteX5" fmla="*/ 158090 w 726849"/>
                <a:gd name="connsiteY5" fmla="*/ 632359 h 632359"/>
                <a:gd name="connsiteX6" fmla="*/ 0 w 726849"/>
                <a:gd name="connsiteY6" fmla="*/ 316180 h 632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26849" h="632359">
                  <a:moveTo>
                    <a:pt x="363424" y="0"/>
                  </a:moveTo>
                  <a:lnTo>
                    <a:pt x="726849" y="137538"/>
                  </a:lnTo>
                  <a:lnTo>
                    <a:pt x="726849" y="494821"/>
                  </a:lnTo>
                  <a:lnTo>
                    <a:pt x="363424" y="632359"/>
                  </a:lnTo>
                  <a:lnTo>
                    <a:pt x="0" y="494821"/>
                  </a:lnTo>
                  <a:lnTo>
                    <a:pt x="0" y="137538"/>
                  </a:lnTo>
                  <a:lnTo>
                    <a:pt x="363424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40453" tIns="155177" rIns="140453" bIns="155177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100" kern="1200" dirty="0"/>
            </a:p>
          </p:txBody>
        </p:sp>
        <p:sp>
          <p:nvSpPr>
            <p:cNvPr id="14" name="Freeform 101"/>
            <p:cNvSpPr/>
            <p:nvPr/>
          </p:nvSpPr>
          <p:spPr>
            <a:xfrm>
              <a:off x="3571000" y="5091167"/>
              <a:ext cx="138403" cy="159083"/>
            </a:xfrm>
            <a:custGeom>
              <a:avLst/>
              <a:gdLst>
                <a:gd name="connsiteX0" fmla="*/ 0 w 726849"/>
                <a:gd name="connsiteY0" fmla="*/ 316180 h 632359"/>
                <a:gd name="connsiteX1" fmla="*/ 158090 w 726849"/>
                <a:gd name="connsiteY1" fmla="*/ 0 h 632359"/>
                <a:gd name="connsiteX2" fmla="*/ 568759 w 726849"/>
                <a:gd name="connsiteY2" fmla="*/ 0 h 632359"/>
                <a:gd name="connsiteX3" fmla="*/ 726849 w 726849"/>
                <a:gd name="connsiteY3" fmla="*/ 316180 h 632359"/>
                <a:gd name="connsiteX4" fmla="*/ 568759 w 726849"/>
                <a:gd name="connsiteY4" fmla="*/ 632359 h 632359"/>
                <a:gd name="connsiteX5" fmla="*/ 158090 w 726849"/>
                <a:gd name="connsiteY5" fmla="*/ 632359 h 632359"/>
                <a:gd name="connsiteX6" fmla="*/ 0 w 726849"/>
                <a:gd name="connsiteY6" fmla="*/ 316180 h 632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26849" h="632359">
                  <a:moveTo>
                    <a:pt x="363424" y="0"/>
                  </a:moveTo>
                  <a:lnTo>
                    <a:pt x="726849" y="137538"/>
                  </a:lnTo>
                  <a:lnTo>
                    <a:pt x="726849" y="494821"/>
                  </a:lnTo>
                  <a:lnTo>
                    <a:pt x="363424" y="632359"/>
                  </a:lnTo>
                  <a:lnTo>
                    <a:pt x="0" y="494821"/>
                  </a:lnTo>
                  <a:lnTo>
                    <a:pt x="0" y="137538"/>
                  </a:lnTo>
                  <a:lnTo>
                    <a:pt x="363424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40453" tIns="155177" rIns="140454" bIns="155178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100" kern="1200" dirty="0"/>
            </a:p>
          </p:txBody>
        </p:sp>
        <p:sp>
          <p:nvSpPr>
            <p:cNvPr id="15" name="Freeform 102"/>
            <p:cNvSpPr/>
            <p:nvPr/>
          </p:nvSpPr>
          <p:spPr>
            <a:xfrm>
              <a:off x="3421525" y="5091167"/>
              <a:ext cx="138402" cy="159083"/>
            </a:xfrm>
            <a:custGeom>
              <a:avLst/>
              <a:gdLst>
                <a:gd name="connsiteX0" fmla="*/ 0 w 726849"/>
                <a:gd name="connsiteY0" fmla="*/ 316180 h 632359"/>
                <a:gd name="connsiteX1" fmla="*/ 158090 w 726849"/>
                <a:gd name="connsiteY1" fmla="*/ 0 h 632359"/>
                <a:gd name="connsiteX2" fmla="*/ 568759 w 726849"/>
                <a:gd name="connsiteY2" fmla="*/ 0 h 632359"/>
                <a:gd name="connsiteX3" fmla="*/ 726849 w 726849"/>
                <a:gd name="connsiteY3" fmla="*/ 316180 h 632359"/>
                <a:gd name="connsiteX4" fmla="*/ 568759 w 726849"/>
                <a:gd name="connsiteY4" fmla="*/ 632359 h 632359"/>
                <a:gd name="connsiteX5" fmla="*/ 158090 w 726849"/>
                <a:gd name="connsiteY5" fmla="*/ 632359 h 632359"/>
                <a:gd name="connsiteX6" fmla="*/ 0 w 726849"/>
                <a:gd name="connsiteY6" fmla="*/ 316180 h 632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26849" h="632359">
                  <a:moveTo>
                    <a:pt x="363424" y="0"/>
                  </a:moveTo>
                  <a:lnTo>
                    <a:pt x="726849" y="137538"/>
                  </a:lnTo>
                  <a:lnTo>
                    <a:pt x="726849" y="494821"/>
                  </a:lnTo>
                  <a:lnTo>
                    <a:pt x="363424" y="632359"/>
                  </a:lnTo>
                  <a:lnTo>
                    <a:pt x="0" y="494821"/>
                  </a:lnTo>
                  <a:lnTo>
                    <a:pt x="0" y="137538"/>
                  </a:lnTo>
                  <a:lnTo>
                    <a:pt x="363424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8543" tIns="113267" rIns="98543" bIns="113267" numCol="1" spcCol="1270" anchor="ctr" anchorCtr="0">
              <a:noAutofit/>
            </a:bodyPr>
            <a:lstStyle/>
            <a:p>
              <a:pPr lvl="0" algn="ctr" defTabSz="1555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3500" kern="1200"/>
            </a:p>
          </p:txBody>
        </p:sp>
      </p:grpSp>
      <p:pic>
        <p:nvPicPr>
          <p:cNvPr id="16" name="Picture 2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8889" y="3691327"/>
            <a:ext cx="1205653" cy="7262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>
                    <a:alpha val="39999"/>
                  </a:srgbClr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>
                    <a:alpha val="39999"/>
                  </a:schemeClr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AutoShape 10"/>
          <p:cNvSpPr>
            <a:spLocks noChangeArrowheads="1"/>
          </p:cNvSpPr>
          <p:nvPr/>
        </p:nvSpPr>
        <p:spPr bwMode="auto">
          <a:xfrm>
            <a:off x="6517722" y="2913357"/>
            <a:ext cx="1763635" cy="609600"/>
          </a:xfrm>
          <a:prstGeom prst="wedgeEllipseCallout">
            <a:avLst>
              <a:gd name="adj1" fmla="val -26548"/>
              <a:gd name="adj2" fmla="val 71877"/>
            </a:avLst>
          </a:prstGeom>
          <a:solidFill>
            <a:srgbClr val="99CC00"/>
          </a:solidFill>
          <a:ln w="9525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T/>
            <a:bevelB/>
          </a:sp3d>
        </p:spPr>
        <p:txBody>
          <a:bodyPr/>
          <a:lstStyle/>
          <a:p>
            <a:pPr algn="ctr">
              <a:defRPr/>
            </a:pPr>
            <a:r>
              <a:rPr lang="zh-CN" altLang="en-US" sz="1400" dirty="0" smtClean="0"/>
              <a:t>基础设施</a:t>
            </a:r>
            <a:endParaRPr lang="en-US" altLang="zh-CN" sz="14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59619" y="2786593"/>
            <a:ext cx="3109358" cy="2026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3" name="组合 66"/>
          <p:cNvGrpSpPr/>
          <p:nvPr/>
        </p:nvGrpSpPr>
        <p:grpSpPr>
          <a:xfrm>
            <a:off x="7678503" y="3821681"/>
            <a:ext cx="287878" cy="429143"/>
            <a:chOff x="7305953" y="4877814"/>
            <a:chExt cx="287878" cy="429143"/>
          </a:xfrm>
        </p:grpSpPr>
        <p:sp>
          <p:nvSpPr>
            <p:cNvPr id="21" name="Freeform 98"/>
            <p:cNvSpPr/>
            <p:nvPr/>
          </p:nvSpPr>
          <p:spPr>
            <a:xfrm>
              <a:off x="7455428" y="4877814"/>
              <a:ext cx="138403" cy="159083"/>
            </a:xfrm>
            <a:custGeom>
              <a:avLst/>
              <a:gdLst>
                <a:gd name="connsiteX0" fmla="*/ 0 w 726849"/>
                <a:gd name="connsiteY0" fmla="*/ 316180 h 632359"/>
                <a:gd name="connsiteX1" fmla="*/ 158090 w 726849"/>
                <a:gd name="connsiteY1" fmla="*/ 0 h 632359"/>
                <a:gd name="connsiteX2" fmla="*/ 568759 w 726849"/>
                <a:gd name="connsiteY2" fmla="*/ 0 h 632359"/>
                <a:gd name="connsiteX3" fmla="*/ 726849 w 726849"/>
                <a:gd name="connsiteY3" fmla="*/ 316180 h 632359"/>
                <a:gd name="connsiteX4" fmla="*/ 568759 w 726849"/>
                <a:gd name="connsiteY4" fmla="*/ 632359 h 632359"/>
                <a:gd name="connsiteX5" fmla="*/ 158090 w 726849"/>
                <a:gd name="connsiteY5" fmla="*/ 632359 h 632359"/>
                <a:gd name="connsiteX6" fmla="*/ 0 w 726849"/>
                <a:gd name="connsiteY6" fmla="*/ 316180 h 632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26849" h="632359">
                  <a:moveTo>
                    <a:pt x="363424" y="0"/>
                  </a:moveTo>
                  <a:lnTo>
                    <a:pt x="726849" y="137538"/>
                  </a:lnTo>
                  <a:lnTo>
                    <a:pt x="726849" y="494821"/>
                  </a:lnTo>
                  <a:lnTo>
                    <a:pt x="363424" y="632359"/>
                  </a:lnTo>
                  <a:lnTo>
                    <a:pt x="0" y="494821"/>
                  </a:lnTo>
                  <a:lnTo>
                    <a:pt x="0" y="137538"/>
                  </a:lnTo>
                  <a:lnTo>
                    <a:pt x="363424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40453" tIns="155177" rIns="140454" bIns="155177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100" kern="1200" dirty="0"/>
            </a:p>
          </p:txBody>
        </p:sp>
        <p:sp>
          <p:nvSpPr>
            <p:cNvPr id="22" name="Freeform 99"/>
            <p:cNvSpPr/>
            <p:nvPr/>
          </p:nvSpPr>
          <p:spPr>
            <a:xfrm>
              <a:off x="7305953" y="4877814"/>
              <a:ext cx="138402" cy="159083"/>
            </a:xfrm>
            <a:custGeom>
              <a:avLst/>
              <a:gdLst>
                <a:gd name="connsiteX0" fmla="*/ 0 w 726849"/>
                <a:gd name="connsiteY0" fmla="*/ 316180 h 632359"/>
                <a:gd name="connsiteX1" fmla="*/ 158090 w 726849"/>
                <a:gd name="connsiteY1" fmla="*/ 0 h 632359"/>
                <a:gd name="connsiteX2" fmla="*/ 568759 w 726849"/>
                <a:gd name="connsiteY2" fmla="*/ 0 h 632359"/>
                <a:gd name="connsiteX3" fmla="*/ 726849 w 726849"/>
                <a:gd name="connsiteY3" fmla="*/ 316180 h 632359"/>
                <a:gd name="connsiteX4" fmla="*/ 568759 w 726849"/>
                <a:gd name="connsiteY4" fmla="*/ 632359 h 632359"/>
                <a:gd name="connsiteX5" fmla="*/ 158090 w 726849"/>
                <a:gd name="connsiteY5" fmla="*/ 632359 h 632359"/>
                <a:gd name="connsiteX6" fmla="*/ 0 w 726849"/>
                <a:gd name="connsiteY6" fmla="*/ 316180 h 632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26849" h="632359">
                  <a:moveTo>
                    <a:pt x="363424" y="0"/>
                  </a:moveTo>
                  <a:lnTo>
                    <a:pt x="726849" y="137538"/>
                  </a:lnTo>
                  <a:lnTo>
                    <a:pt x="726849" y="494821"/>
                  </a:lnTo>
                  <a:lnTo>
                    <a:pt x="363424" y="632359"/>
                  </a:lnTo>
                  <a:lnTo>
                    <a:pt x="0" y="494821"/>
                  </a:lnTo>
                  <a:lnTo>
                    <a:pt x="0" y="137538"/>
                  </a:lnTo>
                  <a:lnTo>
                    <a:pt x="363424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8543" tIns="113267" rIns="98543" bIns="113267" numCol="1" spcCol="1270" anchor="ctr" anchorCtr="0">
              <a:noAutofit/>
            </a:bodyPr>
            <a:lstStyle/>
            <a:p>
              <a:pPr lvl="0" algn="ctr" defTabSz="1555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3500" kern="1200"/>
            </a:p>
          </p:txBody>
        </p:sp>
        <p:sp>
          <p:nvSpPr>
            <p:cNvPr id="23" name="Freeform 100"/>
            <p:cNvSpPr/>
            <p:nvPr/>
          </p:nvSpPr>
          <p:spPr>
            <a:xfrm>
              <a:off x="7380404" y="5012844"/>
              <a:ext cx="138402" cy="159083"/>
            </a:xfrm>
            <a:custGeom>
              <a:avLst/>
              <a:gdLst>
                <a:gd name="connsiteX0" fmla="*/ 0 w 726849"/>
                <a:gd name="connsiteY0" fmla="*/ 316180 h 632359"/>
                <a:gd name="connsiteX1" fmla="*/ 158090 w 726849"/>
                <a:gd name="connsiteY1" fmla="*/ 0 h 632359"/>
                <a:gd name="connsiteX2" fmla="*/ 568759 w 726849"/>
                <a:gd name="connsiteY2" fmla="*/ 0 h 632359"/>
                <a:gd name="connsiteX3" fmla="*/ 726849 w 726849"/>
                <a:gd name="connsiteY3" fmla="*/ 316180 h 632359"/>
                <a:gd name="connsiteX4" fmla="*/ 568759 w 726849"/>
                <a:gd name="connsiteY4" fmla="*/ 632359 h 632359"/>
                <a:gd name="connsiteX5" fmla="*/ 158090 w 726849"/>
                <a:gd name="connsiteY5" fmla="*/ 632359 h 632359"/>
                <a:gd name="connsiteX6" fmla="*/ 0 w 726849"/>
                <a:gd name="connsiteY6" fmla="*/ 316180 h 632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26849" h="632359">
                  <a:moveTo>
                    <a:pt x="363424" y="0"/>
                  </a:moveTo>
                  <a:lnTo>
                    <a:pt x="726849" y="137538"/>
                  </a:lnTo>
                  <a:lnTo>
                    <a:pt x="726849" y="494821"/>
                  </a:lnTo>
                  <a:lnTo>
                    <a:pt x="363424" y="632359"/>
                  </a:lnTo>
                  <a:lnTo>
                    <a:pt x="0" y="494821"/>
                  </a:lnTo>
                  <a:lnTo>
                    <a:pt x="0" y="137538"/>
                  </a:lnTo>
                  <a:lnTo>
                    <a:pt x="363424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40453" tIns="155177" rIns="140453" bIns="155177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100" kern="1200" dirty="0"/>
            </a:p>
          </p:txBody>
        </p:sp>
        <p:sp>
          <p:nvSpPr>
            <p:cNvPr id="24" name="Freeform 101"/>
            <p:cNvSpPr/>
            <p:nvPr/>
          </p:nvSpPr>
          <p:spPr>
            <a:xfrm>
              <a:off x="7455428" y="5147874"/>
              <a:ext cx="138403" cy="159083"/>
            </a:xfrm>
            <a:custGeom>
              <a:avLst/>
              <a:gdLst>
                <a:gd name="connsiteX0" fmla="*/ 0 w 726849"/>
                <a:gd name="connsiteY0" fmla="*/ 316180 h 632359"/>
                <a:gd name="connsiteX1" fmla="*/ 158090 w 726849"/>
                <a:gd name="connsiteY1" fmla="*/ 0 h 632359"/>
                <a:gd name="connsiteX2" fmla="*/ 568759 w 726849"/>
                <a:gd name="connsiteY2" fmla="*/ 0 h 632359"/>
                <a:gd name="connsiteX3" fmla="*/ 726849 w 726849"/>
                <a:gd name="connsiteY3" fmla="*/ 316180 h 632359"/>
                <a:gd name="connsiteX4" fmla="*/ 568759 w 726849"/>
                <a:gd name="connsiteY4" fmla="*/ 632359 h 632359"/>
                <a:gd name="connsiteX5" fmla="*/ 158090 w 726849"/>
                <a:gd name="connsiteY5" fmla="*/ 632359 h 632359"/>
                <a:gd name="connsiteX6" fmla="*/ 0 w 726849"/>
                <a:gd name="connsiteY6" fmla="*/ 316180 h 632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26849" h="632359">
                  <a:moveTo>
                    <a:pt x="363424" y="0"/>
                  </a:moveTo>
                  <a:lnTo>
                    <a:pt x="726849" y="137538"/>
                  </a:lnTo>
                  <a:lnTo>
                    <a:pt x="726849" y="494821"/>
                  </a:lnTo>
                  <a:lnTo>
                    <a:pt x="363424" y="632359"/>
                  </a:lnTo>
                  <a:lnTo>
                    <a:pt x="0" y="494821"/>
                  </a:lnTo>
                  <a:lnTo>
                    <a:pt x="0" y="137538"/>
                  </a:lnTo>
                  <a:lnTo>
                    <a:pt x="363424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40453" tIns="155177" rIns="140454" bIns="155178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100" kern="1200" dirty="0"/>
            </a:p>
          </p:txBody>
        </p:sp>
        <p:sp>
          <p:nvSpPr>
            <p:cNvPr id="25" name="Freeform 102"/>
            <p:cNvSpPr/>
            <p:nvPr/>
          </p:nvSpPr>
          <p:spPr>
            <a:xfrm>
              <a:off x="7305953" y="5147874"/>
              <a:ext cx="138402" cy="159083"/>
            </a:xfrm>
            <a:custGeom>
              <a:avLst/>
              <a:gdLst>
                <a:gd name="connsiteX0" fmla="*/ 0 w 726849"/>
                <a:gd name="connsiteY0" fmla="*/ 316180 h 632359"/>
                <a:gd name="connsiteX1" fmla="*/ 158090 w 726849"/>
                <a:gd name="connsiteY1" fmla="*/ 0 h 632359"/>
                <a:gd name="connsiteX2" fmla="*/ 568759 w 726849"/>
                <a:gd name="connsiteY2" fmla="*/ 0 h 632359"/>
                <a:gd name="connsiteX3" fmla="*/ 726849 w 726849"/>
                <a:gd name="connsiteY3" fmla="*/ 316180 h 632359"/>
                <a:gd name="connsiteX4" fmla="*/ 568759 w 726849"/>
                <a:gd name="connsiteY4" fmla="*/ 632359 h 632359"/>
                <a:gd name="connsiteX5" fmla="*/ 158090 w 726849"/>
                <a:gd name="connsiteY5" fmla="*/ 632359 h 632359"/>
                <a:gd name="connsiteX6" fmla="*/ 0 w 726849"/>
                <a:gd name="connsiteY6" fmla="*/ 316180 h 632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26849" h="632359">
                  <a:moveTo>
                    <a:pt x="363424" y="0"/>
                  </a:moveTo>
                  <a:lnTo>
                    <a:pt x="726849" y="137538"/>
                  </a:lnTo>
                  <a:lnTo>
                    <a:pt x="726849" y="494821"/>
                  </a:lnTo>
                  <a:lnTo>
                    <a:pt x="363424" y="632359"/>
                  </a:lnTo>
                  <a:lnTo>
                    <a:pt x="0" y="494821"/>
                  </a:lnTo>
                  <a:lnTo>
                    <a:pt x="0" y="137538"/>
                  </a:lnTo>
                  <a:lnTo>
                    <a:pt x="363424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8543" tIns="113267" rIns="98543" bIns="113267" numCol="1" spcCol="1270" anchor="ctr" anchorCtr="0">
              <a:noAutofit/>
            </a:bodyPr>
            <a:lstStyle/>
            <a:p>
              <a:pPr lvl="0" algn="ctr" defTabSz="1555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3500" kern="1200"/>
            </a:p>
          </p:txBody>
        </p:sp>
      </p:grpSp>
      <p:grpSp>
        <p:nvGrpSpPr>
          <p:cNvPr id="5" name="组合 67"/>
          <p:cNvGrpSpPr/>
          <p:nvPr/>
        </p:nvGrpSpPr>
        <p:grpSpPr>
          <a:xfrm>
            <a:off x="9925515" y="3782695"/>
            <a:ext cx="287878" cy="429143"/>
            <a:chOff x="9531702" y="4296568"/>
            <a:chExt cx="287878" cy="429143"/>
          </a:xfrm>
        </p:grpSpPr>
        <p:sp>
          <p:nvSpPr>
            <p:cNvPr id="26" name="Freeform 98"/>
            <p:cNvSpPr/>
            <p:nvPr/>
          </p:nvSpPr>
          <p:spPr>
            <a:xfrm>
              <a:off x="9681177" y="4296568"/>
              <a:ext cx="138403" cy="159083"/>
            </a:xfrm>
            <a:custGeom>
              <a:avLst/>
              <a:gdLst>
                <a:gd name="connsiteX0" fmla="*/ 0 w 726849"/>
                <a:gd name="connsiteY0" fmla="*/ 316180 h 632359"/>
                <a:gd name="connsiteX1" fmla="*/ 158090 w 726849"/>
                <a:gd name="connsiteY1" fmla="*/ 0 h 632359"/>
                <a:gd name="connsiteX2" fmla="*/ 568759 w 726849"/>
                <a:gd name="connsiteY2" fmla="*/ 0 h 632359"/>
                <a:gd name="connsiteX3" fmla="*/ 726849 w 726849"/>
                <a:gd name="connsiteY3" fmla="*/ 316180 h 632359"/>
                <a:gd name="connsiteX4" fmla="*/ 568759 w 726849"/>
                <a:gd name="connsiteY4" fmla="*/ 632359 h 632359"/>
                <a:gd name="connsiteX5" fmla="*/ 158090 w 726849"/>
                <a:gd name="connsiteY5" fmla="*/ 632359 h 632359"/>
                <a:gd name="connsiteX6" fmla="*/ 0 w 726849"/>
                <a:gd name="connsiteY6" fmla="*/ 316180 h 632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26849" h="632359">
                  <a:moveTo>
                    <a:pt x="363424" y="0"/>
                  </a:moveTo>
                  <a:lnTo>
                    <a:pt x="726849" y="137538"/>
                  </a:lnTo>
                  <a:lnTo>
                    <a:pt x="726849" y="494821"/>
                  </a:lnTo>
                  <a:lnTo>
                    <a:pt x="363424" y="632359"/>
                  </a:lnTo>
                  <a:lnTo>
                    <a:pt x="0" y="494821"/>
                  </a:lnTo>
                  <a:lnTo>
                    <a:pt x="0" y="137538"/>
                  </a:lnTo>
                  <a:lnTo>
                    <a:pt x="363424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40453" tIns="155177" rIns="140454" bIns="155177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100" kern="1200" dirty="0"/>
            </a:p>
          </p:txBody>
        </p:sp>
        <p:sp>
          <p:nvSpPr>
            <p:cNvPr id="27" name="Freeform 99"/>
            <p:cNvSpPr/>
            <p:nvPr/>
          </p:nvSpPr>
          <p:spPr>
            <a:xfrm>
              <a:off x="9531702" y="4296568"/>
              <a:ext cx="138402" cy="159083"/>
            </a:xfrm>
            <a:custGeom>
              <a:avLst/>
              <a:gdLst>
                <a:gd name="connsiteX0" fmla="*/ 0 w 726849"/>
                <a:gd name="connsiteY0" fmla="*/ 316180 h 632359"/>
                <a:gd name="connsiteX1" fmla="*/ 158090 w 726849"/>
                <a:gd name="connsiteY1" fmla="*/ 0 h 632359"/>
                <a:gd name="connsiteX2" fmla="*/ 568759 w 726849"/>
                <a:gd name="connsiteY2" fmla="*/ 0 h 632359"/>
                <a:gd name="connsiteX3" fmla="*/ 726849 w 726849"/>
                <a:gd name="connsiteY3" fmla="*/ 316180 h 632359"/>
                <a:gd name="connsiteX4" fmla="*/ 568759 w 726849"/>
                <a:gd name="connsiteY4" fmla="*/ 632359 h 632359"/>
                <a:gd name="connsiteX5" fmla="*/ 158090 w 726849"/>
                <a:gd name="connsiteY5" fmla="*/ 632359 h 632359"/>
                <a:gd name="connsiteX6" fmla="*/ 0 w 726849"/>
                <a:gd name="connsiteY6" fmla="*/ 316180 h 632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26849" h="632359">
                  <a:moveTo>
                    <a:pt x="363424" y="0"/>
                  </a:moveTo>
                  <a:lnTo>
                    <a:pt x="726849" y="137538"/>
                  </a:lnTo>
                  <a:lnTo>
                    <a:pt x="726849" y="494821"/>
                  </a:lnTo>
                  <a:lnTo>
                    <a:pt x="363424" y="632359"/>
                  </a:lnTo>
                  <a:lnTo>
                    <a:pt x="0" y="494821"/>
                  </a:lnTo>
                  <a:lnTo>
                    <a:pt x="0" y="137538"/>
                  </a:lnTo>
                  <a:lnTo>
                    <a:pt x="363424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8543" tIns="113267" rIns="98543" bIns="113267" numCol="1" spcCol="1270" anchor="ctr" anchorCtr="0">
              <a:noAutofit/>
            </a:bodyPr>
            <a:lstStyle/>
            <a:p>
              <a:pPr lvl="0" algn="ctr" defTabSz="1555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3500" kern="1200"/>
            </a:p>
          </p:txBody>
        </p:sp>
        <p:sp>
          <p:nvSpPr>
            <p:cNvPr id="28" name="Freeform 100"/>
            <p:cNvSpPr/>
            <p:nvPr/>
          </p:nvSpPr>
          <p:spPr>
            <a:xfrm>
              <a:off x="9606153" y="4431598"/>
              <a:ext cx="138402" cy="159083"/>
            </a:xfrm>
            <a:custGeom>
              <a:avLst/>
              <a:gdLst>
                <a:gd name="connsiteX0" fmla="*/ 0 w 726849"/>
                <a:gd name="connsiteY0" fmla="*/ 316180 h 632359"/>
                <a:gd name="connsiteX1" fmla="*/ 158090 w 726849"/>
                <a:gd name="connsiteY1" fmla="*/ 0 h 632359"/>
                <a:gd name="connsiteX2" fmla="*/ 568759 w 726849"/>
                <a:gd name="connsiteY2" fmla="*/ 0 h 632359"/>
                <a:gd name="connsiteX3" fmla="*/ 726849 w 726849"/>
                <a:gd name="connsiteY3" fmla="*/ 316180 h 632359"/>
                <a:gd name="connsiteX4" fmla="*/ 568759 w 726849"/>
                <a:gd name="connsiteY4" fmla="*/ 632359 h 632359"/>
                <a:gd name="connsiteX5" fmla="*/ 158090 w 726849"/>
                <a:gd name="connsiteY5" fmla="*/ 632359 h 632359"/>
                <a:gd name="connsiteX6" fmla="*/ 0 w 726849"/>
                <a:gd name="connsiteY6" fmla="*/ 316180 h 632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26849" h="632359">
                  <a:moveTo>
                    <a:pt x="363424" y="0"/>
                  </a:moveTo>
                  <a:lnTo>
                    <a:pt x="726849" y="137538"/>
                  </a:lnTo>
                  <a:lnTo>
                    <a:pt x="726849" y="494821"/>
                  </a:lnTo>
                  <a:lnTo>
                    <a:pt x="363424" y="632359"/>
                  </a:lnTo>
                  <a:lnTo>
                    <a:pt x="0" y="494821"/>
                  </a:lnTo>
                  <a:lnTo>
                    <a:pt x="0" y="137538"/>
                  </a:lnTo>
                  <a:lnTo>
                    <a:pt x="363424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40453" tIns="155177" rIns="140453" bIns="155177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100" kern="1200" dirty="0"/>
            </a:p>
          </p:txBody>
        </p:sp>
        <p:sp>
          <p:nvSpPr>
            <p:cNvPr id="29" name="Freeform 101"/>
            <p:cNvSpPr/>
            <p:nvPr/>
          </p:nvSpPr>
          <p:spPr>
            <a:xfrm>
              <a:off x="9681177" y="4566628"/>
              <a:ext cx="138403" cy="159083"/>
            </a:xfrm>
            <a:custGeom>
              <a:avLst/>
              <a:gdLst>
                <a:gd name="connsiteX0" fmla="*/ 0 w 726849"/>
                <a:gd name="connsiteY0" fmla="*/ 316180 h 632359"/>
                <a:gd name="connsiteX1" fmla="*/ 158090 w 726849"/>
                <a:gd name="connsiteY1" fmla="*/ 0 h 632359"/>
                <a:gd name="connsiteX2" fmla="*/ 568759 w 726849"/>
                <a:gd name="connsiteY2" fmla="*/ 0 h 632359"/>
                <a:gd name="connsiteX3" fmla="*/ 726849 w 726849"/>
                <a:gd name="connsiteY3" fmla="*/ 316180 h 632359"/>
                <a:gd name="connsiteX4" fmla="*/ 568759 w 726849"/>
                <a:gd name="connsiteY4" fmla="*/ 632359 h 632359"/>
                <a:gd name="connsiteX5" fmla="*/ 158090 w 726849"/>
                <a:gd name="connsiteY5" fmla="*/ 632359 h 632359"/>
                <a:gd name="connsiteX6" fmla="*/ 0 w 726849"/>
                <a:gd name="connsiteY6" fmla="*/ 316180 h 632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26849" h="632359">
                  <a:moveTo>
                    <a:pt x="363424" y="0"/>
                  </a:moveTo>
                  <a:lnTo>
                    <a:pt x="726849" y="137538"/>
                  </a:lnTo>
                  <a:lnTo>
                    <a:pt x="726849" y="494821"/>
                  </a:lnTo>
                  <a:lnTo>
                    <a:pt x="363424" y="632359"/>
                  </a:lnTo>
                  <a:lnTo>
                    <a:pt x="0" y="494821"/>
                  </a:lnTo>
                  <a:lnTo>
                    <a:pt x="0" y="137538"/>
                  </a:lnTo>
                  <a:lnTo>
                    <a:pt x="363424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40453" tIns="155177" rIns="140454" bIns="155178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100" kern="1200" dirty="0"/>
            </a:p>
          </p:txBody>
        </p:sp>
        <p:sp>
          <p:nvSpPr>
            <p:cNvPr id="30" name="Freeform 102"/>
            <p:cNvSpPr/>
            <p:nvPr/>
          </p:nvSpPr>
          <p:spPr>
            <a:xfrm>
              <a:off x="9531702" y="4566628"/>
              <a:ext cx="138402" cy="159083"/>
            </a:xfrm>
            <a:custGeom>
              <a:avLst/>
              <a:gdLst>
                <a:gd name="connsiteX0" fmla="*/ 0 w 726849"/>
                <a:gd name="connsiteY0" fmla="*/ 316180 h 632359"/>
                <a:gd name="connsiteX1" fmla="*/ 158090 w 726849"/>
                <a:gd name="connsiteY1" fmla="*/ 0 h 632359"/>
                <a:gd name="connsiteX2" fmla="*/ 568759 w 726849"/>
                <a:gd name="connsiteY2" fmla="*/ 0 h 632359"/>
                <a:gd name="connsiteX3" fmla="*/ 726849 w 726849"/>
                <a:gd name="connsiteY3" fmla="*/ 316180 h 632359"/>
                <a:gd name="connsiteX4" fmla="*/ 568759 w 726849"/>
                <a:gd name="connsiteY4" fmla="*/ 632359 h 632359"/>
                <a:gd name="connsiteX5" fmla="*/ 158090 w 726849"/>
                <a:gd name="connsiteY5" fmla="*/ 632359 h 632359"/>
                <a:gd name="connsiteX6" fmla="*/ 0 w 726849"/>
                <a:gd name="connsiteY6" fmla="*/ 316180 h 632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26849" h="632359">
                  <a:moveTo>
                    <a:pt x="363424" y="0"/>
                  </a:moveTo>
                  <a:lnTo>
                    <a:pt x="726849" y="137538"/>
                  </a:lnTo>
                  <a:lnTo>
                    <a:pt x="726849" y="494821"/>
                  </a:lnTo>
                  <a:lnTo>
                    <a:pt x="363424" y="632359"/>
                  </a:lnTo>
                  <a:lnTo>
                    <a:pt x="0" y="494821"/>
                  </a:lnTo>
                  <a:lnTo>
                    <a:pt x="0" y="137538"/>
                  </a:lnTo>
                  <a:lnTo>
                    <a:pt x="363424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8543" tIns="113267" rIns="98543" bIns="113267" numCol="1" spcCol="1270" anchor="ctr" anchorCtr="0">
              <a:noAutofit/>
            </a:bodyPr>
            <a:lstStyle/>
            <a:p>
              <a:pPr lvl="0" algn="ctr" defTabSz="1555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3500" kern="1200"/>
            </a:p>
          </p:txBody>
        </p:sp>
      </p:grpSp>
      <p:sp>
        <p:nvSpPr>
          <p:cNvPr id="65" name="AutoShape 10"/>
          <p:cNvSpPr>
            <a:spLocks noChangeArrowheads="1"/>
          </p:cNvSpPr>
          <p:nvPr/>
        </p:nvSpPr>
        <p:spPr bwMode="auto">
          <a:xfrm>
            <a:off x="3661914" y="4616304"/>
            <a:ext cx="1447800" cy="609600"/>
          </a:xfrm>
          <a:prstGeom prst="wedgeEllipseCallout">
            <a:avLst>
              <a:gd name="adj1" fmla="val 42651"/>
              <a:gd name="adj2" fmla="val -97769"/>
            </a:avLst>
          </a:prstGeom>
          <a:solidFill>
            <a:schemeClr val="accent6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T/>
            <a:bevelB/>
          </a:sp3d>
        </p:spPr>
        <p:txBody>
          <a:bodyPr/>
          <a:lstStyle/>
          <a:p>
            <a:pPr algn="ctr">
              <a:defRPr/>
            </a:pPr>
            <a:r>
              <a:rPr lang="zh-CN" altLang="en-US" sz="1400" dirty="0" smtClean="0"/>
              <a:t>构建应用</a:t>
            </a:r>
            <a:endParaRPr lang="en-US" altLang="zh-CN" sz="1400" dirty="0"/>
          </a:p>
        </p:txBody>
      </p:sp>
      <p:sp>
        <p:nvSpPr>
          <p:cNvPr id="72" name="AutoShape 45"/>
          <p:cNvSpPr>
            <a:spLocks noChangeArrowheads="1"/>
          </p:cNvSpPr>
          <p:nvPr/>
        </p:nvSpPr>
        <p:spPr bwMode="auto">
          <a:xfrm>
            <a:off x="7513642" y="4437356"/>
            <a:ext cx="1415901" cy="588335"/>
          </a:xfrm>
          <a:prstGeom prst="wedgeEllipseCallout">
            <a:avLst>
              <a:gd name="adj1" fmla="val -23735"/>
              <a:gd name="adj2" fmla="val -69275"/>
            </a:avLst>
          </a:prstGeom>
          <a:solidFill>
            <a:srgbClr val="33CCCC">
              <a:alpha val="70000"/>
            </a:srgbClr>
          </a:solidFill>
          <a:ln w="952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T/>
            <a:bevelB/>
          </a:sp3d>
        </p:spPr>
        <p:txBody>
          <a:bodyPr anchor="ctr"/>
          <a:lstStyle/>
          <a:p>
            <a:pPr algn="ctr">
              <a:defRPr/>
            </a:pPr>
            <a:r>
              <a:rPr lang="zh-CN" altLang="en-US" sz="1400" dirty="0" smtClean="0"/>
              <a:t>部署应用</a:t>
            </a:r>
            <a:endParaRPr lang="en-US" altLang="zh-CN" sz="1400" dirty="0"/>
          </a:p>
        </p:txBody>
      </p:sp>
      <p:grpSp>
        <p:nvGrpSpPr>
          <p:cNvPr id="7" name="组合 40"/>
          <p:cNvGrpSpPr/>
          <p:nvPr/>
        </p:nvGrpSpPr>
        <p:grpSpPr>
          <a:xfrm>
            <a:off x="3226280" y="2447192"/>
            <a:ext cx="301924" cy="2829465"/>
            <a:chOff x="5735848" y="3465331"/>
            <a:chExt cx="332852" cy="3392669"/>
          </a:xfrm>
        </p:grpSpPr>
        <p:pic>
          <p:nvPicPr>
            <p:cNvPr id="39" name="Picture 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735848" y="3465331"/>
              <a:ext cx="332852" cy="2019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40" name="Picture 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735848" y="4838700"/>
              <a:ext cx="332852" cy="2019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cxnSp>
        <p:nvCxnSpPr>
          <p:cNvPr id="45" name="直接箭头连接符 44"/>
          <p:cNvCxnSpPr/>
          <p:nvPr/>
        </p:nvCxnSpPr>
        <p:spPr>
          <a:xfrm>
            <a:off x="8086909" y="4037005"/>
            <a:ext cx="612000" cy="0"/>
          </a:xfrm>
          <a:prstGeom prst="straightConnector1">
            <a:avLst/>
          </a:prstGeom>
          <a:ln w="50800">
            <a:solidFill>
              <a:srgbClr val="7030A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/>
          <p:nvPr/>
        </p:nvCxnSpPr>
        <p:spPr>
          <a:xfrm>
            <a:off x="7117868" y="4025503"/>
            <a:ext cx="468000" cy="0"/>
          </a:xfrm>
          <a:prstGeom prst="straightConnector1">
            <a:avLst/>
          </a:prstGeom>
          <a:ln w="50800">
            <a:solidFill>
              <a:srgbClr val="7030A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/>
          <p:nvPr/>
        </p:nvCxnSpPr>
        <p:spPr>
          <a:xfrm>
            <a:off x="4544319" y="4022625"/>
            <a:ext cx="396000" cy="0"/>
          </a:xfrm>
          <a:prstGeom prst="straightConnector1">
            <a:avLst/>
          </a:prstGeom>
          <a:ln w="50800">
            <a:solidFill>
              <a:srgbClr val="7030A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47"/>
          <p:cNvGrpSpPr/>
          <p:nvPr/>
        </p:nvGrpSpPr>
        <p:grpSpPr>
          <a:xfrm>
            <a:off x="5466272" y="2452944"/>
            <a:ext cx="301924" cy="2829465"/>
            <a:chOff x="5735848" y="3465331"/>
            <a:chExt cx="332852" cy="3392669"/>
          </a:xfrm>
        </p:grpSpPr>
        <p:pic>
          <p:nvPicPr>
            <p:cNvPr id="49" name="Picture 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735848" y="3465331"/>
              <a:ext cx="332852" cy="2019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50" name="Picture 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735848" y="4838700"/>
              <a:ext cx="332852" cy="2019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17" name="组合 50"/>
          <p:cNvGrpSpPr/>
          <p:nvPr/>
        </p:nvGrpSpPr>
        <p:grpSpPr>
          <a:xfrm>
            <a:off x="1662024" y="2452943"/>
            <a:ext cx="301924" cy="2829465"/>
            <a:chOff x="5735848" y="3465331"/>
            <a:chExt cx="332852" cy="3392669"/>
          </a:xfrm>
        </p:grpSpPr>
        <p:pic>
          <p:nvPicPr>
            <p:cNvPr id="52" name="Picture 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735848" y="3465331"/>
              <a:ext cx="332852" cy="2019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53" name="Picture 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735848" y="4838700"/>
              <a:ext cx="332852" cy="2019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cxnSp>
        <p:nvCxnSpPr>
          <p:cNvPr id="57" name="肘形连接符 56"/>
          <p:cNvCxnSpPr>
            <a:stCxn id="6" idx="0"/>
          </p:cNvCxnSpPr>
          <p:nvPr/>
        </p:nvCxnSpPr>
        <p:spPr>
          <a:xfrm rot="5400000" flipH="1" flipV="1">
            <a:off x="827087" y="2163567"/>
            <a:ext cx="1727377" cy="1259462"/>
          </a:xfrm>
          <a:prstGeom prst="bentConnector3">
            <a:avLst>
              <a:gd name="adj1" fmla="val 98441"/>
            </a:avLst>
          </a:prstGeom>
          <a:ln w="508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/>
          <p:nvPr/>
        </p:nvCxnSpPr>
        <p:spPr>
          <a:xfrm>
            <a:off x="2363649" y="1938235"/>
            <a:ext cx="17252" cy="1656271"/>
          </a:xfrm>
          <a:prstGeom prst="straightConnector1">
            <a:avLst/>
          </a:prstGeom>
          <a:ln w="50800">
            <a:solidFill>
              <a:srgbClr val="7030A0"/>
            </a:solidFill>
            <a:headEnd type="none"/>
            <a:tailEnd type="arrow"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肘形连接符 67"/>
          <p:cNvCxnSpPr/>
          <p:nvPr/>
        </p:nvCxnSpPr>
        <p:spPr>
          <a:xfrm rot="5400000" flipH="1" flipV="1">
            <a:off x="2489111" y="2134813"/>
            <a:ext cx="1727377" cy="1259462"/>
          </a:xfrm>
          <a:prstGeom prst="bentConnector3">
            <a:avLst>
              <a:gd name="adj1" fmla="val 98441"/>
            </a:avLst>
          </a:prstGeom>
          <a:ln w="508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/>
          <p:nvPr/>
        </p:nvCxnSpPr>
        <p:spPr>
          <a:xfrm>
            <a:off x="4025673" y="1909481"/>
            <a:ext cx="17252" cy="1656271"/>
          </a:xfrm>
          <a:prstGeom prst="straightConnector1">
            <a:avLst/>
          </a:prstGeom>
          <a:ln w="50800">
            <a:solidFill>
              <a:srgbClr val="7030A0"/>
            </a:solidFill>
            <a:headEnd type="none"/>
            <a:tailEnd type="arrow"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肘形连接符 72"/>
          <p:cNvCxnSpPr/>
          <p:nvPr/>
        </p:nvCxnSpPr>
        <p:spPr>
          <a:xfrm rot="5400000" flipH="1" flipV="1">
            <a:off x="4875754" y="2131938"/>
            <a:ext cx="1727377" cy="1259462"/>
          </a:xfrm>
          <a:prstGeom prst="bentConnector3">
            <a:avLst>
              <a:gd name="adj1" fmla="val 98441"/>
            </a:avLst>
          </a:prstGeom>
          <a:ln w="508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/>
          <p:cNvCxnSpPr/>
          <p:nvPr/>
        </p:nvCxnSpPr>
        <p:spPr>
          <a:xfrm>
            <a:off x="6369182" y="1941112"/>
            <a:ext cx="17252" cy="1656271"/>
          </a:xfrm>
          <a:prstGeom prst="straightConnector1">
            <a:avLst/>
          </a:prstGeom>
          <a:ln w="50800">
            <a:solidFill>
              <a:srgbClr val="7030A0"/>
            </a:solidFill>
            <a:headEnd type="none"/>
            <a:tailEnd type="arrow"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advClick="0" advTm="47453"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1492" y="412238"/>
            <a:ext cx="96490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 smtClean="0">
                <a:latin typeface="黑体" pitchFamily="49" charset="-122"/>
                <a:ea typeface="黑体" pitchFamily="49" charset="-122"/>
              </a:rPr>
              <a:t>各团队的痛点</a:t>
            </a:r>
            <a:endParaRPr lang="zh-CN" altLang="en-US" sz="40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966157" y="1250856"/>
            <a:ext cx="9730597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zh-CN" altLang="en-US" sz="2000" dirty="0" smtClean="0"/>
              <a:t>开发团队：</a:t>
            </a:r>
            <a:endParaRPr lang="en-US" altLang="zh-CN" sz="2000" dirty="0" smtClean="0"/>
          </a:p>
          <a:p>
            <a:r>
              <a:rPr lang="zh-CN" altLang="en-US" sz="2000" dirty="0" smtClean="0"/>
              <a:t>我们把代码自验做得那么完善还需要测试干什么？运维团队用的是什么系统？在我们的系统中软件明明是运行正常的，到了运维团队那么怎么就不行了。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pPr>
              <a:buFont typeface="Arial" pitchFamily="34" charset="0"/>
              <a:buChar char="•"/>
            </a:pPr>
            <a:r>
              <a:rPr lang="zh-CN" altLang="en-US" sz="2000" dirty="0" smtClean="0"/>
              <a:t>测试团队：</a:t>
            </a:r>
            <a:endParaRPr lang="en-US" altLang="zh-CN" sz="2000" dirty="0" smtClean="0"/>
          </a:p>
          <a:p>
            <a:r>
              <a:rPr lang="zh-CN" altLang="en-US" sz="2000" dirty="0" smtClean="0"/>
              <a:t>开发输出的环境配置文档又跳步骤了，而且他们提供的版本无法安装。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pPr>
              <a:buFont typeface="Arial" pitchFamily="34" charset="0"/>
              <a:buChar char="•"/>
            </a:pPr>
            <a:r>
              <a:rPr lang="zh-CN" altLang="en-US" sz="2000" dirty="0" smtClean="0"/>
              <a:t>运维团队：</a:t>
            </a:r>
            <a:endParaRPr lang="en-US" altLang="zh-CN" sz="2000" dirty="0" smtClean="0"/>
          </a:p>
          <a:p>
            <a:r>
              <a:rPr lang="zh-CN" altLang="en-US" sz="2000" dirty="0" smtClean="0"/>
              <a:t>提供给我们的软件没跑多久就挂了，上游提供的软件质量太差了，这已经不是第一次了。</a:t>
            </a:r>
            <a:endParaRPr lang="zh-CN" altLang="en-US" sz="2000" dirty="0"/>
          </a:p>
        </p:txBody>
      </p:sp>
      <p:pic>
        <p:nvPicPr>
          <p:cNvPr id="13314" name="Picture 2" descr="Image resul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08376" y="4510667"/>
            <a:ext cx="1842840" cy="1187768"/>
          </a:xfrm>
          <a:prstGeom prst="rect">
            <a:avLst/>
          </a:prstGeom>
          <a:noFill/>
        </p:spPr>
      </p:pic>
      <p:pic>
        <p:nvPicPr>
          <p:cNvPr id="13316" name="Picture 4" descr="https://www.callcentrehelper.com/images/stories/2010/2014/05/irate-cust-510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17693" y="4472046"/>
            <a:ext cx="2332033" cy="1266614"/>
          </a:xfrm>
          <a:prstGeom prst="rect">
            <a:avLst/>
          </a:prstGeom>
          <a:noFill/>
        </p:spPr>
      </p:pic>
    </p:spTree>
  </p:cSld>
  <p:clrMapOvr>
    <a:masterClrMapping/>
  </p:clrMapOvr>
  <p:transition advClick="0" advTm="47453"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1492" y="446742"/>
            <a:ext cx="96490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 err="1" smtClean="0">
                <a:latin typeface="黑体" pitchFamily="49" charset="-122"/>
                <a:ea typeface="黑体" pitchFamily="49" charset="-122"/>
              </a:rPr>
              <a:t>Devops</a:t>
            </a:r>
            <a:r>
              <a:rPr lang="zh-CN" altLang="en-US" sz="4000" b="1" dirty="0" smtClean="0">
                <a:latin typeface="黑体" pitchFamily="49" charset="-122"/>
                <a:ea typeface="黑体" pitchFamily="49" charset="-122"/>
              </a:rPr>
              <a:t>简介</a:t>
            </a:r>
            <a:endParaRPr lang="zh-CN" altLang="en-US" sz="40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521389" y="1689762"/>
            <a:ext cx="438374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DevOps</a:t>
            </a:r>
            <a:r>
              <a:rPr lang="zh-CN" altLang="en-US" dirty="0" smtClean="0"/>
              <a:t>一词的来自于</a:t>
            </a:r>
            <a:r>
              <a:rPr lang="en-US" altLang="zh-CN" dirty="0" smtClean="0"/>
              <a:t>Development</a:t>
            </a:r>
            <a:r>
              <a:rPr lang="zh-CN" altLang="en-US" dirty="0" smtClean="0"/>
              <a:t>和</a:t>
            </a:r>
            <a:r>
              <a:rPr lang="en-US" altLang="zh-CN" dirty="0" smtClean="0"/>
              <a:t>Operations</a:t>
            </a:r>
            <a:r>
              <a:rPr lang="zh-CN" altLang="en-US" dirty="0" smtClean="0"/>
              <a:t>的组合，突出重视软件开发人员和运维人员的沟通合作，通过自动化流程来使得软件构建、测试、发布更加快捷、频繁和可靠。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" name="等腰三角形 4"/>
          <p:cNvSpPr/>
          <p:nvPr/>
        </p:nvSpPr>
        <p:spPr>
          <a:xfrm>
            <a:off x="2449902" y="1315249"/>
            <a:ext cx="6107502" cy="4339086"/>
          </a:xfrm>
          <a:prstGeom prst="triangle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云形 5"/>
          <p:cNvSpPr/>
          <p:nvPr/>
        </p:nvSpPr>
        <p:spPr>
          <a:xfrm>
            <a:off x="4063041" y="4774440"/>
            <a:ext cx="3381555" cy="776378"/>
          </a:xfrm>
          <a:prstGeom prst="cloud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solidFill>
                  <a:schemeClr val="tx1"/>
                </a:solidFill>
              </a:rPr>
              <a:t>云平台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31830" y="3969783"/>
            <a:ext cx="1316879" cy="6362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0" name="Picture 2" descr="http://blog.wso2.com/wp-content/uploads/2016/04/microservice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51562" y="3036443"/>
            <a:ext cx="1166662" cy="452665"/>
          </a:xfrm>
          <a:prstGeom prst="rect">
            <a:avLst/>
          </a:prstGeom>
          <a:noFill/>
        </p:spPr>
      </p:pic>
      <p:pic>
        <p:nvPicPr>
          <p:cNvPr id="12294" name="Picture 6" descr="C:\Users\s00318865\AppData\Roaming\eSpace_Desktop\UserData\s00318865\imagefiles\159CE51D-5207-49C2-8F11-60DBDC7AC947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03321" y="2011774"/>
            <a:ext cx="1017916" cy="541905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5641684" y="4067075"/>
            <a:ext cx="1224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容器</a:t>
            </a:r>
            <a:endParaRPr lang="zh-CN" alt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5069457" y="3417219"/>
            <a:ext cx="969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微服务</a:t>
            </a:r>
            <a:endParaRPr lang="zh-CN" alt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023450" y="2448185"/>
            <a:ext cx="10322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err="1" smtClean="0"/>
              <a:t>devops</a:t>
            </a:r>
            <a:endParaRPr lang="zh-CN" altLang="en-US" b="1" dirty="0"/>
          </a:p>
        </p:txBody>
      </p:sp>
      <p:pic>
        <p:nvPicPr>
          <p:cNvPr id="13" name="Picture 13" descr="http://www.freeclipartnow.com/d/16435-1/PC-tower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60816" y="3844582"/>
            <a:ext cx="678563" cy="753959"/>
          </a:xfrm>
          <a:prstGeom prst="rect">
            <a:avLst/>
          </a:prstGeom>
          <a:noFill/>
        </p:spPr>
      </p:pic>
      <p:pic>
        <p:nvPicPr>
          <p:cNvPr id="14" name="Picture 15" descr="https://www.virtualbox.org/graphics/vbox_logo2_gradient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352482" y="3892303"/>
            <a:ext cx="588270" cy="756347"/>
          </a:xfrm>
          <a:prstGeom prst="rect">
            <a:avLst/>
          </a:prstGeom>
          <a:noFill/>
        </p:spPr>
      </p:pic>
      <p:pic>
        <p:nvPicPr>
          <p:cNvPr id="12296" name="Picture 8" descr="瀑布模型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914397" y="2009194"/>
            <a:ext cx="737306" cy="479249"/>
          </a:xfrm>
          <a:prstGeom prst="rect">
            <a:avLst/>
          </a:prstGeom>
          <a:noFill/>
        </p:spPr>
      </p:pic>
      <p:pic>
        <p:nvPicPr>
          <p:cNvPr id="12298" name="Picture 10" descr="http://img4.imgtn.bdimg.com/it/u=431997714,2668923274&amp;fm=21&amp;gp=0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957140" y="4912463"/>
            <a:ext cx="766635" cy="512643"/>
          </a:xfrm>
          <a:prstGeom prst="rect">
            <a:avLst/>
          </a:prstGeom>
          <a:noFill/>
        </p:spPr>
      </p:pic>
      <p:pic>
        <p:nvPicPr>
          <p:cNvPr id="12300" name="Picture 12" descr="C:\Users\s00318865\AppData\Roaming\eSpace_Desktop\UserData\s00318865\imagefiles\0DC7A4FF-6174-4D93-98CB-687014A4B9AF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939282" y="2928379"/>
            <a:ext cx="739274" cy="662797"/>
          </a:xfrm>
          <a:prstGeom prst="rect">
            <a:avLst/>
          </a:prstGeom>
          <a:noFill/>
        </p:spPr>
      </p:pic>
      <p:pic>
        <p:nvPicPr>
          <p:cNvPr id="12302" name="Picture 14" descr="C:\Users\s00318865\AppData\Roaming\eSpace_Desktop\UserData\s00318865\imagefiles\0942481F-BFE6-4B20-A56B-F7711482501E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2346386" y="1891502"/>
            <a:ext cx="810523" cy="724007"/>
          </a:xfrm>
          <a:prstGeom prst="rect">
            <a:avLst/>
          </a:prstGeom>
          <a:noFill/>
        </p:spPr>
      </p:pic>
      <p:cxnSp>
        <p:nvCxnSpPr>
          <p:cNvPr id="21" name="直接箭头连接符 20"/>
          <p:cNvCxnSpPr/>
          <p:nvPr/>
        </p:nvCxnSpPr>
        <p:spPr>
          <a:xfrm flipV="1">
            <a:off x="3257910" y="2281407"/>
            <a:ext cx="1408981" cy="14377"/>
          </a:xfrm>
          <a:prstGeom prst="straightConnector1">
            <a:avLst/>
          </a:prstGeom>
          <a:ln w="38100">
            <a:solidFill>
              <a:srgbClr val="00B0F0"/>
            </a:solidFill>
            <a:tailEnd type="arrow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1754039" y="4207974"/>
            <a:ext cx="488829" cy="5750"/>
          </a:xfrm>
          <a:prstGeom prst="straightConnector1">
            <a:avLst/>
          </a:prstGeom>
          <a:ln w="38100">
            <a:solidFill>
              <a:srgbClr val="00B0F0"/>
            </a:solidFill>
            <a:tailEnd type="arrow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 flipV="1">
            <a:off x="1860431" y="5133873"/>
            <a:ext cx="733245" cy="8626"/>
          </a:xfrm>
          <a:prstGeom prst="straightConnector1">
            <a:avLst/>
          </a:prstGeom>
          <a:ln w="38100">
            <a:solidFill>
              <a:srgbClr val="00B0F0"/>
            </a:solidFill>
            <a:tailEnd type="arrow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3053756" y="4196469"/>
            <a:ext cx="281796" cy="14377"/>
          </a:xfrm>
          <a:prstGeom prst="straightConnector1">
            <a:avLst/>
          </a:prstGeom>
          <a:ln w="38100">
            <a:solidFill>
              <a:srgbClr val="00B0F0"/>
            </a:solidFill>
            <a:tailEnd type="arrow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810884" y="2540192"/>
            <a:ext cx="11041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瀑布式开发</a:t>
            </a:r>
            <a:endParaRPr lang="zh-CN" altLang="en-US" sz="1400" dirty="0"/>
          </a:p>
        </p:txBody>
      </p:sp>
      <p:sp>
        <p:nvSpPr>
          <p:cNvPr id="33" name="TextBox 32"/>
          <p:cNvSpPr txBox="1"/>
          <p:nvPr/>
        </p:nvSpPr>
        <p:spPr>
          <a:xfrm>
            <a:off x="2317639" y="2537322"/>
            <a:ext cx="11041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敏捷开发</a:t>
            </a:r>
            <a:endParaRPr lang="zh-CN" altLang="en-US" sz="1400" dirty="0"/>
          </a:p>
        </p:txBody>
      </p:sp>
      <p:sp>
        <p:nvSpPr>
          <p:cNvPr id="34" name="TextBox 33"/>
          <p:cNvSpPr txBox="1"/>
          <p:nvPr/>
        </p:nvSpPr>
        <p:spPr>
          <a:xfrm>
            <a:off x="900015" y="3509231"/>
            <a:ext cx="11041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单体架构</a:t>
            </a:r>
            <a:endParaRPr lang="zh-CN" altLang="en-US" sz="1400" dirty="0"/>
          </a:p>
        </p:txBody>
      </p:sp>
      <p:sp>
        <p:nvSpPr>
          <p:cNvPr id="35" name="TextBox 34"/>
          <p:cNvSpPr txBox="1"/>
          <p:nvPr/>
        </p:nvSpPr>
        <p:spPr>
          <a:xfrm>
            <a:off x="908636" y="4509895"/>
            <a:ext cx="11041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物理机</a:t>
            </a:r>
            <a:endParaRPr lang="zh-CN" alt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2285987" y="4507021"/>
            <a:ext cx="11041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虚拟机</a:t>
            </a:r>
            <a:endParaRPr lang="zh-CN" altLang="en-US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807995" y="5444425"/>
            <a:ext cx="11041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服务中心</a:t>
            </a:r>
            <a:endParaRPr lang="zh-CN" altLang="en-US" sz="1400" dirty="0"/>
          </a:p>
        </p:txBody>
      </p:sp>
      <p:pic>
        <p:nvPicPr>
          <p:cNvPr id="12304" name="Picture 16" descr="C:\Users\s00318865\AppData\Roaming\eSpace_Desktop\UserData\s00318865\imagefiles\15EF98D5-47E5-4AA6-AB1A-C5A05D1A1FC9.pn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2248572" y="3006025"/>
            <a:ext cx="857476" cy="498895"/>
          </a:xfrm>
          <a:prstGeom prst="rect">
            <a:avLst/>
          </a:prstGeom>
          <a:noFill/>
        </p:spPr>
      </p:pic>
      <p:cxnSp>
        <p:nvCxnSpPr>
          <p:cNvPr id="40" name="直接箭头连接符 39"/>
          <p:cNvCxnSpPr/>
          <p:nvPr/>
        </p:nvCxnSpPr>
        <p:spPr>
          <a:xfrm>
            <a:off x="1759790" y="3282072"/>
            <a:ext cx="488829" cy="5750"/>
          </a:xfrm>
          <a:prstGeom prst="straightConnector1">
            <a:avLst/>
          </a:prstGeom>
          <a:ln w="38100">
            <a:solidFill>
              <a:srgbClr val="00B0F0"/>
            </a:solidFill>
            <a:tailEnd type="arrow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>
            <a:off x="1733911" y="2290035"/>
            <a:ext cx="488829" cy="5750"/>
          </a:xfrm>
          <a:prstGeom prst="straightConnector1">
            <a:avLst/>
          </a:prstGeom>
          <a:ln w="38100">
            <a:solidFill>
              <a:srgbClr val="00B0F0"/>
            </a:solidFill>
            <a:tailEnd type="arrow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/>
          <p:nvPr/>
        </p:nvCxnSpPr>
        <p:spPr>
          <a:xfrm flipV="1">
            <a:off x="3157269" y="3230312"/>
            <a:ext cx="862640" cy="8628"/>
          </a:xfrm>
          <a:prstGeom prst="straightConnector1">
            <a:avLst/>
          </a:prstGeom>
          <a:ln w="38100">
            <a:solidFill>
              <a:srgbClr val="00B0F0"/>
            </a:solidFill>
            <a:tailEnd type="arrow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305" name="Picture 17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8297256" y="3567392"/>
            <a:ext cx="3491901" cy="18041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" name="TextBox 37"/>
          <p:cNvSpPr txBox="1"/>
          <p:nvPr/>
        </p:nvSpPr>
        <p:spPr>
          <a:xfrm>
            <a:off x="2251484" y="3506354"/>
            <a:ext cx="11041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N</a:t>
            </a:r>
            <a:r>
              <a:rPr lang="zh-CN" altLang="en-US" sz="1400" dirty="0" smtClean="0"/>
              <a:t>层架构</a:t>
            </a:r>
            <a:endParaRPr lang="zh-CN" altLang="en-US" sz="1400" dirty="0"/>
          </a:p>
        </p:txBody>
      </p:sp>
    </p:spTree>
  </p:cSld>
  <p:clrMapOvr>
    <a:masterClrMapping/>
  </p:clrMapOvr>
  <p:transition advClick="0" advTm="47453"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1492" y="490852"/>
            <a:ext cx="96490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 err="1" smtClean="0">
                <a:latin typeface="黑体" pitchFamily="49" charset="-122"/>
                <a:ea typeface="黑体" pitchFamily="49" charset="-122"/>
              </a:rPr>
              <a:t>Devops</a:t>
            </a:r>
            <a:r>
              <a:rPr lang="zh-CN" altLang="en-US" sz="4000" b="1" dirty="0" smtClean="0">
                <a:latin typeface="黑体" pitchFamily="49" charset="-122"/>
                <a:ea typeface="黑体" pitchFamily="49" charset="-122"/>
              </a:rPr>
              <a:t>与敏捷开发</a:t>
            </a:r>
            <a:endParaRPr lang="zh-CN" altLang="en-US" sz="40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691709" y="3047893"/>
            <a:ext cx="738670" cy="723900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需求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2196445" y="3055929"/>
            <a:ext cx="755797" cy="723900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代码实现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3683322" y="3051617"/>
            <a:ext cx="804824" cy="723900"/>
          </a:xfrm>
          <a:prstGeom prst="roundRect">
            <a:avLst/>
          </a:prstGeom>
          <a:solidFill>
            <a:srgbClr val="FFFF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测试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2" name="组合 65"/>
          <p:cNvGrpSpPr/>
          <p:nvPr/>
        </p:nvGrpSpPr>
        <p:grpSpPr>
          <a:xfrm>
            <a:off x="4975083" y="3205032"/>
            <a:ext cx="287878" cy="429143"/>
            <a:chOff x="3421525" y="4821107"/>
            <a:chExt cx="287878" cy="429143"/>
          </a:xfrm>
        </p:grpSpPr>
        <p:sp>
          <p:nvSpPr>
            <p:cNvPr id="11" name="Freeform 98"/>
            <p:cNvSpPr/>
            <p:nvPr/>
          </p:nvSpPr>
          <p:spPr>
            <a:xfrm>
              <a:off x="3571000" y="4821107"/>
              <a:ext cx="138403" cy="159083"/>
            </a:xfrm>
            <a:custGeom>
              <a:avLst/>
              <a:gdLst>
                <a:gd name="connsiteX0" fmla="*/ 0 w 726849"/>
                <a:gd name="connsiteY0" fmla="*/ 316180 h 632359"/>
                <a:gd name="connsiteX1" fmla="*/ 158090 w 726849"/>
                <a:gd name="connsiteY1" fmla="*/ 0 h 632359"/>
                <a:gd name="connsiteX2" fmla="*/ 568759 w 726849"/>
                <a:gd name="connsiteY2" fmla="*/ 0 h 632359"/>
                <a:gd name="connsiteX3" fmla="*/ 726849 w 726849"/>
                <a:gd name="connsiteY3" fmla="*/ 316180 h 632359"/>
                <a:gd name="connsiteX4" fmla="*/ 568759 w 726849"/>
                <a:gd name="connsiteY4" fmla="*/ 632359 h 632359"/>
                <a:gd name="connsiteX5" fmla="*/ 158090 w 726849"/>
                <a:gd name="connsiteY5" fmla="*/ 632359 h 632359"/>
                <a:gd name="connsiteX6" fmla="*/ 0 w 726849"/>
                <a:gd name="connsiteY6" fmla="*/ 316180 h 632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26849" h="632359">
                  <a:moveTo>
                    <a:pt x="363424" y="0"/>
                  </a:moveTo>
                  <a:lnTo>
                    <a:pt x="726849" y="137538"/>
                  </a:lnTo>
                  <a:lnTo>
                    <a:pt x="726849" y="494821"/>
                  </a:lnTo>
                  <a:lnTo>
                    <a:pt x="363424" y="632359"/>
                  </a:lnTo>
                  <a:lnTo>
                    <a:pt x="0" y="494821"/>
                  </a:lnTo>
                  <a:lnTo>
                    <a:pt x="0" y="137538"/>
                  </a:lnTo>
                  <a:lnTo>
                    <a:pt x="363424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40453" tIns="155177" rIns="140454" bIns="155177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100" kern="1200" dirty="0"/>
            </a:p>
          </p:txBody>
        </p:sp>
        <p:sp>
          <p:nvSpPr>
            <p:cNvPr id="12" name="Freeform 99"/>
            <p:cNvSpPr/>
            <p:nvPr/>
          </p:nvSpPr>
          <p:spPr>
            <a:xfrm>
              <a:off x="3421525" y="4821107"/>
              <a:ext cx="138402" cy="159083"/>
            </a:xfrm>
            <a:custGeom>
              <a:avLst/>
              <a:gdLst>
                <a:gd name="connsiteX0" fmla="*/ 0 w 726849"/>
                <a:gd name="connsiteY0" fmla="*/ 316180 h 632359"/>
                <a:gd name="connsiteX1" fmla="*/ 158090 w 726849"/>
                <a:gd name="connsiteY1" fmla="*/ 0 h 632359"/>
                <a:gd name="connsiteX2" fmla="*/ 568759 w 726849"/>
                <a:gd name="connsiteY2" fmla="*/ 0 h 632359"/>
                <a:gd name="connsiteX3" fmla="*/ 726849 w 726849"/>
                <a:gd name="connsiteY3" fmla="*/ 316180 h 632359"/>
                <a:gd name="connsiteX4" fmla="*/ 568759 w 726849"/>
                <a:gd name="connsiteY4" fmla="*/ 632359 h 632359"/>
                <a:gd name="connsiteX5" fmla="*/ 158090 w 726849"/>
                <a:gd name="connsiteY5" fmla="*/ 632359 h 632359"/>
                <a:gd name="connsiteX6" fmla="*/ 0 w 726849"/>
                <a:gd name="connsiteY6" fmla="*/ 316180 h 632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26849" h="632359">
                  <a:moveTo>
                    <a:pt x="363424" y="0"/>
                  </a:moveTo>
                  <a:lnTo>
                    <a:pt x="726849" y="137538"/>
                  </a:lnTo>
                  <a:lnTo>
                    <a:pt x="726849" y="494821"/>
                  </a:lnTo>
                  <a:lnTo>
                    <a:pt x="363424" y="632359"/>
                  </a:lnTo>
                  <a:lnTo>
                    <a:pt x="0" y="494821"/>
                  </a:lnTo>
                  <a:lnTo>
                    <a:pt x="0" y="137538"/>
                  </a:lnTo>
                  <a:lnTo>
                    <a:pt x="363424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8543" tIns="113267" rIns="98543" bIns="113267" numCol="1" spcCol="1270" anchor="ctr" anchorCtr="0">
              <a:noAutofit/>
            </a:bodyPr>
            <a:lstStyle/>
            <a:p>
              <a:pPr lvl="0" algn="ctr" defTabSz="1555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3500" kern="1200"/>
            </a:p>
          </p:txBody>
        </p:sp>
        <p:sp>
          <p:nvSpPr>
            <p:cNvPr id="13" name="Freeform 100"/>
            <p:cNvSpPr/>
            <p:nvPr/>
          </p:nvSpPr>
          <p:spPr>
            <a:xfrm>
              <a:off x="3495976" y="4956137"/>
              <a:ext cx="138402" cy="159083"/>
            </a:xfrm>
            <a:custGeom>
              <a:avLst/>
              <a:gdLst>
                <a:gd name="connsiteX0" fmla="*/ 0 w 726849"/>
                <a:gd name="connsiteY0" fmla="*/ 316180 h 632359"/>
                <a:gd name="connsiteX1" fmla="*/ 158090 w 726849"/>
                <a:gd name="connsiteY1" fmla="*/ 0 h 632359"/>
                <a:gd name="connsiteX2" fmla="*/ 568759 w 726849"/>
                <a:gd name="connsiteY2" fmla="*/ 0 h 632359"/>
                <a:gd name="connsiteX3" fmla="*/ 726849 w 726849"/>
                <a:gd name="connsiteY3" fmla="*/ 316180 h 632359"/>
                <a:gd name="connsiteX4" fmla="*/ 568759 w 726849"/>
                <a:gd name="connsiteY4" fmla="*/ 632359 h 632359"/>
                <a:gd name="connsiteX5" fmla="*/ 158090 w 726849"/>
                <a:gd name="connsiteY5" fmla="*/ 632359 h 632359"/>
                <a:gd name="connsiteX6" fmla="*/ 0 w 726849"/>
                <a:gd name="connsiteY6" fmla="*/ 316180 h 632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26849" h="632359">
                  <a:moveTo>
                    <a:pt x="363424" y="0"/>
                  </a:moveTo>
                  <a:lnTo>
                    <a:pt x="726849" y="137538"/>
                  </a:lnTo>
                  <a:lnTo>
                    <a:pt x="726849" y="494821"/>
                  </a:lnTo>
                  <a:lnTo>
                    <a:pt x="363424" y="632359"/>
                  </a:lnTo>
                  <a:lnTo>
                    <a:pt x="0" y="494821"/>
                  </a:lnTo>
                  <a:lnTo>
                    <a:pt x="0" y="137538"/>
                  </a:lnTo>
                  <a:lnTo>
                    <a:pt x="363424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40453" tIns="155177" rIns="140453" bIns="155177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100" kern="1200" dirty="0"/>
            </a:p>
          </p:txBody>
        </p:sp>
        <p:sp>
          <p:nvSpPr>
            <p:cNvPr id="14" name="Freeform 101"/>
            <p:cNvSpPr/>
            <p:nvPr/>
          </p:nvSpPr>
          <p:spPr>
            <a:xfrm>
              <a:off x="3571000" y="5091167"/>
              <a:ext cx="138403" cy="159083"/>
            </a:xfrm>
            <a:custGeom>
              <a:avLst/>
              <a:gdLst>
                <a:gd name="connsiteX0" fmla="*/ 0 w 726849"/>
                <a:gd name="connsiteY0" fmla="*/ 316180 h 632359"/>
                <a:gd name="connsiteX1" fmla="*/ 158090 w 726849"/>
                <a:gd name="connsiteY1" fmla="*/ 0 h 632359"/>
                <a:gd name="connsiteX2" fmla="*/ 568759 w 726849"/>
                <a:gd name="connsiteY2" fmla="*/ 0 h 632359"/>
                <a:gd name="connsiteX3" fmla="*/ 726849 w 726849"/>
                <a:gd name="connsiteY3" fmla="*/ 316180 h 632359"/>
                <a:gd name="connsiteX4" fmla="*/ 568759 w 726849"/>
                <a:gd name="connsiteY4" fmla="*/ 632359 h 632359"/>
                <a:gd name="connsiteX5" fmla="*/ 158090 w 726849"/>
                <a:gd name="connsiteY5" fmla="*/ 632359 h 632359"/>
                <a:gd name="connsiteX6" fmla="*/ 0 w 726849"/>
                <a:gd name="connsiteY6" fmla="*/ 316180 h 632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26849" h="632359">
                  <a:moveTo>
                    <a:pt x="363424" y="0"/>
                  </a:moveTo>
                  <a:lnTo>
                    <a:pt x="726849" y="137538"/>
                  </a:lnTo>
                  <a:lnTo>
                    <a:pt x="726849" y="494821"/>
                  </a:lnTo>
                  <a:lnTo>
                    <a:pt x="363424" y="632359"/>
                  </a:lnTo>
                  <a:lnTo>
                    <a:pt x="0" y="494821"/>
                  </a:lnTo>
                  <a:lnTo>
                    <a:pt x="0" y="137538"/>
                  </a:lnTo>
                  <a:lnTo>
                    <a:pt x="363424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40453" tIns="155177" rIns="140454" bIns="155178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100" kern="1200" dirty="0"/>
            </a:p>
          </p:txBody>
        </p:sp>
        <p:sp>
          <p:nvSpPr>
            <p:cNvPr id="15" name="Freeform 102"/>
            <p:cNvSpPr/>
            <p:nvPr/>
          </p:nvSpPr>
          <p:spPr>
            <a:xfrm>
              <a:off x="3421525" y="5091167"/>
              <a:ext cx="138402" cy="159083"/>
            </a:xfrm>
            <a:custGeom>
              <a:avLst/>
              <a:gdLst>
                <a:gd name="connsiteX0" fmla="*/ 0 w 726849"/>
                <a:gd name="connsiteY0" fmla="*/ 316180 h 632359"/>
                <a:gd name="connsiteX1" fmla="*/ 158090 w 726849"/>
                <a:gd name="connsiteY1" fmla="*/ 0 h 632359"/>
                <a:gd name="connsiteX2" fmla="*/ 568759 w 726849"/>
                <a:gd name="connsiteY2" fmla="*/ 0 h 632359"/>
                <a:gd name="connsiteX3" fmla="*/ 726849 w 726849"/>
                <a:gd name="connsiteY3" fmla="*/ 316180 h 632359"/>
                <a:gd name="connsiteX4" fmla="*/ 568759 w 726849"/>
                <a:gd name="connsiteY4" fmla="*/ 632359 h 632359"/>
                <a:gd name="connsiteX5" fmla="*/ 158090 w 726849"/>
                <a:gd name="connsiteY5" fmla="*/ 632359 h 632359"/>
                <a:gd name="connsiteX6" fmla="*/ 0 w 726849"/>
                <a:gd name="connsiteY6" fmla="*/ 316180 h 632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26849" h="632359">
                  <a:moveTo>
                    <a:pt x="363424" y="0"/>
                  </a:moveTo>
                  <a:lnTo>
                    <a:pt x="726849" y="137538"/>
                  </a:lnTo>
                  <a:lnTo>
                    <a:pt x="726849" y="494821"/>
                  </a:lnTo>
                  <a:lnTo>
                    <a:pt x="363424" y="632359"/>
                  </a:lnTo>
                  <a:lnTo>
                    <a:pt x="0" y="494821"/>
                  </a:lnTo>
                  <a:lnTo>
                    <a:pt x="0" y="137538"/>
                  </a:lnTo>
                  <a:lnTo>
                    <a:pt x="363424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8543" tIns="113267" rIns="98543" bIns="113267" numCol="1" spcCol="1270" anchor="ctr" anchorCtr="0">
              <a:noAutofit/>
            </a:bodyPr>
            <a:lstStyle/>
            <a:p>
              <a:pPr lvl="0" algn="ctr" defTabSz="1555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3500" kern="1200"/>
            </a:p>
          </p:txBody>
        </p:sp>
      </p:grpSp>
      <p:pic>
        <p:nvPicPr>
          <p:cNvPr id="16" name="Picture 2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8889" y="3082234"/>
            <a:ext cx="1205653" cy="7262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>
                    <a:alpha val="39999"/>
                  </a:srgbClr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>
                    <a:alpha val="39999"/>
                  </a:schemeClr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AutoShape 10"/>
          <p:cNvSpPr>
            <a:spLocks noChangeArrowheads="1"/>
          </p:cNvSpPr>
          <p:nvPr/>
        </p:nvSpPr>
        <p:spPr bwMode="auto">
          <a:xfrm>
            <a:off x="6517722" y="2304264"/>
            <a:ext cx="1763635" cy="609600"/>
          </a:xfrm>
          <a:prstGeom prst="wedgeEllipseCallout">
            <a:avLst>
              <a:gd name="adj1" fmla="val -26548"/>
              <a:gd name="adj2" fmla="val 71877"/>
            </a:avLst>
          </a:prstGeom>
          <a:solidFill>
            <a:srgbClr val="99CC00"/>
          </a:solidFill>
          <a:ln w="9525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T/>
            <a:bevelB/>
          </a:sp3d>
        </p:spPr>
        <p:txBody>
          <a:bodyPr/>
          <a:lstStyle/>
          <a:p>
            <a:pPr algn="ctr">
              <a:defRPr/>
            </a:pPr>
            <a:r>
              <a:rPr lang="zh-CN" altLang="en-US" sz="1400" dirty="0" smtClean="0"/>
              <a:t>基础设施</a:t>
            </a:r>
            <a:endParaRPr lang="en-US" altLang="zh-CN" sz="14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59619" y="2177500"/>
            <a:ext cx="3109358" cy="2026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3" name="组合 66"/>
          <p:cNvGrpSpPr/>
          <p:nvPr/>
        </p:nvGrpSpPr>
        <p:grpSpPr>
          <a:xfrm>
            <a:off x="7678503" y="3212588"/>
            <a:ext cx="287878" cy="429143"/>
            <a:chOff x="7305953" y="4877814"/>
            <a:chExt cx="287878" cy="429143"/>
          </a:xfrm>
        </p:grpSpPr>
        <p:sp>
          <p:nvSpPr>
            <p:cNvPr id="21" name="Freeform 98"/>
            <p:cNvSpPr/>
            <p:nvPr/>
          </p:nvSpPr>
          <p:spPr>
            <a:xfrm>
              <a:off x="7455428" y="4877814"/>
              <a:ext cx="138403" cy="159083"/>
            </a:xfrm>
            <a:custGeom>
              <a:avLst/>
              <a:gdLst>
                <a:gd name="connsiteX0" fmla="*/ 0 w 726849"/>
                <a:gd name="connsiteY0" fmla="*/ 316180 h 632359"/>
                <a:gd name="connsiteX1" fmla="*/ 158090 w 726849"/>
                <a:gd name="connsiteY1" fmla="*/ 0 h 632359"/>
                <a:gd name="connsiteX2" fmla="*/ 568759 w 726849"/>
                <a:gd name="connsiteY2" fmla="*/ 0 h 632359"/>
                <a:gd name="connsiteX3" fmla="*/ 726849 w 726849"/>
                <a:gd name="connsiteY3" fmla="*/ 316180 h 632359"/>
                <a:gd name="connsiteX4" fmla="*/ 568759 w 726849"/>
                <a:gd name="connsiteY4" fmla="*/ 632359 h 632359"/>
                <a:gd name="connsiteX5" fmla="*/ 158090 w 726849"/>
                <a:gd name="connsiteY5" fmla="*/ 632359 h 632359"/>
                <a:gd name="connsiteX6" fmla="*/ 0 w 726849"/>
                <a:gd name="connsiteY6" fmla="*/ 316180 h 632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26849" h="632359">
                  <a:moveTo>
                    <a:pt x="363424" y="0"/>
                  </a:moveTo>
                  <a:lnTo>
                    <a:pt x="726849" y="137538"/>
                  </a:lnTo>
                  <a:lnTo>
                    <a:pt x="726849" y="494821"/>
                  </a:lnTo>
                  <a:lnTo>
                    <a:pt x="363424" y="632359"/>
                  </a:lnTo>
                  <a:lnTo>
                    <a:pt x="0" y="494821"/>
                  </a:lnTo>
                  <a:lnTo>
                    <a:pt x="0" y="137538"/>
                  </a:lnTo>
                  <a:lnTo>
                    <a:pt x="363424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40453" tIns="155177" rIns="140454" bIns="155177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100" kern="1200" dirty="0"/>
            </a:p>
          </p:txBody>
        </p:sp>
        <p:sp>
          <p:nvSpPr>
            <p:cNvPr id="22" name="Freeform 99"/>
            <p:cNvSpPr/>
            <p:nvPr/>
          </p:nvSpPr>
          <p:spPr>
            <a:xfrm>
              <a:off x="7305953" y="4877814"/>
              <a:ext cx="138402" cy="159083"/>
            </a:xfrm>
            <a:custGeom>
              <a:avLst/>
              <a:gdLst>
                <a:gd name="connsiteX0" fmla="*/ 0 w 726849"/>
                <a:gd name="connsiteY0" fmla="*/ 316180 h 632359"/>
                <a:gd name="connsiteX1" fmla="*/ 158090 w 726849"/>
                <a:gd name="connsiteY1" fmla="*/ 0 h 632359"/>
                <a:gd name="connsiteX2" fmla="*/ 568759 w 726849"/>
                <a:gd name="connsiteY2" fmla="*/ 0 h 632359"/>
                <a:gd name="connsiteX3" fmla="*/ 726849 w 726849"/>
                <a:gd name="connsiteY3" fmla="*/ 316180 h 632359"/>
                <a:gd name="connsiteX4" fmla="*/ 568759 w 726849"/>
                <a:gd name="connsiteY4" fmla="*/ 632359 h 632359"/>
                <a:gd name="connsiteX5" fmla="*/ 158090 w 726849"/>
                <a:gd name="connsiteY5" fmla="*/ 632359 h 632359"/>
                <a:gd name="connsiteX6" fmla="*/ 0 w 726849"/>
                <a:gd name="connsiteY6" fmla="*/ 316180 h 632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26849" h="632359">
                  <a:moveTo>
                    <a:pt x="363424" y="0"/>
                  </a:moveTo>
                  <a:lnTo>
                    <a:pt x="726849" y="137538"/>
                  </a:lnTo>
                  <a:lnTo>
                    <a:pt x="726849" y="494821"/>
                  </a:lnTo>
                  <a:lnTo>
                    <a:pt x="363424" y="632359"/>
                  </a:lnTo>
                  <a:lnTo>
                    <a:pt x="0" y="494821"/>
                  </a:lnTo>
                  <a:lnTo>
                    <a:pt x="0" y="137538"/>
                  </a:lnTo>
                  <a:lnTo>
                    <a:pt x="363424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8543" tIns="113267" rIns="98543" bIns="113267" numCol="1" spcCol="1270" anchor="ctr" anchorCtr="0">
              <a:noAutofit/>
            </a:bodyPr>
            <a:lstStyle/>
            <a:p>
              <a:pPr lvl="0" algn="ctr" defTabSz="1555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3500" kern="1200"/>
            </a:p>
          </p:txBody>
        </p:sp>
        <p:sp>
          <p:nvSpPr>
            <p:cNvPr id="23" name="Freeform 100"/>
            <p:cNvSpPr/>
            <p:nvPr/>
          </p:nvSpPr>
          <p:spPr>
            <a:xfrm>
              <a:off x="7380404" y="5012844"/>
              <a:ext cx="138402" cy="159083"/>
            </a:xfrm>
            <a:custGeom>
              <a:avLst/>
              <a:gdLst>
                <a:gd name="connsiteX0" fmla="*/ 0 w 726849"/>
                <a:gd name="connsiteY0" fmla="*/ 316180 h 632359"/>
                <a:gd name="connsiteX1" fmla="*/ 158090 w 726849"/>
                <a:gd name="connsiteY1" fmla="*/ 0 h 632359"/>
                <a:gd name="connsiteX2" fmla="*/ 568759 w 726849"/>
                <a:gd name="connsiteY2" fmla="*/ 0 h 632359"/>
                <a:gd name="connsiteX3" fmla="*/ 726849 w 726849"/>
                <a:gd name="connsiteY3" fmla="*/ 316180 h 632359"/>
                <a:gd name="connsiteX4" fmla="*/ 568759 w 726849"/>
                <a:gd name="connsiteY4" fmla="*/ 632359 h 632359"/>
                <a:gd name="connsiteX5" fmla="*/ 158090 w 726849"/>
                <a:gd name="connsiteY5" fmla="*/ 632359 h 632359"/>
                <a:gd name="connsiteX6" fmla="*/ 0 w 726849"/>
                <a:gd name="connsiteY6" fmla="*/ 316180 h 632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26849" h="632359">
                  <a:moveTo>
                    <a:pt x="363424" y="0"/>
                  </a:moveTo>
                  <a:lnTo>
                    <a:pt x="726849" y="137538"/>
                  </a:lnTo>
                  <a:lnTo>
                    <a:pt x="726849" y="494821"/>
                  </a:lnTo>
                  <a:lnTo>
                    <a:pt x="363424" y="632359"/>
                  </a:lnTo>
                  <a:lnTo>
                    <a:pt x="0" y="494821"/>
                  </a:lnTo>
                  <a:lnTo>
                    <a:pt x="0" y="137538"/>
                  </a:lnTo>
                  <a:lnTo>
                    <a:pt x="363424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40453" tIns="155177" rIns="140453" bIns="155177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100" kern="1200" dirty="0"/>
            </a:p>
          </p:txBody>
        </p:sp>
        <p:sp>
          <p:nvSpPr>
            <p:cNvPr id="24" name="Freeform 101"/>
            <p:cNvSpPr/>
            <p:nvPr/>
          </p:nvSpPr>
          <p:spPr>
            <a:xfrm>
              <a:off x="7455428" y="5147874"/>
              <a:ext cx="138403" cy="159083"/>
            </a:xfrm>
            <a:custGeom>
              <a:avLst/>
              <a:gdLst>
                <a:gd name="connsiteX0" fmla="*/ 0 w 726849"/>
                <a:gd name="connsiteY0" fmla="*/ 316180 h 632359"/>
                <a:gd name="connsiteX1" fmla="*/ 158090 w 726849"/>
                <a:gd name="connsiteY1" fmla="*/ 0 h 632359"/>
                <a:gd name="connsiteX2" fmla="*/ 568759 w 726849"/>
                <a:gd name="connsiteY2" fmla="*/ 0 h 632359"/>
                <a:gd name="connsiteX3" fmla="*/ 726849 w 726849"/>
                <a:gd name="connsiteY3" fmla="*/ 316180 h 632359"/>
                <a:gd name="connsiteX4" fmla="*/ 568759 w 726849"/>
                <a:gd name="connsiteY4" fmla="*/ 632359 h 632359"/>
                <a:gd name="connsiteX5" fmla="*/ 158090 w 726849"/>
                <a:gd name="connsiteY5" fmla="*/ 632359 h 632359"/>
                <a:gd name="connsiteX6" fmla="*/ 0 w 726849"/>
                <a:gd name="connsiteY6" fmla="*/ 316180 h 632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26849" h="632359">
                  <a:moveTo>
                    <a:pt x="363424" y="0"/>
                  </a:moveTo>
                  <a:lnTo>
                    <a:pt x="726849" y="137538"/>
                  </a:lnTo>
                  <a:lnTo>
                    <a:pt x="726849" y="494821"/>
                  </a:lnTo>
                  <a:lnTo>
                    <a:pt x="363424" y="632359"/>
                  </a:lnTo>
                  <a:lnTo>
                    <a:pt x="0" y="494821"/>
                  </a:lnTo>
                  <a:lnTo>
                    <a:pt x="0" y="137538"/>
                  </a:lnTo>
                  <a:lnTo>
                    <a:pt x="363424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40453" tIns="155177" rIns="140454" bIns="155178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100" kern="1200" dirty="0"/>
            </a:p>
          </p:txBody>
        </p:sp>
        <p:sp>
          <p:nvSpPr>
            <p:cNvPr id="25" name="Freeform 102"/>
            <p:cNvSpPr/>
            <p:nvPr/>
          </p:nvSpPr>
          <p:spPr>
            <a:xfrm>
              <a:off x="7305953" y="5147874"/>
              <a:ext cx="138402" cy="159083"/>
            </a:xfrm>
            <a:custGeom>
              <a:avLst/>
              <a:gdLst>
                <a:gd name="connsiteX0" fmla="*/ 0 w 726849"/>
                <a:gd name="connsiteY0" fmla="*/ 316180 h 632359"/>
                <a:gd name="connsiteX1" fmla="*/ 158090 w 726849"/>
                <a:gd name="connsiteY1" fmla="*/ 0 h 632359"/>
                <a:gd name="connsiteX2" fmla="*/ 568759 w 726849"/>
                <a:gd name="connsiteY2" fmla="*/ 0 h 632359"/>
                <a:gd name="connsiteX3" fmla="*/ 726849 w 726849"/>
                <a:gd name="connsiteY3" fmla="*/ 316180 h 632359"/>
                <a:gd name="connsiteX4" fmla="*/ 568759 w 726849"/>
                <a:gd name="connsiteY4" fmla="*/ 632359 h 632359"/>
                <a:gd name="connsiteX5" fmla="*/ 158090 w 726849"/>
                <a:gd name="connsiteY5" fmla="*/ 632359 h 632359"/>
                <a:gd name="connsiteX6" fmla="*/ 0 w 726849"/>
                <a:gd name="connsiteY6" fmla="*/ 316180 h 632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26849" h="632359">
                  <a:moveTo>
                    <a:pt x="363424" y="0"/>
                  </a:moveTo>
                  <a:lnTo>
                    <a:pt x="726849" y="137538"/>
                  </a:lnTo>
                  <a:lnTo>
                    <a:pt x="726849" y="494821"/>
                  </a:lnTo>
                  <a:lnTo>
                    <a:pt x="363424" y="632359"/>
                  </a:lnTo>
                  <a:lnTo>
                    <a:pt x="0" y="494821"/>
                  </a:lnTo>
                  <a:lnTo>
                    <a:pt x="0" y="137538"/>
                  </a:lnTo>
                  <a:lnTo>
                    <a:pt x="363424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8543" tIns="113267" rIns="98543" bIns="113267" numCol="1" spcCol="1270" anchor="ctr" anchorCtr="0">
              <a:noAutofit/>
            </a:bodyPr>
            <a:lstStyle/>
            <a:p>
              <a:pPr lvl="0" algn="ctr" defTabSz="1555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3500" kern="1200"/>
            </a:p>
          </p:txBody>
        </p:sp>
      </p:grpSp>
      <p:grpSp>
        <p:nvGrpSpPr>
          <p:cNvPr id="5" name="组合 67"/>
          <p:cNvGrpSpPr/>
          <p:nvPr/>
        </p:nvGrpSpPr>
        <p:grpSpPr>
          <a:xfrm>
            <a:off x="9925515" y="3173602"/>
            <a:ext cx="287878" cy="429143"/>
            <a:chOff x="9531702" y="4296568"/>
            <a:chExt cx="287878" cy="429143"/>
          </a:xfrm>
        </p:grpSpPr>
        <p:sp>
          <p:nvSpPr>
            <p:cNvPr id="26" name="Freeform 98"/>
            <p:cNvSpPr/>
            <p:nvPr/>
          </p:nvSpPr>
          <p:spPr>
            <a:xfrm>
              <a:off x="9681177" y="4296568"/>
              <a:ext cx="138403" cy="159083"/>
            </a:xfrm>
            <a:custGeom>
              <a:avLst/>
              <a:gdLst>
                <a:gd name="connsiteX0" fmla="*/ 0 w 726849"/>
                <a:gd name="connsiteY0" fmla="*/ 316180 h 632359"/>
                <a:gd name="connsiteX1" fmla="*/ 158090 w 726849"/>
                <a:gd name="connsiteY1" fmla="*/ 0 h 632359"/>
                <a:gd name="connsiteX2" fmla="*/ 568759 w 726849"/>
                <a:gd name="connsiteY2" fmla="*/ 0 h 632359"/>
                <a:gd name="connsiteX3" fmla="*/ 726849 w 726849"/>
                <a:gd name="connsiteY3" fmla="*/ 316180 h 632359"/>
                <a:gd name="connsiteX4" fmla="*/ 568759 w 726849"/>
                <a:gd name="connsiteY4" fmla="*/ 632359 h 632359"/>
                <a:gd name="connsiteX5" fmla="*/ 158090 w 726849"/>
                <a:gd name="connsiteY5" fmla="*/ 632359 h 632359"/>
                <a:gd name="connsiteX6" fmla="*/ 0 w 726849"/>
                <a:gd name="connsiteY6" fmla="*/ 316180 h 632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26849" h="632359">
                  <a:moveTo>
                    <a:pt x="363424" y="0"/>
                  </a:moveTo>
                  <a:lnTo>
                    <a:pt x="726849" y="137538"/>
                  </a:lnTo>
                  <a:lnTo>
                    <a:pt x="726849" y="494821"/>
                  </a:lnTo>
                  <a:lnTo>
                    <a:pt x="363424" y="632359"/>
                  </a:lnTo>
                  <a:lnTo>
                    <a:pt x="0" y="494821"/>
                  </a:lnTo>
                  <a:lnTo>
                    <a:pt x="0" y="137538"/>
                  </a:lnTo>
                  <a:lnTo>
                    <a:pt x="363424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40453" tIns="155177" rIns="140454" bIns="155177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100" kern="1200" dirty="0"/>
            </a:p>
          </p:txBody>
        </p:sp>
        <p:sp>
          <p:nvSpPr>
            <p:cNvPr id="27" name="Freeform 99"/>
            <p:cNvSpPr/>
            <p:nvPr/>
          </p:nvSpPr>
          <p:spPr>
            <a:xfrm>
              <a:off x="9531702" y="4296568"/>
              <a:ext cx="138402" cy="159083"/>
            </a:xfrm>
            <a:custGeom>
              <a:avLst/>
              <a:gdLst>
                <a:gd name="connsiteX0" fmla="*/ 0 w 726849"/>
                <a:gd name="connsiteY0" fmla="*/ 316180 h 632359"/>
                <a:gd name="connsiteX1" fmla="*/ 158090 w 726849"/>
                <a:gd name="connsiteY1" fmla="*/ 0 h 632359"/>
                <a:gd name="connsiteX2" fmla="*/ 568759 w 726849"/>
                <a:gd name="connsiteY2" fmla="*/ 0 h 632359"/>
                <a:gd name="connsiteX3" fmla="*/ 726849 w 726849"/>
                <a:gd name="connsiteY3" fmla="*/ 316180 h 632359"/>
                <a:gd name="connsiteX4" fmla="*/ 568759 w 726849"/>
                <a:gd name="connsiteY4" fmla="*/ 632359 h 632359"/>
                <a:gd name="connsiteX5" fmla="*/ 158090 w 726849"/>
                <a:gd name="connsiteY5" fmla="*/ 632359 h 632359"/>
                <a:gd name="connsiteX6" fmla="*/ 0 w 726849"/>
                <a:gd name="connsiteY6" fmla="*/ 316180 h 632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26849" h="632359">
                  <a:moveTo>
                    <a:pt x="363424" y="0"/>
                  </a:moveTo>
                  <a:lnTo>
                    <a:pt x="726849" y="137538"/>
                  </a:lnTo>
                  <a:lnTo>
                    <a:pt x="726849" y="494821"/>
                  </a:lnTo>
                  <a:lnTo>
                    <a:pt x="363424" y="632359"/>
                  </a:lnTo>
                  <a:lnTo>
                    <a:pt x="0" y="494821"/>
                  </a:lnTo>
                  <a:lnTo>
                    <a:pt x="0" y="137538"/>
                  </a:lnTo>
                  <a:lnTo>
                    <a:pt x="363424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8543" tIns="113267" rIns="98543" bIns="113267" numCol="1" spcCol="1270" anchor="ctr" anchorCtr="0">
              <a:noAutofit/>
            </a:bodyPr>
            <a:lstStyle/>
            <a:p>
              <a:pPr lvl="0" algn="ctr" defTabSz="1555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3500" kern="1200"/>
            </a:p>
          </p:txBody>
        </p:sp>
        <p:sp>
          <p:nvSpPr>
            <p:cNvPr id="28" name="Freeform 100"/>
            <p:cNvSpPr/>
            <p:nvPr/>
          </p:nvSpPr>
          <p:spPr>
            <a:xfrm>
              <a:off x="9606153" y="4431598"/>
              <a:ext cx="138402" cy="159083"/>
            </a:xfrm>
            <a:custGeom>
              <a:avLst/>
              <a:gdLst>
                <a:gd name="connsiteX0" fmla="*/ 0 w 726849"/>
                <a:gd name="connsiteY0" fmla="*/ 316180 h 632359"/>
                <a:gd name="connsiteX1" fmla="*/ 158090 w 726849"/>
                <a:gd name="connsiteY1" fmla="*/ 0 h 632359"/>
                <a:gd name="connsiteX2" fmla="*/ 568759 w 726849"/>
                <a:gd name="connsiteY2" fmla="*/ 0 h 632359"/>
                <a:gd name="connsiteX3" fmla="*/ 726849 w 726849"/>
                <a:gd name="connsiteY3" fmla="*/ 316180 h 632359"/>
                <a:gd name="connsiteX4" fmla="*/ 568759 w 726849"/>
                <a:gd name="connsiteY4" fmla="*/ 632359 h 632359"/>
                <a:gd name="connsiteX5" fmla="*/ 158090 w 726849"/>
                <a:gd name="connsiteY5" fmla="*/ 632359 h 632359"/>
                <a:gd name="connsiteX6" fmla="*/ 0 w 726849"/>
                <a:gd name="connsiteY6" fmla="*/ 316180 h 632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26849" h="632359">
                  <a:moveTo>
                    <a:pt x="363424" y="0"/>
                  </a:moveTo>
                  <a:lnTo>
                    <a:pt x="726849" y="137538"/>
                  </a:lnTo>
                  <a:lnTo>
                    <a:pt x="726849" y="494821"/>
                  </a:lnTo>
                  <a:lnTo>
                    <a:pt x="363424" y="632359"/>
                  </a:lnTo>
                  <a:lnTo>
                    <a:pt x="0" y="494821"/>
                  </a:lnTo>
                  <a:lnTo>
                    <a:pt x="0" y="137538"/>
                  </a:lnTo>
                  <a:lnTo>
                    <a:pt x="363424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40453" tIns="155177" rIns="140453" bIns="155177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100" kern="1200" dirty="0"/>
            </a:p>
          </p:txBody>
        </p:sp>
        <p:sp>
          <p:nvSpPr>
            <p:cNvPr id="29" name="Freeform 101"/>
            <p:cNvSpPr/>
            <p:nvPr/>
          </p:nvSpPr>
          <p:spPr>
            <a:xfrm>
              <a:off x="9681177" y="4566628"/>
              <a:ext cx="138403" cy="159083"/>
            </a:xfrm>
            <a:custGeom>
              <a:avLst/>
              <a:gdLst>
                <a:gd name="connsiteX0" fmla="*/ 0 w 726849"/>
                <a:gd name="connsiteY0" fmla="*/ 316180 h 632359"/>
                <a:gd name="connsiteX1" fmla="*/ 158090 w 726849"/>
                <a:gd name="connsiteY1" fmla="*/ 0 h 632359"/>
                <a:gd name="connsiteX2" fmla="*/ 568759 w 726849"/>
                <a:gd name="connsiteY2" fmla="*/ 0 h 632359"/>
                <a:gd name="connsiteX3" fmla="*/ 726849 w 726849"/>
                <a:gd name="connsiteY3" fmla="*/ 316180 h 632359"/>
                <a:gd name="connsiteX4" fmla="*/ 568759 w 726849"/>
                <a:gd name="connsiteY4" fmla="*/ 632359 h 632359"/>
                <a:gd name="connsiteX5" fmla="*/ 158090 w 726849"/>
                <a:gd name="connsiteY5" fmla="*/ 632359 h 632359"/>
                <a:gd name="connsiteX6" fmla="*/ 0 w 726849"/>
                <a:gd name="connsiteY6" fmla="*/ 316180 h 632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26849" h="632359">
                  <a:moveTo>
                    <a:pt x="363424" y="0"/>
                  </a:moveTo>
                  <a:lnTo>
                    <a:pt x="726849" y="137538"/>
                  </a:lnTo>
                  <a:lnTo>
                    <a:pt x="726849" y="494821"/>
                  </a:lnTo>
                  <a:lnTo>
                    <a:pt x="363424" y="632359"/>
                  </a:lnTo>
                  <a:lnTo>
                    <a:pt x="0" y="494821"/>
                  </a:lnTo>
                  <a:lnTo>
                    <a:pt x="0" y="137538"/>
                  </a:lnTo>
                  <a:lnTo>
                    <a:pt x="363424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40453" tIns="155177" rIns="140454" bIns="155178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100" kern="1200" dirty="0"/>
            </a:p>
          </p:txBody>
        </p:sp>
        <p:sp>
          <p:nvSpPr>
            <p:cNvPr id="30" name="Freeform 102"/>
            <p:cNvSpPr/>
            <p:nvPr/>
          </p:nvSpPr>
          <p:spPr>
            <a:xfrm>
              <a:off x="9531702" y="4566628"/>
              <a:ext cx="138402" cy="159083"/>
            </a:xfrm>
            <a:custGeom>
              <a:avLst/>
              <a:gdLst>
                <a:gd name="connsiteX0" fmla="*/ 0 w 726849"/>
                <a:gd name="connsiteY0" fmla="*/ 316180 h 632359"/>
                <a:gd name="connsiteX1" fmla="*/ 158090 w 726849"/>
                <a:gd name="connsiteY1" fmla="*/ 0 h 632359"/>
                <a:gd name="connsiteX2" fmla="*/ 568759 w 726849"/>
                <a:gd name="connsiteY2" fmla="*/ 0 h 632359"/>
                <a:gd name="connsiteX3" fmla="*/ 726849 w 726849"/>
                <a:gd name="connsiteY3" fmla="*/ 316180 h 632359"/>
                <a:gd name="connsiteX4" fmla="*/ 568759 w 726849"/>
                <a:gd name="connsiteY4" fmla="*/ 632359 h 632359"/>
                <a:gd name="connsiteX5" fmla="*/ 158090 w 726849"/>
                <a:gd name="connsiteY5" fmla="*/ 632359 h 632359"/>
                <a:gd name="connsiteX6" fmla="*/ 0 w 726849"/>
                <a:gd name="connsiteY6" fmla="*/ 316180 h 632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26849" h="632359">
                  <a:moveTo>
                    <a:pt x="363424" y="0"/>
                  </a:moveTo>
                  <a:lnTo>
                    <a:pt x="726849" y="137538"/>
                  </a:lnTo>
                  <a:lnTo>
                    <a:pt x="726849" y="494821"/>
                  </a:lnTo>
                  <a:lnTo>
                    <a:pt x="363424" y="632359"/>
                  </a:lnTo>
                  <a:lnTo>
                    <a:pt x="0" y="494821"/>
                  </a:lnTo>
                  <a:lnTo>
                    <a:pt x="0" y="137538"/>
                  </a:lnTo>
                  <a:lnTo>
                    <a:pt x="363424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8543" tIns="113267" rIns="98543" bIns="113267" numCol="1" spcCol="1270" anchor="ctr" anchorCtr="0">
              <a:noAutofit/>
            </a:bodyPr>
            <a:lstStyle/>
            <a:p>
              <a:pPr lvl="0" algn="ctr" defTabSz="1555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3500" kern="1200"/>
            </a:p>
          </p:txBody>
        </p:sp>
      </p:grpSp>
      <p:sp>
        <p:nvSpPr>
          <p:cNvPr id="65" name="AutoShape 10"/>
          <p:cNvSpPr>
            <a:spLocks noChangeArrowheads="1"/>
          </p:cNvSpPr>
          <p:nvPr/>
        </p:nvSpPr>
        <p:spPr bwMode="auto">
          <a:xfrm>
            <a:off x="3661914" y="4007211"/>
            <a:ext cx="1447800" cy="609600"/>
          </a:xfrm>
          <a:prstGeom prst="wedgeEllipseCallout">
            <a:avLst>
              <a:gd name="adj1" fmla="val 42651"/>
              <a:gd name="adj2" fmla="val -97769"/>
            </a:avLst>
          </a:prstGeom>
          <a:solidFill>
            <a:schemeClr val="accent6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T/>
            <a:bevelB/>
          </a:sp3d>
        </p:spPr>
        <p:txBody>
          <a:bodyPr/>
          <a:lstStyle/>
          <a:p>
            <a:pPr algn="ctr">
              <a:defRPr/>
            </a:pPr>
            <a:r>
              <a:rPr lang="zh-CN" altLang="en-US" sz="1400" dirty="0" smtClean="0"/>
              <a:t>构建应用</a:t>
            </a:r>
            <a:endParaRPr lang="en-US" altLang="zh-CN" sz="1400" dirty="0"/>
          </a:p>
        </p:txBody>
      </p:sp>
      <p:sp>
        <p:nvSpPr>
          <p:cNvPr id="72" name="AutoShape 45"/>
          <p:cNvSpPr>
            <a:spLocks noChangeArrowheads="1"/>
          </p:cNvSpPr>
          <p:nvPr/>
        </p:nvSpPr>
        <p:spPr bwMode="auto">
          <a:xfrm>
            <a:off x="7513642" y="3828263"/>
            <a:ext cx="1415901" cy="588335"/>
          </a:xfrm>
          <a:prstGeom prst="wedgeEllipseCallout">
            <a:avLst>
              <a:gd name="adj1" fmla="val -23735"/>
              <a:gd name="adj2" fmla="val -69275"/>
            </a:avLst>
          </a:prstGeom>
          <a:solidFill>
            <a:srgbClr val="33CCCC">
              <a:alpha val="70000"/>
            </a:srgbClr>
          </a:solidFill>
          <a:ln w="952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T/>
            <a:bevelB/>
          </a:sp3d>
        </p:spPr>
        <p:txBody>
          <a:bodyPr anchor="ctr"/>
          <a:lstStyle/>
          <a:p>
            <a:pPr algn="ctr">
              <a:defRPr/>
            </a:pPr>
            <a:r>
              <a:rPr lang="zh-CN" altLang="en-US" sz="1400" dirty="0" smtClean="0"/>
              <a:t>部署应用</a:t>
            </a:r>
            <a:endParaRPr lang="en-US" altLang="zh-CN" sz="1400" dirty="0"/>
          </a:p>
        </p:txBody>
      </p:sp>
      <p:cxnSp>
        <p:nvCxnSpPr>
          <p:cNvPr id="45" name="直接箭头连接符 44"/>
          <p:cNvCxnSpPr/>
          <p:nvPr/>
        </p:nvCxnSpPr>
        <p:spPr>
          <a:xfrm>
            <a:off x="8086909" y="3427912"/>
            <a:ext cx="612000" cy="0"/>
          </a:xfrm>
          <a:prstGeom prst="straightConnector1">
            <a:avLst/>
          </a:prstGeom>
          <a:ln w="50800">
            <a:solidFill>
              <a:srgbClr val="7030A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/>
          <p:nvPr/>
        </p:nvCxnSpPr>
        <p:spPr>
          <a:xfrm>
            <a:off x="7117868" y="3416410"/>
            <a:ext cx="468000" cy="0"/>
          </a:xfrm>
          <a:prstGeom prst="straightConnector1">
            <a:avLst/>
          </a:prstGeom>
          <a:ln w="50800">
            <a:solidFill>
              <a:srgbClr val="7030A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/>
          <p:nvPr/>
        </p:nvCxnSpPr>
        <p:spPr>
          <a:xfrm>
            <a:off x="4544319" y="3413532"/>
            <a:ext cx="396000" cy="0"/>
          </a:xfrm>
          <a:prstGeom prst="straightConnector1">
            <a:avLst/>
          </a:prstGeom>
          <a:ln w="50800">
            <a:solidFill>
              <a:srgbClr val="7030A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62024" y="1498810"/>
            <a:ext cx="301924" cy="16840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8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636531" y="3558691"/>
            <a:ext cx="327546" cy="698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51" name="直接箭头连接符 50"/>
          <p:cNvCxnSpPr/>
          <p:nvPr/>
        </p:nvCxnSpPr>
        <p:spPr>
          <a:xfrm>
            <a:off x="1530824" y="3384777"/>
            <a:ext cx="576000" cy="0"/>
          </a:xfrm>
          <a:prstGeom prst="straightConnector1">
            <a:avLst/>
          </a:prstGeom>
          <a:ln w="50800">
            <a:solidFill>
              <a:srgbClr val="7030A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168770" y="1487310"/>
            <a:ext cx="301924" cy="16840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5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143277" y="3547191"/>
            <a:ext cx="327546" cy="698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56" name="直接箭头连接符 55"/>
          <p:cNvCxnSpPr/>
          <p:nvPr/>
        </p:nvCxnSpPr>
        <p:spPr>
          <a:xfrm>
            <a:off x="3037570" y="3373277"/>
            <a:ext cx="576000" cy="0"/>
          </a:xfrm>
          <a:prstGeom prst="straightConnector1">
            <a:avLst/>
          </a:prstGeom>
          <a:ln w="50800">
            <a:solidFill>
              <a:srgbClr val="7030A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54771" y="1530440"/>
            <a:ext cx="301924" cy="16840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3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429278" y="3590321"/>
            <a:ext cx="327546" cy="698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64" name="直接箭头连接符 63"/>
          <p:cNvCxnSpPr/>
          <p:nvPr/>
        </p:nvCxnSpPr>
        <p:spPr>
          <a:xfrm>
            <a:off x="5323571" y="3416407"/>
            <a:ext cx="576000" cy="0"/>
          </a:xfrm>
          <a:prstGeom prst="straightConnector1">
            <a:avLst/>
          </a:prstGeom>
          <a:ln w="50800">
            <a:solidFill>
              <a:srgbClr val="7030A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椭圆 66"/>
          <p:cNvSpPr/>
          <p:nvPr/>
        </p:nvSpPr>
        <p:spPr>
          <a:xfrm>
            <a:off x="2622430" y="4371375"/>
            <a:ext cx="1144443" cy="61535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 smtClean="0">
                <a:solidFill>
                  <a:schemeClr val="tx1"/>
                </a:solidFill>
              </a:rPr>
              <a:t>Devops</a:t>
            </a:r>
            <a:endParaRPr lang="zh-CN" altLang="en-US" sz="1700" dirty="0">
              <a:solidFill>
                <a:schemeClr val="tx1"/>
              </a:solidFill>
            </a:endParaRPr>
          </a:p>
        </p:txBody>
      </p:sp>
      <p:sp>
        <p:nvSpPr>
          <p:cNvPr id="69" name="椭圆 68"/>
          <p:cNvSpPr/>
          <p:nvPr/>
        </p:nvSpPr>
        <p:spPr>
          <a:xfrm>
            <a:off x="1178943" y="4385752"/>
            <a:ext cx="1144443" cy="61535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Agile</a:t>
            </a:r>
            <a:endParaRPr lang="zh-CN" altLang="en-US" sz="1700" dirty="0">
              <a:solidFill>
                <a:schemeClr val="tx1"/>
              </a:solidFill>
            </a:endParaRPr>
          </a:p>
        </p:txBody>
      </p:sp>
      <p:sp>
        <p:nvSpPr>
          <p:cNvPr id="71" name="椭圆 70"/>
          <p:cNvSpPr/>
          <p:nvPr/>
        </p:nvSpPr>
        <p:spPr>
          <a:xfrm>
            <a:off x="5034951" y="4377126"/>
            <a:ext cx="1144443" cy="61535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 smtClean="0">
                <a:solidFill>
                  <a:schemeClr val="tx1"/>
                </a:solidFill>
              </a:rPr>
              <a:t>Devops</a:t>
            </a:r>
            <a:endParaRPr lang="zh-CN" altLang="en-US" sz="1700" dirty="0">
              <a:solidFill>
                <a:schemeClr val="tx1"/>
              </a:solidFill>
            </a:endParaRPr>
          </a:p>
        </p:txBody>
      </p:sp>
      <p:sp>
        <p:nvSpPr>
          <p:cNvPr id="44" name="椭圆 43"/>
          <p:cNvSpPr/>
          <p:nvPr/>
        </p:nvSpPr>
        <p:spPr>
          <a:xfrm>
            <a:off x="2654060" y="5044234"/>
            <a:ext cx="1144443" cy="61535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TDD</a:t>
            </a:r>
            <a:endParaRPr lang="zh-CN" altLang="en-US" sz="1700" dirty="0">
              <a:solidFill>
                <a:schemeClr val="tx1"/>
              </a:solidFill>
            </a:endParaRPr>
          </a:p>
        </p:txBody>
      </p:sp>
      <p:sp>
        <p:nvSpPr>
          <p:cNvPr id="49" name="AutoShape 10"/>
          <p:cNvSpPr>
            <a:spLocks noChangeArrowheads="1"/>
          </p:cNvSpPr>
          <p:nvPr/>
        </p:nvSpPr>
        <p:spPr bwMode="auto">
          <a:xfrm>
            <a:off x="4004560" y="5079094"/>
            <a:ext cx="1763635" cy="609600"/>
          </a:xfrm>
          <a:prstGeom prst="wedgeEllipseCallout">
            <a:avLst>
              <a:gd name="adj1" fmla="val -58341"/>
              <a:gd name="adj2" fmla="val -3123"/>
            </a:avLst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T/>
            <a:bevelB/>
          </a:sp3d>
        </p:spPr>
        <p:txBody>
          <a:bodyPr/>
          <a:lstStyle/>
          <a:p>
            <a:pPr algn="ctr">
              <a:defRPr/>
            </a:pPr>
            <a:r>
              <a:rPr lang="zh-CN" altLang="en-US" sz="1400" dirty="0" smtClean="0"/>
              <a:t>测试驱动</a:t>
            </a:r>
            <a:endParaRPr lang="en-US" altLang="zh-CN" sz="1400" dirty="0" smtClean="0"/>
          </a:p>
          <a:p>
            <a:pPr algn="ctr">
              <a:defRPr/>
            </a:pPr>
            <a:r>
              <a:rPr lang="zh-CN" altLang="en-US" sz="1400" dirty="0" smtClean="0"/>
              <a:t>开发</a:t>
            </a:r>
            <a:endParaRPr lang="en-US" altLang="zh-CN" sz="1400" dirty="0"/>
          </a:p>
        </p:txBody>
      </p:sp>
    </p:spTree>
  </p:cSld>
  <p:clrMapOvr>
    <a:masterClrMapping/>
  </p:clrMapOvr>
  <p:transition advClick="0" advTm="47453">
    <p:fade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823</TotalTime>
  <Words>3531</Words>
  <Application>Microsoft Office PowerPoint</Application>
  <PresentationFormat>自定义</PresentationFormat>
  <Paragraphs>591</Paragraphs>
  <Slides>32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3</vt:i4>
      </vt:variant>
      <vt:variant>
        <vt:lpstr>幻灯片标题</vt:lpstr>
      </vt:variant>
      <vt:variant>
        <vt:i4>32</vt:i4>
      </vt:variant>
    </vt:vector>
  </HeadingPairs>
  <TitlesOfParts>
    <vt:vector size="35" baseType="lpstr">
      <vt:lpstr>Office 主题</vt:lpstr>
      <vt:lpstr>Custom Design</vt:lpstr>
      <vt:lpstr>自定义设计方案</vt:lpstr>
      <vt:lpstr>幻灯片 1</vt:lpstr>
      <vt:lpstr>开源软件在华为容器 项目测试中的应用 -利用开源软件构建devops工程能力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Docker架构</vt:lpstr>
      <vt:lpstr>幻灯片 16</vt:lpstr>
      <vt:lpstr>幻灯片 17</vt:lpstr>
      <vt:lpstr>幻灯片 18</vt:lpstr>
      <vt:lpstr>幻灯片 19</vt:lpstr>
      <vt:lpstr>幻灯片 20</vt:lpstr>
      <vt:lpstr>Docker registry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引用资料</vt:lpstr>
      <vt:lpstr>提问环节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lijingfei</dc:creator>
  <cp:lastModifiedBy>s00318865</cp:lastModifiedBy>
  <cp:revision>70</cp:revision>
  <dcterms:created xsi:type="dcterms:W3CDTF">2016-09-21T09:31:00Z</dcterms:created>
  <dcterms:modified xsi:type="dcterms:W3CDTF">2016-10-09T07:55:28Z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2052-10.1.0.5975</vt:lpwstr>
  </property>
</Properties>
</file>