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9144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705C29D-EF13-46A2-B51F-EF3D654DD919}">
  <a:tblStyle styleId="{0705C29D-EF13-46A2-B51F-EF3D654DD91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78163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4024312" y="0"/>
            <a:ext cx="3078162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249362" y="1279525"/>
            <a:ext cx="4606925" cy="34543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11200" y="4926012"/>
            <a:ext cx="5683250" cy="4029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721850"/>
            <a:ext cx="3078163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024312" y="9721850"/>
            <a:ext cx="3078162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711200" y="4926012"/>
            <a:ext cx="5683250" cy="40290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249362" y="1279525"/>
            <a:ext cx="4606925" cy="34543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711200" y="4926012"/>
            <a:ext cx="5683250" cy="40290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249362" y="1279525"/>
            <a:ext cx="4606925" cy="34543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711200" y="4926012"/>
            <a:ext cx="5683250" cy="40290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249362" y="1279525"/>
            <a:ext cx="4606925" cy="34543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711200" y="4926012"/>
            <a:ext cx="5683250" cy="402907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249362" y="1279525"/>
            <a:ext cx="4606925" cy="34543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249362" y="1279525"/>
            <a:ext cx="4606800" cy="3454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711200" y="4926012"/>
            <a:ext cx="5683200" cy="402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4024312" y="9721850"/>
            <a:ext cx="3078300" cy="512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标题幻灯片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SimSun"/>
              <a:buNone/>
              <a:defRPr b="0" i="0" sz="44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1pPr>
            <a:lvl2pPr indent="0" lvl="1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2pPr>
            <a:lvl3pPr indent="0" lvl="2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3pPr>
            <a:lvl4pPr indent="0" lvl="3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4pPr>
            <a:lvl5pPr indent="0" lvl="4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5pPr>
            <a:lvl6pPr indent="0" lvl="5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6pPr>
            <a:lvl7pPr indent="0" lvl="6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7pPr>
            <a:lvl8pPr indent="0" lvl="7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8pPr>
            <a:lvl9pPr indent="0" lvl="8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628650" y="365125"/>
            <a:ext cx="78867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SimSun"/>
              <a:buNone/>
              <a:defRPr b="0" i="0" sz="44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1pPr>
            <a:lvl2pPr indent="0" lvl="1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2pPr>
            <a:lvl3pPr indent="0" lvl="2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3pPr>
            <a:lvl4pPr indent="0" lvl="3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4pPr>
            <a:lvl5pPr indent="0" lvl="4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5pPr>
            <a:lvl6pPr indent="0" lvl="5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6pPr>
            <a:lvl7pPr indent="0" lvl="6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7pPr>
            <a:lvl8pPr indent="0" lvl="7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8pPr>
            <a:lvl9pPr indent="0" lvl="8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28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1pPr>
            <a:lvl2pPr indent="-76200" lvl="1" marL="685800" marR="0" rtl="0" algn="l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24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2pPr>
            <a:lvl3pPr indent="-101600" lvl="2" marL="1143000" marR="0" rtl="0" algn="l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20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3pPr>
            <a:lvl4pPr indent="-114300" lvl="3" marL="1600200" marR="0" rtl="0" algn="l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18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4pPr>
            <a:lvl5pPr indent="-114300" lvl="4" marL="2057400" marR="0" rtl="0" algn="l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18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5pPr>
            <a:lvl6pPr indent="-114300" lvl="5" marL="2514600" marR="0" rtl="0" algn="l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18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6pPr>
            <a:lvl7pPr indent="-114300" lvl="6" marL="2971800" marR="0" rtl="0" algn="l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18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7pPr>
            <a:lvl8pPr indent="-114300" lvl="7" marL="3429000" marR="0" rtl="0" algn="l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18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8pPr>
            <a:lvl9pPr indent="-114300" lvl="8" marL="3886200" marR="0" rtl="0" algn="l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18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SimSun"/>
              <a:buNone/>
              <a:defRPr b="0" i="0" sz="44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1pPr>
            <a:lvl2pPr indent="0" lvl="1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2pPr>
            <a:lvl3pPr indent="0" lvl="2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3pPr>
            <a:lvl4pPr indent="0" lvl="3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4pPr>
            <a:lvl5pPr indent="0" lvl="4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5pPr>
            <a:lvl6pPr indent="0" lvl="5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6pPr>
            <a:lvl7pPr indent="0" lvl="6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7pPr>
            <a:lvl8pPr indent="0" lvl="7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8pPr>
            <a:lvl9pPr indent="0" lvl="8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28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24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20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18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18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18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18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18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18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28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24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20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18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18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18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18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18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SimSun"/>
              <a:buChar char="•"/>
              <a:defRPr b="0" i="0" sz="18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SimSun"/>
              <a:buNone/>
              <a:defRPr b="0" i="0" sz="4400" u="none" cap="none" strike="noStrike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defRPr>
            </a:lvl1pPr>
            <a:lvl2pPr indent="0" lvl="1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2pPr>
            <a:lvl3pPr indent="0" lvl="2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3pPr>
            <a:lvl4pPr indent="0" lvl="3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4pPr>
            <a:lvl5pPr indent="0" lvl="4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5pPr>
            <a:lvl6pPr indent="0" lvl="5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6pPr>
            <a:lvl7pPr indent="0" lvl="6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7pPr>
            <a:lvl8pPr indent="0" lvl="7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8pPr>
            <a:lvl9pPr indent="0" lvl="8">
              <a:spcBef>
                <a:spcPts val="0"/>
              </a:spcBef>
              <a:buFont typeface="NSimSun"/>
              <a:buNone/>
              <a:defRPr sz="1800">
                <a:latin typeface="NSimSun"/>
                <a:ea typeface="NSimSun"/>
                <a:cs typeface="NSimSun"/>
                <a:sym typeface="NSimSu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3.jpg"/><Relationship Id="rId2" Type="http://schemas.openxmlformats.org/officeDocument/2006/relationships/image" Target="../media/image00.png"/><Relationship Id="rId3" Type="http://schemas.openxmlformats.org/officeDocument/2006/relationships/image" Target="../media/image01.png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ppt5" id="18" name="Shape 18"/>
          <p:cNvPicPr preferRelativeResize="0"/>
          <p:nvPr/>
        </p:nvPicPr>
        <p:blipFill rotWithShape="1">
          <a:blip r:embed="rId1">
            <a:alphaModFix/>
          </a:blip>
          <a:srcRect b="0" l="0" r="0" t="20507"/>
          <a:stretch/>
        </p:blipFill>
        <p:spPr>
          <a:xfrm>
            <a:off x="-7143" y="5776492"/>
            <a:ext cx="9151144" cy="115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419" y="6061682"/>
            <a:ext cx="1338146" cy="445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0"/>
          <p:cNvPicPr preferRelativeResize="0"/>
          <p:nvPr/>
        </p:nvPicPr>
        <p:blipFill rotWithShape="1">
          <a:blip r:embed="rId3">
            <a:alphaModFix/>
          </a:blip>
          <a:srcRect b="13065" l="21547" r="18200" t="8272"/>
          <a:stretch/>
        </p:blipFill>
        <p:spPr>
          <a:xfrm>
            <a:off x="7311018" y="497993"/>
            <a:ext cx="1204330" cy="104821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docker/leero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docker/leero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docker/leero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sphere.c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semver.org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ountkin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docker/docker" TargetMode="External"/><Relationship Id="rId4" Type="http://schemas.openxmlformats.org/officeDocument/2006/relationships/hyperlink" Target="https://github.com/coreos/rkt" TargetMode="External"/><Relationship Id="rId5" Type="http://schemas.openxmlformats.org/officeDocument/2006/relationships/hyperlink" Target="https://github.com/kubernetes-incubator/cri-o" TargetMode="External"/><Relationship Id="rId6" Type="http://schemas.openxmlformats.org/officeDocument/2006/relationships/hyperlink" Target="https://github.com/hyperhq/runv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628650" y="365125"/>
            <a:ext cx="7886700" cy="98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社区管理</a:t>
            </a:r>
            <a:r>
              <a:rPr lang="zh-CN"/>
              <a:t>用到的工具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28650" y="1825625"/>
            <a:ext cx="7886700" cy="340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zh-CN"/>
              <a:t>github</a:t>
            </a:r>
          </a:p>
          <a:p>
            <a:pPr indent="-228600" lvl="0" marL="457200">
              <a:spcBef>
                <a:spcPts val="0"/>
              </a:spcBef>
            </a:pPr>
            <a:r>
              <a:rPr lang="zh-CN" u="sng">
                <a:solidFill>
                  <a:schemeClr val="hlink"/>
                </a:solidFill>
                <a:hlinkClick r:id="rId3"/>
              </a:rPr>
              <a:t>leeroy</a:t>
            </a:r>
            <a:r>
              <a:rPr lang="zh-CN"/>
              <a:t> github机器人</a:t>
            </a:r>
          </a:p>
          <a:p>
            <a:pPr indent="-228600" lvl="0" marL="457200">
              <a:spcBef>
                <a:spcPts val="0"/>
              </a:spcBef>
            </a:pPr>
            <a:r>
              <a:rPr lang="zh-CN"/>
              <a:t>Jenkins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Elasticsearch + Kibana + github API，用于分析项目参与者活跃情况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28650" y="2766150"/>
            <a:ext cx="7886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Docker的代码合并流程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latin typeface="NSimSun"/>
                <a:ea typeface="NSimSun"/>
                <a:cs typeface="NSimSun"/>
                <a:sym typeface="NSimSun"/>
              </a:rPr>
              <a:t>Docker的代码合并流程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516200" y="1664337"/>
            <a:ext cx="8357275" cy="4010237"/>
            <a:chOff x="516200" y="1664337"/>
            <a:chExt cx="8357275" cy="4010237"/>
          </a:xfrm>
        </p:grpSpPr>
        <p:sp>
          <p:nvSpPr>
            <p:cNvPr id="173" name="Shape 173"/>
            <p:cNvSpPr/>
            <p:nvPr/>
          </p:nvSpPr>
          <p:spPr>
            <a:xfrm>
              <a:off x="4669150" y="1664350"/>
              <a:ext cx="1440275" cy="3971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zh-CN">
                  <a:latin typeface="NSimSun"/>
                  <a:ea typeface="NSimSun"/>
                  <a:cs typeface="NSimSun"/>
                  <a:sym typeface="NSimSun"/>
                </a:rPr>
                <a:t>自动化测试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4669150" y="2829737"/>
              <a:ext cx="1440275" cy="3971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zh-CN"/>
                <a:t>Design Review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4669150" y="3450525"/>
              <a:ext cx="1440275" cy="3971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zh-CN"/>
                <a:t>Code Review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4669150" y="4059200"/>
              <a:ext cx="1440275" cy="3971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zh-CN"/>
                <a:t>Doc Review</a:t>
              </a:r>
            </a:p>
          </p:txBody>
        </p:sp>
        <p:sp>
          <p:nvSpPr>
            <p:cNvPr id="177" name="Shape 177"/>
            <p:cNvSpPr/>
            <p:nvPr/>
          </p:nvSpPr>
          <p:spPr>
            <a:xfrm>
              <a:off x="4669150" y="5277475"/>
              <a:ext cx="1440275" cy="397100"/>
            </a:xfrm>
            <a:prstGeom prst="flowChartProcess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CN">
                  <a:solidFill>
                    <a:srgbClr val="FFFFFF"/>
                  </a:solidFill>
                  <a:latin typeface="NSimSun"/>
                  <a:ea typeface="NSimSun"/>
                  <a:cs typeface="NSimSun"/>
                  <a:sym typeface="NSimSun"/>
                </a:rPr>
                <a:t>自动化测试 Master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4669150" y="2285150"/>
              <a:ext cx="1440275" cy="3971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CN">
                  <a:latin typeface="NSimSun"/>
                  <a:ea typeface="NSimSun"/>
                  <a:cs typeface="NSimSun"/>
                  <a:sym typeface="NSimSun"/>
                </a:rPr>
                <a:t>归类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2170862" y="2829737"/>
              <a:ext cx="1440275" cy="3971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CN"/>
                <a:t>修改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2170850" y="3450512"/>
              <a:ext cx="1440275" cy="3971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CN"/>
                <a:t>修改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2170862" y="4059187"/>
              <a:ext cx="1440275" cy="3971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CN"/>
                <a:t>修改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2170850" y="1664337"/>
              <a:ext cx="1440275" cy="3971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CN">
                  <a:solidFill>
                    <a:schemeClr val="dk1"/>
                  </a:solidFill>
                  <a:latin typeface="NSimSun"/>
                  <a:ea typeface="NSimSun"/>
                  <a:cs typeface="NSimSun"/>
                  <a:sym typeface="NSimSun"/>
                </a:rPr>
                <a:t>提交PR</a:t>
              </a:r>
            </a:p>
          </p:txBody>
        </p:sp>
        <p:cxnSp>
          <p:nvCxnSpPr>
            <p:cNvPr id="183" name="Shape 183"/>
            <p:cNvCxnSpPr>
              <a:stCxn id="182" idx="3"/>
              <a:endCxn id="173" idx="1"/>
            </p:cNvCxnSpPr>
            <p:nvPr/>
          </p:nvCxnSpPr>
          <p:spPr>
            <a:xfrm>
              <a:off x="3611125" y="1862887"/>
              <a:ext cx="1058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84" name="Shape 184"/>
            <p:cNvCxnSpPr>
              <a:stCxn id="173" idx="2"/>
              <a:endCxn id="178" idx="0"/>
            </p:cNvCxnSpPr>
            <p:nvPr/>
          </p:nvCxnSpPr>
          <p:spPr>
            <a:xfrm>
              <a:off x="5389287" y="2061450"/>
              <a:ext cx="0" cy="22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85" name="Shape 185"/>
            <p:cNvCxnSpPr>
              <a:stCxn id="178" idx="2"/>
              <a:endCxn id="174" idx="0"/>
            </p:cNvCxnSpPr>
            <p:nvPr/>
          </p:nvCxnSpPr>
          <p:spPr>
            <a:xfrm>
              <a:off x="5389287" y="2682250"/>
              <a:ext cx="0" cy="14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86" name="Shape 186"/>
            <p:cNvCxnSpPr>
              <a:stCxn id="174" idx="2"/>
              <a:endCxn id="175" idx="0"/>
            </p:cNvCxnSpPr>
            <p:nvPr/>
          </p:nvCxnSpPr>
          <p:spPr>
            <a:xfrm>
              <a:off x="5389287" y="3226837"/>
              <a:ext cx="0" cy="22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87" name="Shape 187"/>
            <p:cNvCxnSpPr>
              <a:stCxn id="175" idx="2"/>
              <a:endCxn id="176" idx="0"/>
            </p:cNvCxnSpPr>
            <p:nvPr/>
          </p:nvCxnSpPr>
          <p:spPr>
            <a:xfrm>
              <a:off x="5389287" y="3847625"/>
              <a:ext cx="0" cy="21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88" name="Shape 188"/>
            <p:cNvCxnSpPr>
              <a:stCxn id="189" idx="2"/>
              <a:endCxn id="177" idx="0"/>
            </p:cNvCxnSpPr>
            <p:nvPr/>
          </p:nvCxnSpPr>
          <p:spPr>
            <a:xfrm>
              <a:off x="5389287" y="5065425"/>
              <a:ext cx="0" cy="21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90" name="Shape 190"/>
            <p:cNvCxnSpPr>
              <a:stCxn id="179" idx="3"/>
              <a:endCxn id="174" idx="1"/>
            </p:cNvCxnSpPr>
            <p:nvPr/>
          </p:nvCxnSpPr>
          <p:spPr>
            <a:xfrm>
              <a:off x="3611137" y="3028287"/>
              <a:ext cx="1058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91" name="Shape 191"/>
            <p:cNvCxnSpPr>
              <a:stCxn id="180" idx="3"/>
              <a:endCxn id="175" idx="1"/>
            </p:cNvCxnSpPr>
            <p:nvPr/>
          </p:nvCxnSpPr>
          <p:spPr>
            <a:xfrm>
              <a:off x="3611125" y="3649062"/>
              <a:ext cx="1058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92" name="Shape 192"/>
            <p:cNvCxnSpPr>
              <a:stCxn id="181" idx="3"/>
              <a:endCxn id="176" idx="1"/>
            </p:cNvCxnSpPr>
            <p:nvPr/>
          </p:nvCxnSpPr>
          <p:spPr>
            <a:xfrm>
              <a:off x="3611137" y="4257737"/>
              <a:ext cx="1058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193" name="Shape 193"/>
            <p:cNvSpPr/>
            <p:nvPr/>
          </p:nvSpPr>
          <p:spPr>
            <a:xfrm>
              <a:off x="6126975" y="2572775"/>
              <a:ext cx="463200" cy="23232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6590175" y="3456425"/>
              <a:ext cx="2283300" cy="5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zh-CN">
                  <a:latin typeface="NSimSun"/>
                  <a:ea typeface="NSimSun"/>
                  <a:cs typeface="NSimSun"/>
                  <a:sym typeface="NSimSun"/>
                </a:rPr>
                <a:t>项目维护者的日常工作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1759025" y="1877875"/>
              <a:ext cx="397200" cy="23799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516200" y="2789875"/>
              <a:ext cx="1290600" cy="5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CN">
                  <a:latin typeface="NSimSun"/>
                  <a:ea typeface="NSimSun"/>
                  <a:cs typeface="NSimSun"/>
                  <a:sym typeface="NSimSun"/>
                </a:rPr>
                <a:t>开发者提交代码的过程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4669150" y="4668325"/>
              <a:ext cx="1440275" cy="39710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CN"/>
                <a:t>Merge</a:t>
              </a:r>
            </a:p>
          </p:txBody>
        </p:sp>
        <p:cxnSp>
          <p:nvCxnSpPr>
            <p:cNvPr id="197" name="Shape 197"/>
            <p:cNvCxnSpPr>
              <a:stCxn id="176" idx="2"/>
              <a:endCxn id="189" idx="0"/>
            </p:cNvCxnSpPr>
            <p:nvPr/>
          </p:nvCxnSpPr>
          <p:spPr>
            <a:xfrm>
              <a:off x="5389287" y="4456300"/>
              <a:ext cx="0" cy="21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628650" y="365125"/>
            <a:ext cx="7886700" cy="98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代码提交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28650" y="1410550"/>
            <a:ext cx="78867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zh-CN"/>
              <a:t>原</a:t>
            </a:r>
            <a:r>
              <a:rPr lang="zh-CN"/>
              <a:t>子提交，每次commit应该只变更尽可能单一的功能，方便日后审计或回滚</a:t>
            </a:r>
          </a:p>
          <a:p>
            <a:pPr indent="-228600" lvl="0" marL="457200">
              <a:spcBef>
                <a:spcPts val="0"/>
              </a:spcBef>
            </a:pPr>
            <a:r>
              <a:rPr lang="zh-CN"/>
              <a:t>提交日志应该尽可能详尽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每个PR尽量保证只包含一个commit，便于代码审核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先本地执行相关测试，测试通过后再提交PR</a:t>
            </a:r>
          </a:p>
          <a:p>
            <a:pPr indent="-228600" lvl="0" marL="457200">
              <a:spcBef>
                <a:spcPts val="0"/>
              </a:spcBef>
            </a:pPr>
            <a:r>
              <a:rPr lang="zh-CN"/>
              <a:t>及时解决冲突，git rebase &amp; force push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628650" y="365125"/>
            <a:ext cx="7886700" cy="98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PR归分类及过程跟进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28650" y="1350025"/>
            <a:ext cx="78867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zh-CN" u="sng">
                <a:solidFill>
                  <a:schemeClr val="hlink"/>
                </a:solidFill>
                <a:hlinkClick r:id="rId3"/>
              </a:rPr>
              <a:t>leeroy</a:t>
            </a:r>
            <a:r>
              <a:rPr lang="zh-CN"/>
              <a:t>自动分类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</a:pPr>
            <a:r>
              <a:rPr lang="zh-CN"/>
              <a:t>项目维护者人工分类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</a:pPr>
            <a:r>
              <a:rPr lang="zh-CN"/>
              <a:t>代码/文档审核过程的每个阶段完成后及时更新Label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628650" y="365125"/>
            <a:ext cx="7886700" cy="98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Review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539475" y="1549175"/>
            <a:ext cx="7886700" cy="39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50000"/>
              </a:lnSpc>
              <a:spcBef>
                <a:spcPts val="0"/>
              </a:spcBef>
              <a:buFont typeface="NSimSun"/>
            </a:pPr>
            <a:r>
              <a:rPr lang="zh-CN">
                <a:latin typeface="NSimSun"/>
                <a:ea typeface="NSimSun"/>
                <a:cs typeface="NSimSun"/>
                <a:sym typeface="NSimSun"/>
              </a:rPr>
              <a:t>任何新特性</a:t>
            </a:r>
            <a:r>
              <a:rPr lang="zh-CN"/>
              <a:t>或者breaking changes</a:t>
            </a:r>
            <a:r>
              <a:rPr lang="zh-CN">
                <a:latin typeface="NSimSun"/>
                <a:ea typeface="NSimSun"/>
                <a:cs typeface="NSimSun"/>
                <a:sym typeface="NSimSun"/>
              </a:rPr>
              <a:t>需要Design Review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Font typeface="NSimSun"/>
            </a:pPr>
            <a:r>
              <a:rPr lang="zh-CN">
                <a:latin typeface="NSimSun"/>
                <a:ea typeface="NSimSun"/>
                <a:cs typeface="NSimSun"/>
                <a:sym typeface="NSimSun"/>
              </a:rPr>
              <a:t>任何代码变更需要Code Review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NSimSun"/>
            </a:pPr>
            <a:r>
              <a:rPr lang="zh-CN">
                <a:latin typeface="NSimSun"/>
                <a:ea typeface="NSimSun"/>
                <a:cs typeface="NSimSun"/>
                <a:sym typeface="NSimSun"/>
              </a:rPr>
              <a:t>任何涉及到用户使用习惯的改变、新特性等需要Doc Review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628650" y="329450"/>
            <a:ext cx="7886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CI</a:t>
            </a:r>
          </a:p>
        </p:txBody>
      </p:sp>
      <p:sp>
        <p:nvSpPr>
          <p:cNvPr id="225" name="Shape 225"/>
          <p:cNvSpPr/>
          <p:nvPr/>
        </p:nvSpPr>
        <p:spPr>
          <a:xfrm>
            <a:off x="410225" y="3275537"/>
            <a:ext cx="18105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Github Webhook</a:t>
            </a:r>
          </a:p>
        </p:txBody>
      </p:sp>
      <p:sp>
        <p:nvSpPr>
          <p:cNvPr id="226" name="Shape 226"/>
          <p:cNvSpPr/>
          <p:nvPr/>
        </p:nvSpPr>
        <p:spPr>
          <a:xfrm>
            <a:off x="410225" y="2196450"/>
            <a:ext cx="18105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PR Submitted</a:t>
            </a:r>
          </a:p>
        </p:txBody>
      </p:sp>
      <p:sp>
        <p:nvSpPr>
          <p:cNvPr id="227" name="Shape 227"/>
          <p:cNvSpPr/>
          <p:nvPr/>
        </p:nvSpPr>
        <p:spPr>
          <a:xfrm>
            <a:off x="3112275" y="3275550"/>
            <a:ext cx="18105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leeroy</a:t>
            </a:r>
          </a:p>
        </p:txBody>
      </p:sp>
      <p:sp>
        <p:nvSpPr>
          <p:cNvPr id="228" name="Shape 228"/>
          <p:cNvSpPr/>
          <p:nvPr/>
        </p:nvSpPr>
        <p:spPr>
          <a:xfrm>
            <a:off x="5555925" y="3275850"/>
            <a:ext cx="18105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Jenkins</a:t>
            </a:r>
          </a:p>
        </p:txBody>
      </p:sp>
      <p:sp>
        <p:nvSpPr>
          <p:cNvPr id="229" name="Shape 229"/>
          <p:cNvSpPr/>
          <p:nvPr/>
        </p:nvSpPr>
        <p:spPr>
          <a:xfrm>
            <a:off x="5555925" y="4354637"/>
            <a:ext cx="18105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DinD Integration Test</a:t>
            </a:r>
          </a:p>
        </p:txBody>
      </p:sp>
      <p:sp>
        <p:nvSpPr>
          <p:cNvPr id="230" name="Shape 230"/>
          <p:cNvSpPr/>
          <p:nvPr/>
        </p:nvSpPr>
        <p:spPr>
          <a:xfrm>
            <a:off x="410225" y="4354637"/>
            <a:ext cx="18105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PR Status</a:t>
            </a:r>
          </a:p>
        </p:txBody>
      </p:sp>
      <p:cxnSp>
        <p:nvCxnSpPr>
          <p:cNvPr id="231" name="Shape 231"/>
          <p:cNvCxnSpPr>
            <a:stCxn id="226" idx="2"/>
            <a:endCxn id="225" idx="0"/>
          </p:cNvCxnSpPr>
          <p:nvPr/>
        </p:nvCxnSpPr>
        <p:spPr>
          <a:xfrm>
            <a:off x="1315475" y="2633550"/>
            <a:ext cx="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2" name="Shape 232"/>
          <p:cNvCxnSpPr>
            <a:stCxn id="228" idx="2"/>
            <a:endCxn id="229" idx="0"/>
          </p:cNvCxnSpPr>
          <p:nvPr/>
        </p:nvCxnSpPr>
        <p:spPr>
          <a:xfrm>
            <a:off x="6461175" y="3712950"/>
            <a:ext cx="0" cy="6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3" name="Shape 233"/>
          <p:cNvCxnSpPr>
            <a:stCxn id="229" idx="1"/>
            <a:endCxn id="230" idx="3"/>
          </p:cNvCxnSpPr>
          <p:nvPr/>
        </p:nvCxnSpPr>
        <p:spPr>
          <a:xfrm rot="10800000">
            <a:off x="2220825" y="4573187"/>
            <a:ext cx="333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4" name="Shape 234"/>
          <p:cNvCxnSpPr>
            <a:stCxn id="225" idx="3"/>
            <a:endCxn id="227" idx="1"/>
          </p:cNvCxnSpPr>
          <p:nvPr/>
        </p:nvCxnSpPr>
        <p:spPr>
          <a:xfrm>
            <a:off x="2220725" y="3494087"/>
            <a:ext cx="8916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5" name="Shape 235"/>
          <p:cNvCxnSpPr>
            <a:stCxn id="227" idx="3"/>
            <a:endCxn id="228" idx="1"/>
          </p:cNvCxnSpPr>
          <p:nvPr/>
        </p:nvCxnSpPr>
        <p:spPr>
          <a:xfrm>
            <a:off x="4922775" y="3494100"/>
            <a:ext cx="633300" cy="6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6" name="Shape 236"/>
          <p:cNvSpPr txBox="1"/>
          <p:nvPr/>
        </p:nvSpPr>
        <p:spPr>
          <a:xfrm>
            <a:off x="4044375" y="1186125"/>
            <a:ext cx="3223800" cy="17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u="sng">
                <a:solidFill>
                  <a:schemeClr val="hlink"/>
                </a:solidFill>
                <a:latin typeface="NSimSun"/>
                <a:ea typeface="NSimSun"/>
                <a:cs typeface="NSimSun"/>
                <a:sym typeface="NSimSun"/>
                <a:hlinkClick r:id="rId3"/>
              </a:rPr>
              <a:t>leeroy</a:t>
            </a:r>
            <a:r>
              <a:rPr lang="zh-CN">
                <a:latin typeface="NSimSun"/>
                <a:ea typeface="NSimSun"/>
                <a:cs typeface="NSimSun"/>
                <a:sym typeface="NSimSun"/>
              </a:rPr>
              <a:t>是</a:t>
            </a:r>
            <a:r>
              <a:rPr lang="zh-CN">
                <a:latin typeface="NSimSun"/>
                <a:ea typeface="NSimSun"/>
                <a:cs typeface="NSimSun"/>
                <a:sym typeface="NSimSun"/>
              </a:rPr>
              <a:t>Docker开发团队用来与github集成的一个机器人，通过github webhook触发，自动检查git提交记录的签名是否正确、bug反馈是否提供了足够详尽的信息等。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628650" y="365125"/>
            <a:ext cx="7886700" cy="98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CI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28650" y="1366050"/>
            <a:ext cx="7886700" cy="412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latin typeface="NSimSun"/>
                <a:ea typeface="NSimSun"/>
                <a:cs typeface="NSimSun"/>
                <a:sym typeface="NSimSun"/>
              </a:rPr>
              <a:t>所有测试</a:t>
            </a:r>
            <a:r>
              <a:rPr lang="zh-CN"/>
              <a:t>用例</a:t>
            </a:r>
            <a:r>
              <a:rPr lang="zh-CN">
                <a:latin typeface="NSimSun"/>
                <a:ea typeface="NSimSun"/>
                <a:cs typeface="NSimSun"/>
                <a:sym typeface="NSimSun"/>
              </a:rPr>
              <a:t>运行于容器中，通过</a:t>
            </a:r>
            <a:r>
              <a:rPr lang="zh-CN">
                <a:solidFill>
                  <a:srgbClr val="3C78D8"/>
                </a:solidFill>
                <a:latin typeface="NSimSun"/>
                <a:ea typeface="NSimSun"/>
                <a:cs typeface="NSimSun"/>
                <a:sym typeface="NSimSun"/>
              </a:rPr>
              <a:t>DinD</a:t>
            </a:r>
            <a:r>
              <a:rPr lang="zh-CN">
                <a:latin typeface="NSimSun"/>
                <a:ea typeface="NSimSun"/>
                <a:cs typeface="NSimSun"/>
                <a:sym typeface="NSimSun"/>
              </a:rPr>
              <a:t>在容器里启动若干Docker Daemon进行集成测试。</a:t>
            </a:r>
          </a:p>
          <a:p>
            <a:pPr lvl="0">
              <a:spcBef>
                <a:spcPts val="0"/>
              </a:spcBef>
              <a:buNone/>
            </a:pPr>
            <a:r>
              <a:rPr lang="zh-CN">
                <a:latin typeface="NSimSun"/>
                <a:ea typeface="NSimSun"/>
                <a:cs typeface="NSimSun"/>
                <a:sym typeface="NSimSun"/>
              </a:rPr>
              <a:t>优点：</a:t>
            </a:r>
          </a:p>
          <a:p>
            <a:pPr indent="-228600" lvl="0" marL="914400">
              <a:spcBef>
                <a:spcPts val="0"/>
              </a:spcBef>
              <a:buFont typeface="NSimSun"/>
            </a:pPr>
            <a:r>
              <a:rPr lang="zh-CN">
                <a:latin typeface="NSimSun"/>
                <a:ea typeface="NSimSun"/>
                <a:cs typeface="NSimSun"/>
                <a:sym typeface="NSimSun"/>
              </a:rPr>
              <a:t>多次测试完全独立，不会相互影响</a:t>
            </a:r>
          </a:p>
          <a:p>
            <a:pPr indent="-228600" lvl="0" marL="914400" rtl="0">
              <a:spcBef>
                <a:spcPts val="0"/>
              </a:spcBef>
              <a:buFont typeface="NSimSun"/>
            </a:pPr>
            <a:r>
              <a:rPr lang="zh-CN">
                <a:latin typeface="NSimSun"/>
                <a:ea typeface="NSimSun"/>
                <a:cs typeface="NSimSun"/>
                <a:sym typeface="NSimSun"/>
              </a:rPr>
              <a:t>不污染宿主机环境</a:t>
            </a:r>
          </a:p>
          <a:p>
            <a:pPr indent="-228600" lvl="0" marL="914400">
              <a:spcBef>
                <a:spcPts val="0"/>
              </a:spcBef>
              <a:buFont typeface="NSimSun"/>
            </a:pPr>
            <a:r>
              <a:rPr lang="zh-CN">
                <a:latin typeface="NSimSun"/>
                <a:ea typeface="NSimSun"/>
                <a:cs typeface="NSimSun"/>
                <a:sym typeface="NSimSun"/>
              </a:rPr>
              <a:t>测试环境搭建简单，只要能运行Docker就能随时随地运行测试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628650" y="365125"/>
            <a:ext cx="7886700" cy="98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借鉴Docker的CI流程</a:t>
            </a:r>
          </a:p>
        </p:txBody>
      </p:sp>
      <p:sp>
        <p:nvSpPr>
          <p:cNvPr id="250" name="Shape 250"/>
          <p:cNvSpPr/>
          <p:nvPr/>
        </p:nvSpPr>
        <p:spPr>
          <a:xfrm>
            <a:off x="1639100" y="1235396"/>
            <a:ext cx="423900" cy="2289300"/>
          </a:xfrm>
          <a:prstGeom prst="roundRect">
            <a:avLst>
              <a:gd fmla="val 50000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zh-CN">
                <a:solidFill>
                  <a:srgbClr val="FFFFFF"/>
                </a:solidFill>
              </a:rPr>
              <a:t>管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zh-CN">
                <a:solidFill>
                  <a:srgbClr val="FFFFFF"/>
                </a:solidFill>
              </a:rPr>
              <a:t>理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zh-CN">
                <a:solidFill>
                  <a:srgbClr val="FFFFFF"/>
                </a:solidFill>
              </a:rPr>
              <a:t>控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zh-CN">
                <a:solidFill>
                  <a:srgbClr val="FFFFFF"/>
                </a:solidFill>
              </a:rPr>
              <a:t>制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台</a:t>
            </a:r>
          </a:p>
        </p:txBody>
      </p:sp>
      <p:sp>
        <p:nvSpPr>
          <p:cNvPr id="251" name="Shape 251"/>
          <p:cNvSpPr/>
          <p:nvPr/>
        </p:nvSpPr>
        <p:spPr>
          <a:xfrm>
            <a:off x="522000" y="3089475"/>
            <a:ext cx="365400" cy="369600"/>
          </a:xfrm>
          <a:prstGeom prst="smileyFace">
            <a:avLst>
              <a:gd fmla="val 4653" name="adj"/>
            </a:avLst>
          </a:prstGeom>
          <a:solidFill>
            <a:srgbClr val="EFEFEF"/>
          </a:solidFill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1646800" y="4144725"/>
            <a:ext cx="713400" cy="11088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000">
                <a:solidFill>
                  <a:srgbClr val="FFFFFF"/>
                </a:solidFill>
              </a:rPr>
              <a:t>SVN/Git</a:t>
            </a:r>
          </a:p>
        </p:txBody>
      </p:sp>
      <p:sp>
        <p:nvSpPr>
          <p:cNvPr id="253" name="Shape 253"/>
          <p:cNvSpPr/>
          <p:nvPr/>
        </p:nvSpPr>
        <p:spPr>
          <a:xfrm>
            <a:off x="3023649" y="4416375"/>
            <a:ext cx="1039800" cy="565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自动构建</a:t>
            </a:r>
          </a:p>
        </p:txBody>
      </p:sp>
      <p:sp>
        <p:nvSpPr>
          <p:cNvPr id="254" name="Shape 254"/>
          <p:cNvSpPr/>
          <p:nvPr/>
        </p:nvSpPr>
        <p:spPr>
          <a:xfrm>
            <a:off x="2507125" y="1240875"/>
            <a:ext cx="3628200" cy="2207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zh-CN">
                <a:solidFill>
                  <a:srgbClr val="000000"/>
                </a:solidFill>
              </a:rPr>
              <a:t>
控制器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4726900" y="4416375"/>
            <a:ext cx="1250400" cy="5655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镜像仓库</a:t>
            </a:r>
          </a:p>
        </p:txBody>
      </p:sp>
      <p:sp>
        <p:nvSpPr>
          <p:cNvPr id="256" name="Shape 256"/>
          <p:cNvSpPr/>
          <p:nvPr/>
        </p:nvSpPr>
        <p:spPr>
          <a:xfrm>
            <a:off x="3220925" y="1709175"/>
            <a:ext cx="1123500" cy="361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</a:rPr>
              <a:t>主机管理</a:t>
            </a:r>
          </a:p>
        </p:txBody>
      </p:sp>
      <p:sp>
        <p:nvSpPr>
          <p:cNvPr id="257" name="Shape 257"/>
          <p:cNvSpPr/>
          <p:nvPr/>
        </p:nvSpPr>
        <p:spPr>
          <a:xfrm>
            <a:off x="4677850" y="1719725"/>
            <a:ext cx="1092600" cy="364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</a:rPr>
              <a:t>容器管理</a:t>
            </a:r>
          </a:p>
        </p:txBody>
      </p:sp>
      <p:sp>
        <p:nvSpPr>
          <p:cNvPr id="258" name="Shape 258"/>
          <p:cNvSpPr/>
          <p:nvPr/>
        </p:nvSpPr>
        <p:spPr>
          <a:xfrm>
            <a:off x="3220925" y="2574599"/>
            <a:ext cx="1123500" cy="361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应用管理</a:t>
            </a:r>
          </a:p>
        </p:txBody>
      </p:sp>
      <p:grpSp>
        <p:nvGrpSpPr>
          <p:cNvPr id="259" name="Shape 259"/>
          <p:cNvGrpSpPr/>
          <p:nvPr/>
        </p:nvGrpSpPr>
        <p:grpSpPr>
          <a:xfrm>
            <a:off x="6719279" y="1240875"/>
            <a:ext cx="2064997" cy="3023100"/>
            <a:chOff x="6731125" y="304475"/>
            <a:chExt cx="2131500" cy="3023100"/>
          </a:xfrm>
        </p:grpSpPr>
        <p:sp>
          <p:nvSpPr>
            <p:cNvPr id="260" name="Shape 260"/>
            <p:cNvSpPr/>
            <p:nvPr/>
          </p:nvSpPr>
          <p:spPr>
            <a:xfrm>
              <a:off x="6731125" y="304475"/>
              <a:ext cx="2131500" cy="3023100"/>
            </a:xfrm>
            <a:prstGeom prst="rect">
              <a:avLst/>
            </a:prstGeom>
            <a:noFill/>
            <a:ln cap="flat" cmpd="sng" w="9525">
              <a:solidFill>
                <a:srgbClr val="0097A7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zh-CN">
                  <a:solidFill>
                    <a:srgbClr val="000000"/>
                  </a:solidFill>
                </a:rPr>
                <a:t>混合基础设施</a:t>
              </a:r>
            </a:p>
          </p:txBody>
        </p:sp>
        <p:grpSp>
          <p:nvGrpSpPr>
            <p:cNvPr id="261" name="Shape 261"/>
            <p:cNvGrpSpPr/>
            <p:nvPr/>
          </p:nvGrpSpPr>
          <p:grpSpPr>
            <a:xfrm>
              <a:off x="6874917" y="2066675"/>
              <a:ext cx="820800" cy="1097700"/>
              <a:chOff x="6874917" y="2142875"/>
              <a:chExt cx="820800" cy="1097700"/>
            </a:xfrm>
          </p:grpSpPr>
          <p:sp>
            <p:nvSpPr>
              <p:cNvPr id="262" name="Shape 262"/>
              <p:cNvSpPr/>
              <p:nvPr/>
            </p:nvSpPr>
            <p:spPr>
              <a:xfrm>
                <a:off x="6874917" y="2142875"/>
                <a:ext cx="820800" cy="1097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zh-CN"/>
                  <a:t>AWS</a:t>
                </a:r>
              </a:p>
            </p:txBody>
          </p:sp>
          <p:sp>
            <p:nvSpPr>
              <p:cNvPr id="263" name="Shape 263"/>
              <p:cNvSpPr/>
              <p:nvPr/>
            </p:nvSpPr>
            <p:spPr>
              <a:xfrm>
                <a:off x="6929019" y="2899275"/>
                <a:ext cx="707100" cy="304800"/>
              </a:xfrm>
              <a:prstGeom prst="rect">
                <a:avLst/>
              </a:prstGeom>
              <a:solidFill>
                <a:srgbClr val="0097A7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zh-CN" sz="1200">
                    <a:solidFill>
                      <a:srgbClr val="FFFFFF"/>
                    </a:solidFill>
                  </a:rPr>
                  <a:t>Agent</a:t>
                </a:r>
              </a:p>
            </p:txBody>
          </p:sp>
        </p:grpSp>
        <p:grpSp>
          <p:nvGrpSpPr>
            <p:cNvPr id="264" name="Shape 264"/>
            <p:cNvGrpSpPr/>
            <p:nvPr/>
          </p:nvGrpSpPr>
          <p:grpSpPr>
            <a:xfrm>
              <a:off x="6870831" y="707275"/>
              <a:ext cx="820800" cy="1097700"/>
              <a:chOff x="6870831" y="707275"/>
              <a:chExt cx="820800" cy="1097700"/>
            </a:xfrm>
          </p:grpSpPr>
          <p:sp>
            <p:nvSpPr>
              <p:cNvPr id="265" name="Shape 265"/>
              <p:cNvSpPr/>
              <p:nvPr/>
            </p:nvSpPr>
            <p:spPr>
              <a:xfrm>
                <a:off x="6870831" y="707275"/>
                <a:ext cx="820800" cy="1097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zh-CN"/>
                  <a:t>物理机</a:t>
                </a:r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6923807" y="1456925"/>
                <a:ext cx="707100" cy="304800"/>
              </a:xfrm>
              <a:prstGeom prst="rect">
                <a:avLst/>
              </a:prstGeom>
              <a:solidFill>
                <a:srgbClr val="0097A7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zh-CN" sz="1200">
                    <a:solidFill>
                      <a:srgbClr val="FFFFFF"/>
                    </a:solidFill>
                  </a:rPr>
                  <a:t>Agent</a:t>
                </a:r>
              </a:p>
            </p:txBody>
          </p:sp>
        </p:grpSp>
        <p:grpSp>
          <p:nvGrpSpPr>
            <p:cNvPr id="267" name="Shape 267"/>
            <p:cNvGrpSpPr/>
            <p:nvPr/>
          </p:nvGrpSpPr>
          <p:grpSpPr>
            <a:xfrm>
              <a:off x="7850860" y="707275"/>
              <a:ext cx="922500" cy="1097700"/>
              <a:chOff x="7850860" y="707275"/>
              <a:chExt cx="922500" cy="1097700"/>
            </a:xfrm>
          </p:grpSpPr>
          <p:sp>
            <p:nvSpPr>
              <p:cNvPr id="268" name="Shape 268"/>
              <p:cNvSpPr/>
              <p:nvPr/>
            </p:nvSpPr>
            <p:spPr>
              <a:xfrm>
                <a:off x="7850860" y="707275"/>
                <a:ext cx="922500" cy="1097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zh-CN"/>
                  <a:t>阿里云</a:t>
                </a: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7964889" y="1456925"/>
                <a:ext cx="707100" cy="304800"/>
              </a:xfrm>
              <a:prstGeom prst="rect">
                <a:avLst/>
              </a:prstGeom>
              <a:solidFill>
                <a:srgbClr val="0097A7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zh-CN" sz="1200">
                    <a:solidFill>
                      <a:srgbClr val="FFFFFF"/>
                    </a:solidFill>
                  </a:rPr>
                  <a:t>Agent</a:t>
                </a:r>
              </a:p>
            </p:txBody>
          </p:sp>
        </p:grpSp>
        <p:grpSp>
          <p:nvGrpSpPr>
            <p:cNvPr id="270" name="Shape 270"/>
            <p:cNvGrpSpPr/>
            <p:nvPr/>
          </p:nvGrpSpPr>
          <p:grpSpPr>
            <a:xfrm>
              <a:off x="7850833" y="2066675"/>
              <a:ext cx="922500" cy="1097700"/>
              <a:chOff x="7850833" y="2142875"/>
              <a:chExt cx="922500" cy="1097700"/>
            </a:xfrm>
          </p:grpSpPr>
          <p:sp>
            <p:nvSpPr>
              <p:cNvPr id="271" name="Shape 271"/>
              <p:cNvSpPr/>
              <p:nvPr/>
            </p:nvSpPr>
            <p:spPr>
              <a:xfrm>
                <a:off x="7850833" y="2142875"/>
                <a:ext cx="922500" cy="10977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zh-CN"/>
                  <a:t>vSphere</a:t>
                </a:r>
              </a:p>
            </p:txBody>
          </p:sp>
          <p:sp>
            <p:nvSpPr>
              <p:cNvPr id="272" name="Shape 272"/>
              <p:cNvSpPr/>
              <p:nvPr/>
            </p:nvSpPr>
            <p:spPr>
              <a:xfrm>
                <a:off x="7964863" y="2899274"/>
                <a:ext cx="707100" cy="304800"/>
              </a:xfrm>
              <a:prstGeom prst="rect">
                <a:avLst/>
              </a:prstGeom>
              <a:solidFill>
                <a:srgbClr val="0097A7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zh-CN" sz="1200">
                    <a:solidFill>
                      <a:srgbClr val="FFFFFF"/>
                    </a:solidFill>
                  </a:rPr>
                  <a:t>Agent</a:t>
                </a:r>
              </a:p>
            </p:txBody>
          </p:sp>
        </p:grpSp>
      </p:grpSp>
      <p:sp>
        <p:nvSpPr>
          <p:cNvPr id="273" name="Shape 273"/>
          <p:cNvSpPr/>
          <p:nvPr/>
        </p:nvSpPr>
        <p:spPr>
          <a:xfrm>
            <a:off x="2377225" y="4639425"/>
            <a:ext cx="629400" cy="119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4677850" y="2143853"/>
            <a:ext cx="1092600" cy="364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zh-CN">
                <a:solidFill>
                  <a:srgbClr val="000000"/>
                </a:solidFill>
              </a:rPr>
              <a:t>配置管理</a:t>
            </a:r>
          </a:p>
        </p:txBody>
      </p:sp>
      <p:cxnSp>
        <p:nvCxnSpPr>
          <p:cNvPr id="275" name="Shape 275"/>
          <p:cNvCxnSpPr/>
          <p:nvPr/>
        </p:nvCxnSpPr>
        <p:spPr>
          <a:xfrm flipH="1" rot="10800000">
            <a:off x="5983950" y="3869366"/>
            <a:ext cx="889500" cy="8196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6" name="Shape 276"/>
          <p:cNvCxnSpPr>
            <a:stCxn id="255" idx="3"/>
          </p:cNvCxnSpPr>
          <p:nvPr/>
        </p:nvCxnSpPr>
        <p:spPr>
          <a:xfrm flipH="1" rot="10800000">
            <a:off x="5977300" y="2513325"/>
            <a:ext cx="855000" cy="21858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7" name="Shape 277"/>
          <p:cNvCxnSpPr>
            <a:endCxn id="272" idx="2"/>
          </p:cNvCxnSpPr>
          <p:nvPr/>
        </p:nvCxnSpPr>
        <p:spPr>
          <a:xfrm flipH="1" rot="10800000">
            <a:off x="6011244" y="4064274"/>
            <a:ext cx="2245800" cy="6183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8" name="Shape 278"/>
          <p:cNvCxnSpPr>
            <a:endCxn id="269" idx="3"/>
          </p:cNvCxnSpPr>
          <p:nvPr/>
        </p:nvCxnSpPr>
        <p:spPr>
          <a:xfrm flipH="1" rot="10800000">
            <a:off x="5991688" y="2545725"/>
            <a:ext cx="2607900" cy="2175600"/>
          </a:xfrm>
          <a:prstGeom prst="bentConnector3">
            <a:avLst>
              <a:gd fmla="val 109131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9" name="Shape 279"/>
          <p:cNvCxnSpPr>
            <a:stCxn id="253" idx="3"/>
            <a:endCxn id="255" idx="1"/>
          </p:cNvCxnSpPr>
          <p:nvPr/>
        </p:nvCxnSpPr>
        <p:spPr>
          <a:xfrm>
            <a:off x="4063449" y="4699125"/>
            <a:ext cx="6636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0" name="Shape 280"/>
          <p:cNvCxnSpPr>
            <a:stCxn id="255" idx="0"/>
            <a:endCxn id="254" idx="2"/>
          </p:cNvCxnSpPr>
          <p:nvPr/>
        </p:nvCxnSpPr>
        <p:spPr>
          <a:xfrm rot="10800000">
            <a:off x="4321300" y="3448275"/>
            <a:ext cx="1030800" cy="9681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81" name="Shape 281"/>
          <p:cNvCxnSpPr>
            <a:stCxn id="251" idx="6"/>
            <a:endCxn id="252" idx="1"/>
          </p:cNvCxnSpPr>
          <p:nvPr/>
        </p:nvCxnSpPr>
        <p:spPr>
          <a:xfrm>
            <a:off x="887400" y="3274275"/>
            <a:ext cx="759300" cy="14250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82" name="Shape 282"/>
          <p:cNvCxnSpPr>
            <a:stCxn id="251" idx="7"/>
          </p:cNvCxnSpPr>
          <p:nvPr/>
        </p:nvCxnSpPr>
        <p:spPr>
          <a:xfrm flipH="1" rot="10800000">
            <a:off x="833888" y="2395401"/>
            <a:ext cx="805200" cy="7482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83" name="Shape 283"/>
          <p:cNvSpPr/>
          <p:nvPr/>
        </p:nvSpPr>
        <p:spPr>
          <a:xfrm>
            <a:off x="3220925" y="2141887"/>
            <a:ext cx="1123500" cy="361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</a:rPr>
              <a:t>镜像管理</a:t>
            </a:r>
          </a:p>
        </p:txBody>
      </p:sp>
      <p:sp>
        <p:nvSpPr>
          <p:cNvPr id="284" name="Shape 284"/>
          <p:cNvSpPr/>
          <p:nvPr/>
        </p:nvSpPr>
        <p:spPr>
          <a:xfrm>
            <a:off x="6103875" y="2309400"/>
            <a:ext cx="629400" cy="14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4677850" y="2582280"/>
            <a:ext cx="1092600" cy="364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</a:rPr>
              <a:t>监控告警</a:t>
            </a:r>
          </a:p>
        </p:txBody>
      </p:sp>
      <p:sp>
        <p:nvSpPr>
          <p:cNvPr id="286" name="Shape 286"/>
          <p:cNvSpPr/>
          <p:nvPr/>
        </p:nvSpPr>
        <p:spPr>
          <a:xfrm>
            <a:off x="4684950" y="3016775"/>
            <a:ext cx="1092600" cy="361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操作日志</a:t>
            </a:r>
          </a:p>
        </p:txBody>
      </p:sp>
      <p:sp>
        <p:nvSpPr>
          <p:cNvPr id="287" name="Shape 287"/>
          <p:cNvSpPr/>
          <p:nvPr/>
        </p:nvSpPr>
        <p:spPr>
          <a:xfrm>
            <a:off x="2046400" y="2309400"/>
            <a:ext cx="423900" cy="14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2520225" y="1244350"/>
            <a:ext cx="531900" cy="21858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API</a:t>
            </a:r>
          </a:p>
        </p:txBody>
      </p:sp>
      <p:sp>
        <p:nvSpPr>
          <p:cNvPr id="289" name="Shape 289"/>
          <p:cNvSpPr/>
          <p:nvPr/>
        </p:nvSpPr>
        <p:spPr>
          <a:xfrm>
            <a:off x="6906225" y="1997900"/>
            <a:ext cx="701100" cy="2751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 sz="1200">
                <a:solidFill>
                  <a:srgbClr val="FFFFFF"/>
                </a:solidFill>
              </a:rPr>
              <a:t>Docker</a:t>
            </a:r>
          </a:p>
        </p:txBody>
      </p:sp>
      <p:sp>
        <p:nvSpPr>
          <p:cNvPr id="290" name="Shape 290"/>
          <p:cNvSpPr/>
          <p:nvPr/>
        </p:nvSpPr>
        <p:spPr>
          <a:xfrm>
            <a:off x="7915250" y="1997900"/>
            <a:ext cx="701100" cy="2751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 sz="1200">
                <a:solidFill>
                  <a:srgbClr val="FFFFFF"/>
                </a:solidFill>
              </a:rPr>
              <a:t>Docker</a:t>
            </a:r>
          </a:p>
        </p:txBody>
      </p:sp>
      <p:sp>
        <p:nvSpPr>
          <p:cNvPr id="291" name="Shape 291"/>
          <p:cNvSpPr/>
          <p:nvPr/>
        </p:nvSpPr>
        <p:spPr>
          <a:xfrm>
            <a:off x="7915250" y="3370600"/>
            <a:ext cx="701100" cy="2751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 sz="1200">
                <a:solidFill>
                  <a:srgbClr val="FFFFFF"/>
                </a:solidFill>
              </a:rPr>
              <a:t>Docker</a:t>
            </a:r>
          </a:p>
        </p:txBody>
      </p:sp>
      <p:sp>
        <p:nvSpPr>
          <p:cNvPr id="292" name="Shape 292"/>
          <p:cNvSpPr/>
          <p:nvPr/>
        </p:nvSpPr>
        <p:spPr>
          <a:xfrm>
            <a:off x="6906225" y="3370600"/>
            <a:ext cx="701100" cy="2751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 sz="1200">
                <a:solidFill>
                  <a:srgbClr val="FFFFFF"/>
                </a:solidFill>
              </a:rPr>
              <a:t>Docker</a:t>
            </a:r>
          </a:p>
        </p:txBody>
      </p:sp>
      <p:sp>
        <p:nvSpPr>
          <p:cNvPr id="293" name="Shape 293"/>
          <p:cNvSpPr/>
          <p:nvPr/>
        </p:nvSpPr>
        <p:spPr>
          <a:xfrm>
            <a:off x="7185425" y="2273050"/>
            <a:ext cx="39300" cy="119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8252225" y="2273050"/>
            <a:ext cx="39300" cy="119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7185425" y="3644650"/>
            <a:ext cx="39300" cy="119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8252225" y="3644650"/>
            <a:ext cx="39300" cy="119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/>
        </p:nvSpPr>
        <p:spPr>
          <a:xfrm>
            <a:off x="2855250" y="5186275"/>
            <a:ext cx="3433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1800">
                <a:solidFill>
                  <a:srgbClr val="274E13"/>
                </a:solidFill>
              </a:rPr>
              <a:t>cSphere</a:t>
            </a:r>
            <a:r>
              <a:rPr lang="zh-CN" sz="1800">
                <a:solidFill>
                  <a:srgbClr val="274E13"/>
                </a:solidFill>
              </a:rPr>
              <a:t>功能模块示意图</a:t>
            </a:r>
          </a:p>
        </p:txBody>
      </p:sp>
      <p:sp>
        <p:nvSpPr>
          <p:cNvPr id="298" name="Shape 298"/>
          <p:cNvSpPr/>
          <p:nvPr/>
        </p:nvSpPr>
        <p:spPr>
          <a:xfrm>
            <a:off x="3220925" y="3007325"/>
            <a:ext cx="1123500" cy="364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应用商店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628650" y="2050375"/>
            <a:ext cx="8396400" cy="258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>
            <p:ph type="title"/>
          </p:nvPr>
        </p:nvSpPr>
        <p:spPr>
          <a:xfrm>
            <a:off x="628650" y="365125"/>
            <a:ext cx="7886700" cy="98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借鉴Docker的CI流程</a:t>
            </a:r>
          </a:p>
        </p:txBody>
      </p:sp>
      <p:sp>
        <p:nvSpPr>
          <p:cNvPr id="306" name="Shape 306"/>
          <p:cNvSpPr/>
          <p:nvPr/>
        </p:nvSpPr>
        <p:spPr>
          <a:xfrm>
            <a:off x="802650" y="2380300"/>
            <a:ext cx="2496900" cy="21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控制器集群（3个节点）</a:t>
            </a:r>
          </a:p>
        </p:txBody>
      </p:sp>
      <p:sp>
        <p:nvSpPr>
          <p:cNvPr id="307" name="Shape 307"/>
          <p:cNvSpPr/>
          <p:nvPr/>
        </p:nvSpPr>
        <p:spPr>
          <a:xfrm>
            <a:off x="3718500" y="2380300"/>
            <a:ext cx="2381100" cy="21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服务节点（若干）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707825" y="1394500"/>
            <a:ext cx="2925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2400"/>
              <a:t>cSphere内部组件</a:t>
            </a:r>
          </a:p>
        </p:txBody>
      </p:sp>
      <p:sp>
        <p:nvSpPr>
          <p:cNvPr id="309" name="Shape 309"/>
          <p:cNvSpPr/>
          <p:nvPr/>
        </p:nvSpPr>
        <p:spPr>
          <a:xfrm>
            <a:off x="6545850" y="2380300"/>
            <a:ext cx="2318700" cy="21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etcd集群（≥3个节点）</a:t>
            </a:r>
          </a:p>
        </p:txBody>
      </p:sp>
      <p:sp>
        <p:nvSpPr>
          <p:cNvPr id="310" name="Shape 310"/>
          <p:cNvSpPr/>
          <p:nvPr/>
        </p:nvSpPr>
        <p:spPr>
          <a:xfrm>
            <a:off x="869125" y="2929200"/>
            <a:ext cx="1052400" cy="392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mongodb</a:t>
            </a:r>
          </a:p>
        </p:txBody>
      </p:sp>
      <p:sp>
        <p:nvSpPr>
          <p:cNvPr id="311" name="Shape 311"/>
          <p:cNvSpPr/>
          <p:nvPr/>
        </p:nvSpPr>
        <p:spPr>
          <a:xfrm>
            <a:off x="2090900" y="2929200"/>
            <a:ext cx="1052400" cy="392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docker</a:t>
            </a:r>
          </a:p>
        </p:txBody>
      </p:sp>
      <p:sp>
        <p:nvSpPr>
          <p:cNvPr id="312" name="Shape 312"/>
          <p:cNvSpPr/>
          <p:nvPr/>
        </p:nvSpPr>
        <p:spPr>
          <a:xfrm>
            <a:off x="869125" y="3473225"/>
            <a:ext cx="1052400" cy="392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csphere controller</a:t>
            </a:r>
          </a:p>
        </p:txBody>
      </p:sp>
      <p:sp>
        <p:nvSpPr>
          <p:cNvPr id="313" name="Shape 313"/>
          <p:cNvSpPr/>
          <p:nvPr/>
        </p:nvSpPr>
        <p:spPr>
          <a:xfrm>
            <a:off x="2108750" y="3473225"/>
            <a:ext cx="1052400" cy="392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TSDB</a:t>
            </a:r>
          </a:p>
        </p:txBody>
      </p:sp>
      <p:sp>
        <p:nvSpPr>
          <p:cNvPr id="314" name="Shape 314"/>
          <p:cNvSpPr/>
          <p:nvPr/>
        </p:nvSpPr>
        <p:spPr>
          <a:xfrm>
            <a:off x="3785225" y="2951900"/>
            <a:ext cx="1052400" cy="392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csphere agent</a:t>
            </a:r>
          </a:p>
        </p:txBody>
      </p:sp>
      <p:sp>
        <p:nvSpPr>
          <p:cNvPr id="315" name="Shape 315"/>
          <p:cNvSpPr/>
          <p:nvPr/>
        </p:nvSpPr>
        <p:spPr>
          <a:xfrm>
            <a:off x="4971000" y="2951900"/>
            <a:ext cx="1052400" cy="392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docker</a:t>
            </a:r>
          </a:p>
        </p:txBody>
      </p:sp>
      <p:sp>
        <p:nvSpPr>
          <p:cNvPr id="316" name="Shape 316"/>
          <p:cNvSpPr/>
          <p:nvPr/>
        </p:nvSpPr>
        <p:spPr>
          <a:xfrm>
            <a:off x="3785225" y="3495900"/>
            <a:ext cx="1052400" cy="392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net-plugin</a:t>
            </a:r>
          </a:p>
        </p:txBody>
      </p:sp>
      <p:sp>
        <p:nvSpPr>
          <p:cNvPr id="317" name="Shape 317"/>
          <p:cNvSpPr/>
          <p:nvPr/>
        </p:nvSpPr>
        <p:spPr>
          <a:xfrm>
            <a:off x="7774075" y="3495900"/>
            <a:ext cx="1052400" cy="392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etcd</a:t>
            </a:r>
          </a:p>
        </p:txBody>
      </p:sp>
      <p:sp>
        <p:nvSpPr>
          <p:cNvPr id="318" name="Shape 318"/>
          <p:cNvSpPr/>
          <p:nvPr/>
        </p:nvSpPr>
        <p:spPr>
          <a:xfrm>
            <a:off x="7774075" y="2951900"/>
            <a:ext cx="1052400" cy="392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docker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707825" y="4752700"/>
            <a:ext cx="8192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 sz="2400">
                <a:solidFill>
                  <a:srgbClr val="274E13"/>
                </a:solidFill>
              </a:rPr>
              <a:t>cSphere HA模式部署一共涉及至少7台主机27个单元，通过DinD在笔记本上即可一键部署所有组件并执行集成测试</a:t>
            </a:r>
          </a:p>
        </p:txBody>
      </p:sp>
      <p:sp>
        <p:nvSpPr>
          <p:cNvPr id="320" name="Shape 320"/>
          <p:cNvSpPr/>
          <p:nvPr/>
        </p:nvSpPr>
        <p:spPr>
          <a:xfrm>
            <a:off x="6598600" y="3495900"/>
            <a:ext cx="1052400" cy="392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DNS</a:t>
            </a:r>
          </a:p>
        </p:txBody>
      </p:sp>
      <p:sp>
        <p:nvSpPr>
          <p:cNvPr id="321" name="Shape 321"/>
          <p:cNvSpPr/>
          <p:nvPr/>
        </p:nvSpPr>
        <p:spPr>
          <a:xfrm>
            <a:off x="6598600" y="2951900"/>
            <a:ext cx="1052400" cy="392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csphere agent</a:t>
            </a:r>
          </a:p>
        </p:txBody>
      </p:sp>
      <p:sp>
        <p:nvSpPr>
          <p:cNvPr id="322" name="Shape 322"/>
          <p:cNvSpPr/>
          <p:nvPr/>
        </p:nvSpPr>
        <p:spPr>
          <a:xfrm>
            <a:off x="869125" y="4017250"/>
            <a:ext cx="1052400" cy="392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Registry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CN">
                <a:latin typeface="NSimSun"/>
                <a:ea typeface="NSimSun"/>
                <a:cs typeface="NSimSun"/>
                <a:sym typeface="NSimSun"/>
              </a:rPr>
              <a:t>Docker开源社区初探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1143000" y="3754441"/>
            <a:ext cx="68580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CN">
                <a:latin typeface="NSimSun"/>
                <a:ea typeface="NSimSun"/>
                <a:cs typeface="NSimSun"/>
                <a:sym typeface="NSimSun"/>
              </a:rPr>
              <a:t>魏世江@希云cSphere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413950" y="4212225"/>
            <a:ext cx="43161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 sz="1000">
                <a:solidFill>
                  <a:srgbClr val="134F5C"/>
                </a:solidFill>
                <a:latin typeface="NSimSun"/>
                <a:ea typeface="NSimSun"/>
                <a:cs typeface="NSimSun"/>
                <a:sym typeface="NSimSun"/>
              </a:rPr>
              <a:t> 希云cSphere——企业级私有容器云平台  </a:t>
            </a:r>
            <a:r>
              <a:rPr lang="zh-CN" sz="1000" u="sng">
                <a:solidFill>
                  <a:srgbClr val="134F5C"/>
                </a:solidFill>
                <a:latin typeface="NSimSun"/>
                <a:ea typeface="NSimSun"/>
                <a:cs typeface="NSimSun"/>
                <a:sym typeface="NSimSun"/>
                <a:hlinkClick r:id="rId3"/>
              </a:rPr>
              <a:t>https://csphere.cn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34F5C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628650" y="2766150"/>
            <a:ext cx="7886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版本发布流程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版本发布流程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628650" y="1581450"/>
            <a:ext cx="77988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NSimSun"/>
            </a:pPr>
            <a:r>
              <a:rPr lang="zh-CN" sz="1800">
                <a:latin typeface="NSimSun"/>
                <a:ea typeface="NSimSun"/>
                <a:cs typeface="NSimSun"/>
                <a:sym typeface="NSimSun"/>
              </a:rPr>
              <a:t>版本发布周期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NSimSun"/>
            </a:pPr>
            <a:r>
              <a:rPr lang="zh-CN" sz="1800">
                <a:latin typeface="NSimSun"/>
                <a:ea typeface="NSimSun"/>
                <a:cs typeface="NSimSun"/>
                <a:sym typeface="NSimSun"/>
              </a:rPr>
              <a:t>2015年以前</a:t>
            </a:r>
            <a:r>
              <a:rPr lang="zh-CN" sz="1800">
                <a:latin typeface="NSimSun"/>
                <a:ea typeface="NSimSun"/>
                <a:cs typeface="NSimSun"/>
                <a:sym typeface="NSimSun"/>
              </a:rPr>
              <a:t>两个月左右发布一个大版本，2016年以来放慢了发布速度，大约3个月发布一个大版本。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NSimSun"/>
            </a:pPr>
            <a:r>
              <a:rPr lang="zh-CN" sz="1800">
                <a:latin typeface="NSimSun"/>
                <a:ea typeface="NSimSun"/>
                <a:cs typeface="NSimSun"/>
                <a:sym typeface="NSimSun"/>
              </a:rPr>
              <a:t>在两个大版本之间，往往会有一两个bugfix版发布。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NSimSun"/>
            </a:pPr>
            <a:r>
              <a:rPr lang="zh-CN" sz="1800">
                <a:latin typeface="NSimSun"/>
                <a:ea typeface="NSimSun"/>
                <a:cs typeface="NSimSun"/>
                <a:sym typeface="NSimSun"/>
              </a:rPr>
              <a:t>版本命名规范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NSimSun"/>
            </a:pPr>
            <a:r>
              <a:rPr lang="zh-CN" sz="1800">
                <a:latin typeface="NSimSun"/>
                <a:ea typeface="NSimSun"/>
                <a:cs typeface="NSimSun"/>
                <a:sym typeface="NSimSun"/>
              </a:rPr>
              <a:t>严格依据semver标准命名软件版本，参考</a:t>
            </a:r>
            <a:r>
              <a:rPr lang="zh-CN" sz="1800" u="sng">
                <a:solidFill>
                  <a:schemeClr val="hlink"/>
                </a:solidFill>
                <a:latin typeface="NSimSun"/>
                <a:ea typeface="NSimSun"/>
                <a:cs typeface="NSimSun"/>
                <a:sym typeface="NSimSun"/>
                <a:hlinkClick r:id="rId3"/>
              </a:rPr>
              <a:t>http://semver.org/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NSimSun"/>
            </a:pPr>
            <a:r>
              <a:rPr lang="zh-CN" sz="1800">
                <a:latin typeface="NSimSun"/>
                <a:ea typeface="NSimSun"/>
                <a:cs typeface="NSimSun"/>
                <a:sym typeface="NSimSun"/>
              </a:rPr>
              <a:t>基于git的</a:t>
            </a:r>
            <a:r>
              <a:rPr lang="zh-CN" sz="1800">
                <a:latin typeface="NSimSun"/>
                <a:ea typeface="NSimSun"/>
                <a:cs typeface="NSimSun"/>
                <a:sym typeface="NSimSun"/>
              </a:rPr>
              <a:t>版本</a:t>
            </a:r>
            <a:r>
              <a:rPr lang="zh-CN" sz="1800">
                <a:latin typeface="NSimSun"/>
                <a:ea typeface="NSimSun"/>
                <a:cs typeface="NSimSun"/>
                <a:sym typeface="NSimSun"/>
              </a:rPr>
              <a:t>发布流程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628650" y="365125"/>
            <a:ext cx="7886700" cy="98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基于git的版本发布流程</a:t>
            </a:r>
          </a:p>
        </p:txBody>
      </p:sp>
      <p:cxnSp>
        <p:nvCxnSpPr>
          <p:cNvPr id="342" name="Shape 342"/>
          <p:cNvCxnSpPr/>
          <p:nvPr/>
        </p:nvCxnSpPr>
        <p:spPr>
          <a:xfrm>
            <a:off x="2390050" y="1587425"/>
            <a:ext cx="0" cy="346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3" name="Shape 343"/>
          <p:cNvSpPr/>
          <p:nvPr/>
        </p:nvSpPr>
        <p:spPr>
          <a:xfrm>
            <a:off x="2318700" y="1765775"/>
            <a:ext cx="151500" cy="13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2314300" y="2104675"/>
            <a:ext cx="151500" cy="13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2318700" y="2443575"/>
            <a:ext cx="151500" cy="133800"/>
          </a:xfrm>
          <a:prstGeom prst="ellipse">
            <a:avLst/>
          </a:prstGeom>
          <a:solidFill>
            <a:srgbClr val="B45F0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2318700" y="2782475"/>
            <a:ext cx="151500" cy="13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 txBox="1"/>
          <p:nvPr/>
        </p:nvSpPr>
        <p:spPr>
          <a:xfrm>
            <a:off x="1988650" y="1300175"/>
            <a:ext cx="8028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Master</a:t>
            </a:r>
          </a:p>
        </p:txBody>
      </p:sp>
      <p:cxnSp>
        <p:nvCxnSpPr>
          <p:cNvPr id="348" name="Shape 348"/>
          <p:cNvCxnSpPr/>
          <p:nvPr/>
        </p:nvCxnSpPr>
        <p:spPr>
          <a:xfrm>
            <a:off x="3966075" y="2844875"/>
            <a:ext cx="9000" cy="214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9" name="Shape 349"/>
          <p:cNvCxnSpPr>
            <a:stCxn id="350" idx="3"/>
          </p:cNvCxnSpPr>
          <p:nvPr/>
        </p:nvCxnSpPr>
        <p:spPr>
          <a:xfrm>
            <a:off x="2417750" y="2510475"/>
            <a:ext cx="1557300" cy="3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1" name="Shape 351"/>
          <p:cNvSpPr txBox="1"/>
          <p:nvPr/>
        </p:nvSpPr>
        <p:spPr>
          <a:xfrm>
            <a:off x="3569175" y="2456775"/>
            <a:ext cx="9321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Release</a:t>
            </a:r>
          </a:p>
        </p:txBody>
      </p:sp>
      <p:sp>
        <p:nvSpPr>
          <p:cNvPr id="352" name="Shape 352"/>
          <p:cNvSpPr/>
          <p:nvPr/>
        </p:nvSpPr>
        <p:spPr>
          <a:xfrm>
            <a:off x="2314300" y="3121375"/>
            <a:ext cx="151500" cy="1338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3894825" y="3479225"/>
            <a:ext cx="151500" cy="1338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4" name="Shape 354"/>
          <p:cNvCxnSpPr>
            <a:stCxn id="352" idx="5"/>
            <a:endCxn id="353" idx="2"/>
          </p:cNvCxnSpPr>
          <p:nvPr/>
        </p:nvCxnSpPr>
        <p:spPr>
          <a:xfrm>
            <a:off x="2443613" y="3235580"/>
            <a:ext cx="1451100" cy="3104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5" name="Shape 355"/>
          <p:cNvSpPr/>
          <p:nvPr/>
        </p:nvSpPr>
        <p:spPr>
          <a:xfrm>
            <a:off x="2314300" y="3460275"/>
            <a:ext cx="151500" cy="13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3894825" y="4183750"/>
            <a:ext cx="151500" cy="1338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57" name="Shape 357"/>
          <p:cNvGrpSpPr/>
          <p:nvPr/>
        </p:nvGrpSpPr>
        <p:grpSpPr>
          <a:xfrm>
            <a:off x="5311800" y="1837125"/>
            <a:ext cx="998700" cy="3156900"/>
            <a:chOff x="4549800" y="1837125"/>
            <a:chExt cx="998700" cy="3156900"/>
          </a:xfrm>
        </p:grpSpPr>
        <p:grpSp>
          <p:nvGrpSpPr>
            <p:cNvPr id="358" name="Shape 358"/>
            <p:cNvGrpSpPr/>
            <p:nvPr/>
          </p:nvGrpSpPr>
          <p:grpSpPr>
            <a:xfrm>
              <a:off x="4549800" y="1837125"/>
              <a:ext cx="998700" cy="3156900"/>
              <a:chOff x="4245000" y="1837125"/>
              <a:chExt cx="998700" cy="3156900"/>
            </a:xfrm>
          </p:grpSpPr>
          <p:sp>
            <p:nvSpPr>
              <p:cNvPr id="359" name="Shape 359"/>
              <p:cNvSpPr/>
              <p:nvPr/>
            </p:nvSpPr>
            <p:spPr>
              <a:xfrm>
                <a:off x="4245000" y="1837125"/>
                <a:ext cx="998700" cy="3156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zh-CN"/>
                  <a:t>Tags</a:t>
                </a:r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4245000" y="4164750"/>
                <a:ext cx="998700" cy="356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zh-CN"/>
                  <a:t>v1.12.0</a:t>
                </a:r>
              </a:p>
            </p:txBody>
          </p:sp>
        </p:grpSp>
        <p:sp>
          <p:nvSpPr>
            <p:cNvPr id="361" name="Shape 361"/>
            <p:cNvSpPr/>
            <p:nvPr/>
          </p:nvSpPr>
          <p:spPr>
            <a:xfrm>
              <a:off x="4549800" y="3594075"/>
              <a:ext cx="998700" cy="356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zh-CN"/>
                <a:t>v1.11.2</a:t>
              </a:r>
            </a:p>
          </p:txBody>
        </p:sp>
      </p:grpSp>
      <p:sp>
        <p:nvSpPr>
          <p:cNvPr id="362" name="Shape 362"/>
          <p:cNvSpPr txBox="1"/>
          <p:nvPr/>
        </p:nvSpPr>
        <p:spPr>
          <a:xfrm rot="5400863">
            <a:off x="5475872" y="2835319"/>
            <a:ext cx="11949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 sz="3600"/>
              <a:t>……</a:t>
            </a:r>
          </a:p>
        </p:txBody>
      </p:sp>
      <p:cxnSp>
        <p:nvCxnSpPr>
          <p:cNvPr id="363" name="Shape 363"/>
          <p:cNvCxnSpPr>
            <a:stCxn id="356" idx="6"/>
            <a:endCxn id="360" idx="1"/>
          </p:cNvCxnSpPr>
          <p:nvPr/>
        </p:nvCxnSpPr>
        <p:spPr>
          <a:xfrm>
            <a:off x="4046325" y="4250650"/>
            <a:ext cx="1265400" cy="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4" name="Shape 364"/>
          <p:cNvSpPr txBox="1"/>
          <p:nvPr/>
        </p:nvSpPr>
        <p:spPr>
          <a:xfrm>
            <a:off x="1614950" y="1626575"/>
            <a:ext cx="8028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Merge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614950" y="1965475"/>
            <a:ext cx="8028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Merge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614950" y="2304375"/>
            <a:ext cx="8028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Merge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614950" y="2643275"/>
            <a:ext cx="8028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Merge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1614950" y="2982175"/>
            <a:ext cx="8028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Merge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1614950" y="3321075"/>
            <a:ext cx="8028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Merge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2553750" y="3032325"/>
            <a:ext cx="1412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800">
                <a:solidFill>
                  <a:srgbClr val="38761D"/>
                </a:solidFill>
              </a:rPr>
              <a:t>cherry-pick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3340562" y="4223275"/>
            <a:ext cx="1412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800">
                <a:solidFill>
                  <a:srgbClr val="38761D"/>
                </a:solidFill>
              </a:rPr>
              <a:t>升级版本号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4430062" y="3968350"/>
            <a:ext cx="8028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38761D"/>
                </a:solidFill>
              </a:rPr>
              <a:t>Tag</a:t>
            </a:r>
          </a:p>
        </p:txBody>
      </p:sp>
      <p:sp>
        <p:nvSpPr>
          <p:cNvPr id="372" name="Shape 372"/>
          <p:cNvSpPr txBox="1"/>
          <p:nvPr/>
        </p:nvSpPr>
        <p:spPr>
          <a:xfrm rot="-5400000">
            <a:off x="5602200" y="3300525"/>
            <a:ext cx="20019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/>
              <a:t>对外发布的版本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628650" y="365125"/>
            <a:ext cx="7886700" cy="98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基于git的版本发布流程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28650" y="1350025"/>
            <a:ext cx="78867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</a:pPr>
            <a:r>
              <a:rPr lang="zh-CN" sz="2400"/>
              <a:t>所有改动自动测试+Review完成后直接合并进Master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zh-CN" sz="2400"/>
              <a:t>Master分支达到可发布状态时（里程碑中的issue/PR完成到一定比例），创建Release分支</a:t>
            </a:r>
          </a:p>
          <a:p>
            <a:pPr indent="-381000" lvl="0" marL="457200">
              <a:spcBef>
                <a:spcPts val="0"/>
              </a:spcBef>
              <a:buClr>
                <a:srgbClr val="38761D"/>
              </a:buClr>
              <a:buSzPct val="100000"/>
            </a:pPr>
            <a:r>
              <a:rPr lang="zh-CN" sz="2400">
                <a:solidFill>
                  <a:srgbClr val="38761D"/>
                </a:solidFill>
              </a:rPr>
              <a:t>版本发布窗口，Master分支不用完全冻结，期间涉及到与待发布版本相关的改动仍然提交到Master，然后git cherry-pick到release分支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CN" sz="2400"/>
              <a:t>里程碑里的PR/Issue完成时，在Release分支升级版本号，创建Tag，更新Changelog，发布新版本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zh-CN" sz="2400"/>
              <a:t>小版本发布仍然基于上一个版本的Release分支，从master分支cherry-pick相关变更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628650" y="2766150"/>
            <a:ext cx="7886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如何参与Docker开源项目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628650" y="365125"/>
            <a:ext cx="7886700" cy="98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为什么要参与开源项目？</a:t>
            </a: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63600" y="1585025"/>
            <a:ext cx="7816800" cy="29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zh-CN"/>
              <a:t>个人成就感</a:t>
            </a:r>
          </a:p>
          <a:p>
            <a:pPr indent="-228600" lvl="0" marL="457200">
              <a:spcBef>
                <a:spcPts val="0"/>
              </a:spcBef>
            </a:pPr>
            <a:r>
              <a:rPr lang="zh-CN"/>
              <a:t>资源互补</a:t>
            </a:r>
          </a:p>
          <a:p>
            <a:pPr indent="-228600" lvl="0" marL="457200">
              <a:spcBef>
                <a:spcPts val="0"/>
              </a:spcBef>
            </a:pPr>
            <a:r>
              <a:rPr lang="zh-CN"/>
              <a:t>认识牛人</a:t>
            </a:r>
          </a:p>
          <a:p>
            <a:pPr indent="-228600" lvl="0" marL="457200">
              <a:spcBef>
                <a:spcPts val="0"/>
              </a:spcBef>
            </a:pPr>
            <a:r>
              <a:rPr lang="zh-CN"/>
              <a:t>学习成功开源项目的管理经验，应用于日常工作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……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294300" y="365125"/>
            <a:ext cx="8498700" cy="98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参与Docker开源项目的一些渠道</a:t>
            </a: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28650" y="1292225"/>
            <a:ext cx="78867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zh-CN"/>
              <a:t>Github https://github.com/docker</a:t>
            </a:r>
          </a:p>
          <a:p>
            <a:pPr indent="-228600" lvl="0" marL="457200">
              <a:spcBef>
                <a:spcPts val="0"/>
              </a:spcBef>
            </a:pPr>
            <a:r>
              <a:rPr lang="zh-CN"/>
              <a:t>邮件列表 https://groups.google.com/forum/#!forum/docker-dev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IRC irc.freenode.net #docker #docker-dev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628650" y="365125"/>
            <a:ext cx="7886700" cy="98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如何开始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28650" y="1292225"/>
            <a:ext cx="78867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反馈BUG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协助其他用户解决问题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提出改进意见并参与讨论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改进文档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修复BUG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开发新特性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……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628650" y="2766150"/>
            <a:ext cx="7886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Docker的未来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Docker的未来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628650" y="1581450"/>
            <a:ext cx="44904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NSimSun"/>
            </a:pPr>
            <a:r>
              <a:rPr lang="zh-CN" sz="1800">
                <a:latin typeface="NSimSun"/>
                <a:ea typeface="NSimSun"/>
                <a:cs typeface="NSimSun"/>
                <a:sym typeface="NSimSun"/>
              </a:rPr>
              <a:t>容器引擎的多样化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NSimSun"/>
            </a:pPr>
            <a:r>
              <a:rPr lang="zh-CN" sz="1800">
                <a:latin typeface="NSimSun"/>
                <a:ea typeface="NSimSun"/>
                <a:cs typeface="NSimSun"/>
                <a:sym typeface="NSimSun"/>
              </a:rPr>
              <a:t>容器在企业落地</a:t>
            </a:r>
            <a:r>
              <a:rPr lang="zh-CN" sz="1800">
                <a:latin typeface="NSimSun"/>
                <a:ea typeface="NSimSun"/>
                <a:cs typeface="NSimSun"/>
                <a:sym typeface="NSimSun"/>
              </a:rPr>
              <a:t>遇到的问题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8650" y="365125"/>
            <a:ext cx="78867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CN"/>
              <a:t>个人简介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</a:pPr>
            <a:r>
              <a:rPr lang="zh-CN"/>
              <a:t>魏世江 (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https://github.com/mountkin</a:t>
            </a:r>
            <a:r>
              <a:rPr lang="zh-CN"/>
              <a:t>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</a:pPr>
            <a:r>
              <a:rPr lang="zh-CN"/>
              <a:t>2009~2013年在新浪SAE负责公有PaaS服务管理系统的设计及开发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</a:pPr>
            <a:r>
              <a:rPr lang="zh-CN"/>
              <a:t>2013年底联合创立云栈科技，推出企业级私有容器云平台产品cSphere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</a:pPr>
            <a:r>
              <a:rPr lang="zh-CN"/>
              <a:t>Docker社区活跃开发者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628650" y="365125"/>
            <a:ext cx="7886700" cy="98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容器引擎的多样化</a:t>
            </a: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28650" y="1825625"/>
            <a:ext cx="7886700" cy="3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zh-CN"/>
              <a:t>Docker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https://github.com/docker/docker</a:t>
            </a:r>
          </a:p>
          <a:p>
            <a:pPr indent="-228600" lvl="0" marL="457200">
              <a:spcBef>
                <a:spcPts val="0"/>
              </a:spcBef>
            </a:pPr>
            <a:r>
              <a:rPr lang="zh-CN"/>
              <a:t>rkt </a:t>
            </a:r>
            <a:r>
              <a:rPr lang="zh-CN" u="sng">
                <a:solidFill>
                  <a:schemeClr val="hlink"/>
                </a:solidFill>
                <a:hlinkClick r:id="rId4"/>
              </a:rPr>
              <a:t>https://github.com/coreos/rkt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cri-o </a:t>
            </a:r>
            <a:r>
              <a:rPr lang="zh-CN" u="sng">
                <a:solidFill>
                  <a:schemeClr val="hlink"/>
                </a:solidFill>
                <a:hlinkClick r:id="rId5"/>
              </a:rPr>
              <a:t>https://github.com/kubernetes-incubator/cri-o</a:t>
            </a:r>
          </a:p>
          <a:p>
            <a:pPr indent="-228600" lvl="0" marL="457200">
              <a:spcBef>
                <a:spcPts val="0"/>
              </a:spcBef>
            </a:pPr>
            <a:r>
              <a:rPr lang="zh-CN">
                <a:solidFill>
                  <a:srgbClr val="B45F06"/>
                </a:solidFill>
              </a:rPr>
              <a:t>*hyper</a:t>
            </a:r>
            <a:r>
              <a:rPr lang="zh-CN"/>
              <a:t> </a:t>
            </a:r>
            <a:r>
              <a:rPr lang="zh-CN" u="sng">
                <a:solidFill>
                  <a:schemeClr val="hlink"/>
                </a:solidFill>
                <a:hlinkClick r:id="rId6"/>
              </a:rPr>
              <a:t>https://github.com/hyperhq/runv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628650" y="365125"/>
            <a:ext cx="7886700" cy="98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容器在企业落地遇到的问题</a:t>
            </a: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28650" y="1489325"/>
            <a:ext cx="7886700" cy="416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虚拟机--&gt;容器管理/使用方式的变化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使用容器后应用代码发布方式的变化</a:t>
            </a:r>
          </a:p>
          <a:p>
            <a:pPr indent="-228600" lvl="0" marL="457200">
              <a:spcBef>
                <a:spcPts val="0"/>
              </a:spcBef>
            </a:pPr>
            <a:r>
              <a:rPr lang="zh-CN"/>
              <a:t>现有应用向容器迁移的成本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容器的inmutable特性在某些场景下很不灵活，如：配置变更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628650" y="365125"/>
            <a:ext cx="7886700" cy="98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cSphere推动容器落地的经验</a:t>
            </a: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28650" y="1507150"/>
            <a:ext cx="7886700" cy="403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zh-CN"/>
              <a:t>对普通用户屏蔽容器技术，用户真正需要的是服务，而不是容器或者虚拟机本身</a:t>
            </a:r>
          </a:p>
          <a:p>
            <a:pPr indent="-228600" lvl="0" marL="457200">
              <a:spcBef>
                <a:spcPts val="0"/>
              </a:spcBef>
            </a:pPr>
            <a:r>
              <a:rPr lang="zh-CN"/>
              <a:t>尊重用户的使用习惯</a:t>
            </a:r>
          </a:p>
          <a:p>
            <a:pPr indent="-228600" lvl="0" marL="457200">
              <a:spcBef>
                <a:spcPts val="0"/>
              </a:spcBef>
            </a:pPr>
            <a:r>
              <a:rPr lang="zh-CN"/>
              <a:t>与用户熟悉的工具进行整合，如：jenkins,eclipse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628650" y="2766150"/>
            <a:ext cx="7886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Thanks &amp; QA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0" y="365125"/>
            <a:ext cx="7886700" cy="98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大纲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28650" y="1395950"/>
            <a:ext cx="78867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15000"/>
              </a:lnSpc>
              <a:spcBef>
                <a:spcPts val="0"/>
              </a:spcBef>
            </a:pPr>
            <a:r>
              <a:rPr lang="zh-CN"/>
              <a:t>Docker开源社区简介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</a:pPr>
            <a:r>
              <a:rPr lang="zh-CN"/>
              <a:t>Docker的代码合并流程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</a:pPr>
            <a:r>
              <a:rPr lang="zh-CN"/>
              <a:t>Docker版本发布流程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</a:pPr>
            <a:r>
              <a:rPr lang="zh-CN"/>
              <a:t>如何参与Docker开源项目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zh-CN"/>
              <a:t>Docker未来展望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628650" y="2766150"/>
            <a:ext cx="78867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CN"/>
              <a:t>Docker开源社区简介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CN"/>
              <a:t>Docker开源社区简介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628650" y="16907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NSimSun"/>
            </a:pPr>
            <a:r>
              <a:rPr lang="zh-CN" sz="1800">
                <a:latin typeface="NSimSun"/>
                <a:ea typeface="NSimSun"/>
                <a:cs typeface="NSimSun"/>
                <a:sym typeface="NSimSun"/>
              </a:rPr>
              <a:t>Docker</a:t>
            </a:r>
            <a:r>
              <a:rPr lang="zh-CN" sz="1800">
                <a:latin typeface="NSimSun"/>
                <a:ea typeface="NSimSun"/>
                <a:cs typeface="NSimSun"/>
                <a:sym typeface="NSimSun"/>
              </a:rPr>
              <a:t>项目的历史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NSimSun"/>
            </a:pPr>
            <a:r>
              <a:rPr lang="zh-CN" sz="1800">
                <a:latin typeface="NSimSun"/>
                <a:ea typeface="NSimSun"/>
                <a:cs typeface="NSimSun"/>
                <a:sym typeface="NSimSun"/>
              </a:rPr>
              <a:t>社区运营情况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NSimSun"/>
            </a:pPr>
            <a:r>
              <a:rPr lang="zh-CN" sz="1800">
                <a:latin typeface="NSimSun"/>
                <a:ea typeface="NSimSun"/>
                <a:cs typeface="NSimSun"/>
                <a:sym typeface="NSimSun"/>
              </a:rPr>
              <a:t>社区管理用到的工具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628650" y="365125"/>
            <a:ext cx="7886700" cy="98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Docker项目历史</a:t>
            </a:r>
          </a:p>
        </p:txBody>
      </p:sp>
      <p:graphicFrame>
        <p:nvGraphicFramePr>
          <p:cNvPr id="135" name="Shape 135"/>
          <p:cNvGraphicFramePr/>
          <p:nvPr/>
        </p:nvGraphicFramePr>
        <p:xfrm>
          <a:off x="8001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{0705C29D-EF13-46A2-B51F-EF3D654DD919}</a:tableStyleId>
              </a:tblPr>
              <a:tblGrid>
                <a:gridCol w="1503575"/>
                <a:gridCol w="5735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1982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unix</a:t>
                      </a:r>
                      <a:r>
                        <a:rPr lang="zh-CN"/>
                        <a:t>引入chroot功能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2008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cgroups和名</a:t>
                      </a:r>
                      <a:r>
                        <a:rPr lang="zh-CN"/>
                        <a:t>空间合并进Linux 2.6.24内核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2008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IBM开始开发LXC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2013年1月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Docker项目首次提交代码，基于LXC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2013年3月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Docker 0.1.0发布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2014年6月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Docker 1.0发布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2015年4月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cSphere</a:t>
                      </a:r>
                      <a:r>
                        <a:rPr lang="zh-CN"/>
                        <a:t>首次向Docker项目提交代码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2015年6月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Linux基金会牵头成立OCI，发布容器运行时和镜像的业界标准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628650" y="365125"/>
            <a:ext cx="7886700" cy="98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Docker项目历史（续）</a:t>
            </a:r>
          </a:p>
        </p:txBody>
      </p:sp>
      <p:graphicFrame>
        <p:nvGraphicFramePr>
          <p:cNvPr id="142" name="Shape 142"/>
          <p:cNvGraphicFramePr/>
          <p:nvPr/>
        </p:nvGraphicFramePr>
        <p:xfrm>
          <a:off x="803600" y="167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{0705C29D-EF13-46A2-B51F-EF3D654DD919}</a:tableStyleId>
              </a:tblPr>
              <a:tblGrid>
                <a:gridCol w="1503575"/>
                <a:gridCol w="5735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2016年2月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Docker 1.10.0发布，抛弃了LXC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2016年4月</a:t>
                      </a: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Docker 1.11.0发布，引入containerd, runc来管理容器生命周期，全面对接OCI标准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solidFill>
                            <a:srgbClr val="0000FF"/>
                          </a:solidFill>
                        </a:rPr>
                        <a:t>2016年7月</a:t>
                      </a:r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solidFill>
                            <a:srgbClr val="0000FF"/>
                          </a:solidFill>
                        </a:rPr>
                        <a:t>Docker 1.12.0发布，内置了编排引擎swamkit</a:t>
                      </a:r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28650" y="365125"/>
            <a:ext cx="7886700" cy="98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社区运营情况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28650" y="1383675"/>
            <a:ext cx="7886700" cy="117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2400"/>
              <a:t>2000名左右代码贡献者（Docker所有的开源项目贡献者之和）</a:t>
            </a:r>
          </a:p>
        </p:txBody>
      </p:sp>
      <p:grpSp>
        <p:nvGrpSpPr>
          <p:cNvPr id="150" name="Shape 150"/>
          <p:cNvGrpSpPr/>
          <p:nvPr/>
        </p:nvGrpSpPr>
        <p:grpSpPr>
          <a:xfrm>
            <a:off x="1748125" y="2195512"/>
            <a:ext cx="6538500" cy="3821987"/>
            <a:chOff x="1748125" y="2195512"/>
            <a:chExt cx="6538500" cy="3821987"/>
          </a:xfrm>
        </p:grpSpPr>
        <p:pic>
          <p:nvPicPr>
            <p:cNvPr descr="contributors.png" id="151" name="Shape 1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54575" y="2195512"/>
              <a:ext cx="5219700" cy="2962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Shape 152"/>
            <p:cNvSpPr txBox="1"/>
            <p:nvPr/>
          </p:nvSpPr>
          <p:spPr>
            <a:xfrm>
              <a:off x="1748125" y="5328400"/>
              <a:ext cx="6538500" cy="68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zh-CN"/>
                <a:t>图片引自 https://blog.docker.com/2016/05/open-source-docker-part-1-people/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