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62" r:id="rId3"/>
  </p:sldMasterIdLst>
  <p:notesMasterIdLst>
    <p:notesMasterId r:id="rId19"/>
  </p:notesMasterIdLst>
  <p:sldIdLst>
    <p:sldId id="256" r:id="rId4"/>
    <p:sldId id="257" r:id="rId5"/>
    <p:sldId id="258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7" r:id="rId15"/>
    <p:sldId id="278" r:id="rId16"/>
    <p:sldId id="280" r:id="rId17"/>
    <p:sldId id="279" r:id="rId18"/>
  </p:sldIdLst>
  <p:sldSz cx="12192000" cy="6858000"/>
  <p:notesSz cx="7104063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93">
          <p15:clr>
            <a:srgbClr val="A4A3A4"/>
          </p15:clr>
        </p15:guide>
        <p15:guide id="2" pos="29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/>
    <p:restoredTop sz="94660"/>
  </p:normalViewPr>
  <p:slideViewPr>
    <p:cSldViewPr snapToGrid="0" showGuides="1">
      <p:cViewPr varScale="1">
        <p:scale>
          <a:sx n="89" d="100"/>
          <a:sy n="89" d="100"/>
        </p:scale>
        <p:origin x="84" y="540"/>
      </p:cViewPr>
      <p:guideLst>
        <p:guide orient="horz" pos="2193"/>
        <p:guide pos="29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468" y="72"/>
      </p:cViewPr>
      <p:guideLst/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B687C-3C2B-4BC0-A204-30428D9AA5D8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6D9D-F7EC-41AF-8570-0413D9A2B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38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7169"/>
          <p:cNvSpPr>
            <a:spLocks noGrp="1" noRot="1" noChangeAspect="1"/>
          </p:cNvSpPr>
          <p:nvPr>
            <p:ph type="sldImg"/>
          </p:nvPr>
        </p:nvSpPr>
        <p:spPr>
          <a:ln w="1"/>
        </p:spPr>
        <p:txBody>
          <a:bodyPr/>
          <a:lstStyle/>
          <a:p>
            <a:endParaRPr lang="zh-CN" altLang="en-US"/>
          </a:p>
        </p:txBody>
      </p:sp>
      <p:sp>
        <p:nvSpPr>
          <p:cNvPr id="25603" name="文本占位符 7170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t"/>
          <a:lstStyle/>
          <a:p>
            <a:pPr lvl="0"/>
            <a:r>
              <a:rPr lang="zh-CN" altLang="en-US" dirty="0"/>
              <a:t>在设计手册的时候做一个图：</a:t>
            </a:r>
          </a:p>
          <a:p>
            <a:pPr lvl="0"/>
            <a:r>
              <a:rPr lang="zh-CN" altLang="en-US" dirty="0"/>
              <a:t>zdoo一体化管理平台。</a:t>
            </a:r>
          </a:p>
          <a:p>
            <a:pPr lvl="0"/>
            <a:r>
              <a:rPr lang="zh-CN" altLang="en-US" dirty="0"/>
              <a:t>云禅道 臻网建站 云然之</a:t>
            </a:r>
          </a:p>
          <a:p>
            <a:pPr lvl="0"/>
            <a:r>
              <a:rPr lang="zh-CN" altLang="en-US" dirty="0"/>
              <a:t>禅道 蝉知 然之</a:t>
            </a:r>
          </a:p>
          <a:p>
            <a:pPr lvl="0"/>
            <a:r>
              <a:rPr lang="zh-CN" altLang="en-US" dirty="0"/>
              <a:t>zentaoPHP zui</a:t>
            </a:r>
          </a:p>
          <a:p>
            <a:pPr lvl="0"/>
            <a:r>
              <a:rPr lang="zh-CN" altLang="en-US" dirty="0"/>
              <a:t>ZPL</a:t>
            </a:r>
          </a:p>
        </p:txBody>
      </p:sp>
    </p:spTree>
    <p:extLst>
      <p:ext uri="{BB962C8B-B14F-4D97-AF65-F5344CB8AC3E}">
        <p14:creationId xmlns:p14="http://schemas.microsoft.com/office/powerpoint/2010/main" val="3491491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0612" cy="47219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652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0612" cy="4721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652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430882" cy="104190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094249" cy="3850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3850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2155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1600" cy="32155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9.22背景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4445" y="-1905"/>
            <a:ext cx="12200890" cy="68618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 descr="ppt5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7"/>
          <a:stretch>
            <a:fillRect/>
          </a:stretch>
        </p:blipFill>
        <p:spPr bwMode="auto">
          <a:xfrm>
            <a:off x="-9526" y="5776486"/>
            <a:ext cx="12201526" cy="115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3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456" y="365125"/>
            <a:ext cx="1988344" cy="13255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97" y="6055482"/>
            <a:ext cx="1320955" cy="4453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1019175" y="37528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1019175" y="1995805"/>
            <a:ext cx="10515600" cy="34877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 indent="-228600"/>
            <a:endParaRPr lang="zh-CN" altLang="en-US"/>
          </a:p>
        </p:txBody>
      </p:sp>
      <p:pic>
        <p:nvPicPr>
          <p:cNvPr id="5" name="图片 6" descr="ppt5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7"/>
          <a:stretch>
            <a:fillRect/>
          </a:stretch>
        </p:blipFill>
        <p:spPr bwMode="auto">
          <a:xfrm>
            <a:off x="0" y="5698273"/>
            <a:ext cx="12201526" cy="115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97" y="6055482"/>
            <a:ext cx="1320955" cy="4453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431" y="375286"/>
            <a:ext cx="1988344" cy="13255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Microsoft YaHei" charset="0"/>
                <a:ea typeface="Microsoft YaHei" charset="0"/>
                <a:sym typeface="+mn-ea"/>
              </a:rPr>
              <a:t>开源软件盈利模式</a:t>
            </a:r>
            <a:endParaRPr lang="zh-CN">
              <a:latin typeface="微软雅黑" charset="0"/>
              <a:ea typeface="微软雅黑" charset="0"/>
            </a:endParaRPr>
          </a:p>
        </p:txBody>
      </p:sp>
      <p:sp>
        <p:nvSpPr>
          <p:cNvPr id="20482" name="文本占位符 2"/>
          <p:cNvSpPr>
            <a:spLocks noGrp="1"/>
          </p:cNvSpPr>
          <p:nvPr>
            <p:ph type="body" idx="1"/>
          </p:nvPr>
        </p:nvSpPr>
        <p:spPr>
          <a:xfrm>
            <a:off x="628650" y="1533525"/>
            <a:ext cx="7886700" cy="4556125"/>
          </a:xfrm>
        </p:spPr>
        <p:txBody>
          <a:bodyPr anchor="t"/>
          <a:lstStyle/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en-US" sz="2400" kern="1200" baseline="0">
                <a:solidFill>
                  <a:srgbClr val="262626"/>
                </a:solidFill>
                <a:latin typeface="+mn-lt"/>
                <a:ea typeface="Microsoft YaHei" charset="0"/>
                <a:cs typeface="+mn-cs"/>
                <a:sym typeface="宋体" charset="-122"/>
              </a:rPr>
              <a:t>靠捐赠：杯水车薪，难以解决根本问题。</a:t>
            </a:r>
            <a:endParaRPr lang="zh-CN" altLang="en-US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en-US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靠服务：核心软件可行，比如</a:t>
            </a:r>
            <a:r>
              <a:rPr lang="en-US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Redhat</a:t>
            </a: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。</a:t>
            </a: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en-US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双重授权：在某一领域建立垄断地位，比如</a:t>
            </a:r>
            <a:r>
              <a:rPr lang="en-US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MySQL.</a:t>
            </a: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en-US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商业版本：商业版本提供增值功能。</a:t>
            </a: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en-US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其他业务：比如</a:t>
            </a:r>
            <a:r>
              <a:rPr lang="en-US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Google</a:t>
            </a:r>
            <a:r>
              <a:rPr lang="zh-CN" altLang="en-US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通过其他业务线变现。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Microsoft YaHei" charset="0"/>
                <a:ea typeface="Microsoft YaHei" charset="0"/>
                <a:sym typeface="+mn-ea"/>
              </a:rPr>
              <a:t>底层的东西一定要掌握自己手里面</a:t>
            </a:r>
            <a:endParaRPr lang="zh-CN">
              <a:latin typeface="微软雅黑" charset="0"/>
              <a:ea typeface="微软雅黑" charset="0"/>
            </a:endParaRPr>
          </a:p>
        </p:txBody>
      </p:sp>
      <p:sp>
        <p:nvSpPr>
          <p:cNvPr id="21506" name="文本占位符 2"/>
          <p:cNvSpPr>
            <a:spLocks noGrp="1"/>
          </p:cNvSpPr>
          <p:nvPr>
            <p:ph type="body" idx="1"/>
          </p:nvPr>
        </p:nvSpPr>
        <p:spPr>
          <a:xfrm>
            <a:off x="628650" y="1533525"/>
            <a:ext cx="7886700" cy="4556125"/>
          </a:xfrm>
        </p:spPr>
        <p:txBody>
          <a:bodyPr anchor="t"/>
          <a:lstStyle/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en-US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我们开发了底层的</a:t>
            </a:r>
            <a:r>
              <a:rPr lang="en-US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zentaoPHP</a:t>
            </a: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框架。</a:t>
            </a: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还开发了前端的</a:t>
            </a:r>
            <a:r>
              <a:rPr lang="en-US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ZUI</a:t>
            </a: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 </a:t>
            </a:r>
            <a:r>
              <a:rPr lang="en-US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Html5</a:t>
            </a: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框架。</a:t>
            </a: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核心的东西一定要掌握自己手里面。</a:t>
            </a: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第三方的方案未必是最适合的。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Microsoft YaHei" charset="0"/>
                <a:ea typeface="Microsoft YaHei" charset="0"/>
                <a:sym typeface="+mn-ea"/>
              </a:rPr>
              <a:t>保护好自己的项目</a:t>
            </a:r>
            <a:endParaRPr lang="zh-CN">
              <a:latin typeface="微软雅黑" charset="0"/>
              <a:ea typeface="微软雅黑" charset="0"/>
            </a:endParaRPr>
          </a:p>
        </p:txBody>
      </p:sp>
      <p:sp>
        <p:nvSpPr>
          <p:cNvPr id="22530" name="文本占位符 2"/>
          <p:cNvSpPr>
            <a:spLocks noGrp="1"/>
          </p:cNvSpPr>
          <p:nvPr>
            <p:ph type="body" idx="1"/>
          </p:nvPr>
        </p:nvSpPr>
        <p:spPr>
          <a:xfrm>
            <a:off x="628650" y="1533525"/>
            <a:ext cx="7886700" cy="4556125"/>
          </a:xfrm>
        </p:spPr>
        <p:txBody>
          <a:bodyPr anchor="t"/>
          <a:lstStyle/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做开源软件绕不开的两个问题：分裂和侵权。</a:t>
            </a: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申请软件的著作权。</a:t>
            </a: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申请软件的商标。</a:t>
            </a: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+mn-lt"/>
                <a:ea typeface="Microsoft YaHei" charset="0"/>
                <a:cs typeface="+mn-cs"/>
                <a:sym typeface="Arial" charset="0"/>
              </a:rPr>
              <a:t>拟定自己的</a:t>
            </a:r>
            <a:r>
              <a:rPr lang="en-US" altLang="zh-CN" sz="2400" kern="1200" baseline="0">
                <a:solidFill>
                  <a:srgbClr val="262626"/>
                </a:solidFill>
                <a:latin typeface="Microsoft YaHei" charset="0"/>
                <a:ea typeface="+mn-ea"/>
                <a:cs typeface="+mn-cs"/>
                <a:sym typeface="Arial" charset="0"/>
              </a:rPr>
              <a:t>ZPL</a:t>
            </a:r>
            <a:r>
              <a:rPr lang="zh-CN" altLang="zh-CN" sz="2400" kern="1200" baseline="0">
                <a:solidFill>
                  <a:srgbClr val="262626"/>
                </a:solidFill>
                <a:latin typeface="+mn-lt"/>
                <a:ea typeface="Microsoft YaHei" charset="0"/>
                <a:cs typeface="+mn-cs"/>
                <a:sym typeface="Arial" charset="0"/>
              </a:rPr>
              <a:t>协议。</a:t>
            </a:r>
            <a:endParaRPr lang="zh-CN" altLang="zh-CN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  <a:sym typeface="Arial" charset="0"/>
            </a:endParaRP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  <a:sym typeface="Arial" charset="0"/>
              </a:rPr>
              <a:t>做好数字作品的登记。</a:t>
            </a:r>
            <a:endParaRPr lang="zh-CN" altLang="zh-CN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做好开放平台。</a:t>
            </a:r>
          </a:p>
          <a:p>
            <a:pPr marL="742950" lvl="1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  <a:buChar char="•"/>
            </a:pPr>
            <a:endParaRPr lang="zh-CN" altLang="zh-CN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Microsoft YaHei" charset="0"/>
                <a:ea typeface="Microsoft YaHei" charset="0"/>
                <a:sym typeface="+mn-ea"/>
              </a:rPr>
              <a:t>不迷信，不盲从，做自己</a:t>
            </a:r>
            <a:endParaRPr lang="zh-CN">
              <a:latin typeface="微软雅黑" charset="0"/>
              <a:ea typeface="微软雅黑" charset="0"/>
            </a:endParaRPr>
          </a:p>
        </p:txBody>
      </p:sp>
      <p:sp>
        <p:nvSpPr>
          <p:cNvPr id="23554" name="文本占位符 2"/>
          <p:cNvSpPr>
            <a:spLocks noGrp="1"/>
          </p:cNvSpPr>
          <p:nvPr>
            <p:ph type="body" idx="1"/>
          </p:nvPr>
        </p:nvSpPr>
        <p:spPr>
          <a:xfrm>
            <a:off x="628650" y="1533525"/>
            <a:ext cx="7886700" cy="4556125"/>
          </a:xfrm>
        </p:spPr>
        <p:txBody>
          <a:bodyPr anchor="t"/>
          <a:lstStyle/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开源软件起源于西方。</a:t>
            </a: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我们要尊重开源软件的规则，但也不要盲从。</a:t>
            </a: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坚持做自己认为正确的事情更重要。</a:t>
            </a: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没有必要停留在一些无谓的概念争论上面。</a:t>
            </a:r>
            <a:endParaRPr lang="zh-CN" altLang="en-US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  <a:p>
            <a:pPr marL="742950" lvl="1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  <a:buChar char="•"/>
            </a:pPr>
            <a:endParaRPr lang="zh-CN" altLang="zh-CN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1199515" y="729933"/>
          <a:ext cx="866775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435"/>
                <a:gridCol w="2390140"/>
                <a:gridCol w="1473200"/>
                <a:gridCol w="1016635"/>
                <a:gridCol w="2847340"/>
              </a:tblGrid>
              <a:tr h="70548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sz="1400" b="1">
                          <a:latin typeface="Microsoft YaHei" charset="0"/>
                          <a:ea typeface="Microsoft YaHei" charset="0"/>
                        </a:rPr>
                        <a:t>云服务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0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YaHei" charset="0"/>
                          <a:ea typeface="Microsoft YaHei" charset="0"/>
                        </a:rPr>
                        <a:t>云禅道</a:t>
                      </a:r>
                    </a:p>
                  </a:txBody>
                  <a:tcPr>
                    <a:lnL>
                      <a:noFill/>
                    </a:lnL>
                    <a:lnR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zh-CN" sz="14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YaHei" charset="0"/>
                          <a:ea typeface="Microsoft YaHei" charset="0"/>
                        </a:rPr>
                        <a:t>臻网建站</a:t>
                      </a:r>
                    </a:p>
                  </a:txBody>
                  <a:tcPr>
                    <a:lnL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bg2"/>
                      </a:solidFill>
                      <a:prstDash val="sysDot"/>
                    </a:lnL>
                    <a:lnR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YaHei" charset="0"/>
                          <a:ea typeface="Microsoft YaHei" charset="0"/>
                        </a:rPr>
                        <a:t>云然之</a:t>
                      </a:r>
                    </a:p>
                  </a:txBody>
                  <a:tcPr>
                    <a:lnL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208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400" b="1">
                          <a:solidFill>
                            <a:schemeClr val="bg1"/>
                          </a:solidFill>
                          <a:latin typeface="Microsoft YaHei" charset="0"/>
                          <a:ea typeface="Microsoft YaHei" charset="0"/>
                          <a:sym typeface="+mn-ea"/>
                        </a:rPr>
                        <a:t>三个产品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0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/>
                    </a:p>
                  </a:txBody>
                  <a:tcPr>
                    <a:lnL>
                      <a:noFill/>
                    </a:lnL>
                    <a:lnR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endParaRPr/>
                    </a:p>
                  </a:txBody>
                  <a:tcPr>
                    <a:lnL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bg2"/>
                      </a:solidFill>
                      <a:prstDash val="sysDot"/>
                    </a:lnL>
                    <a:lnR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/>
                    </a:p>
                  </a:txBody>
                  <a:tcPr>
                    <a:lnL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313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sz="1400" b="1">
                          <a:solidFill>
                            <a:schemeClr val="bg1"/>
                          </a:solidFill>
                          <a:latin typeface="Microsoft YaHei" charset="0"/>
                          <a:ea typeface="Microsoft YaHei" charset="0"/>
                          <a:sym typeface="+mn-ea"/>
                        </a:rPr>
                        <a:t>两个框架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0E8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endParaRPr/>
                    </a:p>
                  </a:txBody>
                  <a:tcPr>
                    <a:lnL>
                      <a:noFill/>
                    </a:lnL>
                    <a:lnR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bg2"/>
                      </a:solidFill>
                      <a:prstDash val="solid"/>
                    </a:lnL>
                    <a:lnR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endParaRPr/>
                    </a:p>
                  </a:txBody>
                  <a:tcPr>
                    <a:lnL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bg2"/>
                      </a:solidFill>
                      <a:prstDash val="solid"/>
                    </a:lnL>
                    <a:lnR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420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sz="1400" b="1">
                        <a:solidFill>
                          <a:schemeClr val="bg1"/>
                        </a:solidFill>
                        <a:latin typeface="Microsoft YaHei" charset="0"/>
                        <a:ea typeface="Microsoft YaHei" charset="0"/>
                      </a:endParaRPr>
                    </a:p>
                    <a:p>
                      <a:pPr algn="ctr">
                        <a:buNone/>
                      </a:pPr>
                      <a:r>
                        <a:rPr sz="1400" b="1">
                          <a:solidFill>
                            <a:schemeClr val="bg1"/>
                          </a:solidFill>
                          <a:latin typeface="Microsoft YaHei" charset="0"/>
                          <a:ea typeface="Microsoft YaHei" charset="0"/>
                        </a:rPr>
                        <a:t>协议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0E8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endParaRPr/>
                    </a:p>
                  </a:txBody>
                  <a:tcPr>
                    <a:lnL>
                      <a:noFill/>
                    </a:lnL>
                    <a:lnR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bg2"/>
                      </a:solidFill>
                      <a:prstDash val="sysDot"/>
                    </a:lnL>
                    <a:lnR w="12700">
                      <a:solidFill>
                        <a:schemeClr val="bg2"/>
                      </a:solidFill>
                      <a:prstDash val="sysDot"/>
                    </a:lnR>
                    <a:lnT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bg2"/>
                      </a:solidFill>
                      <a:prstDash val="sysDot"/>
                    </a:lnL>
                    <a:lnR w="12700">
                      <a:solidFill>
                        <a:schemeClr val="bg2"/>
                      </a:solidFill>
                      <a:prstDash val="sysDot"/>
                    </a:lnR>
                    <a:lnT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bg2"/>
                      </a:solidFill>
                      <a:prstDash val="sysDot"/>
                    </a:lnL>
                    <a:lnR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3175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24610" name="文本框 6"/>
          <p:cNvSpPr txBox="1"/>
          <p:nvPr/>
        </p:nvSpPr>
        <p:spPr>
          <a:xfrm>
            <a:off x="2514918" y="2457133"/>
            <a:ext cx="1611312" cy="3194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1400" b="1">
                <a:solidFill>
                  <a:srgbClr val="262626"/>
                </a:solidFill>
                <a:latin typeface="Microsoft YaHei" charset="0"/>
                <a:ea typeface="Microsoft YaHei" charset="0"/>
              </a:rPr>
              <a:t>禅道项目管理软件</a:t>
            </a:r>
          </a:p>
        </p:txBody>
      </p:sp>
      <p:pic>
        <p:nvPicPr>
          <p:cNvPr id="24611" name="图片 7" descr="未标题-1-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663" y="1603375"/>
            <a:ext cx="695325" cy="695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612" name="图片 8" descr="未标题-1-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083" y="1550035"/>
            <a:ext cx="696912" cy="695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613" name="图片 9" descr="未标题-1-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9428" y="1603375"/>
            <a:ext cx="695325" cy="695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614" name="文本框 10"/>
          <p:cNvSpPr txBox="1"/>
          <p:nvPr/>
        </p:nvSpPr>
        <p:spPr>
          <a:xfrm>
            <a:off x="5018723" y="2428558"/>
            <a:ext cx="1611312" cy="3194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1400" b="1">
                <a:solidFill>
                  <a:srgbClr val="262626"/>
                </a:solidFill>
                <a:latin typeface="Microsoft YaHei" charset="0"/>
                <a:ea typeface="Microsoft YaHei" charset="0"/>
              </a:rPr>
              <a:t>蝉知企业门户系统</a:t>
            </a:r>
          </a:p>
        </p:txBody>
      </p:sp>
      <p:sp>
        <p:nvSpPr>
          <p:cNvPr id="24615" name="文本框 11"/>
          <p:cNvSpPr txBox="1"/>
          <p:nvPr/>
        </p:nvSpPr>
        <p:spPr>
          <a:xfrm>
            <a:off x="7665720" y="2359343"/>
            <a:ext cx="1806575" cy="3194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1400" b="1">
                <a:solidFill>
                  <a:srgbClr val="262626"/>
                </a:solidFill>
                <a:latin typeface="Microsoft YaHei" charset="0"/>
                <a:ea typeface="Microsoft YaHei" charset="0"/>
              </a:rPr>
              <a:t>然之协同办公系统</a:t>
            </a:r>
          </a:p>
        </p:txBody>
      </p:sp>
      <p:sp>
        <p:nvSpPr>
          <p:cNvPr id="24616" name="文本框 12"/>
          <p:cNvSpPr txBox="1"/>
          <p:nvPr/>
        </p:nvSpPr>
        <p:spPr>
          <a:xfrm>
            <a:off x="2172653" y="2873375"/>
            <a:ext cx="2320925" cy="287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1200">
                <a:solidFill>
                  <a:srgbClr val="595959"/>
                </a:solidFill>
                <a:latin typeface="Microsoft YaHei" charset="0"/>
                <a:ea typeface="Microsoft YaHei" charset="0"/>
              </a:rPr>
              <a:t>解决研发项目过程跟踪管理问题。</a:t>
            </a:r>
          </a:p>
        </p:txBody>
      </p:sp>
      <p:sp>
        <p:nvSpPr>
          <p:cNvPr id="24617" name="文本框 13"/>
          <p:cNvSpPr txBox="1"/>
          <p:nvPr/>
        </p:nvSpPr>
        <p:spPr>
          <a:xfrm>
            <a:off x="4615498" y="2817495"/>
            <a:ext cx="2500312" cy="287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1200">
                <a:solidFill>
                  <a:srgbClr val="595959"/>
                </a:solidFill>
                <a:latin typeface="Microsoft YaHei" charset="0"/>
                <a:ea typeface="Microsoft YaHei" charset="0"/>
              </a:rPr>
              <a:t>帮助企业搭建官网，进行宣传营销。</a:t>
            </a:r>
          </a:p>
        </p:txBody>
      </p:sp>
      <p:sp>
        <p:nvSpPr>
          <p:cNvPr id="24618" name="文本框 14"/>
          <p:cNvSpPr txBox="1"/>
          <p:nvPr/>
        </p:nvSpPr>
        <p:spPr>
          <a:xfrm>
            <a:off x="7132638" y="2802890"/>
            <a:ext cx="2816225" cy="287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1200">
                <a:solidFill>
                  <a:srgbClr val="595959"/>
                </a:solidFill>
                <a:latin typeface="Microsoft YaHei" charset="0"/>
                <a:ea typeface="Microsoft YaHei" charset="0"/>
              </a:rPr>
              <a:t>解决客户管理，办公，记账和沟通问题。</a:t>
            </a:r>
          </a:p>
        </p:txBody>
      </p:sp>
      <p:sp>
        <p:nvSpPr>
          <p:cNvPr id="24619" name="文本框 15"/>
          <p:cNvSpPr txBox="1"/>
          <p:nvPr/>
        </p:nvSpPr>
        <p:spPr>
          <a:xfrm>
            <a:off x="3389313" y="3552190"/>
            <a:ext cx="1525587" cy="3194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1400" b="1">
                <a:solidFill>
                  <a:srgbClr val="262626"/>
                </a:solidFill>
                <a:latin typeface="Microsoft YaHei" charset="0"/>
                <a:ea typeface="Microsoft YaHei" charset="0"/>
              </a:rPr>
              <a:t>zentaoPHP框架</a:t>
            </a:r>
          </a:p>
        </p:txBody>
      </p:sp>
      <p:sp>
        <p:nvSpPr>
          <p:cNvPr id="24620" name="文本框 16"/>
          <p:cNvSpPr txBox="1"/>
          <p:nvPr/>
        </p:nvSpPr>
        <p:spPr>
          <a:xfrm>
            <a:off x="7286943" y="3482340"/>
            <a:ext cx="1611312" cy="3194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1400" b="1">
                <a:solidFill>
                  <a:srgbClr val="262626"/>
                </a:solidFill>
                <a:latin typeface="Microsoft YaHei" charset="0"/>
                <a:ea typeface="Microsoft YaHei" charset="0"/>
              </a:rPr>
              <a:t>ZUI HTML5框架</a:t>
            </a:r>
          </a:p>
        </p:txBody>
      </p:sp>
      <p:sp>
        <p:nvSpPr>
          <p:cNvPr id="24621" name="文本框 17"/>
          <p:cNvSpPr txBox="1"/>
          <p:nvPr/>
        </p:nvSpPr>
        <p:spPr>
          <a:xfrm>
            <a:off x="2136775" y="3925570"/>
            <a:ext cx="3833813" cy="287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1200">
                <a:solidFill>
                  <a:srgbClr val="595959"/>
                </a:solidFill>
                <a:latin typeface="Microsoft YaHei" charset="0"/>
                <a:ea typeface="Microsoft YaHei" charset="0"/>
              </a:rPr>
              <a:t>自主开发底层框架，提供深度扩展机制。</a:t>
            </a:r>
          </a:p>
        </p:txBody>
      </p:sp>
      <p:sp>
        <p:nvSpPr>
          <p:cNvPr id="24622" name="文本框 18"/>
          <p:cNvSpPr txBox="1"/>
          <p:nvPr/>
        </p:nvSpPr>
        <p:spPr>
          <a:xfrm>
            <a:off x="5998210" y="3813175"/>
            <a:ext cx="3832225" cy="287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1200">
                <a:solidFill>
                  <a:srgbClr val="595959"/>
                </a:solidFill>
                <a:latin typeface="Microsoft YaHei" charset="0"/>
                <a:ea typeface="Microsoft YaHei" charset="0"/>
              </a:rPr>
              <a:t>自主开发前端框架，解决跨屏交互问题。</a:t>
            </a:r>
          </a:p>
        </p:txBody>
      </p:sp>
      <p:sp>
        <p:nvSpPr>
          <p:cNvPr id="24623" name="文本框 19"/>
          <p:cNvSpPr txBox="1"/>
          <p:nvPr/>
        </p:nvSpPr>
        <p:spPr>
          <a:xfrm>
            <a:off x="4728210" y="4304030"/>
            <a:ext cx="2697163" cy="3194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1400" b="1">
                <a:solidFill>
                  <a:srgbClr val="262626"/>
                </a:solidFill>
                <a:latin typeface="Microsoft YaHei" charset="0"/>
                <a:ea typeface="Microsoft YaHei" charset="0"/>
              </a:rPr>
              <a:t>Z PUBLIC LICENSE协议 </a:t>
            </a:r>
          </a:p>
        </p:txBody>
      </p:sp>
      <p:sp>
        <p:nvSpPr>
          <p:cNvPr id="24624" name="文本框 20"/>
          <p:cNvSpPr txBox="1"/>
          <p:nvPr/>
        </p:nvSpPr>
        <p:spPr>
          <a:xfrm>
            <a:off x="4318635" y="4747260"/>
            <a:ext cx="3832225" cy="287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1200">
                <a:solidFill>
                  <a:srgbClr val="595959"/>
                </a:solidFill>
                <a:latin typeface="Microsoft YaHei" charset="0"/>
                <a:ea typeface="Microsoft YaHei" charset="0"/>
              </a:rPr>
              <a:t>自主开源授权协议，完美解决多方诉求。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440" y="877570"/>
            <a:ext cx="4095750" cy="4095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>
                <a:ea typeface="宋体" charset="0"/>
              </a:rPr>
              <a:t>如何持续地开发开源软件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>
              <a:ea typeface="宋体" charset="0"/>
            </a:endParaRPr>
          </a:p>
          <a:p>
            <a:r>
              <a:rPr lang="zh-CN">
                <a:ea typeface="宋体" charset="0"/>
              </a:rPr>
              <a:t>王春生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微软雅黑" charset="0"/>
                <a:ea typeface="微软雅黑" charset="0"/>
              </a:rPr>
              <a:t>自我介绍</a:t>
            </a:r>
          </a:p>
        </p:txBody>
      </p:sp>
      <p:sp>
        <p:nvSpPr>
          <p:cNvPr id="11266" name="文本占位符 2"/>
          <p:cNvSpPr>
            <a:spLocks noGrp="1"/>
          </p:cNvSpPr>
          <p:nvPr>
            <p:ph type="body" idx="1"/>
          </p:nvPr>
        </p:nvSpPr>
        <p:spPr>
          <a:xfrm>
            <a:off x="628650" y="1533525"/>
            <a:ext cx="7886700" cy="4556125"/>
          </a:xfrm>
        </p:spPr>
        <p:txBody>
          <a:bodyPr anchor="t"/>
          <a:lstStyle/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en-US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开源软件爱好者和开发者。</a:t>
            </a: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en-US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2010</a:t>
            </a: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年创业，专职开发开源软件。</a:t>
            </a: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今天主要分享我们这六年的心得和体会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Microsoft YaHei" charset="0"/>
                <a:ea typeface="Microsoft YaHei" charset="0"/>
                <a:sym typeface="+mn-ea"/>
              </a:rPr>
              <a:t>开源开放是未来的趋势</a:t>
            </a:r>
            <a:endParaRPr lang="zh-CN">
              <a:latin typeface="微软雅黑" charset="0"/>
              <a:ea typeface="微软雅黑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533525"/>
            <a:ext cx="7886700" cy="4556125"/>
          </a:xfrm>
        </p:spPr>
        <p:txBody>
          <a:bodyPr anchor="t"/>
          <a:lstStyle/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互联网的本质是什么？是开放。</a:t>
            </a: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开源软件随着互联网一起发展。</a:t>
            </a: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开源开放才是未来的趋势。</a:t>
            </a: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封闭保守的系统最终都会走向衰败。</a:t>
            </a: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越来越多的公司用开源软件建立了自己的商业帝国。</a:t>
            </a: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微软爱</a:t>
            </a:r>
            <a:r>
              <a:rPr lang="en-US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Linux</a:t>
            </a: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和苹果被起诉对</a:t>
            </a:r>
            <a:r>
              <a:rPr lang="en-US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Html5</a:t>
            </a: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支持不力。</a:t>
            </a: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微信</a:t>
            </a:r>
            <a:r>
              <a:rPr lang="en-US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OS</a:t>
            </a:r>
            <a:r>
              <a:rPr lang="zh-CN" altLang="en-US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的日趋封闭和</a:t>
            </a:r>
            <a:r>
              <a:rPr lang="en-US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Google, Facebook</a:t>
            </a: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的开源。</a:t>
            </a: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endParaRPr lang="zh-CN" altLang="zh-CN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endParaRPr lang="zh-CN" altLang="zh-CN" sz="2400" kern="1200" baseline="0">
              <a:solidFill>
                <a:srgbClr val="262626"/>
              </a:solidFill>
              <a:latin typeface="Microsoft YaHei" charset="0"/>
              <a:ea typeface="Microsoft YaHei" charset="0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Microsoft YaHei" charset="0"/>
                <a:ea typeface="Microsoft YaHei" charset="0"/>
                <a:sym typeface="+mn-ea"/>
              </a:rPr>
              <a:t>开源软件也要认真定位</a:t>
            </a:r>
            <a:endParaRPr lang="zh-CN">
              <a:latin typeface="微软雅黑" charset="0"/>
              <a:ea typeface="微软雅黑" charset="0"/>
            </a:endParaRPr>
          </a:p>
        </p:txBody>
      </p:sp>
      <p:sp>
        <p:nvSpPr>
          <p:cNvPr id="15362" name="文本占位符 2"/>
          <p:cNvSpPr>
            <a:spLocks noGrp="1"/>
          </p:cNvSpPr>
          <p:nvPr>
            <p:ph type="body" idx="1"/>
          </p:nvPr>
        </p:nvSpPr>
        <p:spPr>
          <a:xfrm>
            <a:off x="628650" y="1533525"/>
            <a:ext cx="7886700" cy="4556125"/>
          </a:xfrm>
        </p:spPr>
        <p:txBody>
          <a:bodyPr anchor="t"/>
          <a:lstStyle/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开源软件，首先是软件，软件存在的价值在于解决问题。</a:t>
            </a: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所以你首先要做一款能够解决问题的软件。</a:t>
            </a: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而且你要做的软件和其他的软件相比有自己的特色。</a:t>
            </a: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用户不会因为开源就会选用你的软件。</a:t>
            </a: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认真考虑</a:t>
            </a:r>
            <a:r>
              <a:rPr lang="zh-CN" altLang="zh-CN" sz="2400" kern="1200" baseline="0">
                <a:solidFill>
                  <a:srgbClr val="FF0000"/>
                </a:solidFill>
                <a:latin typeface="Microsoft YaHei" charset="0"/>
                <a:ea typeface="Microsoft YaHei" charset="0"/>
                <a:cs typeface="+mn-cs"/>
              </a:rPr>
              <a:t>面向的用户，解决的问题和软件的特色</a:t>
            </a: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Microsoft YaHei" charset="0"/>
                <a:ea typeface="Microsoft YaHei" charset="0"/>
                <a:sym typeface="+mn-ea"/>
              </a:rPr>
              <a:t>我们来看一些例子</a:t>
            </a:r>
            <a:endParaRPr lang="zh-CN">
              <a:latin typeface="微软雅黑" charset="0"/>
              <a:ea typeface="微软雅黑" charset="0"/>
            </a:endParaRPr>
          </a:p>
        </p:txBody>
      </p:sp>
      <p:sp>
        <p:nvSpPr>
          <p:cNvPr id="16386" name="文本占位符 2"/>
          <p:cNvSpPr>
            <a:spLocks noGrp="1"/>
          </p:cNvSpPr>
          <p:nvPr>
            <p:ph type="body" idx="1"/>
          </p:nvPr>
        </p:nvSpPr>
        <p:spPr>
          <a:xfrm>
            <a:off x="628650" y="1533525"/>
            <a:ext cx="7886700" cy="4556125"/>
          </a:xfrm>
        </p:spPr>
        <p:txBody>
          <a:bodyPr anchor="t"/>
          <a:lstStyle/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en-US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Apache VS Nginx</a:t>
            </a: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en-US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Subversion VS Git</a:t>
            </a: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en-US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MySQL VS PostgreSQL</a:t>
            </a: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en-US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Linux Server VS Windows Server</a:t>
            </a: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en-US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Linux Desktop VS Windows Desktop</a:t>
            </a: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en-US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Android VS IOS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Microsoft YaHei" charset="0"/>
                <a:ea typeface="Microsoft YaHei" charset="0"/>
                <a:sym typeface="+mn-ea"/>
              </a:rPr>
              <a:t>快速交付有价值有质量的软件</a:t>
            </a:r>
            <a:endParaRPr lang="zh-CN">
              <a:latin typeface="微软雅黑" charset="0"/>
              <a:ea typeface="微软雅黑" charset="0"/>
            </a:endParaRPr>
          </a:p>
        </p:txBody>
      </p:sp>
      <p:sp>
        <p:nvSpPr>
          <p:cNvPr id="17410" name="文本占位符 2"/>
          <p:cNvSpPr>
            <a:spLocks noGrp="1"/>
          </p:cNvSpPr>
          <p:nvPr>
            <p:ph type="body" idx="1"/>
          </p:nvPr>
        </p:nvSpPr>
        <p:spPr>
          <a:xfrm>
            <a:off x="628650" y="1533525"/>
            <a:ext cx="7886700" cy="4556125"/>
          </a:xfrm>
        </p:spPr>
        <p:txBody>
          <a:bodyPr anchor="t"/>
          <a:lstStyle/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en-US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选择开源软件，半年以上不更新，就犹豫了</a:t>
            </a: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en-US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一年以上不更新，就不会再考虑。</a:t>
            </a: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en-US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要快速交付有价值有质量的软件，才能赢得用户。</a:t>
            </a: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开源软件作者要做好</a:t>
            </a:r>
            <a:r>
              <a:rPr lang="zh-CN" altLang="zh-CN" sz="2400" kern="1200" baseline="0">
                <a:solidFill>
                  <a:srgbClr val="FF0000"/>
                </a:solidFill>
                <a:latin typeface="Microsoft YaHei" charset="0"/>
                <a:ea typeface="Microsoft YaHei" charset="0"/>
                <a:cs typeface="+mn-cs"/>
              </a:rPr>
              <a:t>软件的项目管理</a:t>
            </a: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Microsoft YaHei" charset="0"/>
                <a:ea typeface="Microsoft YaHei" charset="0"/>
                <a:sym typeface="+mn-ea"/>
              </a:rPr>
              <a:t>做好对用户的支持</a:t>
            </a:r>
            <a:endParaRPr lang="zh-CN">
              <a:latin typeface="微软雅黑" charset="0"/>
              <a:ea typeface="微软雅黑" charset="0"/>
            </a:endParaRPr>
          </a:p>
        </p:txBody>
      </p:sp>
      <p:sp>
        <p:nvSpPr>
          <p:cNvPr id="18434" name="文本占位符 2"/>
          <p:cNvSpPr>
            <a:spLocks noGrp="1"/>
          </p:cNvSpPr>
          <p:nvPr>
            <p:ph type="body" idx="1"/>
          </p:nvPr>
        </p:nvSpPr>
        <p:spPr>
          <a:xfrm>
            <a:off x="628650" y="1533525"/>
            <a:ext cx="7886700" cy="4556125"/>
          </a:xfrm>
        </p:spPr>
        <p:txBody>
          <a:bodyPr anchor="t"/>
          <a:lstStyle/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早期开源软件的用户是黑客，是程序员。</a:t>
            </a: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现在开源软件的用户是小白，是小懒。</a:t>
            </a: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程序做好各种异常情况的处理，友好提示，优雅退出。</a:t>
            </a: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做好社区网站，提供手册，帮助，</a:t>
            </a:r>
            <a:r>
              <a:rPr lang="en-US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FAQ</a:t>
            </a:r>
            <a:r>
              <a:rPr lang="zh-CN" altLang="en-US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，交流功能。</a:t>
            </a: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en-US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实时的交流途径，比如</a:t>
            </a:r>
            <a:r>
              <a:rPr lang="en-US" altLang="zh-CN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QQ</a:t>
            </a:r>
            <a:r>
              <a:rPr lang="zh-CN" altLang="en-US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群，电话。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Microsoft YaHei" charset="0"/>
                <a:ea typeface="Microsoft YaHei" charset="0"/>
                <a:sym typeface="+mn-ea"/>
              </a:rPr>
              <a:t>所有模式的基础都是用户基数</a:t>
            </a:r>
            <a:endParaRPr lang="zh-CN">
              <a:latin typeface="微软雅黑" charset="0"/>
              <a:ea typeface="微软雅黑" charset="0"/>
            </a:endParaRPr>
          </a:p>
        </p:txBody>
      </p:sp>
      <p:sp>
        <p:nvSpPr>
          <p:cNvPr id="19458" name="文本占位符 2"/>
          <p:cNvSpPr>
            <a:spLocks noGrp="1"/>
          </p:cNvSpPr>
          <p:nvPr>
            <p:ph type="body" idx="1"/>
          </p:nvPr>
        </p:nvSpPr>
        <p:spPr>
          <a:xfrm>
            <a:off x="628650" y="1533525"/>
            <a:ext cx="7886700" cy="4556125"/>
          </a:xfrm>
        </p:spPr>
        <p:txBody>
          <a:bodyPr anchor="t"/>
          <a:lstStyle/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en-US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做一款能够解决问题的软件。</a:t>
            </a: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en-US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持续的交付有价值有质量的软件。</a:t>
            </a: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en-US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做好对开源软件用户的支持。</a:t>
            </a: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en-US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做好这一切，才能吸引更多的用户。</a:t>
            </a:r>
          </a:p>
          <a:p>
            <a:pPr marL="285750" indent="-285750" defTabSz="914400">
              <a:lnSpc>
                <a:spcPct val="150000"/>
              </a:lnSpc>
              <a:spcBef>
                <a:spcPct val="0"/>
              </a:spcBef>
              <a:buFont typeface="Arial" charset="0"/>
            </a:pPr>
            <a:r>
              <a:rPr lang="zh-CN" altLang="en-US" sz="2400" kern="1200" baseline="0">
                <a:solidFill>
                  <a:srgbClr val="262626"/>
                </a:solidFill>
                <a:latin typeface="Microsoft YaHei" charset="0"/>
                <a:ea typeface="Microsoft YaHei" charset="0"/>
                <a:cs typeface="+mn-cs"/>
              </a:rPr>
              <a:t>只有更多的用户，才有可能谈到持续的开发。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730</Words>
  <Application>Microsoft Office PowerPoint</Application>
  <PresentationFormat>宽屏</PresentationFormat>
  <Paragraphs>94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等线</vt:lpstr>
      <vt:lpstr>宋体</vt:lpstr>
      <vt:lpstr>Microsoft YaHei</vt:lpstr>
      <vt:lpstr>Microsoft YaHei</vt:lpstr>
      <vt:lpstr>Arial</vt:lpstr>
      <vt:lpstr>Calibri</vt:lpstr>
      <vt:lpstr>Calibri Light</vt:lpstr>
      <vt:lpstr>Office 主题</vt:lpstr>
      <vt:lpstr>Custom Design</vt:lpstr>
      <vt:lpstr>自定义设计方案</vt:lpstr>
      <vt:lpstr>PowerPoint 演示文稿</vt:lpstr>
      <vt:lpstr>如何持续地开发开源软件</vt:lpstr>
      <vt:lpstr>自我介绍</vt:lpstr>
      <vt:lpstr>开源开放是未来的趋势</vt:lpstr>
      <vt:lpstr>开源软件也要认真定位</vt:lpstr>
      <vt:lpstr>我们来看一些例子</vt:lpstr>
      <vt:lpstr>快速交付有价值有质量的软件</vt:lpstr>
      <vt:lpstr>做好对用户的支持</vt:lpstr>
      <vt:lpstr>所有模式的基础都是用户基数</vt:lpstr>
      <vt:lpstr>开源软件盈利模式</vt:lpstr>
      <vt:lpstr>底层的东西一定要掌握自己手里面</vt:lpstr>
      <vt:lpstr>保护好自己的项目</vt:lpstr>
      <vt:lpstr>不迷信，不盲从，做自己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lijingfei</dc:creator>
  <cp:lastModifiedBy>wwccss</cp:lastModifiedBy>
  <cp:revision>42</cp:revision>
  <dcterms:created xsi:type="dcterms:W3CDTF">2016-09-21T09:31:00Z</dcterms:created>
  <dcterms:modified xsi:type="dcterms:W3CDTF">2016-10-14T03:11:32Z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