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diagrams/layout1.xml" ContentType="application/vnd.openxmlformats-officedocument.drawingml.diagram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  <p:sldMasterId id="2147483650" r:id="rId3"/>
    <p:sldMasterId id="2147483678" r:id="rId4"/>
  </p:sldMasterIdLst>
  <p:notesMasterIdLst>
    <p:notesMasterId r:id="rId31"/>
  </p:notesMasterIdLst>
  <p:sldIdLst>
    <p:sldId id="256" r:id="rId5"/>
    <p:sldId id="297" r:id="rId6"/>
    <p:sldId id="268" r:id="rId7"/>
    <p:sldId id="269" r:id="rId8"/>
    <p:sldId id="285" r:id="rId9"/>
    <p:sldId id="287" r:id="rId10"/>
    <p:sldId id="270" r:id="rId11"/>
    <p:sldId id="283" r:id="rId12"/>
    <p:sldId id="295" r:id="rId13"/>
    <p:sldId id="291" r:id="rId14"/>
    <p:sldId id="292" r:id="rId15"/>
    <p:sldId id="293" r:id="rId16"/>
    <p:sldId id="296" r:id="rId17"/>
    <p:sldId id="294" r:id="rId18"/>
    <p:sldId id="288" r:id="rId19"/>
    <p:sldId id="274" r:id="rId20"/>
    <p:sldId id="298" r:id="rId21"/>
    <p:sldId id="299" r:id="rId22"/>
    <p:sldId id="300" r:id="rId23"/>
    <p:sldId id="301" r:id="rId24"/>
    <p:sldId id="303" r:id="rId25"/>
    <p:sldId id="304" r:id="rId26"/>
    <p:sldId id="305" r:id="rId27"/>
    <p:sldId id="309" r:id="rId28"/>
    <p:sldId id="310" r:id="rId29"/>
    <p:sldId id="302" r:id="rId30"/>
  </p:sldIdLst>
  <p:sldSz cx="9144000" cy="6858000" type="screen4x3"/>
  <p:notesSz cx="7104063" cy="10234613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/>
    <p:restoredTop sz="94660"/>
  </p:normalViewPr>
  <p:slideViewPr>
    <p:cSldViewPr snapToGrid="0" showGuides="1">
      <p:cViewPr varScale="1">
        <p:scale>
          <a:sx n="64" d="100"/>
          <a:sy n="64" d="100"/>
        </p:scale>
        <p:origin x="-1248" y="-90"/>
      </p:cViewPr>
      <p:guideLst>
        <p:guide orient="horz" pos="2164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468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y%20Work\Working%20Project\Cloud%20Computing\&#20844;&#20849;&#20113;&#21457;&#23637;&#35843;&#26597;\2014\&#20844;&#20849;&#20113;-&#31169;&#26377;&#20113;&#32508;&#21512;&#25968;&#25454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24037;&#20316;&#21508;&#31181;\1-&#21487;&#20449;&#20113;\4-&#21487;&#20449;&#20113;&#32593;&#19978;&#25259;&#38706;&#34920;&#26684;&#21450;&#35777;&#20070;&#21046;&#20316;\20160224&#31532;&#20116;&#25209;&#22806;&#23457;PPT&#25972;&#29702;\&#29983;&#25104;&#22270;&#34920;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26032;&#24314;&#25991;&#20214;&#22841;\&#24037;&#20316;\&#20113;&#35745;&#31639;&#30333;&#30382;&#20070;\&#32479;&#35745;&#25968;&#25454;20160425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y%20Work\Working%20Project\Cloud%20Computing\&#20844;&#20849;&#20113;&#21457;&#23637;&#35843;&#26597;\2014\&#31169;&#26377;&#20113;&#25968;&#2545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26"/>
  <c:chart>
    <c:plotArea>
      <c:layout/>
      <c:barChart>
        <c:barDir val="col"/>
        <c:grouping val="clustered"/>
        <c:ser>
          <c:idx val="0"/>
          <c:order val="0"/>
          <c:dLbls>
            <c:dLblPos val="inEnd"/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Sheet2!$B$1:$E$1</c:f>
              <c:strCach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2015E</c:v>
                </c:pt>
              </c:strCache>
            </c:strRef>
          </c:cat>
          <c:val>
            <c:numRef>
              <c:f>Sheet2!$B$5:$E$5</c:f>
              <c:numCache>
                <c:formatCode>0.0</c:formatCode>
                <c:ptCount val="4"/>
                <c:pt idx="0">
                  <c:v>35.020000000000003</c:v>
                </c:pt>
                <c:pt idx="1">
                  <c:v>47.600000000000009</c:v>
                </c:pt>
                <c:pt idx="2">
                  <c:v>70.2</c:v>
                </c:pt>
                <c:pt idx="3">
                  <c:v>102.5</c:v>
                </c:pt>
              </c:numCache>
            </c:numRef>
          </c:val>
        </c:ser>
        <c:axId val="141555200"/>
        <c:axId val="142820096"/>
      </c:barChart>
      <c:lineChart>
        <c:grouping val="standard"/>
        <c:ser>
          <c:idx val="1"/>
          <c:order val="1"/>
          <c:dLbls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Sheet2!$B$6:$E$6</c:f>
              <c:numCache>
                <c:formatCode>0.0%</c:formatCode>
                <c:ptCount val="4"/>
                <c:pt idx="0">
                  <c:v>0.73500000000000265</c:v>
                </c:pt>
                <c:pt idx="1">
                  <c:v>0.35922330097087551</c:v>
                </c:pt>
                <c:pt idx="2">
                  <c:v>0.47478991596638731</c:v>
                </c:pt>
                <c:pt idx="3">
                  <c:v>0.46011396011396138</c:v>
                </c:pt>
              </c:numCache>
            </c:numRef>
          </c:val>
        </c:ser>
        <c:marker val="1"/>
        <c:axId val="143825920"/>
        <c:axId val="142822400"/>
      </c:lineChart>
      <c:catAx>
        <c:axId val="141555200"/>
        <c:scaling>
          <c:orientation val="minMax"/>
        </c:scaling>
        <c:axPos val="b"/>
        <c:numFmt formatCode="General" sourceLinked="1"/>
        <c:tickLblPos val="nextTo"/>
        <c:crossAx val="142820096"/>
        <c:crosses val="autoZero"/>
        <c:auto val="1"/>
        <c:lblAlgn val="ctr"/>
        <c:lblOffset val="100"/>
      </c:catAx>
      <c:valAx>
        <c:axId val="142820096"/>
        <c:scaling>
          <c:orientation val="minMax"/>
        </c:scaling>
        <c:axPos val="l"/>
        <c:majorGridlines/>
        <c:numFmt formatCode="0.0" sourceLinked="1"/>
        <c:tickLblPos val="nextTo"/>
        <c:crossAx val="141555200"/>
        <c:crosses val="autoZero"/>
        <c:crossBetween val="between"/>
      </c:valAx>
      <c:valAx>
        <c:axId val="142822400"/>
        <c:scaling>
          <c:orientation val="minMax"/>
        </c:scaling>
        <c:axPos val="r"/>
        <c:numFmt formatCode="0.0%" sourceLinked="1"/>
        <c:tickLblPos val="nextTo"/>
        <c:crossAx val="143825920"/>
        <c:crosses val="max"/>
        <c:crossBetween val="between"/>
      </c:valAx>
      <c:catAx>
        <c:axId val="143825920"/>
        <c:scaling>
          <c:orientation val="minMax"/>
        </c:scaling>
        <c:delete val="1"/>
        <c:axPos val="b"/>
        <c:tickLblPos val="none"/>
        <c:crossAx val="142822400"/>
        <c:crosses val="autoZero"/>
        <c:auto val="1"/>
        <c:lblAlgn val="ctr"/>
        <c:lblOffset val="100"/>
      </c:catAx>
    </c:plotArea>
    <c:plotVisOnly val="1"/>
    <c:dispBlanksAs val="gap"/>
  </c:chart>
  <c:txPr>
    <a:bodyPr/>
    <a:lstStyle/>
    <a:p>
      <a:pPr>
        <a:defRPr sz="1800"/>
      </a:pPr>
      <a:endParaRPr lang="zh-CN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26"/>
  <c:chart>
    <c:autoTitleDeleted val="1"/>
    <c:plotArea>
      <c:layout/>
      <c:pieChart>
        <c:varyColors val="1"/>
        <c:ser>
          <c:idx val="0"/>
          <c:order val="0"/>
          <c:dLbls>
            <c:dLbl>
              <c:idx val="0"/>
              <c:layout>
                <c:manualLayout>
                  <c:x val="-0.14409232559195725"/>
                  <c:y val="0.10742577897607229"/>
                </c:manualLayout>
              </c:layout>
              <c:spPr/>
              <c:txPr>
                <a:bodyPr/>
                <a:lstStyle/>
                <a:p>
                  <a:pPr>
                    <a:defRPr/>
                  </a:pPr>
                  <a:endParaRPr lang="zh-CN"/>
                </a:p>
              </c:txPr>
              <c:dLblPos val="bestFit"/>
              <c:showCatName val="1"/>
              <c:showPercent val="1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0.18492734755313045"/>
                  <c:y val="-0.21001072336775001"/>
                </c:manualLayout>
              </c:layout>
              <c:spPr/>
              <c:txPr>
                <a:bodyPr/>
                <a:lstStyle/>
                <a:p>
                  <a:pPr>
                    <a:defRPr/>
                  </a:pPr>
                  <a:endParaRPr lang="zh-CN"/>
                </a:p>
              </c:txPr>
              <c:dLblPos val="bestFit"/>
              <c:showCatName val="1"/>
              <c:showPercent val="1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dLblPos val="inEnd"/>
              <c:showCatName val="1"/>
              <c:showPercent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.16194110383277138"/>
                  <c:y val="0.20071264438248729"/>
                </c:manualLayout>
              </c:layout>
              <c:spPr/>
              <c:txPr>
                <a:bodyPr/>
                <a:lstStyle/>
                <a:p>
                  <a:pPr>
                    <a:defRPr/>
                  </a:pPr>
                  <a:endParaRPr lang="zh-CN"/>
                </a:p>
              </c:txPr>
              <c:dLblPos val="bestFit"/>
              <c:showCatName val="1"/>
              <c:showPercent val="1"/>
              <c:separator>
</c:separator>
              <c:extLst>
                <c:ext xmlns:c15="http://schemas.microsoft.com/office/drawing/2012/chart" uri="{CE6537A1-D6FC-4f65-9D91-7224C49458BB}"/>
              </c:extLst>
            </c:dLbl>
            <c:txPr>
              <a:bodyPr rot="0" vert="horz"/>
              <a:lstStyle/>
              <a:p>
                <a:pPr>
                  <a:defRPr/>
                </a:pPr>
                <a:endParaRPr lang="zh-CN"/>
              </a:p>
            </c:txPr>
            <c:dLblPos val="inEnd"/>
            <c:showCatName val="1"/>
            <c:showPercent val="1"/>
            <c:separator>
</c:separator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[生成图表.xls]Sheet1!$B$21:$E$21</c:f>
              <c:strCache>
                <c:ptCount val="4"/>
                <c:pt idx="0">
                  <c:v>cloudstack/二次开发</c:v>
                </c:pt>
                <c:pt idx="1">
                  <c:v>openstack/二次开发</c:v>
                </c:pt>
                <c:pt idx="2">
                  <c:v>vmware</c:v>
                </c:pt>
                <c:pt idx="3">
                  <c:v>自研或其它</c:v>
                </c:pt>
              </c:strCache>
            </c:strRef>
          </c:cat>
          <c:val>
            <c:numRef>
              <c:f>[生成图表.xls]Sheet1!$B$25:$E$25</c:f>
              <c:numCache>
                <c:formatCode>General</c:formatCode>
                <c:ptCount val="4"/>
                <c:pt idx="0">
                  <c:v>7</c:v>
                </c:pt>
                <c:pt idx="1">
                  <c:v>22</c:v>
                </c:pt>
                <c:pt idx="2">
                  <c:v>6</c:v>
                </c:pt>
                <c:pt idx="3">
                  <c:v>11</c:v>
                </c:pt>
              </c:numCache>
            </c:numRef>
          </c:val>
        </c:ser>
        <c:firstSliceAng val="0"/>
      </c:pieChart>
    </c:plotArea>
    <c:plotVisOnly val="1"/>
    <c:dispBlanksAs val="zero"/>
  </c:chart>
  <c:txPr>
    <a:bodyPr/>
    <a:lstStyle/>
    <a:p>
      <a:pPr>
        <a:defRPr sz="1800">
          <a:solidFill>
            <a:schemeClr val="bg1"/>
          </a:solidFill>
        </a:defRPr>
      </a:pPr>
      <a:endParaRPr lang="zh-CN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26"/>
  <c:chart>
    <c:autoTitleDeleted val="1"/>
    <c:plotArea>
      <c:layout/>
      <c:barChart>
        <c:barDir val="col"/>
        <c:grouping val="clustered"/>
        <c:ser>
          <c:idx val="0"/>
          <c:order val="0"/>
          <c:dLbls>
            <c:txPr>
              <a:bodyPr rot="0" vert="horz"/>
              <a:lstStyle/>
              <a:p>
                <a:pPr>
                  <a:defRPr/>
                </a:pPr>
                <a:endParaRPr lang="zh-CN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国内数据统计!$C$3:$F$3</c:f>
              <c:strCach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2016E</c:v>
                </c:pt>
              </c:strCache>
            </c:strRef>
          </c:cat>
          <c:val>
            <c:numRef>
              <c:f>国内数据统计!$C$4:$F$4</c:f>
              <c:numCache>
                <c:formatCode>0.0_ </c:formatCode>
                <c:ptCount val="4"/>
                <c:pt idx="0">
                  <c:v>168.6</c:v>
                </c:pt>
                <c:pt idx="1">
                  <c:v>216.8</c:v>
                </c:pt>
                <c:pt idx="2">
                  <c:v>275.55280000000101</c:v>
                </c:pt>
                <c:pt idx="3">
                  <c:v>345.81876399999959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F62-4B12-8E7D-FF9D7720D9F7}"/>
            </c:ext>
          </c:extLst>
        </c:ser>
        <c:gapWidth val="219"/>
        <c:overlap val="-27"/>
        <c:axId val="164625408"/>
        <c:axId val="164635392"/>
      </c:barChart>
      <c:lineChart>
        <c:grouping val="standard"/>
        <c:ser>
          <c:idx val="1"/>
          <c:order val="1"/>
          <c:marker>
            <c:symbol val="none"/>
          </c:marker>
          <c:dLbls>
            <c:txPr>
              <a:bodyPr rot="0" vert="horz"/>
              <a:lstStyle/>
              <a:p>
                <a:pPr>
                  <a:defRPr/>
                </a:pPr>
                <a:endParaRPr lang="zh-CN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国内数据统计!$C$5:$F$5</c:f>
              <c:numCache>
                <c:formatCode>0.0%</c:formatCode>
                <c:ptCount val="4"/>
                <c:pt idx="1">
                  <c:v>0.28600000000000031</c:v>
                </c:pt>
                <c:pt idx="2">
                  <c:v>0.27100000000000002</c:v>
                </c:pt>
                <c:pt idx="3">
                  <c:v>0.255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F62-4B12-8E7D-FF9D7720D9F7}"/>
            </c:ext>
          </c:extLst>
        </c:ser>
        <c:marker val="1"/>
        <c:axId val="165055104"/>
        <c:axId val="165053568"/>
      </c:lineChart>
      <c:catAx>
        <c:axId val="164625408"/>
        <c:scaling>
          <c:orientation val="minMax"/>
        </c:scaling>
        <c:axPos val="b"/>
        <c:numFmt formatCode="General" sourceLinked="1"/>
        <c:majorTickMark val="none"/>
        <c:tickLblPos val="nextTo"/>
        <c:txPr>
          <a:bodyPr rot="-60000000" vert="horz"/>
          <a:lstStyle/>
          <a:p>
            <a:pPr>
              <a:defRPr/>
            </a:pPr>
            <a:endParaRPr lang="zh-CN"/>
          </a:p>
        </c:txPr>
        <c:crossAx val="164635392"/>
        <c:crosses val="autoZero"/>
        <c:auto val="1"/>
        <c:lblAlgn val="ctr"/>
        <c:lblOffset val="100"/>
      </c:catAx>
      <c:valAx>
        <c:axId val="164635392"/>
        <c:scaling>
          <c:orientation val="minMax"/>
        </c:scaling>
        <c:axPos val="l"/>
        <c:majorGridlines/>
        <c:numFmt formatCode="0.0_ " sourceLinked="1"/>
        <c:majorTickMark val="none"/>
        <c:tickLblPos val="nextTo"/>
        <c:txPr>
          <a:bodyPr rot="-60000000" vert="horz"/>
          <a:lstStyle/>
          <a:p>
            <a:pPr>
              <a:defRPr/>
            </a:pPr>
            <a:endParaRPr lang="zh-CN"/>
          </a:p>
        </c:txPr>
        <c:crossAx val="164625408"/>
        <c:crosses val="autoZero"/>
        <c:crossBetween val="between"/>
      </c:valAx>
      <c:valAx>
        <c:axId val="165053568"/>
        <c:scaling>
          <c:orientation val="minMax"/>
        </c:scaling>
        <c:axPos val="r"/>
        <c:numFmt formatCode="0.00%" sourceLinked="0"/>
        <c:tickLblPos val="nextTo"/>
        <c:txPr>
          <a:bodyPr rot="-60000000" vert="horz"/>
          <a:lstStyle/>
          <a:p>
            <a:pPr>
              <a:defRPr/>
            </a:pPr>
            <a:endParaRPr lang="zh-CN"/>
          </a:p>
        </c:txPr>
        <c:crossAx val="165055104"/>
        <c:crosses val="max"/>
        <c:crossBetween val="between"/>
      </c:valAx>
      <c:catAx>
        <c:axId val="165055104"/>
        <c:scaling>
          <c:orientation val="minMax"/>
        </c:scaling>
        <c:delete val="1"/>
        <c:axPos val="b"/>
        <c:tickLblPos val="none"/>
        <c:crossAx val="165053568"/>
        <c:crosses val="autoZero"/>
        <c:auto val="1"/>
        <c:lblAlgn val="ctr"/>
        <c:lblOffset val="100"/>
      </c:catAx>
    </c:plotArea>
    <c:plotVisOnly val="1"/>
    <c:dispBlanksAs val="gap"/>
  </c:chart>
  <c:txPr>
    <a:bodyPr/>
    <a:lstStyle/>
    <a:p>
      <a:pPr>
        <a:defRPr sz="1800"/>
      </a:pPr>
      <a:endParaRPr lang="zh-CN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26"/>
  <c:chart>
    <c:plotArea>
      <c:layout>
        <c:manualLayout>
          <c:layoutTarget val="inner"/>
          <c:xMode val="edge"/>
          <c:yMode val="edge"/>
          <c:x val="0.19583333333333319"/>
          <c:y val="0"/>
          <c:w val="0.61111111111111105"/>
          <c:h val="1"/>
        </c:manualLayout>
      </c:layout>
      <c:pieChart>
        <c:varyColors val="1"/>
        <c:ser>
          <c:idx val="0"/>
          <c:order val="0"/>
          <c:dLbls>
            <c:showVal val="1"/>
            <c:showCatName val="1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Sheet2!$A$34:$B$34</c:f>
              <c:strCache>
                <c:ptCount val="2"/>
                <c:pt idx="0">
                  <c:v>已经采用开源软件</c:v>
                </c:pt>
                <c:pt idx="1">
                  <c:v>未采用开源软件</c:v>
                </c:pt>
              </c:strCache>
            </c:strRef>
          </c:cat>
          <c:val>
            <c:numRef>
              <c:f>Sheet2!$A$36:$B$36</c:f>
              <c:numCache>
                <c:formatCode>0.0%</c:formatCode>
                <c:ptCount val="2"/>
                <c:pt idx="0">
                  <c:v>0.73487031700288918</c:v>
                </c:pt>
                <c:pt idx="1">
                  <c:v>0.26512968299711831</c:v>
                </c:pt>
              </c:numCache>
            </c:numRef>
          </c:val>
        </c:ser>
        <c:firstSliceAng val="0"/>
      </c:pieChart>
    </c:plotArea>
    <c:plotVisOnly val="1"/>
    <c:dispBlanksAs val="zero"/>
  </c:chart>
  <c:txPr>
    <a:bodyPr/>
    <a:lstStyle/>
    <a:p>
      <a:pPr>
        <a:defRPr sz="1800">
          <a:solidFill>
            <a:schemeClr val="bg1"/>
          </a:solidFill>
        </a:defRPr>
      </a:pPr>
      <a:endParaRPr lang="zh-CN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B35720-9D41-4629-94EA-33017E0D0C98}" type="doc">
      <dgm:prSet loTypeId="urn:microsoft.com/office/officeart/2005/8/layout/venn1" loCatId="relationship" qsTypeId="urn:microsoft.com/office/officeart/2005/8/quickstyle/simple4" qsCatId="simple" csTypeId="urn:microsoft.com/office/officeart/2005/8/colors/colorful2" csCatId="colorful" phldr="1"/>
      <dgm:spPr/>
    </dgm:pt>
    <dgm:pt modelId="{E596363B-8072-4590-B8BD-AAD23073CCBB}">
      <dgm:prSet phldrT="[文本]" custT="1"/>
      <dgm:spPr/>
      <dgm:t>
        <a:bodyPr/>
        <a:lstStyle/>
        <a:p>
          <a:r>
            <a:rPr lang="zh-CN" altLang="en-US" sz="2000" b="1" dirty="0" smtClean="0">
              <a:latin typeface="微软雅黑" pitchFamily="34" charset="-122"/>
              <a:ea typeface="微软雅黑" pitchFamily="34" charset="-122"/>
            </a:rPr>
            <a:t>政府</a:t>
          </a:r>
          <a:endParaRPr lang="zh-CN" altLang="en-US" sz="2000" b="1" dirty="0">
            <a:latin typeface="微软雅黑" pitchFamily="34" charset="-122"/>
            <a:ea typeface="微软雅黑" pitchFamily="34" charset="-122"/>
          </a:endParaRPr>
        </a:p>
      </dgm:t>
    </dgm:pt>
    <dgm:pt modelId="{8D760DCD-4985-42D2-9EDB-39D0945F94F9}" type="parTrans" cxnId="{CB138C90-31DF-459C-ACD9-46FAEE4DAABA}">
      <dgm:prSet/>
      <dgm:spPr/>
      <dgm:t>
        <a:bodyPr/>
        <a:lstStyle/>
        <a:p>
          <a:endParaRPr lang="zh-CN" altLang="en-US" sz="2000" b="1">
            <a:latin typeface="微软雅黑" pitchFamily="34" charset="-122"/>
            <a:ea typeface="微软雅黑" pitchFamily="34" charset="-122"/>
          </a:endParaRPr>
        </a:p>
      </dgm:t>
    </dgm:pt>
    <dgm:pt modelId="{5EF1281A-4D3F-46B3-BA93-4B4E828AA536}" type="sibTrans" cxnId="{CB138C90-31DF-459C-ACD9-46FAEE4DAABA}">
      <dgm:prSet/>
      <dgm:spPr/>
      <dgm:t>
        <a:bodyPr/>
        <a:lstStyle/>
        <a:p>
          <a:endParaRPr lang="zh-CN" altLang="en-US" sz="2000" b="1">
            <a:latin typeface="微软雅黑" pitchFamily="34" charset="-122"/>
            <a:ea typeface="微软雅黑" pitchFamily="34" charset="-122"/>
          </a:endParaRPr>
        </a:p>
      </dgm:t>
    </dgm:pt>
    <dgm:pt modelId="{26ED4C8A-8FC8-48FC-8CB7-97BB4FAA2143}">
      <dgm:prSet phldrT="[文本]" custT="1"/>
      <dgm:spPr/>
      <dgm:t>
        <a:bodyPr/>
        <a:lstStyle/>
        <a:p>
          <a:r>
            <a:rPr lang="zh-CN" altLang="en-US" sz="2000" b="1" dirty="0" smtClean="0">
              <a:latin typeface="微软雅黑" pitchFamily="34" charset="-122"/>
              <a:ea typeface="微软雅黑" pitchFamily="34" charset="-122"/>
            </a:rPr>
            <a:t>企业</a:t>
          </a:r>
          <a:endParaRPr lang="zh-CN" altLang="en-US" sz="2000" b="1" dirty="0">
            <a:latin typeface="微软雅黑" pitchFamily="34" charset="-122"/>
            <a:ea typeface="微软雅黑" pitchFamily="34" charset="-122"/>
          </a:endParaRPr>
        </a:p>
      </dgm:t>
    </dgm:pt>
    <dgm:pt modelId="{495116C5-3044-4A22-84C3-DF233D13A3B6}" type="parTrans" cxnId="{00DB2D40-99DA-4039-ABB3-3F1F2EE24235}">
      <dgm:prSet/>
      <dgm:spPr/>
      <dgm:t>
        <a:bodyPr/>
        <a:lstStyle/>
        <a:p>
          <a:endParaRPr lang="zh-CN" altLang="en-US" sz="2000" b="1">
            <a:latin typeface="微软雅黑" pitchFamily="34" charset="-122"/>
            <a:ea typeface="微软雅黑" pitchFamily="34" charset="-122"/>
          </a:endParaRPr>
        </a:p>
      </dgm:t>
    </dgm:pt>
    <dgm:pt modelId="{0A9C4831-5B1E-4C4B-8250-6CA0FB41BC21}" type="sibTrans" cxnId="{00DB2D40-99DA-4039-ABB3-3F1F2EE24235}">
      <dgm:prSet/>
      <dgm:spPr/>
      <dgm:t>
        <a:bodyPr/>
        <a:lstStyle/>
        <a:p>
          <a:endParaRPr lang="zh-CN" altLang="en-US" sz="2000" b="1">
            <a:latin typeface="微软雅黑" pitchFamily="34" charset="-122"/>
            <a:ea typeface="微软雅黑" pitchFamily="34" charset="-122"/>
          </a:endParaRPr>
        </a:p>
      </dgm:t>
    </dgm:pt>
    <dgm:pt modelId="{74925558-4CCC-4EAA-BA0A-AC88F879A718}">
      <dgm:prSet phldrT="[文本]" custT="1"/>
      <dgm:spPr/>
      <dgm:t>
        <a:bodyPr/>
        <a:lstStyle/>
        <a:p>
          <a:r>
            <a:rPr lang="zh-CN" altLang="en-US" sz="2000" b="1" dirty="0" smtClean="0">
              <a:latin typeface="微软雅黑" pitchFamily="34" charset="-122"/>
              <a:ea typeface="微软雅黑" pitchFamily="34" charset="-122"/>
            </a:rPr>
            <a:t>个人</a:t>
          </a:r>
          <a:endParaRPr lang="zh-CN" altLang="en-US" sz="2000" b="1" dirty="0">
            <a:latin typeface="微软雅黑" pitchFamily="34" charset="-122"/>
            <a:ea typeface="微软雅黑" pitchFamily="34" charset="-122"/>
          </a:endParaRPr>
        </a:p>
      </dgm:t>
    </dgm:pt>
    <dgm:pt modelId="{9B4CB16C-C759-4B63-9D11-D6C7F545E99B}" type="parTrans" cxnId="{7D08E70E-4F3C-4A12-A182-63382703AA41}">
      <dgm:prSet/>
      <dgm:spPr/>
      <dgm:t>
        <a:bodyPr/>
        <a:lstStyle/>
        <a:p>
          <a:endParaRPr lang="zh-CN" altLang="en-US" sz="2000" b="1">
            <a:latin typeface="微软雅黑" pitchFamily="34" charset="-122"/>
            <a:ea typeface="微软雅黑" pitchFamily="34" charset="-122"/>
          </a:endParaRPr>
        </a:p>
      </dgm:t>
    </dgm:pt>
    <dgm:pt modelId="{9056277D-040B-4AE1-A742-0EEAFA98CA12}" type="sibTrans" cxnId="{7D08E70E-4F3C-4A12-A182-63382703AA41}">
      <dgm:prSet/>
      <dgm:spPr/>
      <dgm:t>
        <a:bodyPr/>
        <a:lstStyle/>
        <a:p>
          <a:endParaRPr lang="zh-CN" altLang="en-US" sz="2000" b="1">
            <a:latin typeface="微软雅黑" pitchFamily="34" charset="-122"/>
            <a:ea typeface="微软雅黑" pitchFamily="34" charset="-122"/>
          </a:endParaRPr>
        </a:p>
      </dgm:t>
    </dgm:pt>
    <dgm:pt modelId="{111017CE-7F75-4E11-8738-DD02D54FFA25}" type="pres">
      <dgm:prSet presAssocID="{02B35720-9D41-4629-94EA-33017E0D0C98}" presName="compositeShape" presStyleCnt="0">
        <dgm:presLayoutVars>
          <dgm:chMax val="7"/>
          <dgm:dir/>
          <dgm:resizeHandles val="exact"/>
        </dgm:presLayoutVars>
      </dgm:prSet>
      <dgm:spPr/>
    </dgm:pt>
    <dgm:pt modelId="{11FCEB93-1F7D-4572-A3A4-59D73D8E496C}" type="pres">
      <dgm:prSet presAssocID="{E596363B-8072-4590-B8BD-AAD23073CCBB}" presName="circ1" presStyleLbl="vennNode1" presStyleIdx="0" presStyleCnt="3" custLinFactNeighborX="-1435" custLinFactNeighborY="-9260"/>
      <dgm:spPr/>
      <dgm:t>
        <a:bodyPr/>
        <a:lstStyle/>
        <a:p>
          <a:endParaRPr lang="zh-CN" altLang="en-US"/>
        </a:p>
      </dgm:t>
    </dgm:pt>
    <dgm:pt modelId="{599C0681-966A-46E1-A065-8674591D8774}" type="pres">
      <dgm:prSet presAssocID="{E596363B-8072-4590-B8BD-AAD23073CCB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B2BE39-8080-4C11-8DA6-507DA4AA54FC}" type="pres">
      <dgm:prSet presAssocID="{26ED4C8A-8FC8-48FC-8CB7-97BB4FAA2143}" presName="circ2" presStyleLbl="vennNode1" presStyleIdx="1" presStyleCnt="3"/>
      <dgm:spPr/>
      <dgm:t>
        <a:bodyPr/>
        <a:lstStyle/>
        <a:p>
          <a:endParaRPr lang="zh-CN" altLang="en-US"/>
        </a:p>
      </dgm:t>
    </dgm:pt>
    <dgm:pt modelId="{484D28CC-8A9E-48E4-889E-76645B01CEBC}" type="pres">
      <dgm:prSet presAssocID="{26ED4C8A-8FC8-48FC-8CB7-97BB4FAA214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D89D55-FC78-4EC7-9887-66D389383CD4}" type="pres">
      <dgm:prSet presAssocID="{74925558-4CCC-4EAA-BA0A-AC88F879A718}" presName="circ3" presStyleLbl="vennNode1" presStyleIdx="2" presStyleCnt="3"/>
      <dgm:spPr/>
      <dgm:t>
        <a:bodyPr/>
        <a:lstStyle/>
        <a:p>
          <a:endParaRPr lang="zh-CN" altLang="en-US"/>
        </a:p>
      </dgm:t>
    </dgm:pt>
    <dgm:pt modelId="{D73C4BB7-68AF-4696-B3D3-7DEBD5A91084}" type="pres">
      <dgm:prSet presAssocID="{74925558-4CCC-4EAA-BA0A-AC88F879A718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9BCE5F1-EB18-4C9A-8579-EC800C1D2995}" type="presOf" srcId="{26ED4C8A-8FC8-48FC-8CB7-97BB4FAA2143}" destId="{28B2BE39-8080-4C11-8DA6-507DA4AA54FC}" srcOrd="0" destOrd="0" presId="urn:microsoft.com/office/officeart/2005/8/layout/venn1"/>
    <dgm:cxn modelId="{CB138C90-31DF-459C-ACD9-46FAEE4DAABA}" srcId="{02B35720-9D41-4629-94EA-33017E0D0C98}" destId="{E596363B-8072-4590-B8BD-AAD23073CCBB}" srcOrd="0" destOrd="0" parTransId="{8D760DCD-4985-42D2-9EDB-39D0945F94F9}" sibTransId="{5EF1281A-4D3F-46B3-BA93-4B4E828AA536}"/>
    <dgm:cxn modelId="{134613D1-AF0F-4ADB-92EA-DFD2D41328BC}" type="presOf" srcId="{74925558-4CCC-4EAA-BA0A-AC88F879A718}" destId="{D73C4BB7-68AF-4696-B3D3-7DEBD5A91084}" srcOrd="1" destOrd="0" presId="urn:microsoft.com/office/officeart/2005/8/layout/venn1"/>
    <dgm:cxn modelId="{6576EC9B-F8B2-4CF2-8355-E886BDE7DD29}" type="presOf" srcId="{E596363B-8072-4590-B8BD-AAD23073CCBB}" destId="{11FCEB93-1F7D-4572-A3A4-59D73D8E496C}" srcOrd="0" destOrd="0" presId="urn:microsoft.com/office/officeart/2005/8/layout/venn1"/>
    <dgm:cxn modelId="{00DB2D40-99DA-4039-ABB3-3F1F2EE24235}" srcId="{02B35720-9D41-4629-94EA-33017E0D0C98}" destId="{26ED4C8A-8FC8-48FC-8CB7-97BB4FAA2143}" srcOrd="1" destOrd="0" parTransId="{495116C5-3044-4A22-84C3-DF233D13A3B6}" sibTransId="{0A9C4831-5B1E-4C4B-8250-6CA0FB41BC21}"/>
    <dgm:cxn modelId="{7D08E70E-4F3C-4A12-A182-63382703AA41}" srcId="{02B35720-9D41-4629-94EA-33017E0D0C98}" destId="{74925558-4CCC-4EAA-BA0A-AC88F879A718}" srcOrd="2" destOrd="0" parTransId="{9B4CB16C-C759-4B63-9D11-D6C7F545E99B}" sibTransId="{9056277D-040B-4AE1-A742-0EEAFA98CA12}"/>
    <dgm:cxn modelId="{FB7718D8-F12C-4AEF-A95B-77C3D1E1B542}" type="presOf" srcId="{E596363B-8072-4590-B8BD-AAD23073CCBB}" destId="{599C0681-966A-46E1-A065-8674591D8774}" srcOrd="1" destOrd="0" presId="urn:microsoft.com/office/officeart/2005/8/layout/venn1"/>
    <dgm:cxn modelId="{B3AD5541-5131-4851-80A7-E64A1EE99DF7}" type="presOf" srcId="{02B35720-9D41-4629-94EA-33017E0D0C98}" destId="{111017CE-7F75-4E11-8738-DD02D54FFA25}" srcOrd="0" destOrd="0" presId="urn:microsoft.com/office/officeart/2005/8/layout/venn1"/>
    <dgm:cxn modelId="{07A37568-13DA-4619-812A-3075887040F7}" type="presOf" srcId="{74925558-4CCC-4EAA-BA0A-AC88F879A718}" destId="{36D89D55-FC78-4EC7-9887-66D389383CD4}" srcOrd="0" destOrd="0" presId="urn:microsoft.com/office/officeart/2005/8/layout/venn1"/>
    <dgm:cxn modelId="{AEF220C8-5E36-41AD-A20A-9F7AFE2105A1}" type="presOf" srcId="{26ED4C8A-8FC8-48FC-8CB7-97BB4FAA2143}" destId="{484D28CC-8A9E-48E4-889E-76645B01CEBC}" srcOrd="1" destOrd="0" presId="urn:microsoft.com/office/officeart/2005/8/layout/venn1"/>
    <dgm:cxn modelId="{EEE5A9BB-6242-4770-B4FD-29B53178BD84}" type="presParOf" srcId="{111017CE-7F75-4E11-8738-DD02D54FFA25}" destId="{11FCEB93-1F7D-4572-A3A4-59D73D8E496C}" srcOrd="0" destOrd="0" presId="urn:microsoft.com/office/officeart/2005/8/layout/venn1"/>
    <dgm:cxn modelId="{B045D729-68A4-4DC0-AF11-3C5BC0D2DBF7}" type="presParOf" srcId="{111017CE-7F75-4E11-8738-DD02D54FFA25}" destId="{599C0681-966A-46E1-A065-8674591D8774}" srcOrd="1" destOrd="0" presId="urn:microsoft.com/office/officeart/2005/8/layout/venn1"/>
    <dgm:cxn modelId="{6E6EC0FB-9E7C-4DBB-8DD3-F7739F414450}" type="presParOf" srcId="{111017CE-7F75-4E11-8738-DD02D54FFA25}" destId="{28B2BE39-8080-4C11-8DA6-507DA4AA54FC}" srcOrd="2" destOrd="0" presId="urn:microsoft.com/office/officeart/2005/8/layout/venn1"/>
    <dgm:cxn modelId="{9FC22D47-2206-4847-9A90-E225DF1ADB72}" type="presParOf" srcId="{111017CE-7F75-4E11-8738-DD02D54FFA25}" destId="{484D28CC-8A9E-48E4-889E-76645B01CEBC}" srcOrd="3" destOrd="0" presId="urn:microsoft.com/office/officeart/2005/8/layout/venn1"/>
    <dgm:cxn modelId="{BFCFB87F-7769-40F1-A617-A31FF36C1547}" type="presParOf" srcId="{111017CE-7F75-4E11-8738-DD02D54FFA25}" destId="{36D89D55-FC78-4EC7-9887-66D389383CD4}" srcOrd="4" destOrd="0" presId="urn:microsoft.com/office/officeart/2005/8/layout/venn1"/>
    <dgm:cxn modelId="{6DE98CEC-5E4E-4C50-B358-9693F8E1201C}" type="presParOf" srcId="{111017CE-7F75-4E11-8738-DD02D54FFA25}" destId="{D73C4BB7-68AF-4696-B3D3-7DEBD5A91084}" srcOrd="5" destOrd="0" presId="urn:microsoft.com/office/officeart/2005/8/layout/venn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B687C-3C2B-4BC0-A204-30428D9AA5D8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D6D9D-F7EC-41AF-8570-0413D9A2B5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4614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90752">
              <a:defRPr/>
            </a:pPr>
            <a:r>
              <a:rPr lang="zh-CN" altLang="en-US" sz="1300" dirty="0" smtClean="0"/>
              <a:t>开源萌芽于</a:t>
            </a:r>
            <a:r>
              <a:rPr lang="en-US" altLang="zh-CN" sz="1300" dirty="0" smtClean="0"/>
              <a:t>50</a:t>
            </a:r>
            <a:r>
              <a:rPr lang="zh-CN" altLang="en-US" sz="1300" dirty="0" smtClean="0"/>
              <a:t>年代。</a:t>
            </a:r>
            <a:r>
              <a:rPr lang="en-US" altLang="zh-CN" sz="1300" dirty="0" smtClean="0"/>
              <a:t>Unix(69)</a:t>
            </a:r>
            <a:r>
              <a:rPr lang="zh-CN" altLang="en-US" sz="1300" dirty="0" smtClean="0"/>
              <a:t>是最早有影响的开源程序，</a:t>
            </a:r>
            <a:r>
              <a:rPr lang="en-US" altLang="zh-CN" sz="1300" dirty="0" smtClean="0"/>
              <a:t>GNU(83)-Linux(91)</a:t>
            </a:r>
            <a:r>
              <a:rPr lang="zh-CN" altLang="en-US" sz="1300" dirty="0" smtClean="0"/>
              <a:t>开始形成开源平台，</a:t>
            </a:r>
            <a:r>
              <a:rPr lang="en-US" altLang="zh-CN" sz="1300" dirty="0" smtClean="0"/>
              <a:t>Android(08)</a:t>
            </a:r>
            <a:r>
              <a:rPr lang="zh-CN" altLang="en-US" sz="1300" dirty="0" smtClean="0"/>
              <a:t>是有影响力的商业开源软件，</a:t>
            </a:r>
            <a:r>
              <a:rPr lang="en-US" altLang="zh-CN" sz="1300" dirty="0" err="1" smtClean="0"/>
              <a:t>Openstack</a:t>
            </a:r>
            <a:r>
              <a:rPr lang="en-US" altLang="zh-CN" sz="1300" dirty="0" smtClean="0"/>
              <a:t>(10)</a:t>
            </a:r>
            <a:r>
              <a:rPr lang="zh-CN" altLang="en-US" sz="1300" dirty="0" smtClean="0"/>
              <a:t>是重要开源云平台。在</a:t>
            </a:r>
            <a:r>
              <a:rPr lang="en-US" altLang="zh-CN" sz="1300" dirty="0" smtClean="0"/>
              <a:t>80-90</a:t>
            </a:r>
            <a:r>
              <a:rPr lang="zh-CN" altLang="en-US" sz="1300" dirty="0" smtClean="0"/>
              <a:t>年代开源社区</a:t>
            </a:r>
            <a:r>
              <a:rPr lang="en-US" altLang="zh-CN" sz="1300" dirty="0" smtClean="0"/>
              <a:t>(83)</a:t>
            </a:r>
            <a:r>
              <a:rPr lang="zh-CN" altLang="en-US" sz="1300" dirty="0" smtClean="0"/>
              <a:t>、产权规则</a:t>
            </a:r>
            <a:r>
              <a:rPr lang="en-US" altLang="zh-CN" sz="1300" dirty="0" smtClean="0"/>
              <a:t>(88)</a:t>
            </a:r>
            <a:r>
              <a:rPr lang="zh-CN" altLang="en-US" sz="1300" dirty="0" smtClean="0"/>
              <a:t>、商业模式</a:t>
            </a:r>
            <a:r>
              <a:rPr lang="en-US" altLang="zh-CN" sz="1300" dirty="0" smtClean="0"/>
              <a:t>(91)</a:t>
            </a:r>
            <a:r>
              <a:rPr lang="zh-CN" altLang="en-US" sz="1300" dirty="0" smtClean="0"/>
              <a:t>相继出现并成熟，到</a:t>
            </a:r>
            <a:r>
              <a:rPr lang="en-US" altLang="zh-CN" sz="1300" dirty="0" smtClean="0"/>
              <a:t>1998</a:t>
            </a:r>
            <a:r>
              <a:rPr lang="zh-CN" altLang="en-US" sz="1300" dirty="0" smtClean="0"/>
              <a:t>年开源作为一种模式成熟</a:t>
            </a:r>
            <a:r>
              <a:rPr lang="en-US" altLang="zh-CN" sz="1300" dirty="0" smtClean="0"/>
              <a:t>(OSI)</a:t>
            </a:r>
            <a:r>
              <a:rPr lang="zh-CN" altLang="en-US" sz="1300" dirty="0" smtClean="0"/>
              <a:t>。</a:t>
            </a:r>
            <a:endParaRPr lang="en-US" altLang="zh-CN" sz="13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C2C5-0CF9-46CF-BC43-06208644566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12983-151E-8142-93C3-657AF713C3F3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3" y="987432"/>
            <a:ext cx="4627959" cy="472199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652024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360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3" y="987432"/>
            <a:ext cx="4627959" cy="4721999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652024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7929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8294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27606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20285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1929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777157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556931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52926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91979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60342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930151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41732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1291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06646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369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055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70"/>
            <a:ext cx="7823162" cy="1041903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132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3" y="1825625"/>
            <a:ext cx="3820687" cy="3850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3850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745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82"/>
            <a:ext cx="3868340" cy="32155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82"/>
            <a:ext cx="3886200" cy="32155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119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840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333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 descr="ppt5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0507"/>
          <a:stretch/>
        </p:blipFill>
        <p:spPr bwMode="auto">
          <a:xfrm>
            <a:off x="-7143" y="5776493"/>
            <a:ext cx="9151145" cy="1159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32"/>
            <a:ext cx="7886700" cy="3736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9023" y="6085406"/>
            <a:ext cx="1158333" cy="4153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27005" y="365129"/>
            <a:ext cx="1988345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5696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4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764381" y="375288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764381" y="1995805"/>
            <a:ext cx="7886700" cy="348773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 indent="-171446"/>
            <a:endParaRPr lang="zh-CN" altLang="en-US" dirty="0"/>
          </a:p>
        </p:txBody>
      </p:sp>
      <p:pic>
        <p:nvPicPr>
          <p:cNvPr id="5" name="图片 6" descr="ppt5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0507"/>
          <a:stretch/>
        </p:blipFill>
        <p:spPr bwMode="auto">
          <a:xfrm>
            <a:off x="3" y="5698280"/>
            <a:ext cx="9151145" cy="1159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0722" y="6055489"/>
            <a:ext cx="1293541" cy="4453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62738" y="375288"/>
            <a:ext cx="1988344" cy="13255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图片 6" descr="ppt5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0507"/>
          <a:stretch/>
        </p:blipFill>
        <p:spPr bwMode="auto">
          <a:xfrm>
            <a:off x="-7143" y="5776493"/>
            <a:ext cx="9151145" cy="1159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8420" y="6061682"/>
            <a:ext cx="1338146" cy="4453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547" t="8272" r="18201" b="13066"/>
          <a:stretch/>
        </p:blipFill>
        <p:spPr>
          <a:xfrm>
            <a:off x="7311019" y="497994"/>
            <a:ext cx="1204331" cy="104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5861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hyperlink" Target="http://www.fsf.org/" TargetMode="Externa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tiff"/><Relationship Id="rId3" Type="http://schemas.openxmlformats.org/officeDocument/2006/relationships/image" Target="../media/image22.jpeg"/><Relationship Id="rId7" Type="http://schemas.openxmlformats.org/officeDocument/2006/relationships/image" Target="../media/image26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5.jpeg"/><Relationship Id="rId11" Type="http://schemas.openxmlformats.org/officeDocument/2006/relationships/image" Target="../media/image30.jpeg"/><Relationship Id="rId5" Type="http://schemas.openxmlformats.org/officeDocument/2006/relationships/image" Target="../media/image24.jpeg"/><Relationship Id="rId10" Type="http://schemas.openxmlformats.org/officeDocument/2006/relationships/image" Target="../media/image29.jpeg"/><Relationship Id="rId4" Type="http://schemas.openxmlformats.org/officeDocument/2006/relationships/image" Target="../media/image23.jpeg"/><Relationship Id="rId9" Type="http://schemas.openxmlformats.org/officeDocument/2006/relationships/image" Target="../media/image28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opensourcecloud" TargetMode="Externa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Relationship Id="rId5" Type="http://schemas.openxmlformats.org/officeDocument/2006/relationships/hyperlink" Target="http://opensourcecloud.cn/" TargetMode="External"/><Relationship Id="rId4" Type="http://schemas.openxmlformats.org/officeDocument/2006/relationships/hyperlink" Target="mailto:wangyue1@ritt.cn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9547" y="1122363"/>
            <a:ext cx="7809876" cy="2387600"/>
          </a:xfrm>
        </p:spPr>
        <p:txBody>
          <a:bodyPr/>
          <a:lstStyle/>
          <a:p>
            <a:r>
              <a:rPr lang="zh-CN" altLang="en-US" dirty="0" smtClean="0"/>
              <a:t>中国云计算开源产业发展机遇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云计算开源产业联盟  </a:t>
            </a:r>
            <a:r>
              <a:rPr lang="en-US" altLang="zh-CN" dirty="0" smtClean="0"/>
              <a:t>OSCAR</a:t>
            </a:r>
          </a:p>
          <a:p>
            <a:r>
              <a:rPr lang="zh-CN" altLang="en-US" dirty="0" smtClean="0"/>
              <a:t>栗蔚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"/>
          <p:cNvSpPr txBox="1"/>
          <p:nvPr/>
        </p:nvSpPr>
        <p:spPr>
          <a:xfrm>
            <a:off x="179512" y="548326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中国公共云市场规模</a:t>
            </a:r>
            <a:endParaRPr lang="zh-CN" altLang="en-US" sz="2800" b="1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xmlns="" val="1980265091"/>
              </p:ext>
            </p:extLst>
          </p:nvPr>
        </p:nvGraphicFramePr>
        <p:xfrm>
          <a:off x="642910" y="1313270"/>
          <a:ext cx="7776864" cy="40170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矩形 6"/>
          <p:cNvSpPr/>
          <p:nvPr/>
        </p:nvSpPr>
        <p:spPr>
          <a:xfrm>
            <a:off x="1214414" y="5444532"/>
            <a:ext cx="67865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2"/>
                </a:solidFill>
                <a:latin typeface="Times New Roman"/>
                <a:ea typeface="仿宋_GB2312"/>
                <a:cs typeface="Times New Roman"/>
              </a:rPr>
              <a:t>数据来源：</a:t>
            </a:r>
            <a:r>
              <a:rPr lang="zh-TW" altLang="en-US" b="1" dirty="0" smtClean="0">
                <a:solidFill>
                  <a:schemeClr val="tx2"/>
                </a:solidFill>
                <a:latin typeface="Times New Roman"/>
                <a:ea typeface="仿宋_GB2312"/>
                <a:cs typeface="Times New Roman"/>
              </a:rPr>
              <a:t>中国信息通信研究院</a:t>
            </a:r>
            <a:r>
              <a:rPr lang="en-US" b="1" dirty="0" smtClean="0">
                <a:solidFill>
                  <a:schemeClr val="tx2"/>
                </a:solidFill>
                <a:latin typeface="仿宋_GB2312"/>
                <a:ea typeface="仿宋_GB2312"/>
                <a:cs typeface="Times New Roman"/>
              </a:rPr>
              <a:t>《2015</a:t>
            </a:r>
            <a:r>
              <a:rPr lang="zh-TW" altLang="en-US" b="1" dirty="0" smtClean="0">
                <a:solidFill>
                  <a:schemeClr val="tx2"/>
                </a:solidFill>
                <a:latin typeface="Times New Roman"/>
                <a:ea typeface="仿宋_GB2312"/>
                <a:cs typeface="Times New Roman"/>
              </a:rPr>
              <a:t>年公共云市场调查报告</a:t>
            </a:r>
            <a:r>
              <a:rPr lang="en-US" b="1" dirty="0" smtClean="0">
                <a:solidFill>
                  <a:schemeClr val="tx2"/>
                </a:solidFill>
                <a:latin typeface="仿宋_GB2312"/>
                <a:ea typeface="仿宋_GB2312"/>
                <a:cs typeface="Times New Roman"/>
              </a:rPr>
              <a:t>》 </a:t>
            </a:r>
            <a:endParaRPr lang="zh-CN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28596" y="5286388"/>
            <a:ext cx="128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单位：亿元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xmlns="" val="1192008719"/>
              </p:ext>
            </p:extLst>
          </p:nvPr>
        </p:nvGraphicFramePr>
        <p:xfrm>
          <a:off x="1691680" y="1646297"/>
          <a:ext cx="5688632" cy="3949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矩形 4"/>
          <p:cNvSpPr/>
          <p:nvPr/>
        </p:nvSpPr>
        <p:spPr>
          <a:xfrm>
            <a:off x="1345813" y="5403868"/>
            <a:ext cx="67866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</a:pPr>
            <a:r>
              <a:rPr lang="zh-TW" altLang="zh-CN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数据</a:t>
            </a:r>
            <a:r>
              <a:rPr lang="zh-TW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来源：</a:t>
            </a:r>
            <a:r>
              <a:rPr lang="zh-CN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可信云服务</a:t>
            </a:r>
            <a:r>
              <a:rPr lang="zh-CN" altLang="zh-CN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认证</a:t>
            </a:r>
            <a:r>
              <a:rPr lang="zh-CN" alt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，</a:t>
            </a:r>
            <a:r>
              <a:rPr lang="zh-TW" altLang="zh-CN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2016</a:t>
            </a:r>
            <a:r>
              <a:rPr lang="zh-CN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年</a:t>
            </a:r>
            <a:r>
              <a:rPr lang="zh-TW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1</a:t>
            </a:r>
            <a:r>
              <a:rPr lang="zh-CN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月</a:t>
            </a:r>
            <a:r>
              <a:rPr lang="zh-CN" altLang="zh-CN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观察</a:t>
            </a:r>
            <a:r>
              <a:rPr lang="zh-CN" alt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，通过认证的</a:t>
            </a:r>
            <a:r>
              <a:rPr lang="en-US" altLang="zh-CN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48</a:t>
            </a:r>
            <a:r>
              <a:rPr lang="zh-CN" alt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家</a:t>
            </a:r>
            <a:r>
              <a:rPr lang="en-US" altLang="zh-CN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IaaS</a:t>
            </a:r>
            <a:r>
              <a:rPr lang="zh-CN" alt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技术</a:t>
            </a:r>
            <a:endParaRPr lang="zh-CN" altLang="zh-CN" sz="16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charset="0"/>
              <a:ea typeface="仿宋_GB2312" charset="-122"/>
              <a:cs typeface="Times New Roman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12" y="490498"/>
            <a:ext cx="5652120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</a:pPr>
            <a:r>
              <a:rPr lang="zh-CN" altLang="en-US" sz="2800" b="1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公共</a:t>
            </a:r>
            <a:r>
              <a:rPr lang="zh-TW" altLang="zh-CN" sz="2800" b="1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云</a:t>
            </a:r>
            <a:r>
              <a:rPr lang="zh-TW" altLang="zh-CN" sz="2800" b="1" dirty="0">
                <a:latin typeface="Hiragino Sans GB W3" charset="-122"/>
                <a:ea typeface="Hiragino Sans GB W3" charset="-122"/>
                <a:cs typeface="Hiragino Sans GB W3" charset="-122"/>
              </a:rPr>
              <a:t>IaaS选用</a:t>
            </a:r>
            <a:r>
              <a:rPr lang="en-US" altLang="zh-CN" sz="2800" b="1" dirty="0" err="1" smtClean="0">
                <a:latin typeface="Hiragino Sans GB W3" charset="-122"/>
                <a:ea typeface="Hiragino Sans GB W3" charset="-122"/>
                <a:cs typeface="Hiragino Sans GB W3" charset="-122"/>
              </a:rPr>
              <a:t>OpenStack</a:t>
            </a:r>
            <a:r>
              <a:rPr lang="zh-CN" altLang="en-US" sz="2800" b="1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情况</a:t>
            </a:r>
            <a:endParaRPr lang="zh-CN" altLang="zh-CN" sz="2800" b="1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7709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"/>
          <p:cNvSpPr txBox="1"/>
          <p:nvPr/>
        </p:nvSpPr>
        <p:spPr>
          <a:xfrm>
            <a:off x="179512" y="548326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mtClean="0">
                <a:latin typeface="Hiragino Sans GB W3" charset="-122"/>
                <a:ea typeface="Hiragino Sans GB W3" charset="-122"/>
                <a:cs typeface="Hiragino Sans GB W3" charset="-122"/>
              </a:rPr>
              <a:t>中国私有云市场</a:t>
            </a:r>
            <a:r>
              <a:rPr lang="zh-CN" altLang="en-US" sz="2800" b="1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规模</a:t>
            </a:r>
            <a:endParaRPr lang="zh-CN" altLang="en-US" sz="2800" b="1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graphicFrame>
        <p:nvGraphicFramePr>
          <p:cNvPr id="4" name="图表 3"/>
          <p:cNvGraphicFramePr/>
          <p:nvPr>
            <p:extLst/>
          </p:nvPr>
        </p:nvGraphicFramePr>
        <p:xfrm>
          <a:off x="714348" y="1700238"/>
          <a:ext cx="7715304" cy="3800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矩形 6"/>
          <p:cNvSpPr/>
          <p:nvPr/>
        </p:nvSpPr>
        <p:spPr>
          <a:xfrm>
            <a:off x="1345812" y="5418061"/>
            <a:ext cx="69294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</a:pPr>
            <a:r>
              <a:rPr lang="zh-TW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数据来源：中国信息通信研究院</a:t>
            </a:r>
            <a:r>
              <a:rPr lang="en-US" altLang="zh-TW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《2015</a:t>
            </a:r>
            <a:r>
              <a:rPr lang="zh-TW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年私有云市场调查报告</a:t>
            </a:r>
            <a:r>
              <a:rPr lang="en-US" altLang="zh-TW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》 </a:t>
            </a:r>
            <a:endParaRPr lang="zh-CN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charset="0"/>
              <a:ea typeface="仿宋_GB2312" charset="-122"/>
              <a:cs typeface="Times New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910" y="5072074"/>
            <a:ext cx="128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单位：亿元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90607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"/>
          <p:cNvSpPr txBox="1"/>
          <p:nvPr/>
        </p:nvSpPr>
        <p:spPr>
          <a:xfrm>
            <a:off x="179512" y="548326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中国私有云客户部署开源解决方案</a:t>
            </a:r>
            <a:endParaRPr lang="zh-CN" altLang="en-US" sz="2800" b="1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xmlns="" val="417036495"/>
              </p:ext>
            </p:extLst>
          </p:nvPr>
        </p:nvGraphicFramePr>
        <p:xfrm>
          <a:off x="1547664" y="1831542"/>
          <a:ext cx="5886400" cy="3531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矩形 3"/>
          <p:cNvSpPr/>
          <p:nvPr/>
        </p:nvSpPr>
        <p:spPr>
          <a:xfrm>
            <a:off x="1083016" y="5343110"/>
            <a:ext cx="70009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</a:pPr>
            <a:r>
              <a:rPr lang="zh-TW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数据来源：中国信息通信研究院</a:t>
            </a:r>
            <a:r>
              <a:rPr lang="en-US" altLang="zh-TW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《2015</a:t>
            </a:r>
            <a:r>
              <a:rPr lang="zh-TW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年私有云市场调查报告</a:t>
            </a:r>
            <a:r>
              <a:rPr lang="en-US" altLang="zh-TW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仿宋_GB2312" charset="-122"/>
                <a:cs typeface="Times New Roman" charset="0"/>
              </a:rPr>
              <a:t>》 </a:t>
            </a:r>
            <a:endParaRPr lang="zh-CN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charset="0"/>
              <a:ea typeface="仿宋_GB2312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502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/>
              <a:t>中国厂商和开发者参与开源项目多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endParaRPr lang="zh-CN" altLang="en-US" sz="3200" b="1" dirty="0"/>
          </a:p>
        </p:txBody>
      </p:sp>
      <p:pic>
        <p:nvPicPr>
          <p:cNvPr id="4" name="图片 3" descr="80810858738308607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65" y="1484025"/>
            <a:ext cx="3738934" cy="40453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9568" y="5471409"/>
            <a:ext cx="413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数据来源：</a:t>
            </a:r>
            <a:r>
              <a:rPr lang="en-US" altLang="zh-CN" dirty="0" err="1" smtClean="0"/>
              <a:t>OpenStack</a:t>
            </a:r>
            <a:r>
              <a:rPr lang="zh-CN" altLang="en-US" dirty="0" smtClean="0"/>
              <a:t>中国社区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41827" y="3117953"/>
            <a:ext cx="3222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/>
              <a:t>Kylin</a:t>
            </a:r>
            <a:endParaRPr lang="zh-CN" alt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814340" y="2385933"/>
            <a:ext cx="3894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Apache Top Level Project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4778943" y="1730328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开始有独立成功的开源项目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4518" y="1049311"/>
            <a:ext cx="3717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OpenStack</a:t>
            </a:r>
            <a:r>
              <a:rPr lang="zh-CN" altLang="en-US" dirty="0" smtClean="0"/>
              <a:t>社区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29336" y="3899940"/>
            <a:ext cx="3222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大</a:t>
            </a:r>
            <a:r>
              <a:rPr lang="zh-CN" altLang="en-US" sz="2800" b="1" dirty="0" smtClean="0"/>
              <a:t>数据类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政策引导、产业化</a:t>
            </a:r>
            <a:r>
              <a:rPr lang="zh-CN" altLang="en-US" dirty="0" smtClean="0"/>
              <a:t>拉动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国务院关于促进云计算创新发展培育信息产业新业态的意见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》</a:t>
            </a:r>
          </a:p>
          <a:p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银监会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中国银行业信息科技“十三五”发展规划监管指导意见（征求意见稿）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》</a:t>
            </a:r>
          </a:p>
          <a:p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国家信息化发展战略纲要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》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云计算开源产业体系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000628" y="5429264"/>
            <a:ext cx="164307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硬件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143340" y="3619501"/>
            <a:ext cx="2428892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虚拟化管理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72264" y="4476757"/>
            <a:ext cx="2286016" cy="8617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KVM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XEN</a:t>
            </a:r>
          </a:p>
          <a:p>
            <a:pPr algn="ctr"/>
            <a:r>
              <a:rPr lang="en-US" altLang="zh-CN" sz="1600" i="1" dirty="0" smtClean="0"/>
              <a:t>Linux</a:t>
            </a:r>
            <a:r>
              <a:rPr lang="zh-CN" altLang="en-US" sz="1600" i="1" dirty="0" smtClean="0"/>
              <a:t>基金会项目</a:t>
            </a:r>
            <a:endParaRPr lang="en-US" altLang="zh-CN" sz="1600" i="1" dirty="0" smtClean="0"/>
          </a:p>
          <a:p>
            <a:pPr algn="ctr"/>
            <a:r>
              <a:rPr lang="en-US" altLang="zh-CN" sz="1600" i="1" dirty="0" smtClean="0"/>
              <a:t>Linux</a:t>
            </a:r>
            <a:r>
              <a:rPr lang="zh-CN" altLang="en-US" sz="1600" i="1" dirty="0" smtClean="0"/>
              <a:t>内核内置</a:t>
            </a:r>
            <a:endParaRPr lang="zh-CN" altLang="en-US" sz="16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572232" y="3465520"/>
            <a:ext cx="2286016" cy="6155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OpenStack</a:t>
            </a:r>
            <a:endParaRPr lang="en-US" altLang="zh-CN" dirty="0" smtClean="0"/>
          </a:p>
          <a:p>
            <a:pPr algn="ctr"/>
            <a:r>
              <a:rPr lang="en-US" altLang="zh-CN" sz="1600" i="1" dirty="0" err="1" smtClean="0"/>
              <a:t>OpenStack</a:t>
            </a:r>
            <a:r>
              <a:rPr lang="zh-CN" altLang="en-US" sz="1600" i="1" dirty="0" smtClean="0"/>
              <a:t>基金会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3214678" y="5429264"/>
            <a:ext cx="164307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硬件</a:t>
            </a:r>
            <a:endParaRPr lang="zh-CN" altLang="en-US" dirty="0"/>
          </a:p>
        </p:txBody>
      </p:sp>
      <p:sp>
        <p:nvSpPr>
          <p:cNvPr id="16" name="饼形 15"/>
          <p:cNvSpPr/>
          <p:nvPr/>
        </p:nvSpPr>
        <p:spPr>
          <a:xfrm>
            <a:off x="3143208" y="3047997"/>
            <a:ext cx="1714512" cy="2381267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容  器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143208" y="2952747"/>
            <a:ext cx="1785950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容器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857456" y="2190741"/>
            <a:ext cx="4071966" cy="66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资源调度管理，应用交付解决方案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857456" y="1523987"/>
            <a:ext cx="4071966" cy="476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应用（</a:t>
            </a:r>
            <a:r>
              <a:rPr lang="en-US" altLang="zh-CN" dirty="0" err="1" smtClean="0"/>
              <a:t>IoT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CICD</a:t>
            </a:r>
            <a:r>
              <a:rPr lang="zh-CN" altLang="en-US" dirty="0" smtClean="0"/>
              <a:t>、大数据分析等）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500166" y="3238499"/>
            <a:ext cx="1428728" cy="19050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 err="1" smtClean="0"/>
              <a:t>Docker</a:t>
            </a:r>
            <a:endParaRPr lang="en-US" altLang="zh-CN" dirty="0" smtClean="0"/>
          </a:p>
          <a:p>
            <a:pPr algn="ctr"/>
            <a:r>
              <a:rPr lang="zh-CN" altLang="en-US" sz="1400" i="1" dirty="0" smtClean="0"/>
              <a:t>和</a:t>
            </a:r>
            <a:r>
              <a:rPr lang="en-US" altLang="zh-CN" sz="1400" i="1" dirty="0" smtClean="0"/>
              <a:t>Linux</a:t>
            </a:r>
            <a:r>
              <a:rPr lang="zh-CN" altLang="en-US" sz="1400" i="1" dirty="0" smtClean="0"/>
              <a:t>基金会联合发起</a:t>
            </a:r>
            <a:r>
              <a:rPr lang="en-US" altLang="zh-CN" sz="1400" i="1" dirty="0" smtClean="0"/>
              <a:t>OCI</a:t>
            </a:r>
            <a:r>
              <a:rPr lang="zh-CN" altLang="en-US" sz="1400" i="1" dirty="0" smtClean="0"/>
              <a:t>项目</a:t>
            </a:r>
            <a:endParaRPr lang="zh-CN" altLang="en-US" sz="14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1500166" y="1809739"/>
            <a:ext cx="1357322" cy="123825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 err="1" smtClean="0"/>
              <a:t>Mesos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DC/OS</a:t>
            </a:r>
          </a:p>
          <a:p>
            <a:pPr algn="ctr"/>
            <a:r>
              <a:rPr lang="en-US" altLang="zh-CN" sz="1400" i="1" dirty="0" smtClean="0"/>
              <a:t>Apache</a:t>
            </a:r>
            <a:r>
              <a:rPr lang="zh-CN" altLang="en-US" sz="1400" i="1" dirty="0" smtClean="0"/>
              <a:t>基金会</a:t>
            </a:r>
            <a:endParaRPr lang="zh-CN" altLang="en-US" sz="14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142844" y="2190741"/>
            <a:ext cx="1285852" cy="25717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 err="1" smtClean="0"/>
              <a:t>Kubernetes</a:t>
            </a:r>
            <a:endParaRPr lang="en-US" altLang="zh-CN" dirty="0" smtClean="0"/>
          </a:p>
          <a:p>
            <a:pPr algn="ctr"/>
            <a:r>
              <a:rPr lang="zh-CN" altLang="en-US" sz="1400" i="1" dirty="0" smtClean="0"/>
              <a:t>和</a:t>
            </a:r>
            <a:r>
              <a:rPr lang="en-US" altLang="zh-CN" sz="1400" i="1" dirty="0" smtClean="0"/>
              <a:t>Linux</a:t>
            </a:r>
            <a:r>
              <a:rPr lang="zh-CN" altLang="en-US" sz="1400" i="1" dirty="0" smtClean="0"/>
              <a:t>基金会发起</a:t>
            </a:r>
            <a:r>
              <a:rPr lang="en-US" altLang="zh-CN" sz="1400" i="1" dirty="0" smtClean="0"/>
              <a:t>CNCF</a:t>
            </a:r>
            <a:r>
              <a:rPr lang="zh-CN" altLang="en-US" sz="1400" i="1" dirty="0" smtClean="0"/>
              <a:t>项目</a:t>
            </a:r>
            <a:endParaRPr lang="zh-CN" altLang="en-US" sz="1400" i="1" dirty="0"/>
          </a:p>
        </p:txBody>
      </p:sp>
      <p:sp>
        <p:nvSpPr>
          <p:cNvPr id="6" name="圆角矩形 5"/>
          <p:cNvSpPr/>
          <p:nvPr/>
        </p:nvSpPr>
        <p:spPr>
          <a:xfrm>
            <a:off x="4286248" y="4476757"/>
            <a:ext cx="228598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虚拟化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如何参与开源项目？</a:t>
            </a:r>
            <a:endParaRPr lang="zh-CN" altLang="en-US" sz="48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开源组织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33466" y="1309144"/>
            <a:ext cx="7924800" cy="153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105000"/>
              </a:lnSpc>
            </a:pPr>
            <a:r>
              <a:rPr lang="zh-CN" altLang="en-US" sz="2000" b="1" dirty="0" smtClean="0"/>
              <a:t>自由软件基金会</a:t>
            </a:r>
            <a:r>
              <a:rPr lang="zh-CN" altLang="en-US" sz="2000" dirty="0" smtClean="0"/>
              <a:t>（</a:t>
            </a:r>
            <a:r>
              <a:rPr lang="en-US" altLang="zh-CN" sz="2000" b="1" dirty="0" smtClean="0"/>
              <a:t>Free Software Foundation</a:t>
            </a:r>
            <a:r>
              <a:rPr lang="zh-CN" altLang="en-US" sz="2000" dirty="0" smtClean="0"/>
              <a:t>，</a:t>
            </a:r>
            <a:r>
              <a:rPr lang="en-US" altLang="zh-CN" sz="2000" b="1" dirty="0" smtClean="0"/>
              <a:t>FSF</a:t>
            </a:r>
            <a:r>
              <a:rPr lang="zh-CN" altLang="en-US" sz="2000" dirty="0" smtClean="0"/>
              <a:t>）是一个致力于推广自由软件的美国民间非营利性组织。  </a:t>
            </a:r>
            <a:r>
              <a:rPr lang="en-US" altLang="zh-CN" sz="2000" dirty="0" smtClean="0">
                <a:hlinkClick r:id="rId2"/>
              </a:rPr>
              <a:t>http://www.fsf.org</a:t>
            </a:r>
            <a:r>
              <a:rPr lang="en-US" altLang="zh-CN" sz="2000" dirty="0" smtClean="0">
                <a:hlinkClick r:id="rId2"/>
              </a:rPr>
              <a:t>/</a:t>
            </a:r>
            <a:endParaRPr lang="en-US" altLang="en-US" sz="2000" dirty="0" smtClean="0">
              <a:latin typeface="Microsoft YaHei" pitchFamily="34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8513" y="1718952"/>
            <a:ext cx="1875703" cy="28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3447" y="2268515"/>
            <a:ext cx="7924800" cy="1164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105000"/>
              </a:lnSpc>
            </a:pPr>
            <a:r>
              <a:rPr lang="zh-CN" altLang="en-US" b="1" dirty="0" smtClean="0"/>
              <a:t>开放源代码促进会</a:t>
            </a:r>
            <a:r>
              <a:rPr lang="zh-CN" altLang="en-US" dirty="0" smtClean="0"/>
              <a:t>（</a:t>
            </a:r>
            <a:r>
              <a:rPr lang="en-US" altLang="zh-CN" dirty="0" smtClean="0"/>
              <a:t>Open Source Initiative</a:t>
            </a:r>
            <a:r>
              <a:rPr lang="zh-CN" altLang="en-US" dirty="0" smtClean="0"/>
              <a:t>，缩写：</a:t>
            </a:r>
            <a:r>
              <a:rPr lang="en-US" altLang="zh-CN" b="1" dirty="0" smtClean="0"/>
              <a:t>OSI</a:t>
            </a:r>
            <a:r>
              <a:rPr lang="zh-CN" altLang="en-US" dirty="0" smtClean="0"/>
              <a:t>），又译作</a:t>
            </a:r>
            <a:r>
              <a:rPr lang="zh-CN" altLang="en-US" b="1" dirty="0" smtClean="0"/>
              <a:t>开放原始码组织</a:t>
            </a:r>
            <a:r>
              <a:rPr lang="zh-CN" altLang="en-US" dirty="0" smtClean="0"/>
              <a:t>，是一个旨在推动开源软件发展的非盈利组织</a:t>
            </a:r>
            <a:r>
              <a:rPr lang="zh-CN" altLang="en-US" dirty="0" smtClean="0"/>
              <a:t>。</a:t>
            </a:r>
            <a:r>
              <a:rPr lang="en-US" altLang="zh-CN" kern="0" dirty="0" smtClean="0">
                <a:latin typeface="+mn-lt"/>
                <a:ea typeface="宋体" pitchFamily="2" charset="-122"/>
              </a:rPr>
              <a:t>opensource.org </a:t>
            </a:r>
            <a:endParaRPr kumimoji="0" lang="en-US" altLang="zh-CN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lang="en-US" altLang="zh-CN" sz="1100" kern="0" dirty="0" smtClean="0">
              <a:latin typeface="+mn-lt"/>
              <a:ea typeface="宋体" pitchFamily="2" charset="-122"/>
            </a:endParaRPr>
          </a:p>
        </p:txBody>
      </p:sp>
      <p:pic>
        <p:nvPicPr>
          <p:cNvPr id="9" name="Picture 4" descr="200px-Opensource.sv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83578" y="2449088"/>
            <a:ext cx="1035570" cy="93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23406" y="3242875"/>
            <a:ext cx="7924800" cy="1913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105000"/>
              </a:lnSpc>
            </a:pPr>
            <a:r>
              <a:rPr lang="en-US" altLang="zh-CN" dirty="0" smtClean="0"/>
              <a:t>Apache</a:t>
            </a:r>
            <a:r>
              <a:rPr lang="zh-CN" altLang="en-US" b="1" dirty="0" smtClean="0"/>
              <a:t>基金会</a:t>
            </a:r>
            <a:r>
              <a:rPr lang="en-US" altLang="zh-CN" b="1" dirty="0" smtClean="0"/>
              <a:t>(ASF)</a:t>
            </a:r>
            <a:r>
              <a:rPr lang="zh-CN" altLang="en-US" dirty="0" smtClean="0"/>
              <a:t>，是专门为支持开源软件项目而办的一个非营利性组织。在它所支持的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项目与子项目中，所发行的软件产品都遵循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许可证（</a:t>
            </a:r>
            <a:r>
              <a:rPr lang="en-US" altLang="zh-CN" dirty="0" smtClean="0"/>
              <a:t>Apache License</a:t>
            </a:r>
            <a:r>
              <a:rPr lang="zh-CN" altLang="en-US" dirty="0" smtClean="0"/>
              <a:t>）</a:t>
            </a:r>
            <a:r>
              <a:rPr lang="zh-CN" altLang="en-US" dirty="0" smtClean="0"/>
              <a:t>。</a:t>
            </a:r>
            <a:endParaRPr lang="en-US" altLang="zh-CN" sz="1100" kern="0" dirty="0" smtClean="0">
              <a:latin typeface="+mn-lt"/>
              <a:ea typeface="宋体" pitchFamily="2" charset="-122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7317" y="3823154"/>
            <a:ext cx="2121889" cy="613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78436" y="4337157"/>
            <a:ext cx="7924800" cy="2753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105000"/>
              </a:lnSpc>
            </a:pPr>
            <a:r>
              <a:rPr lang="en-US" altLang="zh-CN" sz="2000" b="1" dirty="0" err="1" smtClean="0"/>
              <a:t>OpenStack</a:t>
            </a:r>
            <a:r>
              <a:rPr lang="zh-CN" altLang="en-US" sz="2000" b="1" dirty="0" smtClean="0"/>
              <a:t>基金会</a:t>
            </a:r>
            <a:r>
              <a:rPr lang="zh-CN" altLang="en-US" sz="2000" dirty="0" smtClean="0"/>
              <a:t>是</a:t>
            </a:r>
            <a:r>
              <a:rPr lang="zh-CN" altLang="en-US" sz="2000" dirty="0" smtClean="0"/>
              <a:t>由 </a:t>
            </a:r>
            <a:r>
              <a:rPr lang="en-US" altLang="zh-CN" sz="2000" dirty="0" err="1" smtClean="0"/>
              <a:t>Rackspace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和 </a:t>
            </a:r>
            <a:r>
              <a:rPr lang="en-US" altLang="zh-CN" sz="2000" dirty="0" smtClean="0"/>
              <a:t>NASA </a:t>
            </a:r>
            <a:r>
              <a:rPr lang="zh-CN" altLang="en-US" sz="2000" dirty="0" smtClean="0"/>
              <a:t>在 </a:t>
            </a:r>
            <a:r>
              <a:rPr lang="en-US" altLang="zh-CN" sz="2000" dirty="0" smtClean="0"/>
              <a:t>2010 </a:t>
            </a:r>
            <a:r>
              <a:rPr lang="zh-CN" altLang="en-US" sz="2000" dirty="0" smtClean="0"/>
              <a:t>年发起</a:t>
            </a:r>
            <a:r>
              <a:rPr lang="zh-CN" altLang="en-US" sz="2000" dirty="0" smtClean="0"/>
              <a:t>的云</a:t>
            </a:r>
            <a:r>
              <a:rPr lang="zh-CN" altLang="en-US" sz="2000" dirty="0" smtClean="0"/>
              <a:t>计算项目</a:t>
            </a:r>
            <a:r>
              <a:rPr lang="zh-CN" altLang="en-US" sz="2000" dirty="0" smtClean="0"/>
              <a:t>。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29796" y="4685808"/>
            <a:ext cx="1214204" cy="1235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/>
          <p:nvPr/>
        </p:nvSpPr>
        <p:spPr>
          <a:xfrm>
            <a:off x="517160" y="5065958"/>
            <a:ext cx="75025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Linux</a:t>
            </a:r>
            <a:r>
              <a:rPr lang="zh-CN" altLang="en-US" b="1" dirty="0" smtClean="0"/>
              <a:t>基金会</a:t>
            </a:r>
            <a:r>
              <a:rPr lang="zh-CN" altLang="en-US" dirty="0" smtClean="0"/>
              <a:t>是一个非盈利性的联盟，其目的在于协调和推动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系统的发展，以及宣传、保护和规范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，</a:t>
            </a:r>
            <a:endParaRPr lang="zh-CN" altLang="en-US" dirty="0"/>
          </a:p>
        </p:txBody>
      </p:sp>
      <p:pic>
        <p:nvPicPr>
          <p:cNvPr id="15" name="图片 14" descr="0eb30f2442a7d9337f8de3e3ad4bd11373f0017c.jpg"/>
          <p:cNvPicPr>
            <a:picLocks noChangeAspect="1"/>
          </p:cNvPicPr>
          <p:nvPr/>
        </p:nvPicPr>
        <p:blipFill>
          <a:blip r:embed="rId7"/>
          <a:srcRect t="21480" r="4146" b="29386"/>
          <a:stretch>
            <a:fillRect/>
          </a:stretch>
        </p:blipFill>
        <p:spPr>
          <a:xfrm>
            <a:off x="5011479" y="5552808"/>
            <a:ext cx="2258752" cy="79552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ASF</a:t>
            </a:r>
            <a:r>
              <a:rPr lang="zh-CN" altLang="en-US" dirty="0" smtClean="0"/>
              <a:t>基金会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1127" y="1505771"/>
            <a:ext cx="6374132" cy="4100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220919" y="5216577"/>
            <a:ext cx="413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图片来源：开源派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开源的意义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OpenStack</a:t>
            </a:r>
            <a:r>
              <a:rPr lang="zh-CN" altLang="en-US" dirty="0" smtClean="0"/>
              <a:t>基金会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13660" y="1600772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 smtClean="0"/>
              <a:t>董事会：</a:t>
            </a:r>
            <a:r>
              <a:rPr lang="en-US" altLang="zh-CN" sz="2000" dirty="0" smtClean="0"/>
              <a:t>8+8+8</a:t>
            </a:r>
          </a:p>
          <a:p>
            <a:pPr lvl="1">
              <a:lnSpc>
                <a:spcPct val="100000"/>
              </a:lnSpc>
            </a:pPr>
            <a:r>
              <a:rPr lang="zh-CN" altLang="en-US" sz="1600" dirty="0" smtClean="0"/>
              <a:t>白金</a:t>
            </a:r>
            <a:r>
              <a:rPr lang="zh-CN" altLang="en-US" sz="1600" dirty="0" smtClean="0"/>
              <a:t>会员仅限的</a:t>
            </a:r>
            <a:r>
              <a:rPr lang="en-US" altLang="zh-CN" sz="1600" dirty="0" smtClean="0"/>
              <a:t>8</a:t>
            </a:r>
            <a:r>
              <a:rPr lang="zh-CN" altLang="en-US" sz="1600" dirty="0" smtClean="0"/>
              <a:t>个席位已被</a:t>
            </a:r>
            <a:r>
              <a:rPr lang="en-US" sz="1600" dirty="0" err="1" smtClean="0"/>
              <a:t>AT&amp;T、Canonical</a:t>
            </a:r>
            <a:r>
              <a:rPr lang="en-US" sz="1600" dirty="0" smtClean="0"/>
              <a:t>、</a:t>
            </a:r>
            <a:r>
              <a:rPr lang="zh-CN" altLang="en-US" sz="1600" dirty="0" smtClean="0"/>
              <a:t>惠普、</a:t>
            </a:r>
            <a:r>
              <a:rPr lang="en-US" sz="1600" dirty="0" smtClean="0"/>
              <a:t>IBM、</a:t>
            </a:r>
            <a:r>
              <a:rPr lang="zh-CN" altLang="en-US" sz="1600" dirty="0" smtClean="0"/>
              <a:t>英特尔、</a:t>
            </a:r>
            <a:r>
              <a:rPr lang="en-US" sz="1600" dirty="0" err="1" smtClean="0"/>
              <a:t>Rackspace</a:t>
            </a:r>
            <a:r>
              <a:rPr lang="en-US" sz="1600" dirty="0" smtClean="0"/>
              <a:t>、</a:t>
            </a:r>
            <a:r>
              <a:rPr lang="zh-CN" altLang="en-US" sz="1600" dirty="0" smtClean="0"/>
              <a:t>红帽和</a:t>
            </a:r>
            <a:r>
              <a:rPr lang="en-US" sz="1600" dirty="0" smtClean="0"/>
              <a:t>SUSE</a:t>
            </a:r>
            <a:r>
              <a:rPr lang="zh-CN" altLang="en-US" sz="1600" dirty="0" smtClean="0"/>
              <a:t>这</a:t>
            </a:r>
            <a:r>
              <a:rPr lang="en-US" altLang="zh-CN" sz="1600" dirty="0" smtClean="0"/>
              <a:t>8</a:t>
            </a:r>
            <a:r>
              <a:rPr lang="zh-CN" altLang="en-US" sz="1600" dirty="0" smtClean="0"/>
              <a:t>家囊括。</a:t>
            </a:r>
          </a:p>
          <a:p>
            <a:pPr lvl="1">
              <a:lnSpc>
                <a:spcPct val="100000"/>
              </a:lnSpc>
            </a:pPr>
            <a:r>
              <a:rPr lang="zh-CN" altLang="en-US" sz="1600" dirty="0" smtClean="0"/>
              <a:t>黄金</a:t>
            </a:r>
            <a:r>
              <a:rPr lang="zh-CN" altLang="en-US" sz="1600" dirty="0" smtClean="0"/>
              <a:t>会员仅限</a:t>
            </a:r>
            <a:r>
              <a:rPr lang="en-US" altLang="zh-CN" sz="1600" dirty="0" smtClean="0"/>
              <a:t>24</a:t>
            </a:r>
            <a:r>
              <a:rPr lang="zh-CN" altLang="en-US" sz="1600" dirty="0" smtClean="0"/>
              <a:t>个席位</a:t>
            </a:r>
            <a:r>
              <a:rPr lang="zh-CN" altLang="en-US" sz="1600" dirty="0" smtClean="0"/>
              <a:t>，包括</a:t>
            </a:r>
            <a:r>
              <a:rPr lang="zh-CN" altLang="en-US" sz="1600" dirty="0" smtClean="0"/>
              <a:t>了</a:t>
            </a:r>
            <a:r>
              <a:rPr lang="en-US" sz="1600" dirty="0" err="1" smtClean="0"/>
              <a:t>Aptira、CCAT</a:t>
            </a:r>
            <a:r>
              <a:rPr lang="en-US" sz="1600" dirty="0" smtClean="0"/>
              <a:t>、</a:t>
            </a:r>
            <a:r>
              <a:rPr lang="zh-CN" altLang="en-US" sz="1600" dirty="0" smtClean="0"/>
              <a:t>思科、戴尔、</a:t>
            </a:r>
            <a:r>
              <a:rPr lang="en-US" sz="1600" dirty="0" err="1" smtClean="0"/>
              <a:t>DreamHost、EasyStack、EMC</a:t>
            </a:r>
            <a:r>
              <a:rPr lang="en-US" sz="1600" dirty="0" smtClean="0"/>
              <a:t>、</a:t>
            </a:r>
            <a:r>
              <a:rPr lang="zh-CN" altLang="en-US" sz="1600" dirty="0" smtClean="0"/>
              <a:t>爱立信、富士通、日立、华为、</a:t>
            </a:r>
            <a:r>
              <a:rPr lang="en-US" sz="1600" dirty="0" err="1" smtClean="0"/>
              <a:t>inwinStack、Juniper</a:t>
            </a:r>
            <a:r>
              <a:rPr lang="en-US" sz="1600" dirty="0" smtClean="0"/>
              <a:t> </a:t>
            </a:r>
            <a:r>
              <a:rPr lang="en-US" sz="1600" dirty="0" err="1" smtClean="0"/>
              <a:t>Networks、Mirantis、NEC、NetApp</a:t>
            </a:r>
            <a:r>
              <a:rPr lang="en-US" sz="1600" dirty="0" smtClean="0"/>
              <a:t>、</a:t>
            </a:r>
            <a:r>
              <a:rPr lang="zh-CN" altLang="en-US" sz="1600" dirty="0" smtClean="0"/>
              <a:t>赛门铁克，</a:t>
            </a:r>
            <a:r>
              <a:rPr lang="en-US" sz="1600" dirty="0" err="1" smtClean="0"/>
              <a:t>UnitedStack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以及</a:t>
            </a:r>
            <a:r>
              <a:rPr lang="en-US" sz="1600" dirty="0" err="1" smtClean="0"/>
              <a:t>Virtuozzo</a:t>
            </a:r>
            <a:r>
              <a:rPr lang="zh-CN" altLang="en-US" sz="1600" dirty="0" smtClean="0"/>
              <a:t>这</a:t>
            </a:r>
            <a:r>
              <a:rPr lang="en-US" altLang="zh-CN" sz="1600" dirty="0" smtClean="0"/>
              <a:t>19</a:t>
            </a:r>
            <a:r>
              <a:rPr lang="zh-CN" altLang="en-US" sz="1600" dirty="0" smtClean="0"/>
              <a:t>家。</a:t>
            </a:r>
            <a:endParaRPr lang="zh-CN" altLang="en-US" sz="1600" dirty="0" smtClean="0"/>
          </a:p>
          <a:p>
            <a:pPr lvl="1">
              <a:lnSpc>
                <a:spcPct val="100000"/>
              </a:lnSpc>
            </a:pPr>
            <a:r>
              <a:rPr lang="zh-CN" altLang="en-US" sz="1600" dirty="0" smtClean="0"/>
              <a:t>企业会员</a:t>
            </a:r>
            <a:endParaRPr lang="en-US" altLang="zh-CN" sz="1600" dirty="0" smtClean="0"/>
          </a:p>
          <a:p>
            <a:pPr lvl="1">
              <a:lnSpc>
                <a:spcPct val="100000"/>
              </a:lnSpc>
            </a:pPr>
            <a:r>
              <a:rPr lang="zh-CN" altLang="en-US" sz="1600" dirty="0" smtClean="0"/>
              <a:t>个人会员</a:t>
            </a:r>
            <a:endParaRPr lang="en-US" altLang="zh-CN" sz="1600" dirty="0" smtClean="0"/>
          </a:p>
          <a:p>
            <a:pPr>
              <a:lnSpc>
                <a:spcPct val="100000"/>
              </a:lnSpc>
            </a:pPr>
            <a:r>
              <a:rPr lang="en-US" altLang="zh-CN" sz="2000" dirty="0" smtClean="0"/>
              <a:t>TC </a:t>
            </a:r>
            <a:r>
              <a:rPr lang="zh-CN" altLang="en-US" sz="2000" dirty="0" smtClean="0"/>
              <a:t>技术委员会：管理所有项目，</a:t>
            </a:r>
            <a:r>
              <a:rPr lang="en-US" altLang="zh-CN" sz="2000" dirty="0" smtClean="0"/>
              <a:t>TC</a:t>
            </a:r>
            <a:r>
              <a:rPr lang="zh-CN" altLang="en-US" sz="2000" dirty="0" smtClean="0"/>
              <a:t>一年选一次，</a:t>
            </a:r>
            <a:r>
              <a:rPr lang="en-US" altLang="zh-CN" sz="2000" dirty="0" smtClean="0"/>
              <a:t>12</a:t>
            </a:r>
            <a:r>
              <a:rPr lang="zh-CN" altLang="en-US" sz="2000" dirty="0" smtClean="0"/>
              <a:t>个人，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个旧人，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个新人</a:t>
            </a:r>
          </a:p>
          <a:p>
            <a:pPr>
              <a:lnSpc>
                <a:spcPct val="100000"/>
              </a:lnSpc>
            </a:pPr>
            <a:r>
              <a:rPr lang="en-US" altLang="zh-CN" sz="2000" dirty="0" smtClean="0"/>
              <a:t>PTL</a:t>
            </a:r>
            <a:r>
              <a:rPr lang="zh-CN" altLang="en-US" sz="2000" dirty="0" smtClean="0"/>
              <a:t>：项目</a:t>
            </a:r>
            <a:r>
              <a:rPr lang="en-US" altLang="zh-CN" sz="2000" dirty="0" smtClean="0"/>
              <a:t>Leader</a:t>
            </a:r>
            <a:r>
              <a:rPr lang="zh-CN" altLang="en-US" sz="2000" dirty="0" smtClean="0"/>
              <a:t>，管理自己的项目</a:t>
            </a:r>
            <a:endParaRPr lang="en-US" altLang="zh-CN" sz="2000" dirty="0" smtClean="0"/>
          </a:p>
          <a:p>
            <a:pPr>
              <a:lnSpc>
                <a:spcPct val="100000"/>
              </a:lnSpc>
            </a:pPr>
            <a:r>
              <a:rPr lang="en-US" altLang="zh-CN" sz="2000" dirty="0" smtClean="0"/>
              <a:t>CORE</a:t>
            </a:r>
            <a:r>
              <a:rPr lang="zh-CN" altLang="en-US" sz="2000" dirty="0" smtClean="0"/>
              <a:t>：审阅修改项目，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个以上同意才行</a:t>
            </a:r>
            <a:endParaRPr lang="en-US" altLang="zh-CN" sz="2000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云计算开源产业联盟</a:t>
            </a:r>
            <a:endParaRPr lang="zh-CN" altLang="en-US" dirty="0"/>
          </a:p>
        </p:txBody>
      </p:sp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457200" y="1349332"/>
            <a:ext cx="8229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2800" b="1" dirty="0" smtClean="0">
                <a:solidFill>
                  <a:srgbClr val="FF0000"/>
                </a:solidFill>
              </a:rPr>
              <a:t>推动云计算开源技术和产业发展</a:t>
            </a:r>
            <a:endParaRPr lang="en-US" altLang="zh-CN" sz="2800" b="1" u="none" dirty="0" smtClean="0">
              <a:solidFill>
                <a:srgbClr val="FF0000"/>
              </a:solidFill>
            </a:endParaRPr>
          </a:p>
          <a:p>
            <a:pPr marL="914400" lvl="1" indent="-457200">
              <a:buFont typeface="Wingdings" pitchFamily="2" charset="2"/>
              <a:buChar char="p"/>
            </a:pPr>
            <a:endParaRPr lang="en-US" altLang="zh-CN" sz="2000" u="none" dirty="0" smtClean="0">
              <a:solidFill>
                <a:srgbClr val="002060"/>
              </a:solidFill>
            </a:endParaRPr>
          </a:p>
          <a:p>
            <a:pPr marL="914400" lvl="1" indent="-457200">
              <a:buFont typeface="Wingdings" pitchFamily="2" charset="2"/>
              <a:buChar char="p"/>
            </a:pPr>
            <a:r>
              <a:rPr lang="zh-CN" altLang="en-US" sz="2000" u="none" dirty="0" smtClean="0">
                <a:solidFill>
                  <a:srgbClr val="002060"/>
                </a:solidFill>
              </a:rPr>
              <a:t>培育中国</a:t>
            </a:r>
            <a:r>
              <a:rPr lang="zh-CN" altLang="en-US" sz="2000" dirty="0" smtClean="0">
                <a:solidFill>
                  <a:srgbClr val="002060"/>
                </a:solidFill>
              </a:rPr>
              <a:t>云计算开源产业</a:t>
            </a:r>
            <a:r>
              <a:rPr lang="zh-CN" altLang="en-US" sz="2000" u="none" dirty="0" smtClean="0">
                <a:solidFill>
                  <a:srgbClr val="002060"/>
                </a:solidFill>
              </a:rPr>
              <a:t>生态</a:t>
            </a:r>
            <a:endParaRPr lang="en-US" altLang="zh-CN" sz="2000" u="none" dirty="0" smtClean="0">
              <a:solidFill>
                <a:srgbClr val="002060"/>
              </a:solidFill>
            </a:endParaRPr>
          </a:p>
          <a:p>
            <a:pPr marL="914400" lvl="1" indent="-457200">
              <a:buFont typeface="Wingdings" pitchFamily="2" charset="2"/>
              <a:buChar char="p"/>
            </a:pPr>
            <a:endParaRPr lang="en-US" altLang="zh-CN" sz="2000" dirty="0" smtClean="0">
              <a:solidFill>
                <a:srgbClr val="002060"/>
              </a:solidFill>
            </a:endParaRPr>
          </a:p>
          <a:p>
            <a:pPr marL="914400" lvl="1" indent="-457200">
              <a:buFont typeface="Wingdings" pitchFamily="2" charset="2"/>
              <a:buChar char="p"/>
            </a:pPr>
            <a:r>
              <a:rPr lang="zh-CN" altLang="en-US" sz="2000" dirty="0" smtClean="0">
                <a:solidFill>
                  <a:srgbClr val="002060"/>
                </a:solidFill>
              </a:rPr>
              <a:t>制定产业规范和白皮书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pPr marL="914400" lvl="1" indent="-457200">
              <a:buFont typeface="Wingdings" pitchFamily="2" charset="2"/>
              <a:buChar char="p"/>
            </a:pPr>
            <a:endParaRPr lang="en-US" altLang="zh-CN" sz="2000" u="none" dirty="0" smtClean="0"/>
          </a:p>
          <a:p>
            <a:pPr marL="914400" lvl="1" indent="-457200">
              <a:buFont typeface="Wingdings" pitchFamily="2" charset="2"/>
              <a:buChar char="p"/>
            </a:pPr>
            <a:r>
              <a:rPr lang="zh-CN" altLang="en-US" sz="2000" u="none" dirty="0" smtClean="0">
                <a:solidFill>
                  <a:srgbClr val="002060"/>
                </a:solidFill>
              </a:rPr>
              <a:t>引领行业</a:t>
            </a:r>
            <a:r>
              <a:rPr lang="zh-CN" altLang="en-US" sz="2000" dirty="0" smtClean="0">
                <a:solidFill>
                  <a:srgbClr val="002060"/>
                </a:solidFill>
              </a:rPr>
              <a:t>最佳实践</a:t>
            </a:r>
            <a:r>
              <a:rPr lang="en-US" altLang="zh-CN" sz="2800" u="none" dirty="0">
                <a:solidFill>
                  <a:srgbClr val="002060"/>
                </a:solidFill>
              </a:rPr>
              <a:t/>
            </a:r>
            <a:br>
              <a:rPr lang="en-US" altLang="zh-CN" sz="2800" u="none" dirty="0">
                <a:solidFill>
                  <a:srgbClr val="002060"/>
                </a:solidFill>
              </a:rPr>
            </a:br>
            <a:endParaRPr lang="en-US" altLang="zh-CN" sz="2000" u="none" dirty="0" smtClean="0"/>
          </a:p>
          <a:p>
            <a:pPr marL="914400" lvl="1" indent="-457200">
              <a:buFont typeface="Wingdings" pitchFamily="2" charset="2"/>
              <a:buChar char="p"/>
            </a:pPr>
            <a:r>
              <a:rPr lang="zh-CN" altLang="en-US" sz="2000" u="none" dirty="0" smtClean="0">
                <a:solidFill>
                  <a:srgbClr val="002060"/>
                </a:solidFill>
              </a:rPr>
              <a:t>支撑政府政策</a:t>
            </a:r>
            <a:endParaRPr lang="en-US" altLang="zh-CN" sz="2000" u="none" dirty="0" smtClean="0">
              <a:solidFill>
                <a:srgbClr val="002060"/>
              </a:solidFill>
            </a:endParaRPr>
          </a:p>
          <a:p>
            <a:pPr marL="914400" lvl="1" indent="-457200">
              <a:buFont typeface="Wingdings" pitchFamily="2" charset="2"/>
              <a:buChar char="p"/>
            </a:pPr>
            <a:endParaRPr lang="en-US" altLang="zh-CN" sz="2000" dirty="0" smtClean="0">
              <a:solidFill>
                <a:srgbClr val="002060"/>
              </a:solidFill>
            </a:endParaRPr>
          </a:p>
          <a:p>
            <a:pPr marL="914400" lvl="1" indent="-457200">
              <a:buFont typeface="Wingdings" pitchFamily="2" charset="2"/>
              <a:buChar char="p"/>
            </a:pPr>
            <a:r>
              <a:rPr lang="zh-CN" altLang="en-US" sz="2000" dirty="0" smtClean="0">
                <a:solidFill>
                  <a:srgbClr val="002060"/>
                </a:solidFill>
              </a:rPr>
              <a:t>培养云计算开源技术人才</a:t>
            </a:r>
            <a:endParaRPr lang="en-US" altLang="zh-CN" sz="2000" b="1" dirty="0" smtClean="0">
              <a:solidFill>
                <a:srgbClr val="002060"/>
              </a:solidFill>
            </a:endParaRPr>
          </a:p>
          <a:p>
            <a:pPr marL="914400" lvl="1" indent="-457200">
              <a:buFont typeface="Wingdings" pitchFamily="2" charset="2"/>
              <a:buChar char="p"/>
            </a:pPr>
            <a:endParaRPr lang="en-US" altLang="zh-CN" sz="2000" dirty="0" smtClean="0"/>
          </a:p>
          <a:p>
            <a:pPr marL="914400" lvl="1" indent="-457200">
              <a:buFont typeface="Wingdings" pitchFamily="2" charset="2"/>
              <a:buChar char="p"/>
            </a:pPr>
            <a:r>
              <a:rPr lang="zh-CN" altLang="en-US" sz="2000" dirty="0" smtClean="0">
                <a:solidFill>
                  <a:srgbClr val="002060"/>
                </a:solidFill>
              </a:rPr>
              <a:t>提升中国在国际开源社区影响力</a:t>
            </a:r>
            <a:endParaRPr lang="en-US" altLang="zh-CN" sz="2000" u="none" dirty="0" smtClean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1862" y="2818151"/>
            <a:ext cx="4182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中国云计算开源产业白皮书 第一部分：基于</a:t>
            </a:r>
            <a:r>
              <a:rPr lang="en-US" altLang="zh-CN" dirty="0" err="1" smtClean="0"/>
              <a:t>OpenStack</a:t>
            </a:r>
            <a:r>
              <a:rPr lang="zh-CN" altLang="en-US" dirty="0" smtClean="0"/>
              <a:t>技术的产业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36891" y="3642610"/>
            <a:ext cx="418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中国</a:t>
            </a:r>
            <a:r>
              <a:rPr lang="en-US" altLang="zh-CN" dirty="0" err="1" smtClean="0"/>
              <a:t>OpenStack</a:t>
            </a:r>
            <a:r>
              <a:rPr lang="zh-CN" altLang="en-US" dirty="0" smtClean="0"/>
              <a:t>行业最佳实践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36891" y="4272197"/>
            <a:ext cx="418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中国</a:t>
            </a:r>
            <a:r>
              <a:rPr lang="en-US" altLang="zh-CN" dirty="0" err="1" smtClean="0"/>
              <a:t>OpenStack</a:t>
            </a:r>
            <a:r>
              <a:rPr lang="zh-CN" altLang="en-US" dirty="0" smtClean="0"/>
              <a:t>行业最佳实践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709" y="209862"/>
            <a:ext cx="7886700" cy="1325563"/>
          </a:xfrm>
        </p:spPr>
        <p:txBody>
          <a:bodyPr/>
          <a:lstStyle/>
          <a:p>
            <a:r>
              <a:rPr lang="zh-CN" altLang="en-US" dirty="0" smtClean="0"/>
              <a:t>会员单位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714612" y="1071546"/>
            <a:ext cx="4643470" cy="5322322"/>
          </a:xfrm>
          <a:prstGeom prst="rect">
            <a:avLst/>
          </a:prstGeom>
        </p:spPr>
        <p:txBody>
          <a:bodyPr vert="horz" lIns="91440" tIns="45720" rIns="91440" bIns="45720" numCol="2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7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2100" b="1" dirty="0" smtClean="0">
                <a:latin typeface="SimHei" charset="-122"/>
                <a:ea typeface="SimHei" charset="-122"/>
                <a:cs typeface="SimHei" charset="-122"/>
              </a:rPr>
              <a:t>企业理事会员</a:t>
            </a:r>
            <a:r>
              <a:rPr lang="en-US" altLang="zh-CN" sz="2100" b="1" dirty="0" smtClean="0">
                <a:latin typeface="SimHei" charset="-122"/>
                <a:ea typeface="SimHei" charset="-122"/>
                <a:cs typeface="SimHei" charset="-122"/>
              </a:rPr>
              <a:t>:</a:t>
            </a:r>
          </a:p>
          <a:p>
            <a:pPr marL="0" indent="-255588">
              <a:lnSpc>
                <a:spcPct val="170000"/>
              </a:lnSpc>
              <a:spcBef>
                <a:spcPts val="0"/>
              </a:spcBef>
            </a:pPr>
            <a:r>
              <a:rPr lang="zh-CN" altLang="en-US" sz="1900" dirty="0" smtClean="0">
                <a:latin typeface="SimHei" charset="-122"/>
                <a:ea typeface="SimHei" charset="-122"/>
                <a:cs typeface="SimHei" charset="-122"/>
              </a:rPr>
              <a:t>华为</a:t>
            </a:r>
            <a:endParaRPr lang="en-US" altLang="zh-CN" sz="19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0" indent="-255588">
              <a:lnSpc>
                <a:spcPct val="170000"/>
              </a:lnSpc>
              <a:spcBef>
                <a:spcPts val="0"/>
              </a:spcBef>
            </a:pPr>
            <a:r>
              <a:rPr lang="en-US" altLang="zh-CN" sz="1900" dirty="0">
                <a:latin typeface="SimHei" charset="-122"/>
                <a:ea typeface="SimHei" charset="-122"/>
                <a:cs typeface="SimHei" charset="-122"/>
              </a:rPr>
              <a:t>IBM</a:t>
            </a:r>
            <a:endParaRPr lang="en-US" altLang="zh-CN" sz="19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0" indent="-255588">
              <a:lnSpc>
                <a:spcPct val="170000"/>
              </a:lnSpc>
              <a:spcBef>
                <a:spcPts val="0"/>
              </a:spcBef>
            </a:pPr>
            <a:r>
              <a:rPr lang="en-US" altLang="zh-CN" sz="1900" dirty="0" smtClean="0">
                <a:latin typeface="SimHei" charset="-122"/>
                <a:ea typeface="SimHei" charset="-122"/>
                <a:cs typeface="SimHei" charset="-122"/>
              </a:rPr>
              <a:t>HP</a:t>
            </a:r>
          </a:p>
          <a:p>
            <a:pPr marL="0" indent="-255588">
              <a:lnSpc>
                <a:spcPct val="170000"/>
              </a:lnSpc>
              <a:spcBef>
                <a:spcPts val="0"/>
              </a:spcBef>
            </a:pPr>
            <a:r>
              <a:rPr lang="en-US" altLang="zh-CN" sz="1900" dirty="0" err="1">
                <a:latin typeface="SimHei" charset="-122"/>
                <a:ea typeface="SimHei" charset="-122"/>
                <a:cs typeface="SimHei" charset="-122"/>
              </a:rPr>
              <a:t>Redhat</a:t>
            </a:r>
            <a:endParaRPr lang="en-US" altLang="zh-CN" sz="19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0" indent="-255588">
              <a:lnSpc>
                <a:spcPct val="170000"/>
              </a:lnSpc>
              <a:spcBef>
                <a:spcPts val="0"/>
              </a:spcBef>
            </a:pPr>
            <a:r>
              <a:rPr lang="zh-CN" altLang="en-US" sz="1900" dirty="0" smtClean="0">
                <a:latin typeface="SimHei" charset="-122"/>
                <a:ea typeface="SimHei" charset="-122"/>
                <a:cs typeface="SimHei" charset="-122"/>
              </a:rPr>
              <a:t>中国电信</a:t>
            </a:r>
            <a:endParaRPr lang="en-US" altLang="zh-CN" sz="19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0" indent="-255588">
              <a:lnSpc>
                <a:spcPct val="170000"/>
              </a:lnSpc>
              <a:spcBef>
                <a:spcPts val="0"/>
              </a:spcBef>
            </a:pPr>
            <a:r>
              <a:rPr lang="zh-CN" altLang="en-US" sz="1900" dirty="0" smtClean="0">
                <a:latin typeface="SimHei" charset="-122"/>
                <a:ea typeface="SimHei" charset="-122"/>
                <a:cs typeface="SimHei" charset="-122"/>
              </a:rPr>
              <a:t>中国移动</a:t>
            </a:r>
            <a:endParaRPr lang="en-US" altLang="zh-CN" sz="19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0" indent="-255588">
              <a:lnSpc>
                <a:spcPct val="170000"/>
              </a:lnSpc>
              <a:spcBef>
                <a:spcPts val="0"/>
              </a:spcBef>
            </a:pPr>
            <a:r>
              <a:rPr lang="zh-CN" altLang="en-US" sz="1900" dirty="0" smtClean="0">
                <a:latin typeface="SimHei" charset="-122"/>
                <a:ea typeface="SimHei" charset="-122"/>
                <a:cs typeface="SimHei" charset="-122"/>
              </a:rPr>
              <a:t>中国联通</a:t>
            </a:r>
            <a:endParaRPr lang="en-US" altLang="zh-CN" sz="19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0" indent="-255588">
              <a:lnSpc>
                <a:spcPct val="170000"/>
              </a:lnSpc>
              <a:spcBef>
                <a:spcPts val="0"/>
              </a:spcBef>
            </a:pPr>
            <a:r>
              <a:rPr lang="en-US" altLang="zh-CN" sz="1900" dirty="0" err="1" smtClean="0">
                <a:latin typeface="SimHei" charset="-122"/>
                <a:ea typeface="SimHei" charset="-122"/>
                <a:cs typeface="SimHei" charset="-122"/>
              </a:rPr>
              <a:t>UMCloud</a:t>
            </a:r>
            <a:endParaRPr lang="en-US" altLang="zh-CN" sz="1900" dirty="0">
              <a:latin typeface="SimHei" charset="-122"/>
              <a:ea typeface="SimHei" charset="-122"/>
              <a:cs typeface="SimHei" charset="-122"/>
            </a:endParaRPr>
          </a:p>
          <a:p>
            <a:pPr marL="0" indent="-255588">
              <a:lnSpc>
                <a:spcPct val="170000"/>
              </a:lnSpc>
              <a:spcBef>
                <a:spcPts val="0"/>
              </a:spcBef>
            </a:pPr>
            <a:r>
              <a:rPr lang="zh-CN" altLang="en-US" sz="1900" dirty="0" smtClean="0">
                <a:latin typeface="SimHei" charset="-122"/>
                <a:ea typeface="SimHei" charset="-122"/>
                <a:cs typeface="SimHei" charset="-122"/>
              </a:rPr>
              <a:t>中兴</a:t>
            </a:r>
            <a:endParaRPr lang="en-US" altLang="zh-CN" sz="19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0" indent="-255588">
              <a:lnSpc>
                <a:spcPct val="170000"/>
              </a:lnSpc>
              <a:spcBef>
                <a:spcPts val="0"/>
              </a:spcBef>
            </a:pPr>
            <a:r>
              <a:rPr lang="zh-CN" altLang="en-US" sz="1900" dirty="0" smtClean="0">
                <a:latin typeface="SimHei" charset="-122"/>
                <a:ea typeface="SimHei" charset="-122"/>
                <a:cs typeface="SimHei" charset="-122"/>
              </a:rPr>
              <a:t>烽火通信</a:t>
            </a:r>
            <a:endParaRPr lang="en-US" altLang="zh-CN" sz="19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0" indent="-255588">
              <a:lnSpc>
                <a:spcPct val="170000"/>
              </a:lnSpc>
              <a:spcBef>
                <a:spcPts val="0"/>
              </a:spcBef>
            </a:pPr>
            <a:r>
              <a:rPr lang="zh-CN" altLang="en-US" sz="1900" dirty="0" smtClean="0">
                <a:latin typeface="SimHei" charset="-122"/>
                <a:ea typeface="SimHei" charset="-122"/>
                <a:cs typeface="SimHei" charset="-122"/>
              </a:rPr>
              <a:t>刻通云</a:t>
            </a:r>
            <a:endParaRPr lang="en-US" altLang="zh-CN" sz="19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0" indent="-255588">
              <a:lnSpc>
                <a:spcPct val="170000"/>
              </a:lnSpc>
              <a:spcBef>
                <a:spcPts val="0"/>
              </a:spcBef>
            </a:pPr>
            <a:r>
              <a:rPr lang="zh-CN" altLang="en-US" sz="1900" dirty="0" smtClean="0">
                <a:latin typeface="SimHei" charset="-122"/>
                <a:ea typeface="SimHei" charset="-122"/>
                <a:cs typeface="SimHei" charset="-122"/>
              </a:rPr>
              <a:t>九州云</a:t>
            </a:r>
            <a:endParaRPr lang="en-US" altLang="zh-CN" sz="19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0" indent="-255588">
              <a:lnSpc>
                <a:spcPct val="170000"/>
              </a:lnSpc>
              <a:spcBef>
                <a:spcPts val="0"/>
              </a:spcBef>
            </a:pPr>
            <a:r>
              <a:rPr lang="zh-CN" altLang="en-US" sz="1900" dirty="0" smtClean="0">
                <a:latin typeface="SimHei" charset="-122"/>
                <a:ea typeface="SimHei" charset="-122"/>
                <a:cs typeface="SimHei" charset="-122"/>
              </a:rPr>
              <a:t>云途腾</a:t>
            </a:r>
            <a:endParaRPr lang="en-US" altLang="zh-CN" sz="19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0" indent="-255588">
              <a:lnSpc>
                <a:spcPct val="170000"/>
              </a:lnSpc>
              <a:spcBef>
                <a:spcPts val="0"/>
              </a:spcBef>
            </a:pPr>
            <a:r>
              <a:rPr lang="zh-CN" altLang="en-US" sz="1900" dirty="0" smtClean="0">
                <a:latin typeface="SimHei" charset="-122"/>
                <a:ea typeface="SimHei" charset="-122"/>
                <a:cs typeface="SimHei" charset="-122"/>
              </a:rPr>
              <a:t>浪潮</a:t>
            </a:r>
            <a:endParaRPr lang="en-US" altLang="zh-CN" sz="19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0" indent="-255588">
              <a:lnSpc>
                <a:spcPct val="170000"/>
              </a:lnSpc>
              <a:spcBef>
                <a:spcPts val="0"/>
              </a:spcBef>
            </a:pPr>
            <a:r>
              <a:rPr lang="zh-CN" altLang="en-US" sz="1900" dirty="0" smtClean="0">
                <a:latin typeface="SimHei" charset="-122"/>
                <a:ea typeface="SimHei" charset="-122"/>
                <a:cs typeface="SimHei" charset="-122"/>
              </a:rPr>
              <a:t>联想</a:t>
            </a:r>
            <a:endParaRPr lang="en-US" altLang="zh-CN" sz="19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0" indent="-255588">
              <a:lnSpc>
                <a:spcPct val="170000"/>
              </a:lnSpc>
              <a:spcBef>
                <a:spcPts val="0"/>
              </a:spcBef>
            </a:pPr>
            <a:r>
              <a:rPr lang="en-US" altLang="zh-CN" sz="1900" dirty="0" err="1" smtClean="0">
                <a:latin typeface="SimHei" charset="-122"/>
                <a:ea typeface="SimHei" charset="-122"/>
                <a:cs typeface="SimHei" charset="-122"/>
              </a:rPr>
              <a:t>EasyStack</a:t>
            </a:r>
            <a:endParaRPr lang="en-US" altLang="zh-CN" sz="19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0" indent="-255588">
              <a:lnSpc>
                <a:spcPct val="170000"/>
              </a:lnSpc>
              <a:spcBef>
                <a:spcPts val="0"/>
              </a:spcBef>
            </a:pPr>
            <a:r>
              <a:rPr lang="zh-CN" altLang="en-US" sz="1900" dirty="0" smtClean="0">
                <a:latin typeface="SimHei" charset="-122"/>
                <a:ea typeface="SimHei" charset="-122"/>
                <a:cs typeface="SimHei" charset="-122"/>
              </a:rPr>
              <a:t>华三</a:t>
            </a:r>
            <a:endParaRPr lang="en-US" altLang="zh-CN" sz="1900" dirty="0">
              <a:latin typeface="SimHei" charset="-122"/>
              <a:ea typeface="SimHei" charset="-122"/>
              <a:cs typeface="SimHei" charset="-122"/>
            </a:endParaRPr>
          </a:p>
          <a:p>
            <a:pPr marL="0" indent="-255588">
              <a:lnSpc>
                <a:spcPct val="170000"/>
              </a:lnSpc>
              <a:spcBef>
                <a:spcPts val="0"/>
              </a:spcBef>
            </a:pPr>
            <a:endParaRPr lang="zh-CN" altLang="en-US" sz="1900" dirty="0">
              <a:latin typeface="SimHei" charset="-122"/>
              <a:ea typeface="SimHei" charset="-122"/>
              <a:cs typeface="SimHei" charset="-122"/>
            </a:endParaRPr>
          </a:p>
          <a:p>
            <a:pPr marL="0" indent="-255588">
              <a:lnSpc>
                <a:spcPct val="170000"/>
              </a:lnSpc>
              <a:spcBef>
                <a:spcPts val="0"/>
              </a:spcBef>
            </a:pPr>
            <a:endParaRPr lang="zh-CN" altLang="en-US" sz="1900" dirty="0">
              <a:latin typeface="SimHei" charset="-122"/>
              <a:ea typeface="SimHei" charset="-122"/>
              <a:cs typeface="SimHei" charset="-122"/>
            </a:endParaRPr>
          </a:p>
          <a:p>
            <a:pPr marL="0" indent="-255588">
              <a:lnSpc>
                <a:spcPct val="170000"/>
              </a:lnSpc>
              <a:spcBef>
                <a:spcPts val="0"/>
              </a:spcBef>
            </a:pPr>
            <a:endParaRPr lang="en-US" altLang="zh-CN" sz="1900" dirty="0">
              <a:latin typeface="SimHei" charset="-122"/>
              <a:ea typeface="SimHei" charset="-122"/>
              <a:cs typeface="SimHei" charset="-122"/>
            </a:endParaRPr>
          </a:p>
          <a:p>
            <a:pPr marL="0" indent="-255588">
              <a:lnSpc>
                <a:spcPct val="250000"/>
              </a:lnSpc>
              <a:spcBef>
                <a:spcPts val="0"/>
              </a:spcBef>
            </a:pPr>
            <a:endParaRPr lang="en-US" sz="19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286512" y="644802"/>
            <a:ext cx="4786346" cy="3500462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7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1800" b="1" dirty="0" smtClean="0">
                <a:latin typeface="SimHei" charset="-122"/>
                <a:ea typeface="SimHei" charset="-122"/>
                <a:cs typeface="SimHei" charset="-122"/>
              </a:rPr>
              <a:t>企业全权会员：</a:t>
            </a:r>
            <a:endParaRPr lang="en-US" altLang="zh-CN" sz="1800" b="1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0" indent="-255588">
              <a:lnSpc>
                <a:spcPct val="170000"/>
              </a:lnSpc>
              <a:spcBef>
                <a:spcPts val="0"/>
              </a:spcBef>
            </a:pP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云霁</a:t>
            </a:r>
            <a:r>
              <a:rPr lang="en-US" altLang="zh-CN" sz="1600" dirty="0" err="1" smtClean="0">
                <a:latin typeface="SimHei" charset="-122"/>
                <a:ea typeface="SimHei" charset="-122"/>
                <a:cs typeface="SimHei" charset="-122"/>
              </a:rPr>
              <a:t>iDC</a:t>
            </a:r>
            <a:r>
              <a:rPr lang="en-US" altLang="zh-CN" sz="1600" dirty="0" smtClean="0">
                <a:latin typeface="SimHei" charset="-122"/>
                <a:ea typeface="SimHei" charset="-122"/>
                <a:cs typeface="SimHei" charset="-122"/>
              </a:rPr>
              <a:t> OS</a:t>
            </a:r>
          </a:p>
          <a:p>
            <a:pPr marL="0" indent="-255588">
              <a:lnSpc>
                <a:spcPct val="170000"/>
              </a:lnSpc>
              <a:spcBef>
                <a:spcPts val="0"/>
              </a:spcBef>
            </a:pP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希云</a:t>
            </a:r>
            <a:r>
              <a:rPr lang="en-US" altLang="zh-CN" sz="1600" dirty="0" err="1" smtClean="0">
                <a:latin typeface="SimHei" charset="-122"/>
                <a:ea typeface="SimHei" charset="-122"/>
                <a:cs typeface="SimHei" charset="-122"/>
              </a:rPr>
              <a:t>cSphere</a:t>
            </a:r>
            <a:endParaRPr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0" indent="-255588">
              <a:lnSpc>
                <a:spcPct val="170000"/>
              </a:lnSpc>
              <a:spcBef>
                <a:spcPts val="0"/>
              </a:spcBef>
            </a:pP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齐安信（</a:t>
            </a:r>
            <a:r>
              <a:rPr lang="en-US" altLang="zh-CN" sz="1600" dirty="0" smtClean="0">
                <a:latin typeface="SimHei" charset="-122"/>
                <a:ea typeface="SimHei" charset="-122"/>
                <a:cs typeface="SimHei" charset="-122"/>
              </a:rPr>
              <a:t>360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安全集团）</a:t>
            </a:r>
            <a:endParaRPr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0" indent="-255588">
              <a:lnSpc>
                <a:spcPct val="170000"/>
              </a:lnSpc>
              <a:spcBef>
                <a:spcPts val="0"/>
              </a:spcBef>
            </a:pP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华云</a:t>
            </a:r>
            <a:endParaRPr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0" indent="-255588">
              <a:lnSpc>
                <a:spcPct val="170000"/>
              </a:lnSpc>
              <a:spcBef>
                <a:spcPts val="0"/>
              </a:spcBef>
            </a:pP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中联润通</a:t>
            </a:r>
            <a:endParaRPr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0" indent="-255588">
              <a:lnSpc>
                <a:spcPct val="170000"/>
              </a:lnSpc>
              <a:spcBef>
                <a:spcPts val="0"/>
              </a:spcBef>
            </a:pP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航天信息</a:t>
            </a:r>
            <a:endParaRPr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0" indent="-255588">
              <a:lnSpc>
                <a:spcPct val="170000"/>
              </a:lnSpc>
              <a:spcBef>
                <a:spcPts val="0"/>
              </a:spcBef>
            </a:pPr>
            <a:endParaRPr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0" indent="-255588">
              <a:lnSpc>
                <a:spcPct val="170000"/>
              </a:lnSpc>
              <a:spcBef>
                <a:spcPts val="0"/>
              </a:spcBef>
            </a:pPr>
            <a:endParaRPr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7158" y="1996568"/>
            <a:ext cx="4572000" cy="264687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zh-CN" altLang="en-US" b="1" dirty="0" smtClean="0">
                <a:latin typeface="SimHei" charset="-122"/>
                <a:ea typeface="SimHei" charset="-122"/>
                <a:cs typeface="SimHei" charset="-122"/>
              </a:rPr>
              <a:t>副理事长单位</a:t>
            </a:r>
            <a:endParaRPr lang="en-US" altLang="en-US" b="1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228600" lvl="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中国电信</a:t>
            </a:r>
            <a:endParaRPr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228600" lvl="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中国移动</a:t>
            </a:r>
            <a:endParaRPr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228600" lvl="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中国联通</a:t>
            </a:r>
            <a:endParaRPr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228600" lvl="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广电规划院</a:t>
            </a:r>
            <a:endParaRPr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228600" lvl="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国电通</a:t>
            </a:r>
            <a:endParaRPr lang="en-US" altLang="zh-CN" sz="10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228600" lvl="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中国银联</a:t>
            </a:r>
            <a:endParaRPr lang="en-US" altLang="zh-CN" sz="32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57158" y="4714860"/>
            <a:ext cx="3500462" cy="2143140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7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1800" b="1" dirty="0" smtClean="0">
                <a:latin typeface="SimHei" charset="-122"/>
                <a:ea typeface="SimHei" charset="-122"/>
                <a:cs typeface="SimHei" charset="-122"/>
              </a:rPr>
              <a:t>用户普通会员：</a:t>
            </a:r>
            <a:endParaRPr lang="en-US" altLang="zh-CN" sz="1800" b="1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0" indent="-255588">
              <a:lnSpc>
                <a:spcPct val="170000"/>
              </a:lnSpc>
              <a:spcBef>
                <a:spcPts val="0"/>
              </a:spcBef>
            </a:pPr>
            <a:r>
              <a:rPr lang="en-US" altLang="zh-CN" sz="1600" dirty="0" err="1" smtClean="0">
                <a:latin typeface="SimHei" charset="-122"/>
                <a:ea typeface="SimHei" charset="-122"/>
                <a:cs typeface="SimHei" charset="-122"/>
              </a:rPr>
              <a:t>Ctrip</a:t>
            </a:r>
            <a:endParaRPr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0" indent="-255588">
              <a:lnSpc>
                <a:spcPct val="170000"/>
              </a:lnSpc>
              <a:spcBef>
                <a:spcPts val="0"/>
              </a:spcBef>
            </a:pP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乐视云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marL="0" indent="-255588">
              <a:lnSpc>
                <a:spcPct val="170000"/>
              </a:lnSpc>
              <a:spcBef>
                <a:spcPts val="0"/>
              </a:spcBef>
            </a:pP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marL="0" indent="-255588">
              <a:lnSpc>
                <a:spcPct val="170000"/>
              </a:lnSpc>
              <a:spcBef>
                <a:spcPts val="0"/>
              </a:spcBef>
            </a:pPr>
            <a:endParaRPr lang="zh-CN" altLang="en-US" sz="1600" dirty="0">
              <a:latin typeface="SimHei" charset="-122"/>
              <a:ea typeface="SimHei" charset="-122"/>
              <a:cs typeface="SimHei" charset="-122"/>
            </a:endParaRPr>
          </a:p>
          <a:p>
            <a:pPr marL="0" indent="-255588">
              <a:lnSpc>
                <a:spcPct val="170000"/>
              </a:lnSpc>
              <a:spcBef>
                <a:spcPts val="0"/>
              </a:spcBef>
            </a:pPr>
            <a:endParaRPr lang="zh-CN" altLang="en-US" sz="1600" dirty="0">
              <a:latin typeface="SimHei" charset="-122"/>
              <a:ea typeface="SimHei" charset="-122"/>
              <a:cs typeface="SimHei" charset="-122"/>
            </a:endParaRPr>
          </a:p>
          <a:p>
            <a:pPr marL="0" indent="-255588">
              <a:lnSpc>
                <a:spcPct val="170000"/>
              </a:lnSpc>
              <a:spcBef>
                <a:spcPts val="0"/>
              </a:spcBef>
              <a:buNone/>
            </a:pPr>
            <a:endParaRPr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6215074" y="3716636"/>
            <a:ext cx="3686172" cy="21431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zh-CN" altLang="en-US" b="1" dirty="0" smtClean="0">
                <a:latin typeface="SimHei" charset="-122"/>
                <a:ea typeface="SimHei" charset="-122"/>
                <a:cs typeface="SimHei" charset="-122"/>
              </a:rPr>
              <a:t>企业普通会员：</a:t>
            </a:r>
            <a:endParaRPr lang="en-US" altLang="en-US" b="1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228600" lvl="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imHei" charset="-122"/>
                <a:ea typeface="SimHei" charset="-122"/>
                <a:cs typeface="SimHei" charset="-122"/>
              </a:rPr>
              <a:t>大唐高鸿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SimHei" charset="-122"/>
              <a:ea typeface="SimHei" charset="-122"/>
              <a:cs typeface="SimHei" charset="-122"/>
            </a:endParaRPr>
          </a:p>
          <a:p>
            <a:pPr marL="228600" lvl="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SimHei" charset="-122"/>
                <a:ea typeface="SimHei" charset="-122"/>
                <a:cs typeface="SimHei" charset="-122"/>
              </a:rPr>
              <a:t>上海宽带中心</a:t>
            </a:r>
            <a:endParaRPr lang="en-US" altLang="zh-CN" sz="14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228600" lvl="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SimHei" charset="-122"/>
                <a:ea typeface="SimHei" charset="-122"/>
                <a:cs typeface="SimHei" charset="-122"/>
              </a:rPr>
              <a:t>南大通用</a:t>
            </a:r>
            <a:endParaRPr lang="en-US" altLang="zh-CN" sz="14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228600" lvl="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SimHei" charset="-122"/>
                <a:ea typeface="SimHei" charset="-122"/>
                <a:cs typeface="SimHei" charset="-122"/>
              </a:rPr>
              <a:t>博云</a:t>
            </a:r>
            <a:endParaRPr lang="en-US" altLang="zh-CN" sz="14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228600" lvl="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SimHei" charset="-122"/>
                <a:ea typeface="SimHei" charset="-122"/>
                <a:cs typeface="SimHei" charset="-122"/>
              </a:rPr>
              <a:t>亚信</a:t>
            </a:r>
            <a:endParaRPr lang="en-US" altLang="zh-CN" sz="14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7158" y="1214422"/>
            <a:ext cx="4572000" cy="74379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zh-CN" altLang="en-US" b="1" dirty="0" smtClean="0">
                <a:latin typeface="SimHei" charset="-122"/>
                <a:ea typeface="SimHei" charset="-122"/>
                <a:cs typeface="SimHei" charset="-122"/>
              </a:rPr>
              <a:t>理事长单位</a:t>
            </a:r>
            <a:endParaRPr lang="en-US" altLang="en-US" b="1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228600" lvl="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中国信息通信研究院</a:t>
            </a:r>
            <a:endParaRPr lang="en-US" altLang="zh-CN" sz="32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25907" y="4818301"/>
            <a:ext cx="2282997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zh-CN" altLang="en-US" b="1" dirty="0" smtClean="0">
                <a:latin typeface="SimHei" charset="-122"/>
                <a:ea typeface="SimHei" charset="-122"/>
                <a:cs typeface="SimHei" charset="-122"/>
              </a:rPr>
              <a:t>个人</a:t>
            </a:r>
            <a:r>
              <a:rPr lang="zh-CN" altLang="en-US" b="1" dirty="0" smtClean="0">
                <a:latin typeface="SimHei" charset="-122"/>
                <a:ea typeface="SimHei" charset="-122"/>
                <a:cs typeface="SimHei" charset="-122"/>
              </a:rPr>
              <a:t>会员</a:t>
            </a:r>
            <a:endParaRPr lang="en-US" altLang="zh-CN" b="1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OSCAR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社区：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200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多人</a:t>
            </a:r>
            <a:endParaRPr lang="en-US" altLang="en-US" dirty="0" smtClean="0">
              <a:latin typeface="SimHei" charset="-122"/>
              <a:ea typeface="SimHei" charset="-122"/>
              <a:cs typeface="SimHei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06" y="275185"/>
            <a:ext cx="7886700" cy="1325563"/>
          </a:xfrm>
        </p:spPr>
        <p:txBody>
          <a:bodyPr/>
          <a:lstStyle/>
          <a:p>
            <a:r>
              <a:rPr lang="zh-CN" altLang="en-US" dirty="0" smtClean="0"/>
              <a:t>工作成果</a:t>
            </a:r>
            <a:r>
              <a:rPr lang="en-US" altLang="zh-CN" dirty="0" smtClean="0"/>
              <a:t>-</a:t>
            </a:r>
            <a:r>
              <a:rPr lang="zh-CN" altLang="en-US" dirty="0" smtClean="0"/>
              <a:t>活动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14678" y="1500174"/>
            <a:ext cx="2182410" cy="122413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568" y="1502919"/>
            <a:ext cx="2160240" cy="1211701"/>
          </a:xfrm>
          <a:prstGeom prst="rect">
            <a:avLst/>
          </a:prstGeom>
        </p:spPr>
      </p:pic>
      <p:sp>
        <p:nvSpPr>
          <p:cNvPr id="8" name="内容占位符 3"/>
          <p:cNvSpPr>
            <a:spLocks noGrp="1"/>
          </p:cNvSpPr>
          <p:nvPr>
            <p:ph idx="4294967295"/>
          </p:nvPr>
        </p:nvSpPr>
        <p:spPr>
          <a:xfrm>
            <a:off x="126442" y="1214422"/>
            <a:ext cx="9017558" cy="360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400" b="1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开源云计算公开课</a:t>
            </a:r>
            <a:endParaRPr lang="en-US" altLang="zh-CN" sz="1400" b="1" dirty="0" smtClean="0">
              <a:solidFill>
                <a:srgbClr val="C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" name="组 20"/>
          <p:cNvGrpSpPr/>
          <p:nvPr/>
        </p:nvGrpSpPr>
        <p:grpSpPr>
          <a:xfrm>
            <a:off x="152729" y="5083928"/>
            <a:ext cx="1834978" cy="1938968"/>
            <a:chOff x="19473" y="4446057"/>
            <a:chExt cx="1834978" cy="1938968"/>
          </a:xfrm>
        </p:grpSpPr>
        <p:sp>
          <p:nvSpPr>
            <p:cNvPr id="11" name="TextBox 10"/>
            <p:cNvSpPr txBox="1"/>
            <p:nvPr/>
          </p:nvSpPr>
          <p:spPr>
            <a:xfrm>
              <a:off x="19473" y="5707917"/>
              <a:ext cx="1834978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2015</a:t>
              </a:r>
              <a:r>
                <a:rPr lang="zh-CN" altLang="en-US" sz="1200" dirty="0" smtClean="0"/>
                <a:t>年</a:t>
              </a:r>
              <a:r>
                <a:rPr lang="en-US" altLang="zh-CN" sz="1200" dirty="0" smtClean="0"/>
                <a:t>12</a:t>
              </a:r>
              <a:r>
                <a:rPr lang="zh-CN" altLang="en-US" sz="1200" dirty="0" smtClean="0"/>
                <a:t>月</a:t>
              </a:r>
              <a:r>
                <a:rPr lang="en-US" altLang="zh-CN" sz="1200" dirty="0" smtClean="0"/>
                <a:t>19</a:t>
              </a:r>
              <a:r>
                <a:rPr lang="zh-CN" altLang="en-US" sz="1200" dirty="0" smtClean="0"/>
                <a:t>日：华为、</a:t>
              </a:r>
              <a:r>
                <a:rPr lang="en-US" altLang="zh-CN" sz="1200" dirty="0" err="1" smtClean="0"/>
                <a:t>Easystack</a:t>
              </a:r>
              <a:r>
                <a:rPr lang="zh-CN" altLang="en-US" sz="1200" dirty="0" smtClean="0"/>
                <a:t>深圳研讨会</a:t>
              </a:r>
              <a:endParaRPr lang="zh-CN" altLang="en-US" sz="1200" dirty="0"/>
            </a:p>
            <a:p>
              <a:endParaRPr lang="zh-CN" altLang="en-US" sz="1400" dirty="0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57532" y="4446057"/>
              <a:ext cx="1558861" cy="1169146"/>
            </a:xfrm>
            <a:prstGeom prst="rect">
              <a:avLst/>
            </a:prstGeom>
          </p:spPr>
        </p:pic>
      </p:grpSp>
      <p:grpSp>
        <p:nvGrpSpPr>
          <p:cNvPr id="4" name="组 21"/>
          <p:cNvGrpSpPr/>
          <p:nvPr/>
        </p:nvGrpSpPr>
        <p:grpSpPr>
          <a:xfrm>
            <a:off x="2465587" y="5083928"/>
            <a:ext cx="1720201" cy="1723525"/>
            <a:chOff x="2050438" y="4387288"/>
            <a:chExt cx="1720201" cy="1723525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108706" y="4387288"/>
              <a:ext cx="1603664" cy="1169146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2050438" y="5649148"/>
              <a:ext cx="17202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2016</a:t>
              </a:r>
              <a:r>
                <a:rPr lang="zh-CN" altLang="en-US" sz="1200" dirty="0" smtClean="0"/>
                <a:t>年</a:t>
              </a:r>
              <a:r>
                <a:rPr lang="en-US" altLang="zh-CN" sz="1200" dirty="0" smtClean="0"/>
                <a:t>1</a:t>
              </a:r>
              <a:r>
                <a:rPr lang="zh-CN" altLang="en-US" sz="1200" dirty="0" smtClean="0"/>
                <a:t>月</a:t>
              </a:r>
              <a:r>
                <a:rPr lang="en-US" altLang="zh-CN" sz="1200" dirty="0" smtClean="0"/>
                <a:t>6</a:t>
              </a:r>
              <a:r>
                <a:rPr lang="zh-CN" altLang="en-US" sz="1200" dirty="0" smtClean="0"/>
                <a:t>日，云途腾北京研讨会</a:t>
              </a:r>
              <a:endParaRPr lang="zh-CN" altLang="en-US" sz="1400" dirty="0"/>
            </a:p>
          </p:txBody>
        </p:sp>
      </p:grpSp>
      <p:grpSp>
        <p:nvGrpSpPr>
          <p:cNvPr id="5" name="组 23"/>
          <p:cNvGrpSpPr/>
          <p:nvPr/>
        </p:nvGrpSpPr>
        <p:grpSpPr>
          <a:xfrm>
            <a:off x="4663668" y="5083928"/>
            <a:ext cx="2022739" cy="1723525"/>
            <a:chOff x="4783170" y="4387288"/>
            <a:chExt cx="2022739" cy="1723525"/>
          </a:xfrm>
        </p:grpSpPr>
        <p:sp>
          <p:nvSpPr>
            <p:cNvPr id="17" name="TextBox 16"/>
            <p:cNvSpPr txBox="1"/>
            <p:nvPr/>
          </p:nvSpPr>
          <p:spPr>
            <a:xfrm>
              <a:off x="4783170" y="5649148"/>
              <a:ext cx="20227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2016</a:t>
              </a:r>
              <a:r>
                <a:rPr lang="zh-CN" altLang="en-US" sz="1200" dirty="0" smtClean="0"/>
                <a:t>年</a:t>
              </a:r>
              <a:r>
                <a:rPr lang="en-US" altLang="zh-CN" sz="1200" dirty="0" smtClean="0"/>
                <a:t>3</a:t>
              </a:r>
              <a:r>
                <a:rPr lang="zh-CN" altLang="en-US" sz="1200" dirty="0" smtClean="0"/>
                <a:t>月</a:t>
              </a:r>
              <a:r>
                <a:rPr lang="en-US" altLang="zh-CN" sz="1200" dirty="0" smtClean="0"/>
                <a:t>19</a:t>
              </a:r>
              <a:r>
                <a:rPr lang="zh-CN" altLang="en-US" sz="1200" dirty="0" smtClean="0"/>
                <a:t>日，烽火通信武汉研讨会</a:t>
              </a:r>
              <a:endParaRPr lang="en-US" altLang="zh-CN" sz="1200" dirty="0"/>
            </a:p>
          </p:txBody>
        </p:sp>
        <p:pic>
          <p:nvPicPr>
            <p:cNvPr id="18" name="Picture 2" descr="C:\Users\Lenovo\Desktop\436462231658851802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7649" y="4387288"/>
              <a:ext cx="1558861" cy="1166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组 24"/>
          <p:cNvGrpSpPr/>
          <p:nvPr/>
        </p:nvGrpSpPr>
        <p:grpSpPr>
          <a:xfrm>
            <a:off x="7164288" y="5083928"/>
            <a:ext cx="1627230" cy="1908190"/>
            <a:chOff x="7395131" y="4387288"/>
            <a:chExt cx="1627230" cy="1908190"/>
          </a:xfrm>
        </p:grpSpPr>
        <p:sp>
          <p:nvSpPr>
            <p:cNvPr id="20" name="TextBox 17"/>
            <p:cNvSpPr txBox="1"/>
            <p:nvPr/>
          </p:nvSpPr>
          <p:spPr>
            <a:xfrm>
              <a:off x="7511714" y="5649147"/>
              <a:ext cx="13940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2016</a:t>
              </a:r>
              <a:r>
                <a:rPr lang="zh-CN" altLang="en-US" sz="1200" dirty="0" smtClean="0"/>
                <a:t>年</a:t>
              </a:r>
              <a:r>
                <a:rPr lang="en-US" altLang="zh-CN" sz="1200" dirty="0" smtClean="0"/>
                <a:t>4</a:t>
              </a:r>
              <a:r>
                <a:rPr lang="zh-CN" altLang="en-US" sz="1200" dirty="0" smtClean="0"/>
                <a:t>月</a:t>
              </a:r>
              <a:r>
                <a:rPr lang="en-US" altLang="zh-CN" sz="1200" dirty="0" smtClean="0"/>
                <a:t>9</a:t>
              </a:r>
              <a:r>
                <a:rPr lang="zh-CN" altLang="en-US" sz="1200" dirty="0" smtClean="0"/>
                <a:t>日，中兴南京研讨会</a:t>
              </a:r>
              <a:endParaRPr lang="zh-CN" altLang="en-US" sz="1200" dirty="0"/>
            </a:p>
            <a:p>
              <a:endParaRPr lang="zh-CN" altLang="en-US" sz="1200" dirty="0"/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395131" y="4387288"/>
              <a:ext cx="1627230" cy="1166184"/>
            </a:xfrm>
            <a:prstGeom prst="rect">
              <a:avLst/>
            </a:prstGeom>
          </p:spPr>
        </p:pic>
      </p:grpSp>
      <p:sp>
        <p:nvSpPr>
          <p:cNvPr id="22" name="矩形 21"/>
          <p:cNvSpPr/>
          <p:nvPr/>
        </p:nvSpPr>
        <p:spPr>
          <a:xfrm>
            <a:off x="154637" y="4809035"/>
            <a:ext cx="88648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err="1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Meetup</a:t>
            </a:r>
            <a:r>
              <a:rPr lang="zh-CN" altLang="en-US" sz="1400" b="1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等形式的研讨会</a:t>
            </a:r>
            <a:endParaRPr lang="en-US" altLang="zh-CN" sz="1200" b="1" dirty="0">
              <a:solidFill>
                <a:srgbClr val="C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内容占位符 3"/>
          <p:cNvSpPr txBox="1">
            <a:spLocks/>
          </p:cNvSpPr>
          <p:nvPr/>
        </p:nvSpPr>
        <p:spPr>
          <a:xfrm>
            <a:off x="5572132" y="1142984"/>
            <a:ext cx="6066470" cy="360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rPr lang="zh-CN" altLang="en-US" sz="1400" b="1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中国通信行业云计算峰会</a:t>
            </a:r>
            <a:endParaRPr lang="en-US" altLang="zh-CN" sz="1400" b="1" dirty="0">
              <a:solidFill>
                <a:srgbClr val="C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57884" y="1428736"/>
            <a:ext cx="2126178" cy="1267336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0" y="2786058"/>
            <a:ext cx="28574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C00000"/>
                </a:solidFill>
              </a:rPr>
              <a:t>2016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月</a:t>
            </a:r>
            <a:r>
              <a:rPr lang="en-US" altLang="zh-CN" sz="1200" b="1" dirty="0" smtClean="0">
                <a:solidFill>
                  <a:srgbClr val="C00000"/>
                </a:solidFill>
              </a:rPr>
              <a:t>5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日，</a:t>
            </a:r>
            <a:r>
              <a:rPr lang="en-US" altLang="zh-CN" sz="1200" b="1" dirty="0" smtClean="0">
                <a:solidFill>
                  <a:srgbClr val="C00000"/>
                </a:solidFill>
              </a:rPr>
              <a:t>OSCAR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金融行，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pic>
        <p:nvPicPr>
          <p:cNvPr id="29" name="图片 28" descr="27808174021134954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85720" y="3000372"/>
            <a:ext cx="2714612" cy="1809741"/>
          </a:xfrm>
          <a:prstGeom prst="rect">
            <a:avLst/>
          </a:prstGeom>
        </p:spPr>
      </p:pic>
      <p:pic>
        <p:nvPicPr>
          <p:cNvPr id="26" name="图片 25" descr="181768355197018470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143636" y="3143248"/>
            <a:ext cx="2714644" cy="1809763"/>
          </a:xfrm>
          <a:prstGeom prst="rect">
            <a:avLst/>
          </a:prstGeom>
        </p:spPr>
      </p:pic>
      <p:pic>
        <p:nvPicPr>
          <p:cNvPr id="27" name="图片 26" descr="552207674650950512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286116" y="3143248"/>
            <a:ext cx="2571768" cy="1714513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2928926" y="2857496"/>
            <a:ext cx="30718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C00000"/>
                </a:solidFill>
              </a:rPr>
              <a:t>2016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月</a:t>
            </a:r>
            <a:r>
              <a:rPr lang="en-US" altLang="zh-CN" sz="1200" b="1" dirty="0" smtClean="0">
                <a:solidFill>
                  <a:srgbClr val="C00000"/>
                </a:solidFill>
              </a:rPr>
              <a:t>9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日，可信云开源解决方案首批颁证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00760" y="2857496"/>
            <a:ext cx="28574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C00000"/>
                </a:solidFill>
              </a:rPr>
              <a:t>2016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月</a:t>
            </a:r>
            <a:r>
              <a:rPr lang="en-US" altLang="zh-CN" sz="1200" b="1" dirty="0" smtClean="0">
                <a:solidFill>
                  <a:srgbClr val="C00000"/>
                </a:solidFill>
              </a:rPr>
              <a:t>7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日，</a:t>
            </a:r>
            <a:r>
              <a:rPr lang="en-US" altLang="zh-CN" sz="1200" b="1" dirty="0" smtClean="0">
                <a:solidFill>
                  <a:srgbClr val="C00000"/>
                </a:solidFill>
              </a:rPr>
              <a:t>OSCAR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第一次成果发布会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工作成果</a:t>
            </a:r>
            <a:r>
              <a:rPr lang="en-US" altLang="zh-CN" dirty="0" smtClean="0">
                <a:solidFill>
                  <a:prstClr val="black"/>
                </a:solidFill>
              </a:rPr>
              <a:t>-</a:t>
            </a:r>
            <a:r>
              <a:rPr lang="zh-CN" altLang="en-US" dirty="0" smtClean="0"/>
              <a:t>开源规范项目介绍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1214422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2"/>
              </a:rPr>
              <a:t>开源规范项目地址：</a:t>
            </a:r>
            <a:r>
              <a:rPr lang="en-US" altLang="zh-CN" dirty="0" smtClean="0">
                <a:hlinkClick r:id="rId2"/>
              </a:rPr>
              <a:t>http://github.com/opensourcecloud</a:t>
            </a:r>
            <a:r>
              <a:rPr lang="zh-CN" altLang="en-US" dirty="0" smtClean="0"/>
              <a:t>     开放协作，公开共享</a:t>
            </a:r>
            <a:endParaRPr lang="en-US" altLang="zh-CN" dirty="0" smtClean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00034" y="1785926"/>
          <a:ext cx="4214842" cy="4206240"/>
        </p:xfrm>
        <a:graphic>
          <a:graphicData uri="http://schemas.openxmlformats.org/drawingml/2006/table">
            <a:tbl>
              <a:tblPr/>
              <a:tblGrid>
                <a:gridCol w="428628"/>
                <a:gridCol w="2441159"/>
                <a:gridCol w="1345055"/>
              </a:tblGrid>
              <a:tr h="1113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latin typeface="Calibri"/>
                          <a:ea typeface="宋体"/>
                          <a:cs typeface="Times New Roman"/>
                        </a:rPr>
                        <a:t>项目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1753" marR="417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项目介绍</a:t>
                      </a:r>
                    </a:p>
                  </a:txBody>
                  <a:tcPr marL="41753" marR="417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latin typeface="Calibri"/>
                          <a:ea typeface="宋体"/>
                          <a:cs typeface="Times New Roman"/>
                        </a:rPr>
                        <a:t>负责人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1753" marR="417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685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Calibri"/>
                          <a:ea typeface="宋体"/>
                          <a:cs typeface="Times New Roman"/>
                        </a:rPr>
                        <a:t>金融</a:t>
                      </a:r>
                    </a:p>
                  </a:txBody>
                  <a:tcPr marL="41753" marR="417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从金融行业客户的需求出发总结典型需求数据分析、</a:t>
                      </a:r>
                      <a:r>
                        <a:rPr lang="en-US" sz="1200" kern="100">
                          <a:latin typeface="Calibri"/>
                          <a:ea typeface="宋体"/>
                          <a:cs typeface="Times New Roman"/>
                        </a:rPr>
                        <a:t>CICD</a:t>
                      </a: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、可靠性等，以及对解决方案架构的需求，评估要求等。</a:t>
                      </a:r>
                    </a:p>
                  </a:txBody>
                  <a:tcPr marL="41753" marR="417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祖立军，中国银联</a:t>
                      </a:r>
                    </a:p>
                  </a:txBody>
                  <a:tcPr marL="41753" marR="417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8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智锦，云霁科技</a:t>
                      </a:r>
                    </a:p>
                  </a:txBody>
                  <a:tcPr marL="41753" marR="417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0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电信</a:t>
                      </a:r>
                    </a:p>
                  </a:txBody>
                  <a:tcPr marL="41753" marR="417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从电信行业客户的需求出发总结典型需求大规模、可靠性等，以及对解决方案架构的需求，评估要求等。</a:t>
                      </a:r>
                    </a:p>
                  </a:txBody>
                  <a:tcPr marL="41753" marR="417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刘军卫，中国移动苏研中心</a:t>
                      </a:r>
                    </a:p>
                  </a:txBody>
                  <a:tcPr marL="41753" marR="417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0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广电</a:t>
                      </a:r>
                    </a:p>
                  </a:txBody>
                  <a:tcPr marL="41753" marR="417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从广电行业客户的需求出发总结典型需求视频、可靠性等，以及对解决方案架构的需求，评估要求等。</a:t>
                      </a:r>
                    </a:p>
                  </a:txBody>
                  <a:tcPr marL="41753" marR="417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孙黎丽，广电规划院</a:t>
                      </a:r>
                    </a:p>
                  </a:txBody>
                  <a:tcPr marL="41753" marR="417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0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电力</a:t>
                      </a:r>
                    </a:p>
                  </a:txBody>
                  <a:tcPr marL="41753" marR="417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Calibri"/>
                          <a:ea typeface="宋体"/>
                          <a:cs typeface="Times New Roman"/>
                        </a:rPr>
                        <a:t>从电力行业客户的需求出发总结典型需求电力缴费、可靠性等，以及对解决方案架构的需求，评估要求等。</a:t>
                      </a:r>
                    </a:p>
                  </a:txBody>
                  <a:tcPr marL="41753" marR="417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李响，国电通</a:t>
                      </a:r>
                    </a:p>
                  </a:txBody>
                  <a:tcPr marL="41753" marR="417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50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政务</a:t>
                      </a:r>
                    </a:p>
                  </a:txBody>
                  <a:tcPr marL="41753" marR="417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Calibri"/>
                          <a:ea typeface="宋体"/>
                          <a:cs typeface="Times New Roman"/>
                        </a:rPr>
                        <a:t>梳理政务云需求和典型的应用场景，根据需求和场景提出典型的解决方案架构；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Calibri"/>
                          <a:ea typeface="宋体"/>
                          <a:cs typeface="Times New Roman"/>
                        </a:rPr>
                        <a:t>梳理政务云的功能要求和典型技术架构，根据功能要求和技术架构提出最优的软硬件集成方案；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Calibri"/>
                          <a:ea typeface="宋体"/>
                          <a:cs typeface="Times New Roman"/>
                        </a:rPr>
                        <a:t>梳理政务云的性能指标要求和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Times New Roman"/>
                        </a:rPr>
                        <a:t>SLA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Times New Roman"/>
                        </a:rPr>
                        <a:t>，提出规范化的测试和评估方法。</a:t>
                      </a:r>
                    </a:p>
                  </a:txBody>
                  <a:tcPr marL="41753" marR="417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Calibri"/>
                          <a:ea typeface="宋体"/>
                          <a:cs typeface="Times New Roman"/>
                        </a:rPr>
                        <a:t>陈文弢，信通院</a:t>
                      </a:r>
                    </a:p>
                  </a:txBody>
                  <a:tcPr marL="41753" marR="417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714876" y="1985978"/>
          <a:ext cx="4071967" cy="3657600"/>
        </p:xfrm>
        <a:graphic>
          <a:graphicData uri="http://schemas.openxmlformats.org/drawingml/2006/table">
            <a:tbl>
              <a:tblPr/>
              <a:tblGrid>
                <a:gridCol w="785818"/>
                <a:gridCol w="1986689"/>
                <a:gridCol w="1299460"/>
              </a:tblGrid>
              <a:tr h="3340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latin typeface="Calibri"/>
                          <a:ea typeface="宋体"/>
                          <a:cs typeface="Times New Roman"/>
                        </a:rPr>
                        <a:t>OpenStack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1753" marR="417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Calibri"/>
                          <a:ea typeface="宋体"/>
                          <a:cs typeface="Times New Roman"/>
                        </a:rPr>
                        <a:t>梳理</a:t>
                      </a:r>
                      <a:r>
                        <a:rPr lang="en-US" sz="1200" kern="100" dirty="0" err="1">
                          <a:latin typeface="Calibri"/>
                          <a:ea typeface="宋体"/>
                          <a:cs typeface="Times New Roman"/>
                        </a:rPr>
                        <a:t>OpenStack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Times New Roman"/>
                        </a:rPr>
                        <a:t>适合的场景：资源池化、网络、虚拟机、存储管理等，部署的特点、规范、流程</a:t>
                      </a:r>
                    </a:p>
                  </a:txBody>
                  <a:tcPr marL="41753" marR="417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梁伟，中国电信北京院</a:t>
                      </a:r>
                    </a:p>
                  </a:txBody>
                  <a:tcPr marL="41753" marR="417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5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Calibri"/>
                          <a:ea typeface="宋体"/>
                          <a:cs typeface="Times New Roman"/>
                        </a:rPr>
                        <a:t>容器</a:t>
                      </a:r>
                    </a:p>
                  </a:txBody>
                  <a:tcPr marL="41753" marR="417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Calibri"/>
                          <a:ea typeface="宋体"/>
                          <a:cs typeface="Times New Roman"/>
                        </a:rPr>
                        <a:t>梳理容器适合的场景：微服务、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Times New Roman"/>
                        </a:rPr>
                        <a:t>CICD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Times New Roman"/>
                        </a:rPr>
                        <a:t>等，容器部署的特点、规范、流程</a:t>
                      </a:r>
                    </a:p>
                  </a:txBody>
                  <a:tcPr marL="41753" marR="417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Calibri"/>
                          <a:ea typeface="宋体"/>
                          <a:cs typeface="Times New Roman"/>
                        </a:rPr>
                        <a:t>王利俊，</a:t>
                      </a:r>
                      <a:r>
                        <a:rPr lang="en-US" sz="1200" kern="100" dirty="0" err="1" smtClean="0">
                          <a:latin typeface="Calibri"/>
                          <a:ea typeface="宋体"/>
                          <a:cs typeface="Times New Roman"/>
                        </a:rPr>
                        <a:t>cSphere</a:t>
                      </a:r>
                      <a:r>
                        <a:rPr lang="en-US" sz="1200" kern="100" dirty="0" smtClean="0">
                          <a:latin typeface="Calibri"/>
                          <a:ea typeface="宋体"/>
                          <a:cs typeface="Times New Roman"/>
                        </a:rPr>
                        <a:t>  CEO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1753" marR="417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5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宋体"/>
                          <a:cs typeface="Times New Roman"/>
                        </a:rPr>
                        <a:t>DCOS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1753" marR="417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梳理</a:t>
                      </a:r>
                      <a:r>
                        <a:rPr lang="en-US" sz="1200" kern="100">
                          <a:latin typeface="Calibri"/>
                          <a:ea typeface="宋体"/>
                          <a:cs typeface="Times New Roman"/>
                        </a:rPr>
                        <a:t>DCOS</a:t>
                      </a: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适合的场景：大数据、</a:t>
                      </a:r>
                      <a:r>
                        <a:rPr lang="en-US" sz="1200" kern="100">
                          <a:latin typeface="Calibri"/>
                          <a:ea typeface="宋体"/>
                          <a:cs typeface="Times New Roman"/>
                        </a:rPr>
                        <a:t>IoT</a:t>
                      </a: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等，</a:t>
                      </a:r>
                      <a:r>
                        <a:rPr lang="en-US" sz="1200" kern="100">
                          <a:latin typeface="Calibri"/>
                          <a:ea typeface="宋体"/>
                          <a:cs typeface="Times New Roman"/>
                        </a:rPr>
                        <a:t>DCOS</a:t>
                      </a: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部署的特点、规范、流程</a:t>
                      </a:r>
                    </a:p>
                  </a:txBody>
                  <a:tcPr marL="41753" marR="417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Calibri"/>
                          <a:ea typeface="宋体"/>
                          <a:cs typeface="Times New Roman"/>
                        </a:rPr>
                        <a:t>陈冉，中国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Times New Roman"/>
                        </a:rPr>
                        <a:t>DCOS</a:t>
                      </a:r>
                      <a:r>
                        <a:rPr lang="zh-CN" sz="1200" kern="100" dirty="0" smtClean="0">
                          <a:latin typeface="Calibri"/>
                          <a:ea typeface="宋体"/>
                          <a:cs typeface="Times New Roman"/>
                        </a:rPr>
                        <a:t>社区</a:t>
                      </a:r>
                      <a:r>
                        <a:rPr lang="zh-CN" altLang="en-US" sz="1200" kern="100" dirty="0" smtClean="0">
                          <a:latin typeface="Calibri"/>
                          <a:ea typeface="宋体"/>
                          <a:cs typeface="Times New Roman"/>
                        </a:rPr>
                        <a:t>负责人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1753" marR="417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0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数据中心级联</a:t>
                      </a:r>
                    </a:p>
                  </a:txBody>
                  <a:tcPr marL="41753" marR="417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latin typeface="Calibri"/>
                          <a:ea typeface="宋体"/>
                          <a:cs typeface="Times New Roman"/>
                        </a:rPr>
                        <a:t>Tricircle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Times New Roman"/>
                        </a:rPr>
                        <a:t>作为</a:t>
                      </a:r>
                      <a:r>
                        <a:rPr lang="en-US" sz="1200" kern="100" dirty="0" err="1">
                          <a:latin typeface="Calibri"/>
                          <a:ea typeface="宋体"/>
                          <a:cs typeface="Times New Roman"/>
                        </a:rPr>
                        <a:t>OpenStack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Times New Roman"/>
                        </a:rPr>
                        <a:t>多站点服务，通过为客户提供单一的原生</a:t>
                      </a:r>
                      <a:r>
                        <a:rPr lang="en-US" sz="1200" kern="100" dirty="0" err="1">
                          <a:latin typeface="Calibri"/>
                          <a:ea typeface="宋体"/>
                          <a:cs typeface="Times New Roman"/>
                        </a:rPr>
                        <a:t>OpenStack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Times New Roman"/>
                        </a:rPr>
                        <a:t> API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Times New Roman"/>
                        </a:rPr>
                        <a:t>入口，实现跨站点计算存储网络资源的自动化管理和一站式部署</a:t>
                      </a:r>
                    </a:p>
                  </a:txBody>
                  <a:tcPr marL="41753" marR="417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Calibri"/>
                          <a:ea typeface="宋体"/>
                          <a:cs typeface="Times New Roman"/>
                        </a:rPr>
                        <a:t>黄之鹏，华为</a:t>
                      </a:r>
                    </a:p>
                  </a:txBody>
                  <a:tcPr marL="41753" marR="417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5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Calibri"/>
                          <a:ea typeface="宋体"/>
                          <a:cs typeface="Times New Roman"/>
                        </a:rPr>
                        <a:t>运维</a:t>
                      </a:r>
                    </a:p>
                  </a:txBody>
                  <a:tcPr marL="41753" marR="417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梳理运维场景需求：</a:t>
                      </a:r>
                      <a:r>
                        <a:rPr lang="en-US" sz="1200" kern="100">
                          <a:latin typeface="Calibri"/>
                          <a:ea typeface="宋体"/>
                          <a:cs typeface="Times New Roman"/>
                        </a:rPr>
                        <a:t>Devops</a:t>
                      </a: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等等运维工具部署的特点、规范、流程</a:t>
                      </a:r>
                    </a:p>
                  </a:txBody>
                  <a:tcPr marL="41753" marR="417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Calibri"/>
                          <a:ea typeface="宋体"/>
                          <a:cs typeface="Times New Roman"/>
                        </a:rPr>
                        <a:t>智锦，云</a:t>
                      </a:r>
                      <a:r>
                        <a:rPr lang="zh-CN" sz="1200" kern="100" dirty="0" smtClean="0">
                          <a:latin typeface="Calibri"/>
                          <a:ea typeface="宋体"/>
                          <a:cs typeface="Times New Roman"/>
                        </a:rPr>
                        <a:t>霁</a:t>
                      </a:r>
                      <a:r>
                        <a:rPr lang="en-US" altLang="zh-CN" sz="1200" kern="100" dirty="0" smtClean="0">
                          <a:latin typeface="Calibri"/>
                          <a:ea typeface="宋体"/>
                          <a:cs typeface="Times New Roman"/>
                        </a:rPr>
                        <a:t>CEO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1753" marR="417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3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安全</a:t>
                      </a:r>
                    </a:p>
                  </a:txBody>
                  <a:tcPr marL="41753" marR="417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Calibri"/>
                          <a:ea typeface="宋体"/>
                          <a:cs typeface="Times New Roman"/>
                        </a:rPr>
                        <a:t>开源解决方案安全要求规范</a:t>
                      </a:r>
                    </a:p>
                  </a:txBody>
                  <a:tcPr marL="41753" marR="417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Calibri"/>
                          <a:ea typeface="宋体"/>
                          <a:cs typeface="Times New Roman"/>
                        </a:rPr>
                        <a:t>刘浩，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Times New Roman"/>
                        </a:rPr>
                        <a:t>360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1753" marR="417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714876" y="1785926"/>
          <a:ext cx="4071966" cy="182880"/>
        </p:xfrm>
        <a:graphic>
          <a:graphicData uri="http://schemas.openxmlformats.org/drawingml/2006/table">
            <a:tbl>
              <a:tblPr/>
              <a:tblGrid>
                <a:gridCol w="785818"/>
                <a:gridCol w="2000264"/>
                <a:gridCol w="1285884"/>
              </a:tblGrid>
              <a:tr h="1113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latin typeface="Calibri"/>
                          <a:ea typeface="宋体"/>
                          <a:cs typeface="Times New Roman"/>
                        </a:rPr>
                        <a:t>项目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1753" marR="417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Calibri"/>
                          <a:ea typeface="宋体"/>
                          <a:cs typeface="Times New Roman"/>
                        </a:rPr>
                        <a:t>项目介绍</a:t>
                      </a:r>
                    </a:p>
                  </a:txBody>
                  <a:tcPr marL="41753" marR="417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latin typeface="Calibri"/>
                          <a:ea typeface="宋体"/>
                          <a:cs typeface="Times New Roman"/>
                        </a:rPr>
                        <a:t>负责人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1753" marR="417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714348" y="1000108"/>
            <a:ext cx="7772400" cy="857257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欢迎加入联盟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pic>
        <p:nvPicPr>
          <p:cNvPr id="7" name="图片 6" descr="439191660663075521.png"/>
          <p:cNvPicPr>
            <a:picLocks noChangeAspect="1"/>
          </p:cNvPicPr>
          <p:nvPr/>
        </p:nvPicPr>
        <p:blipFill>
          <a:blip r:embed="rId2"/>
          <a:srcRect l="10982" t="35502" r="9401" b="19736"/>
          <a:stretch>
            <a:fillRect/>
          </a:stretch>
        </p:blipFill>
        <p:spPr>
          <a:xfrm>
            <a:off x="5500694" y="2071678"/>
            <a:ext cx="2571768" cy="2571768"/>
          </a:xfrm>
          <a:prstGeom prst="rect">
            <a:avLst/>
          </a:prstGeom>
        </p:spPr>
      </p:pic>
      <p:pic>
        <p:nvPicPr>
          <p:cNvPr id="8" name="图片 7" descr="71345720517701016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2093572"/>
            <a:ext cx="4383909" cy="21212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42976" y="1785926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微信公众号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86446" y="1857364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OSCAR</a:t>
            </a:r>
            <a:r>
              <a:rPr lang="zh-CN" altLang="en-US" b="1" dirty="0" smtClean="0">
                <a:solidFill>
                  <a:srgbClr val="FF0000"/>
                </a:solidFill>
              </a:rPr>
              <a:t>社区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1538" y="4714884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联系人：王月  </a:t>
            </a:r>
            <a:r>
              <a:rPr lang="en-US" altLang="zh-CN" dirty="0" smtClean="0">
                <a:hlinkClick r:id="rId4"/>
              </a:rPr>
              <a:t>wangyue1@ritt.cn</a:t>
            </a:r>
            <a:r>
              <a:rPr lang="en-US" altLang="zh-CN" dirty="0" smtClean="0"/>
              <a:t>  69094597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071538" y="4286256"/>
            <a:ext cx="3458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官网：</a:t>
            </a:r>
            <a:r>
              <a:rPr lang="en-US" altLang="zh-CN" dirty="0" smtClean="0">
                <a:hlinkClick r:id="rId5"/>
              </a:rPr>
              <a:t>http://opensourcecloud.cn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6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开源技术引领技术和商业发展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0" y="7114731"/>
            <a:ext cx="5714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开源主导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领域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79512" y="8124395"/>
            <a:ext cx="8733474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开</a:t>
            </a:r>
            <a:r>
              <a:rPr lang="zh-CN" altLang="en-US" sz="1400" dirty="0"/>
              <a:t>源萌芽于</a:t>
            </a:r>
            <a:r>
              <a:rPr lang="en-US" altLang="zh-CN" sz="1400" dirty="0"/>
              <a:t>50</a:t>
            </a:r>
            <a:r>
              <a:rPr lang="zh-CN" altLang="en-US" sz="1400" dirty="0"/>
              <a:t>年代。</a:t>
            </a:r>
            <a:r>
              <a:rPr lang="en-US" altLang="zh-CN" sz="1400" dirty="0"/>
              <a:t>Unix(69)</a:t>
            </a:r>
            <a:r>
              <a:rPr lang="zh-CN" altLang="en-US" sz="1400" dirty="0"/>
              <a:t>是最早有影响的开源程序，</a:t>
            </a:r>
            <a:r>
              <a:rPr lang="en-US" altLang="zh-CN" sz="1400" dirty="0"/>
              <a:t>GNU(83)-Linux(91)</a:t>
            </a:r>
            <a:r>
              <a:rPr lang="zh-CN" altLang="en-US" sz="1400" dirty="0"/>
              <a:t>开始形成开源平台，</a:t>
            </a:r>
            <a:r>
              <a:rPr lang="en-US" altLang="zh-CN" sz="1400" dirty="0"/>
              <a:t>Android(08)</a:t>
            </a:r>
            <a:r>
              <a:rPr lang="zh-CN" altLang="en-US" sz="1400" dirty="0"/>
              <a:t>是有影响力的商业开源软件，</a:t>
            </a:r>
            <a:r>
              <a:rPr lang="en-US" altLang="zh-CN" sz="1400" dirty="0" err="1"/>
              <a:t>Openstack</a:t>
            </a:r>
            <a:r>
              <a:rPr lang="en-US" altLang="zh-CN" sz="1400" dirty="0"/>
              <a:t>(10)</a:t>
            </a:r>
            <a:r>
              <a:rPr lang="zh-CN" altLang="en-US" sz="1400" dirty="0"/>
              <a:t>是重要开源云平台。在</a:t>
            </a:r>
            <a:r>
              <a:rPr lang="en-US" altLang="zh-CN" sz="1400" dirty="0"/>
              <a:t>80-90</a:t>
            </a:r>
            <a:r>
              <a:rPr lang="zh-CN" altLang="en-US" sz="1400" dirty="0"/>
              <a:t>年代开源社区</a:t>
            </a:r>
            <a:r>
              <a:rPr lang="en-US" altLang="zh-CN" sz="1400" dirty="0"/>
              <a:t>(83)</a:t>
            </a:r>
            <a:r>
              <a:rPr lang="zh-CN" altLang="en-US" sz="1400" dirty="0"/>
              <a:t>、产权规则</a:t>
            </a:r>
            <a:r>
              <a:rPr lang="en-US" altLang="zh-CN" sz="1400" dirty="0"/>
              <a:t>(88)</a:t>
            </a:r>
            <a:r>
              <a:rPr lang="zh-CN" altLang="en-US" sz="1400" dirty="0"/>
              <a:t>、商业模式</a:t>
            </a:r>
            <a:r>
              <a:rPr lang="en-US" altLang="zh-CN" sz="1400" dirty="0"/>
              <a:t>(91)</a:t>
            </a:r>
            <a:r>
              <a:rPr lang="zh-CN" altLang="en-US" sz="1400" dirty="0"/>
              <a:t>相继出现并成熟，到</a:t>
            </a:r>
            <a:r>
              <a:rPr lang="en-US" altLang="zh-CN" sz="1400" dirty="0"/>
              <a:t>1998</a:t>
            </a:r>
            <a:r>
              <a:rPr lang="zh-CN" altLang="en-US" sz="1400" dirty="0"/>
              <a:t>年开源作为一种模式成熟</a:t>
            </a:r>
            <a:r>
              <a:rPr lang="en-US" altLang="zh-CN" sz="1400" dirty="0"/>
              <a:t>(OSI)</a:t>
            </a:r>
            <a:r>
              <a:rPr lang="zh-CN" altLang="en-US" sz="1400" dirty="0"/>
              <a:t>。</a:t>
            </a:r>
            <a:endParaRPr lang="en-US" altLang="zh-CN" sz="1400" dirty="0"/>
          </a:p>
          <a:p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62" name="图片 61" descr="1233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1359371"/>
            <a:ext cx="8715404" cy="50130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9764" y="230215"/>
            <a:ext cx="7886700" cy="1325563"/>
          </a:xfrm>
        </p:spPr>
        <p:txBody>
          <a:bodyPr/>
          <a:lstStyle/>
          <a:p>
            <a:pPr algn="l"/>
            <a:r>
              <a:rPr lang="zh-CN" altLang="en-US" dirty="0" smtClean="0"/>
              <a:t>开源的范畴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5663" y="1446692"/>
            <a:ext cx="1695350" cy="158986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284" y="1473869"/>
            <a:ext cx="861126" cy="1538781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2714612" y="1538977"/>
            <a:ext cx="621510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1600" dirty="0" smtClean="0">
                <a:latin typeface="黑体" pitchFamily="2" charset="-122"/>
                <a:ea typeface="Gulim" pitchFamily="34" charset="-127"/>
              </a:rPr>
              <a:t>开源即软件开放源代码的思想，一类技术（群体）、一种产品。涵盖文化、产业、法律等多个社会维度。</a:t>
            </a:r>
            <a:endParaRPr lang="en-US" altLang="zh-CN" sz="1600" dirty="0" smtClean="0">
              <a:latin typeface="黑体" pitchFamily="2" charset="-122"/>
              <a:ea typeface="Gulim" pitchFamily="34" charset="-127"/>
            </a:endParaRPr>
          </a:p>
          <a:p>
            <a:pPr marL="269875" lvl="1">
              <a:buFont typeface="Wingdings" pitchFamily="2" charset="2"/>
              <a:buChar char="ü"/>
            </a:pPr>
            <a:r>
              <a:rPr lang="zh-CN" altLang="en-US" sz="1400" dirty="0" smtClean="0">
                <a:latin typeface="黑体" pitchFamily="2" charset="-122"/>
                <a:ea typeface="Gulim" pitchFamily="34" charset="-127"/>
              </a:rPr>
              <a:t>在生产上共享技术要素</a:t>
            </a:r>
            <a:r>
              <a:rPr lang="en-US" altLang="zh-CN" sz="1400" dirty="0" smtClean="0">
                <a:latin typeface="黑体" pitchFamily="2" charset="-122"/>
                <a:ea typeface="Gulim" pitchFamily="34" charset="-127"/>
              </a:rPr>
              <a:t>(</a:t>
            </a:r>
            <a:r>
              <a:rPr lang="zh-CN" altLang="en-US" sz="1400" dirty="0" smtClean="0">
                <a:latin typeface="黑体" pitchFamily="2" charset="-122"/>
                <a:ea typeface="Gulim" pitchFamily="34" charset="-127"/>
              </a:rPr>
              <a:t>资产</a:t>
            </a:r>
            <a:r>
              <a:rPr lang="en-US" altLang="zh-CN" sz="1400" dirty="0" smtClean="0">
                <a:latin typeface="黑体" pitchFamily="2" charset="-122"/>
                <a:ea typeface="Gulim" pitchFamily="34" charset="-127"/>
              </a:rPr>
              <a:t>)</a:t>
            </a:r>
            <a:r>
              <a:rPr lang="zh-CN" altLang="en-US" sz="1400" dirty="0" smtClean="0">
                <a:latin typeface="黑体" pitchFamily="2" charset="-122"/>
                <a:ea typeface="Gulim" pitchFamily="34" charset="-127"/>
              </a:rPr>
              <a:t>，一种过程透明的开放式、分布式协作的软件开发模式。</a:t>
            </a:r>
            <a:endParaRPr lang="en-US" altLang="zh-CN" sz="1400" dirty="0" smtClean="0">
              <a:latin typeface="黑体" pitchFamily="2" charset="-122"/>
              <a:ea typeface="Gulim" pitchFamily="34" charset="-127"/>
            </a:endParaRPr>
          </a:p>
          <a:p>
            <a:pPr marL="269875" lvl="1">
              <a:buFont typeface="Wingdings" pitchFamily="2" charset="2"/>
              <a:buChar char="ü"/>
            </a:pPr>
            <a:r>
              <a:rPr lang="zh-CN" altLang="en-US" sz="1400" dirty="0" smtClean="0">
                <a:latin typeface="黑体" pitchFamily="2" charset="-122"/>
                <a:ea typeface="Gulim" pitchFamily="34" charset="-127"/>
              </a:rPr>
              <a:t>在交换上常是一种以技术开放、服务收费为核心的商业模式。</a:t>
            </a:r>
          </a:p>
          <a:p>
            <a:endParaRPr lang="ko-KR" altLang="en-US" b="1" dirty="0" smtClean="0">
              <a:latin typeface="黑体" pitchFamily="2" charset="-122"/>
              <a:ea typeface="Gulim" pitchFamily="34" charset="-127"/>
            </a:endParaRPr>
          </a:p>
          <a:p>
            <a:endParaRPr lang="zh-CN" altLang="en-US" kern="0" dirty="0" smtClean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835696" y="3236512"/>
            <a:ext cx="50405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827584" y="5058198"/>
            <a:ext cx="595035" cy="338554"/>
          </a:xfrm>
          <a:prstGeom prst="rect">
            <a:avLst/>
          </a:prstGeom>
          <a:solidFill>
            <a:schemeClr val="accent3">
              <a:lumMod val="85000"/>
            </a:schemeClr>
          </a:solidFill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kern="0" dirty="0" smtClean="0">
                <a:solidFill>
                  <a:sysClr val="windowText" lastClr="000000"/>
                </a:solidFill>
              </a:rPr>
              <a:t>硬件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7584" y="3113982"/>
            <a:ext cx="1160895" cy="338554"/>
          </a:xfrm>
          <a:prstGeom prst="rect">
            <a:avLst/>
          </a:prstGeom>
          <a:solidFill>
            <a:schemeClr val="accent3">
              <a:lumMod val="85000"/>
            </a:schemeClr>
          </a:solidFill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kern="0" dirty="0" smtClean="0">
                <a:solidFill>
                  <a:sysClr val="windowText" lastClr="000000"/>
                </a:solidFill>
              </a:rPr>
              <a:t>数据</a:t>
            </a:r>
            <a:r>
              <a:rPr lang="en-US" altLang="zh-CN" sz="1600" kern="0" dirty="0" smtClean="0">
                <a:solidFill>
                  <a:sysClr val="windowText" lastClr="000000"/>
                </a:solidFill>
              </a:rPr>
              <a:t>&amp;</a:t>
            </a:r>
            <a:r>
              <a:rPr lang="zh-CN" altLang="en-US" sz="1600" kern="0" dirty="0" smtClean="0">
                <a:solidFill>
                  <a:sysClr val="windowText" lastClr="000000"/>
                </a:solidFill>
              </a:rPr>
              <a:t>能力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7584" y="4532656"/>
            <a:ext cx="595035" cy="338554"/>
          </a:xfrm>
          <a:prstGeom prst="rect">
            <a:avLst/>
          </a:prstGeom>
          <a:solidFill>
            <a:schemeClr val="accent3">
              <a:lumMod val="85000"/>
            </a:schemeClr>
          </a:solidFill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kern="0" dirty="0" smtClean="0">
                <a:solidFill>
                  <a:sysClr val="windowText" lastClr="000000"/>
                </a:solidFill>
              </a:rPr>
              <a:t>软件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7584" y="4028600"/>
            <a:ext cx="595035" cy="338554"/>
          </a:xfrm>
          <a:prstGeom prst="rect">
            <a:avLst/>
          </a:prstGeom>
          <a:solidFill>
            <a:schemeClr val="accent3">
              <a:lumMod val="85000"/>
            </a:schemeClr>
          </a:solidFill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kern="0" dirty="0" smtClean="0">
                <a:solidFill>
                  <a:sysClr val="windowText" lastClr="000000"/>
                </a:solidFill>
              </a:rPr>
              <a:t>标准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7584" y="5922294"/>
            <a:ext cx="1005403" cy="338554"/>
          </a:xfrm>
          <a:prstGeom prst="rect">
            <a:avLst/>
          </a:prstGeom>
          <a:solidFill>
            <a:schemeClr val="accent3">
              <a:lumMod val="85000"/>
            </a:schemeClr>
          </a:solidFill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kern="0" dirty="0" smtClean="0">
                <a:solidFill>
                  <a:sysClr val="windowText" lastClr="000000"/>
                </a:solidFill>
              </a:rPr>
              <a:t>网络架构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40696" y="5058198"/>
            <a:ext cx="1005403" cy="338554"/>
          </a:xfrm>
          <a:prstGeom prst="rect">
            <a:avLst/>
          </a:prstGeom>
          <a:solidFill>
            <a:schemeClr val="accent3">
              <a:lumMod val="85000"/>
            </a:schemeClr>
          </a:solidFill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kern="0" dirty="0" smtClean="0">
                <a:solidFill>
                  <a:srgbClr val="C00000"/>
                </a:solidFill>
              </a:rPr>
              <a:t>开源硬件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40696" y="3113982"/>
            <a:ext cx="1571264" cy="338554"/>
          </a:xfrm>
          <a:prstGeom prst="rect">
            <a:avLst/>
          </a:prstGeom>
          <a:solidFill>
            <a:schemeClr val="accent3">
              <a:lumMod val="85000"/>
            </a:schemeClr>
          </a:solidFill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kern="0" dirty="0" smtClean="0">
                <a:solidFill>
                  <a:sysClr val="windowText" lastClr="000000"/>
                </a:solidFill>
              </a:rPr>
              <a:t>开放数据</a:t>
            </a:r>
            <a:r>
              <a:rPr lang="en-US" altLang="zh-CN" sz="1600" kern="0" dirty="0" smtClean="0">
                <a:solidFill>
                  <a:sysClr val="windowText" lastClr="000000"/>
                </a:solidFill>
              </a:rPr>
              <a:t>&amp;</a:t>
            </a:r>
            <a:r>
              <a:rPr lang="zh-CN" altLang="en-US" sz="1600" kern="0" dirty="0" smtClean="0">
                <a:solidFill>
                  <a:sysClr val="windowText" lastClr="000000"/>
                </a:solidFill>
              </a:rPr>
              <a:t>能力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40696" y="4532656"/>
            <a:ext cx="1005403" cy="338554"/>
          </a:xfrm>
          <a:prstGeom prst="rect">
            <a:avLst/>
          </a:prstGeom>
          <a:solidFill>
            <a:schemeClr val="accent3">
              <a:lumMod val="85000"/>
            </a:schemeClr>
          </a:solidFill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kern="0" dirty="0" smtClean="0">
                <a:solidFill>
                  <a:srgbClr val="C00000"/>
                </a:solidFill>
              </a:rPr>
              <a:t>开源软件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40696" y="4028600"/>
            <a:ext cx="1005403" cy="338554"/>
          </a:xfrm>
          <a:prstGeom prst="rect">
            <a:avLst/>
          </a:prstGeom>
          <a:solidFill>
            <a:schemeClr val="accent3">
              <a:lumMod val="85000"/>
            </a:schemeClr>
          </a:solidFill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kern="0" dirty="0" smtClean="0">
                <a:solidFill>
                  <a:srgbClr val="C00000"/>
                </a:solidFill>
              </a:rPr>
              <a:t>开放标准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40696" y="5922294"/>
            <a:ext cx="1415772" cy="338554"/>
          </a:xfrm>
          <a:prstGeom prst="rect">
            <a:avLst/>
          </a:prstGeom>
          <a:solidFill>
            <a:schemeClr val="accent3">
              <a:lumMod val="85000"/>
            </a:schemeClr>
          </a:solidFill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kern="0" dirty="0" smtClean="0">
                <a:solidFill>
                  <a:sysClr val="windowText" lastClr="000000"/>
                </a:solidFill>
              </a:rPr>
              <a:t>开放网络架构</a:t>
            </a: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475656" y="4201652"/>
            <a:ext cx="115212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arrow"/>
          </a:ln>
          <a:effectLst/>
        </p:spPr>
      </p:cxnSp>
      <p:cxnSp>
        <p:nvCxnSpPr>
          <p:cNvPr id="20" name="直接箭头连接符 19"/>
          <p:cNvCxnSpPr/>
          <p:nvPr/>
        </p:nvCxnSpPr>
        <p:spPr>
          <a:xfrm>
            <a:off x="1475656" y="4705708"/>
            <a:ext cx="115212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arrow"/>
          </a:ln>
          <a:effectLst/>
        </p:spPr>
      </p:cxnSp>
      <p:cxnSp>
        <p:nvCxnSpPr>
          <p:cNvPr id="21" name="直接箭头连接符 20"/>
          <p:cNvCxnSpPr/>
          <p:nvPr/>
        </p:nvCxnSpPr>
        <p:spPr>
          <a:xfrm>
            <a:off x="1475656" y="5180728"/>
            <a:ext cx="115212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arrow"/>
          </a:ln>
          <a:effectLst/>
        </p:spPr>
      </p:cxnSp>
      <p:cxnSp>
        <p:nvCxnSpPr>
          <p:cNvPr id="23" name="直接箭头连接符 22"/>
          <p:cNvCxnSpPr/>
          <p:nvPr/>
        </p:nvCxnSpPr>
        <p:spPr>
          <a:xfrm>
            <a:off x="1880084" y="6044824"/>
            <a:ext cx="603684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827584" y="3546030"/>
            <a:ext cx="1005403" cy="338554"/>
          </a:xfrm>
          <a:prstGeom prst="rect">
            <a:avLst/>
          </a:prstGeom>
          <a:solidFill>
            <a:schemeClr val="accent3">
              <a:lumMod val="85000"/>
            </a:schemeClr>
          </a:solidFill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kern="0" dirty="0">
                <a:solidFill>
                  <a:sysClr val="windowText" lastClr="000000"/>
                </a:solidFill>
              </a:rPr>
              <a:t>网络</a:t>
            </a:r>
            <a:r>
              <a:rPr lang="zh-CN" altLang="en-US" sz="1600" kern="0" dirty="0" smtClean="0">
                <a:solidFill>
                  <a:sysClr val="windowText" lastClr="000000"/>
                </a:solidFill>
              </a:rPr>
              <a:t>接口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40696" y="3546030"/>
            <a:ext cx="1005403" cy="338554"/>
          </a:xfrm>
          <a:prstGeom prst="rect">
            <a:avLst/>
          </a:prstGeom>
          <a:solidFill>
            <a:schemeClr val="accent3">
              <a:lumMod val="85000"/>
            </a:schemeClr>
          </a:solidFill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kern="0" dirty="0" smtClean="0">
                <a:solidFill>
                  <a:sysClr val="windowText" lastClr="000000"/>
                </a:solidFill>
              </a:rPr>
              <a:t>开放平台</a:t>
            </a:r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1909166" y="3715307"/>
            <a:ext cx="718618" cy="37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arrow"/>
          </a:ln>
          <a:effectLst/>
        </p:spPr>
      </p:cxnSp>
      <p:cxnSp>
        <p:nvCxnSpPr>
          <p:cNvPr id="28" name="直接箭头连接符 27"/>
          <p:cNvCxnSpPr/>
          <p:nvPr/>
        </p:nvCxnSpPr>
        <p:spPr>
          <a:xfrm>
            <a:off x="5724128" y="3092496"/>
            <a:ext cx="50405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4716016" y="5058198"/>
            <a:ext cx="1005403" cy="338554"/>
          </a:xfrm>
          <a:prstGeom prst="rect">
            <a:avLst/>
          </a:prstGeom>
          <a:solidFill>
            <a:schemeClr val="accent3">
              <a:lumMod val="85000"/>
            </a:schemeClr>
          </a:solidFill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kern="0" dirty="0" smtClean="0">
                <a:solidFill>
                  <a:sysClr val="windowText" lastClr="000000"/>
                </a:solidFill>
              </a:rPr>
              <a:t>生产组织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16016" y="2969966"/>
            <a:ext cx="1005403" cy="338554"/>
          </a:xfrm>
          <a:prstGeom prst="rect">
            <a:avLst/>
          </a:prstGeom>
          <a:solidFill>
            <a:schemeClr val="accent3">
              <a:lumMod val="85000"/>
            </a:schemeClr>
          </a:solidFill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kern="0" dirty="0" smtClean="0">
                <a:solidFill>
                  <a:sysClr val="windowText" lastClr="000000"/>
                </a:solidFill>
              </a:rPr>
              <a:t>市场规则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78502" y="5396752"/>
            <a:ext cx="1415772" cy="338554"/>
          </a:xfrm>
          <a:prstGeom prst="rect">
            <a:avLst/>
          </a:prstGeom>
          <a:solidFill>
            <a:schemeClr val="accent3">
              <a:lumMod val="85000"/>
            </a:schemeClr>
          </a:solidFill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kern="0" dirty="0" smtClean="0">
                <a:solidFill>
                  <a:sysClr val="windowText" lastClr="000000"/>
                </a:solidFill>
              </a:rPr>
              <a:t>知识产权机制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16016" y="3524544"/>
            <a:ext cx="1005403" cy="338554"/>
          </a:xfrm>
          <a:prstGeom prst="rect">
            <a:avLst/>
          </a:prstGeom>
          <a:solidFill>
            <a:schemeClr val="accent3">
              <a:lumMod val="85000"/>
            </a:schemeClr>
          </a:solidFill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kern="0" dirty="0" smtClean="0">
                <a:solidFill>
                  <a:sysClr val="windowText" lastClr="000000"/>
                </a:solidFill>
              </a:rPr>
              <a:t>教育机制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716016" y="5490246"/>
            <a:ext cx="1005403" cy="338554"/>
          </a:xfrm>
          <a:prstGeom prst="rect">
            <a:avLst/>
          </a:prstGeom>
          <a:solidFill>
            <a:schemeClr val="accent3">
              <a:lumMod val="85000"/>
            </a:schemeClr>
          </a:solidFill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kern="0" dirty="0" smtClean="0">
                <a:solidFill>
                  <a:sysClr val="windowText" lastClr="000000"/>
                </a:solidFill>
              </a:rPr>
              <a:t>公共组织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529128" y="5058198"/>
            <a:ext cx="1005403" cy="338554"/>
          </a:xfrm>
          <a:prstGeom prst="rect">
            <a:avLst/>
          </a:prstGeom>
          <a:solidFill>
            <a:schemeClr val="accent3">
              <a:lumMod val="85000"/>
            </a:schemeClr>
          </a:solidFill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kern="0" dirty="0" smtClean="0">
                <a:solidFill>
                  <a:srgbClr val="C00000"/>
                </a:solidFill>
              </a:rPr>
              <a:t>开源社区</a:t>
            </a:r>
            <a:endParaRPr lang="zh-CN" altLang="en-US" sz="1600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29128" y="2969966"/>
            <a:ext cx="1005403" cy="338554"/>
          </a:xfrm>
          <a:prstGeom prst="rect">
            <a:avLst/>
          </a:prstGeom>
          <a:solidFill>
            <a:schemeClr val="accent3">
              <a:lumMod val="85000"/>
            </a:schemeClr>
          </a:solidFill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kern="0" dirty="0" smtClean="0">
                <a:solidFill>
                  <a:sysClr val="windowText" lastClr="000000"/>
                </a:solidFill>
              </a:rPr>
              <a:t>开放市场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91614" y="5396752"/>
            <a:ext cx="1005403" cy="338554"/>
          </a:xfrm>
          <a:prstGeom prst="rect">
            <a:avLst/>
          </a:prstGeom>
          <a:solidFill>
            <a:schemeClr val="accent3">
              <a:lumMod val="85000"/>
            </a:schemeClr>
          </a:solidFill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kern="0" dirty="0">
                <a:solidFill>
                  <a:srgbClr val="C00000"/>
                </a:solidFill>
              </a:rPr>
              <a:t>开源</a:t>
            </a:r>
            <a:r>
              <a:rPr lang="zh-CN" altLang="en-US" sz="1600" kern="0" dirty="0" smtClean="0">
                <a:solidFill>
                  <a:srgbClr val="C00000"/>
                </a:solidFill>
              </a:rPr>
              <a:t>授权</a:t>
            </a:r>
            <a:endParaRPr lang="zh-CN" altLang="en-US" sz="1600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529128" y="3524544"/>
            <a:ext cx="1826141" cy="338554"/>
          </a:xfrm>
          <a:prstGeom prst="rect">
            <a:avLst/>
          </a:prstGeom>
          <a:solidFill>
            <a:schemeClr val="accent3">
              <a:lumMod val="85000"/>
            </a:schemeClr>
          </a:solidFill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kern="0" dirty="0">
                <a:solidFill>
                  <a:sysClr val="windowText" lastClr="000000"/>
                </a:solidFill>
              </a:rPr>
              <a:t>大学的开放式教育</a:t>
            </a:r>
            <a:endParaRPr lang="zh-CN" altLang="en-US" sz="1600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29128" y="5490246"/>
            <a:ext cx="2646878" cy="338554"/>
          </a:xfrm>
          <a:prstGeom prst="rect">
            <a:avLst/>
          </a:prstGeom>
          <a:solidFill>
            <a:schemeClr val="accent3">
              <a:lumMod val="85000"/>
            </a:schemeClr>
          </a:solidFill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kern="0" dirty="0" smtClean="0">
                <a:solidFill>
                  <a:srgbClr val="C00000"/>
                </a:solidFill>
              </a:rPr>
              <a:t>开源</a:t>
            </a:r>
            <a:r>
              <a:rPr lang="zh-CN" altLang="zh-CN" sz="1600" dirty="0" smtClean="0">
                <a:solidFill>
                  <a:srgbClr val="C00000"/>
                </a:solidFill>
              </a:rPr>
              <a:t>公益组织</a:t>
            </a:r>
            <a:r>
              <a:rPr lang="zh-CN" altLang="en-US" sz="1600" dirty="0" smtClean="0">
                <a:solidFill>
                  <a:srgbClr val="C00000"/>
                </a:solidFill>
              </a:rPr>
              <a:t>、标准组织等</a:t>
            </a:r>
            <a:endParaRPr lang="zh-CN" altLang="en-US" sz="1600" kern="0" dirty="0" smtClean="0">
              <a:solidFill>
                <a:srgbClr val="C00000"/>
              </a:solidFill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5724128" y="3693821"/>
            <a:ext cx="648072" cy="37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arrow"/>
          </a:ln>
          <a:effectLst/>
        </p:spPr>
      </p:cxnSp>
      <p:cxnSp>
        <p:nvCxnSpPr>
          <p:cNvPr id="42" name="直接箭头连接符 41"/>
          <p:cNvCxnSpPr/>
          <p:nvPr/>
        </p:nvCxnSpPr>
        <p:spPr>
          <a:xfrm>
            <a:off x="2249462" y="5566029"/>
            <a:ext cx="306314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arrow"/>
          </a:ln>
          <a:effectLst/>
        </p:spPr>
      </p:cxnSp>
      <p:cxnSp>
        <p:nvCxnSpPr>
          <p:cNvPr id="43" name="直接箭头连接符 42"/>
          <p:cNvCxnSpPr/>
          <p:nvPr/>
        </p:nvCxnSpPr>
        <p:spPr>
          <a:xfrm>
            <a:off x="5796136" y="5180728"/>
            <a:ext cx="666074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arrow"/>
          </a:ln>
          <a:effectLst/>
        </p:spPr>
      </p:cxnSp>
      <p:cxnSp>
        <p:nvCxnSpPr>
          <p:cNvPr id="44" name="直接箭头连接符 43"/>
          <p:cNvCxnSpPr/>
          <p:nvPr/>
        </p:nvCxnSpPr>
        <p:spPr>
          <a:xfrm>
            <a:off x="5768516" y="5684784"/>
            <a:ext cx="603684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arrow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4716016" y="4050086"/>
            <a:ext cx="1005403" cy="338554"/>
          </a:xfrm>
          <a:prstGeom prst="rect">
            <a:avLst/>
          </a:prstGeom>
          <a:solidFill>
            <a:schemeClr val="accent3">
              <a:lumMod val="85000"/>
            </a:schemeClr>
          </a:solidFill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kern="0" dirty="0" smtClean="0">
                <a:solidFill>
                  <a:sysClr val="windowText" lastClr="000000"/>
                </a:solidFill>
              </a:rPr>
              <a:t>企业机制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529128" y="4050086"/>
            <a:ext cx="1826141" cy="338554"/>
          </a:xfrm>
          <a:prstGeom prst="rect">
            <a:avLst/>
          </a:prstGeom>
          <a:solidFill>
            <a:schemeClr val="accent3">
              <a:lumMod val="85000"/>
            </a:schemeClr>
          </a:solidFill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企业的</a:t>
            </a:r>
            <a:r>
              <a:rPr lang="zh-CN" altLang="zh-CN" sz="1600" b="1" dirty="0" smtClean="0"/>
              <a:t>开放式</a:t>
            </a:r>
            <a:r>
              <a:rPr lang="zh-CN" altLang="zh-CN" sz="1600" b="1" dirty="0"/>
              <a:t>创新</a:t>
            </a:r>
            <a:endParaRPr lang="zh-CN" altLang="en-US" sz="1600" kern="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>
            <a:off x="5796136" y="4223138"/>
            <a:ext cx="61206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arrow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4716016" y="5922294"/>
            <a:ext cx="1005403" cy="338554"/>
          </a:xfrm>
          <a:prstGeom prst="rect">
            <a:avLst/>
          </a:prstGeom>
          <a:solidFill>
            <a:schemeClr val="accent3">
              <a:lumMod val="85000"/>
            </a:schemeClr>
          </a:solidFill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kern="0" dirty="0" smtClean="0">
                <a:solidFill>
                  <a:sysClr val="windowText" lastClr="000000"/>
                </a:solidFill>
              </a:rPr>
              <a:t>政府机制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529128" y="5922294"/>
            <a:ext cx="2441694" cy="338554"/>
          </a:xfrm>
          <a:prstGeom prst="rect">
            <a:avLst/>
          </a:prstGeom>
          <a:solidFill>
            <a:schemeClr val="accent3">
              <a:lumMod val="85000"/>
            </a:schemeClr>
          </a:solidFill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kern="0" dirty="0">
                <a:solidFill>
                  <a:sysClr val="windowText" lastClr="000000"/>
                </a:solidFill>
              </a:rPr>
              <a:t>开放政府（政务开放性）</a:t>
            </a:r>
            <a:endParaRPr lang="zh-CN" altLang="en-US" sz="1600" kern="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>
            <a:off x="5768516" y="6116832"/>
            <a:ext cx="603684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486388" y="6426350"/>
            <a:ext cx="2031325" cy="338554"/>
          </a:xfrm>
          <a:prstGeom prst="rect">
            <a:avLst/>
          </a:prstGeom>
          <a:solidFill>
            <a:schemeClr val="accent3">
              <a:lumMod val="85000"/>
            </a:schemeClr>
          </a:solidFill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kern="0" dirty="0" smtClean="0">
                <a:solidFill>
                  <a:sysClr val="windowText" lastClr="000000"/>
                </a:solidFill>
              </a:rPr>
              <a:t>信息系统的开放层次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226650" y="6476872"/>
            <a:ext cx="2441694" cy="338554"/>
          </a:xfrm>
          <a:prstGeom prst="rect">
            <a:avLst/>
          </a:prstGeom>
          <a:solidFill>
            <a:schemeClr val="accent3">
              <a:lumMod val="85000"/>
            </a:schemeClr>
          </a:solidFill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kern="0" dirty="0" smtClean="0">
                <a:solidFill>
                  <a:sysClr val="windowText" lastClr="000000"/>
                </a:solidFill>
              </a:rPr>
              <a:t>产业生态系统的开放层次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716016" y="4532656"/>
            <a:ext cx="1005403" cy="338554"/>
          </a:xfrm>
          <a:prstGeom prst="rect">
            <a:avLst/>
          </a:prstGeom>
          <a:solidFill>
            <a:schemeClr val="accent3">
              <a:lumMod val="85000"/>
            </a:schemeClr>
          </a:solidFill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kern="0" dirty="0" smtClean="0">
                <a:solidFill>
                  <a:sysClr val="windowText" lastClr="000000"/>
                </a:solidFill>
              </a:rPr>
              <a:t>商业形式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29128" y="4532656"/>
            <a:ext cx="1415772" cy="338554"/>
          </a:xfrm>
          <a:prstGeom prst="rect">
            <a:avLst/>
          </a:prstGeom>
          <a:solidFill>
            <a:schemeClr val="accent3">
              <a:lumMod val="85000"/>
            </a:schemeClr>
          </a:solidFill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kern="0" dirty="0" smtClean="0">
                <a:solidFill>
                  <a:srgbClr val="C00000"/>
                </a:solidFill>
              </a:rPr>
              <a:t>开源商业模式</a:t>
            </a:r>
            <a:endParaRPr lang="zh-CN" altLang="en-US" sz="1600" kern="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 flipV="1">
            <a:off x="5724128" y="4701933"/>
            <a:ext cx="732992" cy="37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arrow"/>
          </a:ln>
          <a:effectLst/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9058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代码开源的模式</a:t>
            </a:r>
            <a:endParaRPr lang="zh-CN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214282" y="1534949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1600" dirty="0" smtClean="0"/>
              <a:t>基金会模式：</a:t>
            </a:r>
            <a:r>
              <a:rPr lang="en-US" altLang="zh-CN" sz="1600" dirty="0" smtClean="0"/>
              <a:t>Linux</a:t>
            </a:r>
            <a:r>
              <a:rPr lang="zh-CN" altLang="en-US" sz="1600" dirty="0" smtClean="0"/>
              <a:t>：学界</a:t>
            </a:r>
            <a:r>
              <a:rPr lang="zh-CN" altLang="en-US" sz="1600" kern="0" dirty="0" smtClean="0"/>
              <a:t>发起组织社区，开放生产。</a:t>
            </a:r>
            <a:endParaRPr lang="en-US" altLang="zh-CN" sz="1600" kern="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1600" dirty="0" smtClean="0"/>
              <a:t>商业公司捐献给基金会：</a:t>
            </a:r>
            <a:r>
              <a:rPr lang="en-US" altLang="zh-CN" sz="1600" dirty="0" smtClean="0"/>
              <a:t>Apache/</a:t>
            </a:r>
            <a:r>
              <a:rPr lang="en-US" altLang="zh-CN" sz="1600" dirty="0" err="1" smtClean="0"/>
              <a:t>Openstack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Mesos</a:t>
            </a:r>
            <a:r>
              <a:rPr lang="zh-CN" altLang="en-US" sz="1600" dirty="0" smtClean="0"/>
              <a:t>：商业公司捐献给基金会，开放生产。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1600" kern="0" dirty="0" smtClean="0"/>
              <a:t>企业开源模式：</a:t>
            </a:r>
            <a:r>
              <a:rPr lang="en-US" altLang="zh-CN" sz="1600" dirty="0" smtClean="0"/>
              <a:t>Android</a:t>
            </a:r>
            <a:r>
              <a:rPr lang="zh-CN" altLang="en-US" sz="1600" dirty="0" smtClean="0"/>
              <a:t>：商业公司发起，封闭生产；</a:t>
            </a:r>
            <a:r>
              <a:rPr lang="en-US" altLang="zh-CN" sz="1600" dirty="0" err="1" smtClean="0"/>
              <a:t>MySQL</a:t>
            </a:r>
            <a:r>
              <a:rPr lang="zh-CN" altLang="en-US" sz="1600" dirty="0" smtClean="0"/>
              <a:t>。</a:t>
            </a:r>
            <a:endParaRPr lang="zh-CN" altLang="en-US" sz="1600" kern="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87615705"/>
              </p:ext>
            </p:extLst>
          </p:nvPr>
        </p:nvGraphicFramePr>
        <p:xfrm>
          <a:off x="4586989" y="2293522"/>
          <a:ext cx="4557011" cy="1946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89549"/>
                <a:gridCol w="599606"/>
                <a:gridCol w="779489"/>
                <a:gridCol w="689547"/>
                <a:gridCol w="929390"/>
                <a:gridCol w="869430"/>
              </a:tblGrid>
              <a:tr h="291840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常用许可证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48000" marB="0"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MIT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4800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GPL</a:t>
                      </a:r>
                      <a:endParaRPr lang="zh-CN" alt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4800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LGPL</a:t>
                      </a:r>
                      <a:endParaRPr lang="zh-CN" alt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4800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FreeBSD</a:t>
                      </a:r>
                      <a:endParaRPr lang="zh-CN" alt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4800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err="1" smtClean="0">
                          <a:solidFill>
                            <a:schemeClr val="tx1"/>
                          </a:solidFill>
                        </a:rPr>
                        <a:t>NewBSD</a:t>
                      </a:r>
                      <a:endParaRPr lang="zh-CN" alt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48000" marB="0"/>
                </a:tc>
              </a:tr>
              <a:tr h="339840">
                <a:tc>
                  <a:txBody>
                    <a:bodyPr/>
                    <a:lstStyle/>
                    <a:p>
                      <a:r>
                        <a:rPr lang="zh-CN" altLang="en-US" sz="1600" b="0" dirty="0" smtClean="0"/>
                        <a:t>出现时间</a:t>
                      </a:r>
                      <a:endParaRPr lang="zh-CN" altLang="en-US" sz="1600" b="0" dirty="0"/>
                    </a:p>
                  </a:txBody>
                  <a:tcPr marL="36000" marR="36000" marT="48000" marB="48000"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/>
                        <a:t>1988</a:t>
                      </a:r>
                      <a:endParaRPr lang="zh-CN" altLang="en-US" sz="1600" b="0" dirty="0"/>
                    </a:p>
                  </a:txBody>
                  <a:tcPr marL="36000" marR="36000" marT="48000" marB="48000"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/>
                        <a:t>1989.1</a:t>
                      </a:r>
                      <a:endParaRPr lang="zh-CN" altLang="en-US" sz="1600" b="0" dirty="0"/>
                    </a:p>
                  </a:txBody>
                  <a:tcPr marL="36000" marR="36000" marT="48000" marB="48000"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/>
                        <a:t>1991.6</a:t>
                      </a:r>
                      <a:endParaRPr lang="zh-CN" altLang="en-US" sz="1600" b="0" dirty="0"/>
                    </a:p>
                  </a:txBody>
                  <a:tcPr marL="36000" marR="36000" marT="48000" marB="48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smtClean="0"/>
                        <a:t>1998</a:t>
                      </a:r>
                      <a:endParaRPr lang="zh-CN" altLang="en-US" sz="1600" b="0" dirty="0" smtClean="0"/>
                    </a:p>
                  </a:txBody>
                  <a:tcPr marL="36000" marR="36000" marT="48000" marB="48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smtClean="0"/>
                        <a:t>1999.7</a:t>
                      </a:r>
                      <a:endParaRPr lang="zh-CN" altLang="en-US" sz="1600" b="0" dirty="0" smtClean="0"/>
                    </a:p>
                  </a:txBody>
                  <a:tcPr marL="36000" marR="36000" marT="48000" marB="48000"/>
                </a:tc>
              </a:tr>
              <a:tr h="8275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 smtClean="0"/>
                        <a:t>使用案例</a:t>
                      </a:r>
                    </a:p>
                  </a:txBody>
                  <a:tcPr marL="36000" marR="36000" marT="48000" marB="48000"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/>
                        <a:t>Ruby</a:t>
                      </a:r>
                      <a:endParaRPr lang="zh-CN" altLang="en-US" sz="1600" b="0" dirty="0"/>
                    </a:p>
                  </a:txBody>
                  <a:tcPr marL="36000" marR="36000" marT="48000" marB="48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smtClean="0"/>
                        <a:t>Linux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err="1" smtClean="0"/>
                        <a:t>MySQL</a:t>
                      </a:r>
                      <a:endParaRPr lang="en-US" altLang="zh-CN" sz="1600" b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dirty="0" smtClean="0"/>
                    </a:p>
                  </a:txBody>
                  <a:tcPr marL="36000" marR="36000" marT="48000" marB="48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smtClean="0"/>
                        <a:t>Gnome</a:t>
                      </a:r>
                      <a:endParaRPr lang="zh-CN" altLang="en-US" sz="1600" b="0" dirty="0" smtClean="0"/>
                    </a:p>
                  </a:txBody>
                  <a:tcPr marL="36000" marR="36000" marT="48000" marB="48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err="1" smtClean="0"/>
                        <a:t>Webkit</a:t>
                      </a:r>
                      <a:endParaRPr lang="zh-CN" altLang="en-US" sz="1600" b="0" dirty="0"/>
                    </a:p>
                  </a:txBody>
                  <a:tcPr marL="36000" marR="36000" marT="48000" marB="48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smtClean="0"/>
                        <a:t>Biota</a:t>
                      </a:r>
                      <a:endParaRPr lang="zh-CN" altLang="en-US" sz="1600" b="0" dirty="0" smtClean="0"/>
                    </a:p>
                  </a:txBody>
                  <a:tcPr marL="36000" marR="36000" marT="48000" marB="48000"/>
                </a:tc>
              </a:tr>
            </a:tbl>
          </a:graphicData>
        </a:graphic>
      </p:graphicFrame>
      <p:grpSp>
        <p:nvGrpSpPr>
          <p:cNvPr id="34" name="组合 33"/>
          <p:cNvGrpSpPr/>
          <p:nvPr/>
        </p:nvGrpSpPr>
        <p:grpSpPr>
          <a:xfrm>
            <a:off x="179513" y="2396792"/>
            <a:ext cx="4377498" cy="3400070"/>
            <a:chOff x="179512" y="2276872"/>
            <a:chExt cx="6052442" cy="3527761"/>
          </a:xfrm>
        </p:grpSpPr>
        <p:cxnSp>
          <p:nvCxnSpPr>
            <p:cNvPr id="6" name="直接箭头连接符 5"/>
            <p:cNvCxnSpPr/>
            <p:nvPr/>
          </p:nvCxnSpPr>
          <p:spPr>
            <a:xfrm flipV="1">
              <a:off x="203900" y="4149080"/>
              <a:ext cx="5808260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arrow"/>
            </a:ln>
            <a:effectLst/>
          </p:spPr>
        </p:cxnSp>
        <p:sp>
          <p:nvSpPr>
            <p:cNvPr id="7" name="TextBox 6"/>
            <p:cNvSpPr txBox="1"/>
            <p:nvPr/>
          </p:nvSpPr>
          <p:spPr>
            <a:xfrm>
              <a:off x="274938" y="4157356"/>
              <a:ext cx="1704773" cy="447069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100" kern="0" dirty="0" smtClean="0"/>
                <a:t>细分所有权、</a:t>
              </a:r>
              <a:endParaRPr lang="en-US" altLang="zh-CN" sz="1100" kern="0" dirty="0" smtClean="0"/>
            </a:p>
            <a:p>
              <a:r>
                <a:rPr lang="zh-CN" altLang="en-US" sz="1100" kern="0" dirty="0" smtClean="0"/>
                <a:t>使用权的主</a:t>
              </a:r>
              <a:r>
                <a:rPr lang="en-US" altLang="zh-CN" sz="1100" kern="0" dirty="0" smtClean="0"/>
                <a:t>-&gt;</a:t>
              </a:r>
              <a:r>
                <a:rPr lang="zh-CN" altLang="en-US" sz="1100" kern="0" dirty="0" smtClean="0"/>
                <a:t>次</a:t>
              </a:r>
            </a:p>
          </p:txBody>
        </p:sp>
        <p:cxnSp>
          <p:nvCxnSpPr>
            <p:cNvPr id="8" name="直接箭头连接符 7"/>
            <p:cNvCxnSpPr/>
            <p:nvPr/>
          </p:nvCxnSpPr>
          <p:spPr>
            <a:xfrm flipV="1">
              <a:off x="1547664" y="3717032"/>
              <a:ext cx="1026502" cy="43204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arrow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827583" y="3501008"/>
              <a:ext cx="1144372" cy="479003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200" kern="0" dirty="0" smtClean="0"/>
                <a:t>修改代码的</a:t>
              </a:r>
              <a:endParaRPr lang="en-US" altLang="zh-CN" sz="1200" kern="0" dirty="0" smtClean="0"/>
            </a:p>
            <a:p>
              <a:r>
                <a:rPr lang="zh-CN" altLang="en-US" sz="1200" kern="0" dirty="0" smtClean="0"/>
                <a:t>封闭权利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3900" y="3501008"/>
              <a:ext cx="775220" cy="479003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200" kern="0" dirty="0" smtClean="0"/>
                <a:t>版权</a:t>
              </a:r>
              <a:endParaRPr lang="en-US" altLang="zh-CN" sz="1200" kern="0" dirty="0" smtClean="0"/>
            </a:p>
            <a:p>
              <a:r>
                <a:rPr lang="zh-CN" altLang="en-US" sz="1200" kern="0" dirty="0" smtClean="0"/>
                <a:t>署名权</a:t>
              </a:r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1547664" y="4149080"/>
              <a:ext cx="1080120" cy="5040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arrow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2014939" y="4581128"/>
              <a:ext cx="1513525" cy="28740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200" kern="0" dirty="0" smtClean="0"/>
                <a:t>许可证的感染性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75856" y="5178678"/>
              <a:ext cx="1250120" cy="28740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kern="0" dirty="0" smtClean="0">
                  <a:solidFill>
                    <a:srgbClr val="C00000"/>
                  </a:solidFill>
                </a:rPr>
                <a:t>GPL</a:t>
              </a:r>
              <a:r>
                <a:rPr lang="zh-CN" altLang="en-US" sz="1200" kern="0" dirty="0" smtClean="0"/>
                <a:t>（感染）</a:t>
              </a:r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2699792" y="4725144"/>
              <a:ext cx="1080120" cy="5040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arrow"/>
            </a:ln>
            <a:effectLst/>
          </p:spPr>
        </p:cxnSp>
        <p:cxnSp>
          <p:nvCxnSpPr>
            <p:cNvPr id="15" name="直接箭头连接符 14"/>
            <p:cNvCxnSpPr/>
            <p:nvPr/>
          </p:nvCxnSpPr>
          <p:spPr>
            <a:xfrm flipV="1">
              <a:off x="2627784" y="4486926"/>
              <a:ext cx="1080120" cy="2382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4648572" y="4890645"/>
              <a:ext cx="1503912" cy="28740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kern="0" dirty="0" smtClean="0"/>
                <a:t>Mozilla</a:t>
              </a:r>
              <a:r>
                <a:rPr lang="zh-CN" altLang="en-US" sz="1200" kern="0" dirty="0" smtClean="0"/>
                <a:t>（需要）</a:t>
              </a: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2627784" y="3695546"/>
              <a:ext cx="1080120" cy="3095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arrow"/>
            </a:ln>
            <a:effectLst/>
          </p:spPr>
        </p:cxnSp>
        <p:cxnSp>
          <p:nvCxnSpPr>
            <p:cNvPr id="18" name="直接箭头连接符 17"/>
            <p:cNvCxnSpPr/>
            <p:nvPr/>
          </p:nvCxnSpPr>
          <p:spPr>
            <a:xfrm flipV="1">
              <a:off x="2627784" y="3262791"/>
              <a:ext cx="1008112" cy="4327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2195736" y="2772217"/>
              <a:ext cx="1144372" cy="479003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200" kern="0" dirty="0" smtClean="0"/>
                <a:t>修改文件的</a:t>
              </a:r>
              <a:endParaRPr lang="en-US" altLang="zh-CN" sz="1200" kern="0" dirty="0" smtClean="0"/>
            </a:p>
            <a:p>
              <a:r>
                <a:rPr lang="zh-CN" altLang="en-US" sz="1200" kern="0" dirty="0" smtClean="0"/>
                <a:t>版权说明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04927" y="4149080"/>
              <a:ext cx="1327027" cy="28740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kern="0" dirty="0" smtClean="0"/>
                <a:t>LGPL</a:t>
              </a:r>
              <a:r>
                <a:rPr lang="zh-CN" altLang="en-US" sz="1200" kern="0" dirty="0" smtClean="0"/>
                <a:t>（不必）</a:t>
              </a:r>
              <a:endParaRPr lang="en-US" altLang="zh-CN" sz="1200" kern="0" dirty="0" smtClean="0"/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3707904" y="4509120"/>
              <a:ext cx="1080120" cy="5040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arrow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>
            <a:xfrm flipV="1">
              <a:off x="3635896" y="4270902"/>
              <a:ext cx="1080120" cy="2382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arrow"/>
            </a:ln>
            <a:effectLst/>
          </p:spPr>
        </p:cxnSp>
        <p:cxnSp>
          <p:nvCxnSpPr>
            <p:cNvPr id="23" name="直接箭头连接符 22"/>
            <p:cNvCxnSpPr/>
            <p:nvPr/>
          </p:nvCxnSpPr>
          <p:spPr>
            <a:xfrm>
              <a:off x="3707904" y="3212976"/>
              <a:ext cx="1080120" cy="5040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arrow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>
            <a:xfrm flipV="1">
              <a:off x="3635896" y="2974758"/>
              <a:ext cx="1080120" cy="2382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arrow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4850884" y="3356992"/>
              <a:ext cx="1257811" cy="28740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kern="0" dirty="0" smtClean="0"/>
                <a:t>BSD</a:t>
              </a:r>
              <a:r>
                <a:rPr lang="zh-CN" altLang="en-US" sz="1200" kern="0" dirty="0" smtClean="0"/>
                <a:t>（不可）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60032" y="2780928"/>
              <a:ext cx="1253965" cy="28740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kern="0" dirty="0" smtClean="0"/>
                <a:t>MIT</a:t>
              </a:r>
              <a:r>
                <a:rPr lang="zh-CN" altLang="en-US" sz="1200" kern="0" dirty="0" smtClean="0"/>
                <a:t>（可以）</a:t>
              </a:r>
              <a:endParaRPr lang="en-US" altLang="zh-CN" sz="1200" kern="0" dirty="0" smtClean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79911" y="3810526"/>
              <a:ext cx="1519293" cy="28740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kern="0" dirty="0" smtClean="0">
                  <a:solidFill>
                    <a:srgbClr val="C00000"/>
                  </a:solidFill>
                </a:rPr>
                <a:t>Apache</a:t>
              </a:r>
              <a:r>
                <a:rPr lang="zh-CN" altLang="en-US" sz="1200" kern="0" dirty="0" smtClean="0"/>
                <a:t>（必须）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631633" y="2514382"/>
              <a:ext cx="2067254" cy="28740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200" kern="0" dirty="0" smtClean="0"/>
                <a:t>衍生软件的促销冠名权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56464" y="4437112"/>
              <a:ext cx="1882677" cy="28740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200" kern="0" dirty="0" smtClean="0"/>
                <a:t>修改文档的说明义务</a:t>
              </a:r>
            </a:p>
          </p:txBody>
        </p:sp>
        <p:cxnSp>
          <p:nvCxnSpPr>
            <p:cNvPr id="30" name="直接箭头连接符 29"/>
            <p:cNvCxnSpPr/>
            <p:nvPr/>
          </p:nvCxnSpPr>
          <p:spPr>
            <a:xfrm>
              <a:off x="899592" y="2276872"/>
              <a:ext cx="0" cy="3024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395535" y="5229200"/>
              <a:ext cx="1144372" cy="28740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200" kern="0" dirty="0" smtClean="0"/>
                <a:t>生产者权利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9512" y="2348880"/>
              <a:ext cx="3359288" cy="28740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200" kern="0" dirty="0" smtClean="0"/>
                <a:t>使用者权利（衍生作品闭源的可能性）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32878" y="5517231"/>
              <a:ext cx="2995106" cy="28740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200" kern="0" dirty="0" smtClean="0"/>
                <a:t>开源协议：共同点是保留版权</a:t>
              </a:r>
            </a:p>
          </p:txBody>
        </p:sp>
      </p:grp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4661941" y="4260119"/>
          <a:ext cx="4482060" cy="1459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0524"/>
                <a:gridCol w="960449"/>
                <a:gridCol w="1120524"/>
                <a:gridCol w="1280563"/>
              </a:tblGrid>
              <a:tr h="291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Apache-2.0</a:t>
                      </a:r>
                      <a:endParaRPr lang="zh-CN" alt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48000" marB="0"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EPL-1.0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48000" marB="0"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CDDL-1.0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4800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MPL-2.0</a:t>
                      </a:r>
                      <a:endParaRPr lang="zh-CN" alt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48000" marB="0"/>
                </a:tc>
              </a:tr>
              <a:tr h="339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smtClean="0"/>
                        <a:t>2004.1</a:t>
                      </a:r>
                      <a:endParaRPr lang="zh-CN" altLang="en-US" sz="1600" b="0" dirty="0"/>
                    </a:p>
                  </a:txBody>
                  <a:tcPr marL="36000" marR="36000" marT="48000" marB="48000"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/>
                        <a:t>2004.2</a:t>
                      </a:r>
                      <a:endParaRPr lang="zh-CN" altLang="en-US" sz="1600" b="0" dirty="0"/>
                    </a:p>
                  </a:txBody>
                  <a:tcPr marL="36000" marR="36000" marT="48000" marB="48000"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/>
                        <a:t>2004.12</a:t>
                      </a:r>
                      <a:endParaRPr lang="zh-CN" altLang="en-US" sz="1600" b="0" dirty="0"/>
                    </a:p>
                  </a:txBody>
                  <a:tcPr marL="36000" marR="36000" marT="48000" marB="48000"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/>
                        <a:t>2012.1</a:t>
                      </a:r>
                      <a:endParaRPr lang="zh-CN" altLang="en-US" sz="1600" b="0" dirty="0"/>
                    </a:p>
                  </a:txBody>
                  <a:tcPr marL="36000" marR="36000" marT="48000" marB="48000"/>
                </a:tc>
              </a:tr>
              <a:tr h="8275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smtClean="0"/>
                        <a:t>Android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err="1" smtClean="0"/>
                        <a:t>OpenStack</a:t>
                      </a:r>
                      <a:endParaRPr lang="en-US" altLang="zh-CN" sz="1600" b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err="1" smtClean="0"/>
                        <a:t>Mesos</a:t>
                      </a:r>
                      <a:endParaRPr lang="zh-CN" altLang="en-US" sz="1600" b="0" dirty="0"/>
                    </a:p>
                  </a:txBody>
                  <a:tcPr marL="36000" marR="36000" marT="48000" marB="48000"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/>
                        <a:t>Eclipse</a:t>
                      </a:r>
                      <a:endParaRPr lang="zh-CN" altLang="en-US" sz="1600" b="0" dirty="0"/>
                    </a:p>
                  </a:txBody>
                  <a:tcPr marL="36000" marR="36000" marT="48000" marB="48000"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err="1" smtClean="0"/>
                        <a:t>GlassFish</a:t>
                      </a:r>
                      <a:endParaRPr lang="zh-CN" altLang="en-US" sz="1600" b="0" dirty="0"/>
                    </a:p>
                  </a:txBody>
                  <a:tcPr marL="36000" marR="36000" marT="48000" marB="48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smtClean="0"/>
                        <a:t>Firefox</a:t>
                      </a:r>
                      <a:endParaRPr lang="zh-CN" altLang="en-US" sz="1600" b="0" dirty="0" smtClean="0"/>
                    </a:p>
                  </a:txBody>
                  <a:tcPr marL="36000" marR="36000" marT="48000" marB="48000"/>
                </a:tc>
              </a:tr>
            </a:tbl>
          </a:graphicData>
        </a:graphic>
      </p:graphicFrame>
      <p:sp>
        <p:nvSpPr>
          <p:cNvPr id="36" name="矩形 35"/>
          <p:cNvSpPr/>
          <p:nvPr/>
        </p:nvSpPr>
        <p:spPr>
          <a:xfrm>
            <a:off x="314794" y="1220326"/>
            <a:ext cx="8649324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 smtClean="0"/>
              <a:t>OSI </a:t>
            </a:r>
            <a:r>
              <a:rPr lang="zh-CN" altLang="en-US" sz="1400" dirty="0" smtClean="0"/>
              <a:t>：软件可以自由再发行，直接访问源代码</a:t>
            </a:r>
            <a:r>
              <a:rPr lang="zh-CN" altLang="en-US" sz="1400" dirty="0" smtClean="0"/>
              <a:t>，允许</a:t>
            </a:r>
            <a:r>
              <a:rPr lang="zh-CN" altLang="en-US" sz="1400" dirty="0" smtClean="0"/>
              <a:t>对软件与演绎作品进行修改并在相同的许可条件下发行。</a:t>
            </a:r>
            <a:endParaRPr lang="en-US" altLang="zh-CN" sz="14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960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开源越来越成为商业竞争的有利武器</a:t>
            </a:r>
            <a:endParaRPr lang="zh-CN" alt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565618"/>
            <a:ext cx="7632847" cy="954107"/>
          </a:xfrm>
          <a:prstGeom prst="rect">
            <a:avLst/>
          </a:prstGeom>
          <a:noFill/>
          <a:ln>
            <a:solidFill>
              <a:srgbClr val="518CD3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Linux-</a:t>
            </a:r>
            <a:r>
              <a:rPr lang="en-US" altLang="zh-CN" sz="1400" kern="0" dirty="0" err="1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MSDos</a:t>
            </a:r>
            <a:r>
              <a:rPr lang="en-US" altLang="zh-CN" sz="14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/Win</a:t>
            </a:r>
            <a:r>
              <a:rPr lang="zh-CN" altLang="en-US" sz="14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等：当</a:t>
            </a:r>
            <a:r>
              <a:rPr lang="en-US" altLang="zh-CN" sz="14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1991</a:t>
            </a:r>
            <a:r>
              <a:rPr lang="zh-CN" altLang="en-US" sz="14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4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14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进入市场时，微软的</a:t>
            </a:r>
            <a:r>
              <a:rPr lang="en-US" altLang="zh-CN" sz="14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4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14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视窗系统已经占领了大部分桌面市场，并在其后几年间迅速占领了部分服务器市场。</a:t>
            </a:r>
            <a:r>
              <a:rPr lang="en-US" altLang="zh-CN" sz="14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14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的出现本身就是学术社区来代替</a:t>
            </a:r>
            <a:r>
              <a:rPr lang="en-US" altLang="zh-CN" sz="14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Unix</a:t>
            </a:r>
            <a:r>
              <a:rPr lang="zh-CN" altLang="en-US" sz="14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MSDOS</a:t>
            </a:r>
            <a:r>
              <a:rPr lang="zh-CN" altLang="en-US" sz="14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等，由于其处在最重要的基础软件层次，吸引了大量技术爱好者，导致了替代性平台的兴起。</a:t>
            </a:r>
            <a:endParaRPr kumimoji="0" lang="zh-CN" altLang="en-US" sz="14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2630049"/>
            <a:ext cx="7632848" cy="738664"/>
          </a:xfrm>
          <a:prstGeom prst="rect">
            <a:avLst/>
          </a:prstGeom>
          <a:noFill/>
          <a:ln>
            <a:solidFill>
              <a:srgbClr val="518CD3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Android-</a:t>
            </a:r>
            <a:r>
              <a:rPr lang="en-US" altLang="zh-CN" sz="1400" kern="0" dirty="0" err="1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iOS</a:t>
            </a:r>
            <a:r>
              <a:rPr lang="zh-CN" altLang="en-US" sz="14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等：</a:t>
            </a:r>
            <a:r>
              <a:rPr lang="en-US" altLang="zh-CN" sz="14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14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于</a:t>
            </a:r>
            <a:r>
              <a:rPr lang="en-US" altLang="zh-CN" sz="14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2008</a:t>
            </a:r>
            <a:r>
              <a:rPr lang="zh-CN" altLang="en-US" sz="14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年正式进入市场，而此时智能手机市场已由</a:t>
            </a:r>
            <a:r>
              <a:rPr lang="en-US" altLang="zh-CN" sz="14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Symbian</a:t>
            </a:r>
            <a:r>
              <a:rPr lang="zh-CN" altLang="en-US" sz="14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kern="0" dirty="0" err="1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iOS</a:t>
            </a:r>
            <a:r>
              <a:rPr lang="zh-CN" altLang="en-US" sz="14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BB</a:t>
            </a:r>
            <a:r>
              <a:rPr lang="zh-CN" altLang="en-US" sz="14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等封闭平台把持，作为后来者</a:t>
            </a:r>
            <a:r>
              <a:rPr lang="en-US" altLang="zh-CN" sz="14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Google</a:t>
            </a:r>
            <a:r>
              <a:rPr lang="zh-CN" altLang="en-US" sz="14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赋予了</a:t>
            </a:r>
            <a:r>
              <a:rPr lang="en-US" altLang="zh-CN" sz="14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14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最大的不同即开源（和免费）特性，才得以迅速吸引广大手机厂商、快速占领市场份额。</a:t>
            </a:r>
            <a:endParaRPr kumimoji="0" lang="zh-CN" altLang="en-US" sz="14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3437826"/>
            <a:ext cx="7632847" cy="954691"/>
          </a:xfrm>
          <a:prstGeom prst="rect">
            <a:avLst/>
          </a:prstGeom>
          <a:noFill/>
          <a:ln>
            <a:solidFill>
              <a:srgbClr val="518CD3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kern="0" dirty="0" smtClean="0">
                <a:latin typeface="微软雅黑" pitchFamily="34" charset="-122"/>
                <a:ea typeface="微软雅黑" pitchFamily="34" charset="-122"/>
              </a:rPr>
              <a:t>MySQL-</a:t>
            </a:r>
            <a:r>
              <a:rPr lang="en-US" altLang="zh-CN" sz="1400" kern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latin typeface="微软雅黑" pitchFamily="34" charset="-122"/>
                <a:ea typeface="微软雅黑" pitchFamily="34" charset="-122"/>
              </a:rPr>
              <a:t>Oracle</a:t>
            </a: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等：</a:t>
            </a:r>
            <a:r>
              <a:rPr lang="en-US" altLang="zh-CN" sz="1400" kern="0" dirty="0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400" kern="0" dirty="0" smtClean="0">
                <a:latin typeface="微软雅黑" pitchFamily="34" charset="-122"/>
                <a:ea typeface="微软雅黑" pitchFamily="34" charset="-122"/>
              </a:rPr>
              <a:t>90</a:t>
            </a: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年代末进入</a:t>
            </a:r>
            <a:r>
              <a:rPr lang="en-US" altLang="zh-CN" sz="1400" kern="0" dirty="0" smtClean="0">
                <a:latin typeface="微软雅黑" pitchFamily="34" charset="-122"/>
                <a:ea typeface="微软雅黑" pitchFamily="34" charset="-122"/>
              </a:rPr>
              <a:t>DBMS</a:t>
            </a: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市场时，该市场已是</a:t>
            </a:r>
            <a:r>
              <a:rPr lang="en-US" altLang="zh-CN" sz="1400" kern="0" dirty="0" smtClean="0">
                <a:latin typeface="微软雅黑" pitchFamily="34" charset="-122"/>
                <a:ea typeface="微软雅黑" pitchFamily="34" charset="-122"/>
              </a:rPr>
              <a:t>Oracle</a:t>
            </a: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kern="0" dirty="0" smtClean="0">
                <a:latin typeface="微软雅黑" pitchFamily="34" charset="-122"/>
                <a:ea typeface="微软雅黑" pitchFamily="34" charset="-122"/>
              </a:rPr>
              <a:t>DB2</a:t>
            </a: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kern="0" dirty="0" err="1" smtClean="0">
                <a:latin typeface="微软雅黑" pitchFamily="34" charset="-122"/>
                <a:ea typeface="微软雅黑" pitchFamily="34" charset="-122"/>
              </a:rPr>
              <a:t>SQLServer</a:t>
            </a: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等封闭寡头厂商的天下。</a:t>
            </a:r>
            <a:r>
              <a:rPr lang="en-US" altLang="zh-CN" sz="1400" kern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在服务器性能上还无法与这些产品媲美，但</a:t>
            </a:r>
            <a:r>
              <a:rPr lang="en-US" altLang="zh-CN" sz="1400" kern="0" dirty="0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的开源（及开发者免费）特性使其聚集了广大网站开发者，并最终后来居上成为主流数据库软件。</a:t>
            </a:r>
            <a:endParaRPr kumimoji="0" lang="zh-CN" altLang="en-US" sz="14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1603676"/>
            <a:ext cx="1152127" cy="7180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170" y="2429714"/>
            <a:ext cx="1113317" cy="83391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61962"/>
            <a:ext cx="1410605" cy="50405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7" y="3450005"/>
            <a:ext cx="1108710" cy="9239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1873" y="4517946"/>
            <a:ext cx="7588478" cy="954107"/>
          </a:xfrm>
          <a:prstGeom prst="rect">
            <a:avLst/>
          </a:prstGeom>
          <a:noFill/>
          <a:ln>
            <a:solidFill>
              <a:srgbClr val="518CD3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kern="0" dirty="0" err="1" smtClean="0">
                <a:latin typeface="微软雅黑" pitchFamily="34" charset="-122"/>
                <a:ea typeface="微软雅黑" pitchFamily="34" charset="-122"/>
              </a:rPr>
              <a:t>OpenStack</a:t>
            </a:r>
            <a:r>
              <a:rPr lang="en-US" altLang="zh-CN" sz="1400" kern="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1400" kern="0" dirty="0" smtClean="0">
                <a:solidFill>
                  <a:sysClr val="windowText" lastClr="000000"/>
                </a:solidFill>
              </a:rPr>
              <a:t>AWS</a:t>
            </a: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等：通过早期介入，</a:t>
            </a:r>
            <a:r>
              <a:rPr lang="en-US" altLang="zh-CN" sz="1400" kern="0" dirty="0" smtClean="0">
                <a:latin typeface="微软雅黑" pitchFamily="34" charset="-122"/>
                <a:ea typeface="微软雅黑" pitchFamily="34" charset="-122"/>
              </a:rPr>
              <a:t>AWS</a:t>
            </a: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kern="0" dirty="0" smtClean="0">
                <a:latin typeface="微软雅黑" pitchFamily="34" charset="-122"/>
                <a:ea typeface="微软雅黑" pitchFamily="34" charset="-122"/>
              </a:rPr>
              <a:t>Google Cloud</a:t>
            </a: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在云服务领域已确定了领导地位，形成了诸多事实行业标准（如</a:t>
            </a:r>
            <a:r>
              <a:rPr lang="en-US" altLang="zh-CN" sz="1400" kern="0" dirty="0" smtClean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等）。作为封闭厂商的替代及消除厂商依赖，</a:t>
            </a:r>
            <a:r>
              <a:rPr lang="en-US" altLang="zh-CN" sz="1400" kern="0" dirty="0" smtClean="0">
                <a:latin typeface="微软雅黑" pitchFamily="34" charset="-122"/>
                <a:ea typeface="微软雅黑" pitchFamily="34" charset="-122"/>
              </a:rPr>
              <a:t>NASA</a:t>
            </a: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400" kern="0" dirty="0" smtClean="0">
                <a:latin typeface="微软雅黑" pitchFamily="34" charset="-122"/>
                <a:ea typeface="微软雅黑" pitchFamily="34" charset="-122"/>
              </a:rPr>
              <a:t>Rackspace</a:t>
            </a: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公司基于开源平台开发了</a:t>
            </a:r>
            <a:r>
              <a:rPr lang="en-US" altLang="zh-CN" sz="1400" kern="0" dirty="0" err="1" smtClean="0">
                <a:latin typeface="微软雅黑" pitchFamily="34" charset="-122"/>
                <a:ea typeface="微软雅黑" pitchFamily="34" charset="-122"/>
              </a:rPr>
              <a:t>OpenStack</a:t>
            </a: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，并使之开源和致力于平台化，吸引了几乎所有非领导厂商，开始形成事实性标准。</a:t>
            </a:r>
            <a:endParaRPr kumimoji="0" lang="zh-CN" altLang="en-US" sz="14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5983237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国内外代码开源环境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5063" y="1488692"/>
            <a:ext cx="579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国外：技术引领、商业成熟、政策开放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5044" y="2320341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企业商业成熟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13870" y="2320341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企业熟练的运用开源达到商业目的</a:t>
            </a:r>
            <a:endParaRPr lang="zh-CN" altLang="en-US" dirty="0"/>
          </a:p>
        </p:txBody>
      </p:sp>
      <p:graphicFrame>
        <p:nvGraphicFramePr>
          <p:cNvPr id="17" name="图示 16"/>
          <p:cNvGraphicFramePr/>
          <p:nvPr/>
        </p:nvGraphicFramePr>
        <p:xfrm>
          <a:off x="4470307" y="1139251"/>
          <a:ext cx="5423201" cy="2940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85043" y="274005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政府政策开放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13869" y="2740056"/>
            <a:ext cx="404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美国部分州免税、</a:t>
            </a:r>
            <a:r>
              <a:rPr lang="en-US" altLang="zh-CN" dirty="0" smtClean="0"/>
              <a:t>NASA</a:t>
            </a:r>
            <a:r>
              <a:rPr lang="zh-CN" altLang="en-US" dirty="0" smtClean="0"/>
              <a:t>自用、反垄断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00034" y="189813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个人黑客精神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428860" y="1892825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Linus</a:t>
            </a:r>
            <a:r>
              <a:rPr lang="zh-CN" altLang="en-US" dirty="0" smtClean="0"/>
              <a:t>等引领技术发展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6542" y="3134505"/>
            <a:ext cx="6039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国内：技术参与、商业萌芽、政策引导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40507" y="5927373"/>
            <a:ext cx="3730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OpenStack</a:t>
            </a:r>
            <a:r>
              <a:rPr lang="zh-CN" altLang="en-US" dirty="0" smtClean="0"/>
              <a:t>使用技术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85044" y="4164140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企业商业萌芽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413870" y="4374000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引领开源技术：</a:t>
            </a:r>
            <a:r>
              <a:rPr lang="en-US" altLang="zh-CN" dirty="0" err="1" smtClean="0"/>
              <a:t>Kylin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JStorm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85043" y="4838680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政策战略引导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413868" y="4838680"/>
            <a:ext cx="563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使用开源技术、推动开源项目、创新升级、安全可信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0034" y="3532070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个人参与较多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428860" y="3526759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缺少引领的黑客领袖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16368" y="3926793"/>
            <a:ext cx="528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使用开源技术：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企业、</a:t>
            </a:r>
            <a:r>
              <a:rPr lang="en-US" altLang="zh-CN" dirty="0" err="1" smtClean="0"/>
              <a:t>OpenStack</a:t>
            </a:r>
            <a:r>
              <a:rPr lang="zh-CN" altLang="en-US" dirty="0" smtClean="0"/>
              <a:t>企业等</a:t>
            </a:r>
            <a:endParaRPr lang="zh-CN" altLang="en-US" dirty="0"/>
          </a:p>
        </p:txBody>
      </p:sp>
      <p:cxnSp>
        <p:nvCxnSpPr>
          <p:cNvPr id="38" name="直接箭头连接符 37"/>
          <p:cNvCxnSpPr>
            <a:stCxn id="30" idx="3"/>
            <a:endCxn id="36" idx="1"/>
          </p:cNvCxnSpPr>
          <p:nvPr/>
        </p:nvCxnSpPr>
        <p:spPr>
          <a:xfrm flipV="1">
            <a:off x="2056680" y="4111459"/>
            <a:ext cx="359688" cy="237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0" idx="3"/>
            <a:endCxn id="31" idx="1"/>
          </p:cNvCxnSpPr>
          <p:nvPr/>
        </p:nvCxnSpPr>
        <p:spPr>
          <a:xfrm>
            <a:off x="2056680" y="4348806"/>
            <a:ext cx="357190" cy="209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中国</a:t>
            </a:r>
            <a:r>
              <a:rPr lang="zh-CN" altLang="en-US" sz="3200" dirty="0" smtClean="0"/>
              <a:t>云</a:t>
            </a:r>
            <a:r>
              <a:rPr lang="zh-CN" altLang="en-US" sz="3200" dirty="0" smtClean="0"/>
              <a:t>计算开源领域</a:t>
            </a:r>
            <a:r>
              <a:rPr lang="zh-CN" altLang="en-US" sz="3200" dirty="0" smtClean="0"/>
              <a:t>的机遇</a:t>
            </a:r>
            <a:endParaRPr lang="zh-CN" altLang="en-US" sz="3200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云计算是信息化建设重要基础设施，是国际竞争的焦点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38709" y="679921"/>
            <a:ext cx="7886700" cy="579254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全球云计算</a:t>
            </a:r>
            <a:r>
              <a:rPr lang="zh-CN" altLang="en-US" sz="3200" dirty="0" smtClean="0"/>
              <a:t>市场</a:t>
            </a:r>
            <a:r>
              <a:rPr lang="zh-CN" altLang="en-US" sz="3200" dirty="0" smtClean="0"/>
              <a:t>份额</a:t>
            </a:r>
            <a:r>
              <a:rPr lang="zh-CN" altLang="en-US" sz="3200" dirty="0" smtClean="0"/>
              <a:t>：</a:t>
            </a:r>
            <a:r>
              <a:rPr lang="zh-CN" altLang="en-US" sz="3200" dirty="0" smtClean="0"/>
              <a:t>中国</a:t>
            </a:r>
            <a:r>
              <a:rPr lang="en-US" altLang="zh-CN" sz="3200" dirty="0" smtClean="0"/>
              <a:t>5%</a:t>
            </a:r>
            <a:endParaRPr lang="zh-CN" altLang="en-US" sz="3200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/>
          <a:srcRect l="9220" t="3331" r="18410" b="9238"/>
          <a:stretch>
            <a:fillRect/>
          </a:stretch>
        </p:blipFill>
        <p:spPr bwMode="auto">
          <a:xfrm>
            <a:off x="2038662" y="1693898"/>
            <a:ext cx="4886793" cy="3587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848130" y="5201597"/>
            <a:ext cx="3417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数据来源：</a:t>
            </a:r>
            <a:r>
              <a:rPr lang="en-US" altLang="zh-CN" sz="1400" dirty="0" smtClean="0"/>
              <a:t>Gartner</a:t>
            </a:r>
            <a:endParaRPr lang="zh-CN" alt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2255</Words>
  <Application>Microsoft Office PowerPoint</Application>
  <PresentationFormat>全屏显示(4:3)</PresentationFormat>
  <Paragraphs>325</Paragraphs>
  <Slides>26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Office 主题</vt:lpstr>
      <vt:lpstr>Custom Design</vt:lpstr>
      <vt:lpstr>自定义设计方案</vt:lpstr>
      <vt:lpstr>1_Custom Design</vt:lpstr>
      <vt:lpstr>中国云计算开源产业发展机遇</vt:lpstr>
      <vt:lpstr>开源的意义</vt:lpstr>
      <vt:lpstr>开源技术引领技术和商业发展</vt:lpstr>
      <vt:lpstr>开源的范畴</vt:lpstr>
      <vt:lpstr>代码开源的模式</vt:lpstr>
      <vt:lpstr>开源越来越成为商业竞争的有利武器</vt:lpstr>
      <vt:lpstr>国内外代码开源环境</vt:lpstr>
      <vt:lpstr>中国云计算开源领域的机遇</vt:lpstr>
      <vt:lpstr>全球云计算市场份额：中国5%</vt:lpstr>
      <vt:lpstr>幻灯片 10</vt:lpstr>
      <vt:lpstr>幻灯片 11</vt:lpstr>
      <vt:lpstr>幻灯片 12</vt:lpstr>
      <vt:lpstr>幻灯片 13</vt:lpstr>
      <vt:lpstr>中国厂商和开发者参与开源项目多 </vt:lpstr>
      <vt:lpstr>政策引导、产业化拉动</vt:lpstr>
      <vt:lpstr>云计算开源产业体系</vt:lpstr>
      <vt:lpstr>如何参与开源项目？</vt:lpstr>
      <vt:lpstr>开源组织</vt:lpstr>
      <vt:lpstr>ASF基金会</vt:lpstr>
      <vt:lpstr>OpenStack基金会</vt:lpstr>
      <vt:lpstr>云计算开源产业联盟</vt:lpstr>
      <vt:lpstr>会员单位</vt:lpstr>
      <vt:lpstr>工作成果-活动</vt:lpstr>
      <vt:lpstr>工作成果-开源规范项目介绍</vt:lpstr>
      <vt:lpstr>欢迎加入联盟</vt:lpstr>
      <vt:lpstr>谢谢！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lijingfei</dc:creator>
  <cp:lastModifiedBy>user</cp:lastModifiedBy>
  <cp:revision>62</cp:revision>
  <dcterms:created xsi:type="dcterms:W3CDTF">2016-09-21T09:31:00Z</dcterms:created>
  <dcterms:modified xsi:type="dcterms:W3CDTF">2016-10-13T07:31:08Z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