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sldIdLst>
    <p:sldId id="256" r:id="rId5"/>
    <p:sldId id="279" r:id="rId6"/>
    <p:sldId id="282" r:id="rId7"/>
    <p:sldId id="294" r:id="rId8"/>
    <p:sldId id="287" r:id="rId9"/>
    <p:sldId id="283" r:id="rId10"/>
    <p:sldId id="290" r:id="rId11"/>
    <p:sldId id="295" r:id="rId12"/>
    <p:sldId id="305" r:id="rId13"/>
    <p:sldId id="288" r:id="rId14"/>
    <p:sldId id="289" r:id="rId15"/>
    <p:sldId id="292" r:id="rId16"/>
    <p:sldId id="298" r:id="rId17"/>
    <p:sldId id="296" r:id="rId18"/>
    <p:sldId id="304" r:id="rId19"/>
    <p:sldId id="291" r:id="rId20"/>
    <p:sldId id="262" r:id="rId21"/>
    <p:sldId id="299" r:id="rId22"/>
    <p:sldId id="301" r:id="rId23"/>
    <p:sldId id="300" r:id="rId24"/>
    <p:sldId id="302" r:id="rId25"/>
    <p:sldId id="303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97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75031" autoAdjust="0"/>
  </p:normalViewPr>
  <p:slideViewPr>
    <p:cSldViewPr snapToGrid="0">
      <p:cViewPr varScale="1">
        <p:scale>
          <a:sx n="86" d="100"/>
          <a:sy n="86" d="100"/>
        </p:scale>
        <p:origin x="15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B715F-2FB3-4446-A784-A3862FCEE813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98B01-8FD5-488C-88A7-3DD830F70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016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98B01-8FD5-488C-88A7-3DD830F70BB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0450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98B01-8FD5-488C-88A7-3DD830F70BB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120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98B01-8FD5-488C-88A7-3DD830F70BB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644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98B01-8FD5-488C-88A7-3DD830F70BB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451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98B01-8FD5-488C-88A7-3DD830F70BB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5362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98B01-8FD5-488C-88A7-3DD830F70BB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1818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98B01-8FD5-488C-88A7-3DD830F70BB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1699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98B01-8FD5-488C-88A7-3DD830F70BB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037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98B01-8FD5-488C-88A7-3DD830F70BB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7562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98B01-8FD5-488C-88A7-3DD830F70BB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6156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98B01-8FD5-488C-88A7-3DD830F70BB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709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98B01-8FD5-488C-88A7-3DD830F70BB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4879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98B01-8FD5-488C-88A7-3DD830F70BB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5710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98B01-8FD5-488C-88A7-3DD830F70BB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654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98B01-8FD5-488C-88A7-3DD830F70BB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930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98B01-8FD5-488C-88A7-3DD830F70BB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84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98B01-8FD5-488C-88A7-3DD830F70BB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35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98B01-8FD5-488C-88A7-3DD830F70BB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916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98B01-8FD5-488C-88A7-3DD830F70BB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184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98B01-8FD5-488C-88A7-3DD830F70BB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018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98B01-8FD5-488C-88A7-3DD830F70BB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565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2CCA4-4BC8-4938-95B1-BC1F2BACC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4D5982-F694-4FFF-BF01-54B9B5562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261CCE-CC91-4A5A-84D2-C1A5FDA8D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1A7A-9960-4197-A0BC-D6120A85AA0F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1A5B1D-3F8C-4B6A-9AFF-927C1C758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98119C-9FE1-4482-83E3-193F7C442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E635-6CFD-4A9A-9338-65C2A4764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079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25359-D1E9-40AE-9C4A-6422E1A14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8121AC-6154-41AA-9F99-83038A7D4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34A0CB-F0D6-477D-B885-C1FE6BFFA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1A7A-9960-4197-A0BC-D6120A85AA0F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14E97C-A090-4C72-9AEA-B9E89D55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1ACACF-AE33-4380-96C9-0A76EFD94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E635-6CFD-4A9A-9338-65C2A4764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530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28B137-B027-4EA2-9FFE-6D2011CBC5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F6CE10-B618-4604-8248-69BCE2611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58EFD4-C967-4C76-867F-3E08442C9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1A7A-9960-4197-A0BC-D6120A85AA0F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ACFAEB-0472-4175-A79E-BFE0DDCF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0F4F5D-CFC2-4BB9-86E2-3A427976C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E635-6CFD-4A9A-9338-65C2A4764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651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B11E9-97CD-4A90-B2E4-1DF9C8587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0DCE1B-EEF1-4906-A772-0529F7242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B33A4D-2090-49A4-B789-DCABF5E1E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1A7A-9960-4197-A0BC-D6120A85AA0F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6154B6-3746-4B1E-9B43-259408D0F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8EEB80-7173-4F15-BE83-5E6857013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E635-6CFD-4A9A-9338-65C2A4764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726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CD2F87-2CED-47A5-8533-5561BE36B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A17211-C559-47DF-996F-5A95326EE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7D18D1-5CAF-4824-9B67-36211AA63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1A7A-9960-4197-A0BC-D6120A85AA0F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60B90C-2F1B-41E2-AC97-8B4969392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A12425-7424-404B-9E65-41589F6E6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E635-6CFD-4A9A-9338-65C2A4764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56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92997-F618-4C6A-98A6-7FE4E4231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63060C-D582-43C9-B53F-C6AAD78C03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A5C2B3-039F-474B-A66E-DE34E8585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8259E0-ADB1-463E-AFC8-0276F62D7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1A7A-9960-4197-A0BC-D6120A85AA0F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6A3130-49FC-45AA-8B6C-344ED8E3F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A7695A-F720-4DB8-90A3-7E69E4A3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E635-6CFD-4A9A-9338-65C2A4764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479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FDE64-3389-4998-9412-79DFF0A79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DA087A-DA7E-4627-BC5E-99F4ABB1D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0362C2-F32D-4CAD-8500-518C4F214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33DEFF-2C74-4FDE-B072-43C83FA9E6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2D42A6-D5F6-4240-8874-7CE89AB7BF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91F9C6-76EE-4C9B-A2B2-944D78BEC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1A7A-9960-4197-A0BC-D6120A85AA0F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EEF8A3D-A158-4590-9A1A-90B7A201A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3E84EF0-FB47-4BB1-B948-305C0F982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E635-6CFD-4A9A-9338-65C2A4764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867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F4C6D-C095-4F27-B4DF-199B3F054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640245D-CF67-4E70-B394-719A21442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1A7A-9960-4197-A0BC-D6120A85AA0F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AC3859-849C-4F9A-85E1-2D87B103A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CCED41-66E9-4301-8701-7488F619D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E635-6CFD-4A9A-9338-65C2A4764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85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BF9B25-749B-4117-A311-2F3D2F917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1A7A-9960-4197-A0BC-D6120A85AA0F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7E0E33-B09B-4078-897C-86C3B3CD1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6C5BFE-7B51-4D80-B5EA-9C697B6F7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E635-6CFD-4A9A-9338-65C2A4764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965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FB115C-6579-4C3B-9216-59C3ADFA3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F8834-6ABB-4E38-8DCF-D47BA3659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F86646-4739-4D99-9F2A-1DD8E6950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F02F7E-2CD5-41D0-83A5-E3AB7CDFD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1A7A-9960-4197-A0BC-D6120A85AA0F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30F5C3-5136-4944-8992-6D8B12CA3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EFDE60-6BD3-4A41-98FD-5654044A0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E635-6CFD-4A9A-9338-65C2A4764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96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4AD58-658D-4C41-A4B1-D312D50E0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6D3F5E-5608-427E-A16E-D2974D2A6E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93D2C0-D302-4F8F-B20E-ECF32A325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CD9E49-D4F9-4C8A-93BB-68286AAF5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1A7A-9960-4197-A0BC-D6120A85AA0F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3A1B30-DA3E-42AB-9244-A0A8AA9D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390E5C-840B-4F54-A405-52EB30BFA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E635-6CFD-4A9A-9338-65C2A4764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89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07709A-D125-4356-95AE-15EF23F3B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9D465D-43E2-4205-B65C-9A556A773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60C206-D833-43D4-B723-22331C8E10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31A7A-9960-4197-A0BC-D6120A85AA0F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88FB90-9308-45D6-8C7B-7B8565811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C1C9AF-4B51-4BF5-AADF-765BF0726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FE635-6CFD-4A9A-9338-65C2A4764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98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C601AE3C-7DEF-4E08-B36F-AEF4746E61EB}"/>
              </a:ext>
            </a:extLst>
          </p:cNvPr>
          <p:cNvGrpSpPr/>
          <p:nvPr/>
        </p:nvGrpSpPr>
        <p:grpSpPr>
          <a:xfrm>
            <a:off x="130081" y="162154"/>
            <a:ext cx="12061919" cy="6695616"/>
            <a:chOff x="133995" y="139634"/>
            <a:chExt cx="12061919" cy="6695616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CBA5DE9-D91F-42B7-9C1F-EA6CE70961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 trans="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" r="23152" b="21829"/>
            <a:stretch/>
          </p:blipFill>
          <p:spPr>
            <a:xfrm>
              <a:off x="8703914" y="4063250"/>
              <a:ext cx="3492000" cy="2772000"/>
            </a:xfrm>
            <a:prstGeom prst="rect">
              <a:avLst/>
            </a:prstGeom>
          </p:spPr>
        </p:pic>
        <p:pic>
          <p:nvPicPr>
            <p:cNvPr id="10" name="그림 9" descr="텍스트이(가) 표시된 사진&#10;&#10;자동 생성된 설명">
              <a:extLst>
                <a:ext uri="{FF2B5EF4-FFF2-40B4-BE49-F238E27FC236}">
                  <a16:creationId xmlns:a16="http://schemas.microsoft.com/office/drawing/2014/main" id="{4AB0BA25-067B-4123-99C9-796113B26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995" y="139634"/>
              <a:ext cx="2787838" cy="577192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E8AEF465-9787-4FED-99E3-2315D0B5EC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고도 B" panose="02000503000000020004" pitchFamily="50" charset="-127"/>
                <a:ea typeface="고도 B" panose="02000503000000020004" pitchFamily="50" charset="-127"/>
              </a:rPr>
              <a:t>웹</a:t>
            </a:r>
            <a:r>
              <a:rPr lang="en-US" altLang="ko-KR" dirty="0">
                <a:latin typeface="고도 B" panose="02000503000000020004" pitchFamily="50" charset="-127"/>
                <a:ea typeface="고도 B" panose="02000503000000020004" pitchFamily="50" charset="-127"/>
              </a:rPr>
              <a:t>/</a:t>
            </a:r>
            <a:r>
              <a:rPr lang="ko-KR" altLang="en-US" dirty="0">
                <a:latin typeface="고도 B" panose="02000503000000020004" pitchFamily="50" charset="-127"/>
                <a:ea typeface="고도 B" panose="02000503000000020004" pitchFamily="50" charset="-127"/>
              </a:rPr>
              <a:t>파이썬 멘토링</a:t>
            </a: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8F334E96-FA77-4DE9-84EF-788355FE93DC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&lt;List &amp; Loops&gt;</a:t>
            </a:r>
          </a:p>
          <a:p>
            <a:endParaRPr lang="en-US" altLang="ko-KR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3000" dirty="0">
                <a:solidFill>
                  <a:schemeClr val="accent1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강유미  김진환</a:t>
            </a:r>
            <a:endParaRPr lang="en-US" altLang="ko-KR" sz="3000" dirty="0">
              <a:solidFill>
                <a:schemeClr val="accent1">
                  <a:lumMod val="7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7617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81D6E4E0-C354-4241-BB38-699495EC64D7}"/>
              </a:ext>
            </a:extLst>
          </p:cNvPr>
          <p:cNvGrpSpPr/>
          <p:nvPr/>
        </p:nvGrpSpPr>
        <p:grpSpPr>
          <a:xfrm>
            <a:off x="130081" y="162154"/>
            <a:ext cx="12061919" cy="6695616"/>
            <a:chOff x="133995" y="139634"/>
            <a:chExt cx="12061919" cy="669561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76C216C-C050-4525-9CC1-D2718FAB4E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 trans="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" r="23152" b="21829"/>
            <a:stretch/>
          </p:blipFill>
          <p:spPr>
            <a:xfrm>
              <a:off x="8703914" y="4063250"/>
              <a:ext cx="3492000" cy="2772000"/>
            </a:xfrm>
            <a:prstGeom prst="rect">
              <a:avLst/>
            </a:prstGeom>
          </p:spPr>
        </p:pic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91E8C65F-E94E-4176-A7BC-AC1D59AB1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995" y="139634"/>
              <a:ext cx="2787838" cy="577192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F762C37-12D1-47CC-A988-DAFB7C2FB02B}"/>
              </a:ext>
            </a:extLst>
          </p:cNvPr>
          <p:cNvSpPr txBox="1"/>
          <p:nvPr/>
        </p:nvSpPr>
        <p:spPr>
          <a:xfrm>
            <a:off x="1066866" y="1279348"/>
            <a:ext cx="34169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for 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문</a:t>
            </a:r>
            <a:endParaRPr lang="ko-KR" altLang="en-US" sz="4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E8B4B4-584A-45AD-A61C-4F5FFCD01740}"/>
              </a:ext>
            </a:extLst>
          </p:cNvPr>
          <p:cNvSpPr txBox="1"/>
          <p:nvPr/>
        </p:nvSpPr>
        <p:spPr>
          <a:xfrm>
            <a:off x="1371744" y="4870744"/>
            <a:ext cx="63995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For</a:t>
            </a:r>
            <a:r>
              <a:rPr lang="ko-KR" altLang="en-US" sz="2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문은 </a:t>
            </a:r>
            <a:r>
              <a:rPr lang="ko-KR" altLang="en-US" sz="24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반복문</a:t>
            </a:r>
            <a:r>
              <a:rPr lang="ko-KR" altLang="en-US" sz="2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탈출 조건이 자동으로 </a:t>
            </a:r>
            <a:r>
              <a:rPr lang="ko-KR" altLang="en-US" sz="24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정해짐</a:t>
            </a:r>
            <a:endParaRPr lang="en-US" altLang="ko-KR" sz="24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en-US" altLang="ko-KR" sz="24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en-US" altLang="ko-KR" sz="2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-&gt; </a:t>
            </a:r>
            <a:r>
              <a:rPr lang="ko-KR" altLang="en-US" sz="2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마지막 블록 수행 뒤 자동종료</a:t>
            </a:r>
            <a:endParaRPr lang="en-US" altLang="ko-KR" sz="24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439E714-97A7-46B8-B848-03F397F993DF}"/>
              </a:ext>
            </a:extLst>
          </p:cNvPr>
          <p:cNvSpPr/>
          <p:nvPr/>
        </p:nvSpPr>
        <p:spPr>
          <a:xfrm>
            <a:off x="968334" y="2642640"/>
            <a:ext cx="5125121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077A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for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&lt;&lt;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변수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&gt;&gt; </a:t>
            </a:r>
            <a:r>
              <a:rPr lang="en-US" altLang="ko-KR" sz="2800" dirty="0">
                <a:solidFill>
                  <a:srgbClr val="0077A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in</a:t>
            </a:r>
            <a:r>
              <a:rPr lang="ko-KR" altLang="en-US" sz="2800" dirty="0">
                <a:solidFill>
                  <a:srgbClr val="0077A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&lt;&lt;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리스트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&gt;&gt;</a:t>
            </a:r>
            <a:r>
              <a:rPr lang="en-US" altLang="ko-KR" sz="2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</a:t>
            </a:r>
            <a:r>
              <a:rPr lang="ko-KR" altLang="en-US" sz="2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endParaRPr lang="en-US" altLang="ko-KR" sz="28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en-US" altLang="ko-KR" sz="2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  &lt;&lt;</a:t>
            </a:r>
            <a:r>
              <a:rPr lang="ko-KR" altLang="en-US" sz="2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반복 실행 </a:t>
            </a:r>
            <a:r>
              <a:rPr lang="ko-KR" altLang="en-US" sz="28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블럭</a:t>
            </a:r>
            <a:r>
              <a:rPr lang="en-US" altLang="ko-KR" sz="2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&gt;&gt;</a:t>
            </a:r>
          </a:p>
          <a:p>
            <a:r>
              <a:rPr lang="en-US" altLang="ko-KR" sz="2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 </a:t>
            </a:r>
            <a:r>
              <a:rPr lang="en-US" altLang="ko-KR" sz="2800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en-US" altLang="ko-KR" sz="2800" strike="sngStrike" dirty="0">
                <a:solidFill>
                  <a:srgbClr val="FF00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&lt;&lt;</a:t>
            </a:r>
            <a:r>
              <a:rPr lang="ko-KR" altLang="en-US" sz="2800" strike="sngStrike" dirty="0" err="1">
                <a:solidFill>
                  <a:srgbClr val="FF00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반복문</a:t>
            </a:r>
            <a:r>
              <a:rPr lang="ko-KR" altLang="en-US" sz="2800" strike="sngStrike" dirty="0">
                <a:solidFill>
                  <a:srgbClr val="FF00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탈출조건</a:t>
            </a:r>
            <a:r>
              <a:rPr lang="en-US" altLang="ko-KR" sz="2800" strike="sngStrike" dirty="0">
                <a:solidFill>
                  <a:srgbClr val="FF00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&gt;&gt;</a:t>
            </a:r>
            <a:endParaRPr lang="ko-KR" altLang="en-US" sz="2800" strike="sngStrike" dirty="0">
              <a:solidFill>
                <a:srgbClr val="FF0000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61AA86-DC1D-4856-A35D-CA4DCDB0A4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6108" y="1279318"/>
            <a:ext cx="3658111" cy="3591426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57308F1-28BC-4144-A180-19A8E0EA9BFB}"/>
              </a:ext>
            </a:extLst>
          </p:cNvPr>
          <p:cNvCxnSpPr/>
          <p:nvPr/>
        </p:nvCxnSpPr>
        <p:spPr>
          <a:xfrm>
            <a:off x="7357145" y="3351915"/>
            <a:ext cx="637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6107C62-8019-4C1B-9F4C-9BD2923A96AC}"/>
              </a:ext>
            </a:extLst>
          </p:cNvPr>
          <p:cNvCxnSpPr/>
          <p:nvPr/>
        </p:nvCxnSpPr>
        <p:spPr>
          <a:xfrm>
            <a:off x="7357145" y="3851573"/>
            <a:ext cx="637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803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81D6E4E0-C354-4241-BB38-699495EC64D7}"/>
              </a:ext>
            </a:extLst>
          </p:cNvPr>
          <p:cNvGrpSpPr/>
          <p:nvPr/>
        </p:nvGrpSpPr>
        <p:grpSpPr>
          <a:xfrm>
            <a:off x="130081" y="162154"/>
            <a:ext cx="12061919" cy="6695616"/>
            <a:chOff x="133995" y="139634"/>
            <a:chExt cx="12061919" cy="669561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76C216C-C050-4525-9CC1-D2718FAB4E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 trans="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" r="23152" b="21829"/>
            <a:stretch/>
          </p:blipFill>
          <p:spPr>
            <a:xfrm>
              <a:off x="8703914" y="4063250"/>
              <a:ext cx="3492000" cy="2772000"/>
            </a:xfrm>
            <a:prstGeom prst="rect">
              <a:avLst/>
            </a:prstGeom>
          </p:spPr>
        </p:pic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91E8C65F-E94E-4176-A7BC-AC1D59AB1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995" y="139634"/>
              <a:ext cx="2787838" cy="577192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F762C37-12D1-47CC-A988-DAFB7C2FB02B}"/>
              </a:ext>
            </a:extLst>
          </p:cNvPr>
          <p:cNvSpPr txBox="1"/>
          <p:nvPr/>
        </p:nvSpPr>
        <p:spPr>
          <a:xfrm>
            <a:off x="1066866" y="1279348"/>
            <a:ext cx="34169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range(n)</a:t>
            </a:r>
            <a:endParaRPr lang="ko-KR" altLang="en-US" sz="4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FACC63-5086-4C5E-900D-83B3F29FC58F}"/>
              </a:ext>
            </a:extLst>
          </p:cNvPr>
          <p:cNvSpPr txBox="1"/>
          <p:nvPr/>
        </p:nvSpPr>
        <p:spPr>
          <a:xfrm>
            <a:off x="6439949" y="1973238"/>
            <a:ext cx="3853940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Lucida Sans Typewriter" panose="020B0509030504030204" pitchFamily="49" charset="0"/>
                <a:ea typeface="여기어때 잘난체" panose="020B0600000101010101" pitchFamily="50" charset="-127"/>
              </a:rPr>
              <a:t>range(stop)</a:t>
            </a:r>
          </a:p>
          <a:p>
            <a:r>
              <a:rPr lang="en-US" altLang="ko-KR" dirty="0">
                <a:latin typeface="Lucida Sans Typewriter" panose="020B0509030504030204" pitchFamily="49" charset="0"/>
                <a:ea typeface="여기어때 잘난체" panose="020B0600000101010101" pitchFamily="50" charset="-127"/>
              </a:rPr>
              <a:t>-&gt; </a:t>
            </a:r>
            <a:r>
              <a:rPr lang="en-US" altLang="ko-KR" dirty="0">
                <a:solidFill>
                  <a:srgbClr val="FF0000"/>
                </a:solidFill>
                <a:latin typeface="Lucida Sans Typewriter" panose="020B0509030504030204" pitchFamily="49" charset="0"/>
                <a:ea typeface="여기어때 잘난체" panose="020B0600000101010101" pitchFamily="50" charset="-127"/>
              </a:rPr>
              <a:t>[</a:t>
            </a:r>
            <a:r>
              <a:rPr lang="en-US" altLang="ko-KR" dirty="0">
                <a:latin typeface="Lucida Sans Typewriter" panose="020B0509030504030204" pitchFamily="49" charset="0"/>
                <a:ea typeface="여기어때 잘난체" panose="020B0600000101010101" pitchFamily="50" charset="-127"/>
              </a:rPr>
              <a:t>0:stop</a:t>
            </a:r>
            <a:r>
              <a:rPr lang="en-US" altLang="ko-KR" dirty="0">
                <a:solidFill>
                  <a:srgbClr val="0070C0"/>
                </a:solidFill>
                <a:latin typeface="Lucida Sans Typewriter" panose="020B0509030504030204" pitchFamily="49" charset="0"/>
                <a:ea typeface="여기어때 잘난체" panose="020B0600000101010101" pitchFamily="50" charset="-127"/>
              </a:rPr>
              <a:t>)</a:t>
            </a:r>
            <a:r>
              <a:rPr lang="en-US" altLang="ko-KR" dirty="0">
                <a:latin typeface="Lucida Sans Typewriter" panose="020B0509030504030204" pitchFamily="49" charset="0"/>
                <a:ea typeface="여기어때 잘난체" panose="020B0600000101010101" pitchFamily="50" charset="-127"/>
              </a:rPr>
              <a:t> </a:t>
            </a:r>
          </a:p>
          <a:p>
            <a:endParaRPr lang="en-US" altLang="ko-KR" dirty="0">
              <a:latin typeface="Lucida Sans Typewriter" panose="020B0509030504030204" pitchFamily="49" charset="0"/>
              <a:ea typeface="여기어때 잘난체" panose="020B0600000101010101" pitchFamily="50" charset="-127"/>
            </a:endParaRPr>
          </a:p>
          <a:p>
            <a:r>
              <a:rPr lang="en-US" altLang="ko-KR" dirty="0">
                <a:latin typeface="Lucida Sans Typewriter" panose="020B0509030504030204" pitchFamily="49" charset="0"/>
                <a:ea typeface="여기어때 잘난체" panose="020B0600000101010101" pitchFamily="50" charset="-127"/>
              </a:rPr>
              <a:t>range(start, stop)</a:t>
            </a:r>
          </a:p>
          <a:p>
            <a:r>
              <a:rPr lang="en-US" altLang="ko-KR" dirty="0">
                <a:latin typeface="Lucida Sans Typewriter" panose="020B0509030504030204" pitchFamily="49" charset="0"/>
                <a:ea typeface="여기어때 잘난체" panose="020B0600000101010101" pitchFamily="50" charset="-127"/>
              </a:rPr>
              <a:t>-&gt; </a:t>
            </a:r>
            <a:r>
              <a:rPr lang="en-US" altLang="ko-KR" dirty="0">
                <a:solidFill>
                  <a:srgbClr val="FF0000"/>
                </a:solidFill>
                <a:latin typeface="Lucida Sans Typewriter" panose="020B0509030504030204" pitchFamily="49" charset="0"/>
                <a:ea typeface="여기어때 잘난체" panose="020B0600000101010101" pitchFamily="50" charset="-127"/>
              </a:rPr>
              <a:t>[</a:t>
            </a:r>
            <a:r>
              <a:rPr lang="en-US" altLang="ko-KR" dirty="0">
                <a:latin typeface="Lucida Sans Typewriter" panose="020B0509030504030204" pitchFamily="49" charset="0"/>
                <a:ea typeface="여기어때 잘난체" panose="020B0600000101010101" pitchFamily="50" charset="-127"/>
              </a:rPr>
              <a:t>start : stop</a:t>
            </a:r>
            <a:r>
              <a:rPr lang="en-US" altLang="ko-KR" dirty="0">
                <a:solidFill>
                  <a:srgbClr val="0070C0"/>
                </a:solidFill>
                <a:latin typeface="Lucida Sans Typewriter" panose="020B0509030504030204" pitchFamily="49" charset="0"/>
                <a:ea typeface="여기어때 잘난체" panose="020B0600000101010101" pitchFamily="50" charset="-127"/>
              </a:rPr>
              <a:t>)</a:t>
            </a:r>
          </a:p>
          <a:p>
            <a:endParaRPr lang="en-US" altLang="ko-KR" dirty="0">
              <a:latin typeface="Lucida Sans Typewriter" panose="020B0509030504030204" pitchFamily="49" charset="0"/>
              <a:ea typeface="여기어때 잘난체" panose="020B0600000101010101" pitchFamily="50" charset="-127"/>
            </a:endParaRPr>
          </a:p>
          <a:p>
            <a:r>
              <a:rPr lang="en-US" altLang="ko-KR" dirty="0">
                <a:latin typeface="Lucida Sans Typewriter" panose="020B0509030504030204" pitchFamily="49" charset="0"/>
                <a:ea typeface="여기어때 잘난체" panose="020B0600000101010101" pitchFamily="50" charset="-127"/>
              </a:rPr>
              <a:t>range(start, stop, step)</a:t>
            </a:r>
          </a:p>
          <a:p>
            <a:r>
              <a:rPr lang="en-US" altLang="ko-KR" dirty="0">
                <a:latin typeface="Lucida Sans Typewriter" panose="020B0509030504030204" pitchFamily="49" charset="0"/>
                <a:ea typeface="여기어때 잘난체" panose="020B0600000101010101" pitchFamily="50" charset="-127"/>
              </a:rPr>
              <a:t>-&gt; </a:t>
            </a:r>
            <a:r>
              <a:rPr lang="en-US" altLang="ko-KR" dirty="0">
                <a:solidFill>
                  <a:srgbClr val="FF0000"/>
                </a:solidFill>
                <a:latin typeface="Lucida Sans Typewriter" panose="020B0509030504030204" pitchFamily="49" charset="0"/>
                <a:ea typeface="여기어때 잘난체" panose="020B0600000101010101" pitchFamily="50" charset="-127"/>
              </a:rPr>
              <a:t>[</a:t>
            </a:r>
            <a:r>
              <a:rPr lang="en-US" altLang="ko-KR" dirty="0">
                <a:latin typeface="Lucida Sans Typewriter" panose="020B0509030504030204" pitchFamily="49" charset="0"/>
                <a:ea typeface="여기어때 잘난체" panose="020B0600000101010101" pitchFamily="50" charset="-127"/>
              </a:rPr>
              <a:t>start : stop</a:t>
            </a:r>
            <a:r>
              <a:rPr lang="en-US" altLang="ko-KR" dirty="0">
                <a:solidFill>
                  <a:srgbClr val="0070C0"/>
                </a:solidFill>
                <a:latin typeface="Lucida Sans Typewriter" panose="020B0509030504030204" pitchFamily="49" charset="0"/>
                <a:ea typeface="여기어때 잘난체" panose="020B0600000101010101" pitchFamily="50" charset="-127"/>
              </a:rPr>
              <a:t>)</a:t>
            </a:r>
            <a:r>
              <a:rPr lang="en-US" altLang="ko-KR" dirty="0">
                <a:latin typeface="Lucida Sans Typewriter" panose="020B0509030504030204" pitchFamily="49" charset="0"/>
                <a:ea typeface="여기어때 잘난체" panose="020B0600000101010101" pitchFamily="50" charset="-127"/>
              </a:rPr>
              <a:t> </a:t>
            </a:r>
            <a:r>
              <a:rPr lang="en-US" altLang="ko-KR" dirty="0">
                <a:solidFill>
                  <a:srgbClr val="92D050"/>
                </a:solidFill>
                <a:latin typeface="Lucida Sans Typewriter" panose="020B0509030504030204" pitchFamily="49" charset="0"/>
                <a:ea typeface="여기어때 잘난체" panose="020B0600000101010101" pitchFamily="50" charset="-127"/>
              </a:rPr>
              <a:t>step </a:t>
            </a:r>
            <a:r>
              <a:rPr lang="ko-KR" altLang="en-US" dirty="0">
                <a:solidFill>
                  <a:srgbClr val="92D050"/>
                </a:solidFill>
                <a:latin typeface="Lucida Sans Typewriter" panose="020B0509030504030204" pitchFamily="49" charset="0"/>
                <a:ea typeface="여기어때 잘난체" panose="020B0600000101010101" pitchFamily="50" charset="-127"/>
              </a:rPr>
              <a:t>간격</a:t>
            </a:r>
            <a:endParaRPr lang="en-US" altLang="ko-KR" dirty="0">
              <a:solidFill>
                <a:srgbClr val="92D050"/>
              </a:solidFill>
              <a:latin typeface="Lucida Sans Typewriter" panose="020B0509030504030204" pitchFamily="49" charset="0"/>
              <a:ea typeface="여기어때 잘난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AD78F-6010-4EF1-B322-0FB5344BF8A0}"/>
              </a:ext>
            </a:extLst>
          </p:cNvPr>
          <p:cNvSpPr txBox="1"/>
          <p:nvPr/>
        </p:nvSpPr>
        <p:spPr>
          <a:xfrm>
            <a:off x="1066866" y="2527236"/>
            <a:ext cx="43973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특정 구간의 정수 범위를 반환</a:t>
            </a:r>
            <a:endParaRPr lang="en-US" altLang="ko-KR" sz="24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en-US" altLang="ko-KR" sz="24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2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특정 횟수 </a:t>
            </a:r>
            <a:r>
              <a:rPr lang="ko-KR" altLang="en-US" sz="24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반복문</a:t>
            </a:r>
            <a:r>
              <a:rPr lang="ko-KR" altLang="en-US" sz="2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작성 시 용이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4B8084-A5B5-4958-B2F5-A1E1C46CFE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7721" y="4547880"/>
            <a:ext cx="3853940" cy="184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539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81D6E4E0-C354-4241-BB38-699495EC64D7}"/>
              </a:ext>
            </a:extLst>
          </p:cNvPr>
          <p:cNvGrpSpPr/>
          <p:nvPr/>
        </p:nvGrpSpPr>
        <p:grpSpPr>
          <a:xfrm>
            <a:off x="130081" y="162154"/>
            <a:ext cx="12061919" cy="6695616"/>
            <a:chOff x="133995" y="139634"/>
            <a:chExt cx="12061919" cy="669561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76C216C-C050-4525-9CC1-D2718FAB4E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 trans="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" r="23152" b="21829"/>
            <a:stretch/>
          </p:blipFill>
          <p:spPr>
            <a:xfrm>
              <a:off x="8703914" y="4063250"/>
              <a:ext cx="3492000" cy="2772000"/>
            </a:xfrm>
            <a:prstGeom prst="rect">
              <a:avLst/>
            </a:prstGeom>
          </p:spPr>
        </p:pic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91E8C65F-E94E-4176-A7BC-AC1D59AB1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995" y="139634"/>
              <a:ext cx="2787838" cy="577192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F762C37-12D1-47CC-A988-DAFB7C2FB02B}"/>
              </a:ext>
            </a:extLst>
          </p:cNvPr>
          <p:cNvSpPr txBox="1"/>
          <p:nvPr/>
        </p:nvSpPr>
        <p:spPr>
          <a:xfrm>
            <a:off x="1066866" y="1279348"/>
            <a:ext cx="44950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for </a:t>
            </a:r>
            <a:r>
              <a:rPr lang="en-US" altLang="ko-KR" sz="4000" dirty="0" err="1">
                <a:solidFill>
                  <a:schemeClr val="accent1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i</a:t>
            </a:r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in range(n)</a:t>
            </a:r>
            <a:endParaRPr lang="ko-KR" altLang="en-US" sz="4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FACC63-5086-4C5E-900D-83B3F29FC58F}"/>
              </a:ext>
            </a:extLst>
          </p:cNvPr>
          <p:cNvSpPr txBox="1"/>
          <p:nvPr/>
        </p:nvSpPr>
        <p:spPr>
          <a:xfrm>
            <a:off x="6297336" y="2807354"/>
            <a:ext cx="340670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그냥 외우세요</a:t>
            </a:r>
            <a:endParaRPr lang="en-US" altLang="ko-KR" sz="4000" b="1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en-US" altLang="ko-KR" sz="2400" b="1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en-US" altLang="ko-KR" sz="2400" b="1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C3F2D3-2E2F-4F72-B856-4B9F4DE623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171" y="2347575"/>
            <a:ext cx="4675338" cy="236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79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81D6E4E0-C354-4241-BB38-699495EC64D7}"/>
              </a:ext>
            </a:extLst>
          </p:cNvPr>
          <p:cNvGrpSpPr/>
          <p:nvPr/>
        </p:nvGrpSpPr>
        <p:grpSpPr>
          <a:xfrm>
            <a:off x="130081" y="162154"/>
            <a:ext cx="12061919" cy="6695616"/>
            <a:chOff x="133995" y="139634"/>
            <a:chExt cx="12061919" cy="669561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76C216C-C050-4525-9CC1-D2718FAB4E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 trans="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" r="23152" b="21829"/>
            <a:stretch/>
          </p:blipFill>
          <p:spPr>
            <a:xfrm>
              <a:off x="8703914" y="4063250"/>
              <a:ext cx="3492000" cy="2772000"/>
            </a:xfrm>
            <a:prstGeom prst="rect">
              <a:avLst/>
            </a:prstGeom>
          </p:spPr>
        </p:pic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91E8C65F-E94E-4176-A7BC-AC1D59AB1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995" y="139634"/>
              <a:ext cx="2787838" cy="577192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F762C37-12D1-47CC-A988-DAFB7C2FB02B}"/>
              </a:ext>
            </a:extLst>
          </p:cNvPr>
          <p:cNvSpPr txBox="1"/>
          <p:nvPr/>
        </p:nvSpPr>
        <p:spPr>
          <a:xfrm>
            <a:off x="1066866" y="1279348"/>
            <a:ext cx="44950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다중 </a:t>
            </a:r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for 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문</a:t>
            </a:r>
            <a:endParaRPr lang="ko-KR" altLang="en-US" sz="4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B33B23-ED14-4155-8E3E-BCDD386FED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7717" y="2185186"/>
            <a:ext cx="7611537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88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break, continue, and return :: Learn Python by Nina Zakharenko">
            <a:extLst>
              <a:ext uri="{FF2B5EF4-FFF2-40B4-BE49-F238E27FC236}">
                <a16:creationId xmlns:a16="http://schemas.microsoft.com/office/drawing/2014/main" id="{18DB4A27-159E-479E-91B0-D7689E23F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66" y="1742620"/>
            <a:ext cx="7600950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81D6E4E0-C354-4241-BB38-699495EC64D7}"/>
              </a:ext>
            </a:extLst>
          </p:cNvPr>
          <p:cNvGrpSpPr/>
          <p:nvPr/>
        </p:nvGrpSpPr>
        <p:grpSpPr>
          <a:xfrm>
            <a:off x="130081" y="162154"/>
            <a:ext cx="12061919" cy="6695616"/>
            <a:chOff x="133995" y="139634"/>
            <a:chExt cx="12061919" cy="669561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76C216C-C050-4525-9CC1-D2718FAB4E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 trans="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" r="23152" b="21829"/>
            <a:stretch/>
          </p:blipFill>
          <p:spPr>
            <a:xfrm>
              <a:off x="8703914" y="4063250"/>
              <a:ext cx="3492000" cy="2772000"/>
            </a:xfrm>
            <a:prstGeom prst="rect">
              <a:avLst/>
            </a:prstGeom>
          </p:spPr>
        </p:pic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91E8C65F-E94E-4176-A7BC-AC1D59AB1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995" y="139634"/>
              <a:ext cx="2787838" cy="577192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F762C37-12D1-47CC-A988-DAFB7C2FB02B}"/>
              </a:ext>
            </a:extLst>
          </p:cNvPr>
          <p:cNvSpPr txBox="1"/>
          <p:nvPr/>
        </p:nvSpPr>
        <p:spPr>
          <a:xfrm>
            <a:off x="1066866" y="1279348"/>
            <a:ext cx="4880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break / continue</a:t>
            </a:r>
            <a:endParaRPr lang="ko-KR" altLang="en-US" sz="4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CBB217-7909-4C6D-A11A-4C9351D53CA1}"/>
              </a:ext>
            </a:extLst>
          </p:cNvPr>
          <p:cNvSpPr txBox="1"/>
          <p:nvPr/>
        </p:nvSpPr>
        <p:spPr>
          <a:xfrm>
            <a:off x="6165908" y="3523376"/>
            <a:ext cx="4708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특정 조건</a:t>
            </a:r>
            <a:r>
              <a:rPr lang="en-US" altLang="ko-KR" sz="2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2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예외 처리에 많이 사용</a:t>
            </a:r>
            <a:endParaRPr lang="en-US" altLang="ko-KR" sz="24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594CA6-0046-4F08-962C-BEE95C0FD0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4448313"/>
            <a:ext cx="3509432" cy="163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59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81D6E4E0-C354-4241-BB38-699495EC64D7}"/>
              </a:ext>
            </a:extLst>
          </p:cNvPr>
          <p:cNvGrpSpPr/>
          <p:nvPr/>
        </p:nvGrpSpPr>
        <p:grpSpPr>
          <a:xfrm>
            <a:off x="130081" y="162154"/>
            <a:ext cx="12061919" cy="6695616"/>
            <a:chOff x="133995" y="139634"/>
            <a:chExt cx="12061919" cy="669561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76C216C-C050-4525-9CC1-D2718FAB4E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 trans="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" r="23152" b="21829"/>
            <a:stretch/>
          </p:blipFill>
          <p:spPr>
            <a:xfrm>
              <a:off x="8703914" y="4063250"/>
              <a:ext cx="3492000" cy="2772000"/>
            </a:xfrm>
            <a:prstGeom prst="rect">
              <a:avLst/>
            </a:prstGeom>
          </p:spPr>
        </p:pic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91E8C65F-E94E-4176-A7BC-AC1D59AB1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995" y="139634"/>
              <a:ext cx="2787838" cy="577192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F762C37-12D1-47CC-A988-DAFB7C2FB02B}"/>
              </a:ext>
            </a:extLst>
          </p:cNvPr>
          <p:cNvSpPr txBox="1"/>
          <p:nvPr/>
        </p:nvSpPr>
        <p:spPr>
          <a:xfrm>
            <a:off x="1066866" y="1279348"/>
            <a:ext cx="44950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2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Quiz #2</a:t>
            </a:r>
            <a:endParaRPr lang="ko-KR" altLang="en-US" sz="4000" dirty="0">
              <a:solidFill>
                <a:schemeClr val="accent2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5D02F5-DE95-4FBF-AFCE-544774151AA0}"/>
              </a:ext>
            </a:extLst>
          </p:cNvPr>
          <p:cNvSpPr txBox="1"/>
          <p:nvPr/>
        </p:nvSpPr>
        <p:spPr>
          <a:xfrm>
            <a:off x="1066866" y="2527236"/>
            <a:ext cx="687399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다가오는 크리스마스를 위해</a:t>
            </a:r>
            <a:endParaRPr lang="en-US" altLang="ko-KR" sz="28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en-US" altLang="ko-KR" sz="28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en-US" altLang="ko-KR" sz="2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10</a:t>
            </a:r>
            <a:r>
              <a:rPr lang="ko-KR" altLang="en-US" sz="2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단 </a:t>
            </a:r>
            <a:r>
              <a:rPr lang="ko-KR" altLang="en-US" sz="28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짜리</a:t>
            </a:r>
            <a:r>
              <a:rPr lang="ko-KR" altLang="en-US" sz="2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크리스마스 트리를 만들어 보자</a:t>
            </a:r>
            <a:endParaRPr lang="en-US" altLang="ko-KR" sz="28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FC989D-F88F-4BA2-8050-FA3AFB289DB2}"/>
              </a:ext>
            </a:extLst>
          </p:cNvPr>
          <p:cNvSpPr/>
          <p:nvPr/>
        </p:nvSpPr>
        <p:spPr>
          <a:xfrm>
            <a:off x="8229158" y="1987234"/>
            <a:ext cx="2787838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>
                <a:latin typeface="Lucida Sans Typewriter" panose="020B0509030504030204" pitchFamily="49" charset="0"/>
              </a:rPr>
              <a:t>         *</a:t>
            </a:r>
          </a:p>
          <a:p>
            <a:r>
              <a:rPr lang="ko-KR" altLang="en-US" dirty="0">
                <a:latin typeface="Lucida Sans Typewriter" panose="020B0509030504030204" pitchFamily="49" charset="0"/>
              </a:rPr>
              <a:t>        ***</a:t>
            </a:r>
          </a:p>
          <a:p>
            <a:r>
              <a:rPr lang="ko-KR" altLang="en-US" dirty="0">
                <a:latin typeface="Lucida Sans Typewriter" panose="020B0509030504030204" pitchFamily="49" charset="0"/>
              </a:rPr>
              <a:t>       *****</a:t>
            </a:r>
          </a:p>
          <a:p>
            <a:r>
              <a:rPr lang="ko-KR" altLang="en-US" dirty="0">
                <a:latin typeface="Lucida Sans Typewriter" panose="020B0509030504030204" pitchFamily="49" charset="0"/>
              </a:rPr>
              <a:t>      *******</a:t>
            </a:r>
          </a:p>
          <a:p>
            <a:r>
              <a:rPr lang="ko-KR" altLang="en-US" dirty="0">
                <a:latin typeface="Lucida Sans Typewriter" panose="020B0509030504030204" pitchFamily="49" charset="0"/>
              </a:rPr>
              <a:t>     *********</a:t>
            </a:r>
          </a:p>
          <a:p>
            <a:r>
              <a:rPr lang="ko-KR" altLang="en-US" dirty="0">
                <a:latin typeface="Lucida Sans Typewriter" panose="020B0509030504030204" pitchFamily="49" charset="0"/>
              </a:rPr>
              <a:t>    ***********</a:t>
            </a:r>
          </a:p>
          <a:p>
            <a:r>
              <a:rPr lang="ko-KR" altLang="en-US" dirty="0">
                <a:latin typeface="Lucida Sans Typewriter" panose="020B0509030504030204" pitchFamily="49" charset="0"/>
              </a:rPr>
              <a:t>   *************</a:t>
            </a:r>
          </a:p>
          <a:p>
            <a:r>
              <a:rPr lang="ko-KR" altLang="en-US" dirty="0">
                <a:latin typeface="Lucida Sans Typewriter" panose="020B0509030504030204" pitchFamily="49" charset="0"/>
              </a:rPr>
              <a:t>  ***************</a:t>
            </a:r>
          </a:p>
          <a:p>
            <a:r>
              <a:rPr lang="ko-KR" altLang="en-US" dirty="0">
                <a:latin typeface="Lucida Sans Typewriter" panose="020B0509030504030204" pitchFamily="49" charset="0"/>
              </a:rPr>
              <a:t> *****************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1BC40B-EC88-4D1A-AB6E-737BEF29E5AB}"/>
              </a:ext>
            </a:extLst>
          </p:cNvPr>
          <p:cNvSpPr txBox="1"/>
          <p:nvPr/>
        </p:nvSpPr>
        <p:spPr>
          <a:xfrm>
            <a:off x="8229158" y="1402458"/>
            <a:ext cx="150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출력 결과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B54CB1-233F-4C0B-B851-9D6FF2C814D4}"/>
              </a:ext>
            </a:extLst>
          </p:cNvPr>
          <p:cNvSpPr txBox="1"/>
          <p:nvPr/>
        </p:nvSpPr>
        <p:spPr>
          <a:xfrm>
            <a:off x="995868" y="5391998"/>
            <a:ext cx="8137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Hint!</a:t>
            </a:r>
            <a:r>
              <a:rPr lang="ko-KR" altLang="en-US" sz="3600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0070C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Print</a:t>
            </a:r>
            <a:r>
              <a:rPr lang="ko-KR" altLang="en-US" sz="2000" dirty="0">
                <a:solidFill>
                  <a:srgbClr val="0070C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시 공백 개수와 별의 개수가 어떻게 증감하는지 확인</a:t>
            </a:r>
            <a:endParaRPr lang="ko-KR" altLang="en-US" dirty="0">
              <a:solidFill>
                <a:srgbClr val="0070C0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9719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81D6E4E0-C354-4241-BB38-699495EC64D7}"/>
              </a:ext>
            </a:extLst>
          </p:cNvPr>
          <p:cNvGrpSpPr/>
          <p:nvPr/>
        </p:nvGrpSpPr>
        <p:grpSpPr>
          <a:xfrm>
            <a:off x="130081" y="162154"/>
            <a:ext cx="12061919" cy="6695616"/>
            <a:chOff x="133995" y="139634"/>
            <a:chExt cx="12061919" cy="669561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76C216C-C050-4525-9CC1-D2718FAB4E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 trans="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" r="23152" b="21829"/>
            <a:stretch/>
          </p:blipFill>
          <p:spPr>
            <a:xfrm>
              <a:off x="8703914" y="4063250"/>
              <a:ext cx="3492000" cy="2772000"/>
            </a:xfrm>
            <a:prstGeom prst="rect">
              <a:avLst/>
            </a:prstGeom>
          </p:spPr>
        </p:pic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91E8C65F-E94E-4176-A7BC-AC1D59AB1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995" y="139634"/>
              <a:ext cx="2787838" cy="577192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F762C37-12D1-47CC-A988-DAFB7C2FB02B}"/>
              </a:ext>
            </a:extLst>
          </p:cNvPr>
          <p:cNvSpPr txBox="1"/>
          <p:nvPr/>
        </p:nvSpPr>
        <p:spPr>
          <a:xfrm>
            <a:off x="1066865" y="1279348"/>
            <a:ext cx="75570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while</a:t>
            </a:r>
          </a:p>
          <a:p>
            <a:endParaRPr lang="en-US" altLang="ko-KR" sz="4000" dirty="0">
              <a:solidFill>
                <a:schemeClr val="accent1">
                  <a:lumMod val="7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en-US" altLang="ko-KR" sz="4000" dirty="0">
              <a:solidFill>
                <a:schemeClr val="accent1">
                  <a:lumMod val="7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for </a:t>
            </a:r>
            <a:endParaRPr lang="ko-KR" altLang="en-US" sz="4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789A82-C65F-4593-B543-4A9D16862D18}"/>
              </a:ext>
            </a:extLst>
          </p:cNvPr>
          <p:cNvSpPr txBox="1"/>
          <p:nvPr/>
        </p:nvSpPr>
        <p:spPr>
          <a:xfrm>
            <a:off x="1524000" y="2125733"/>
            <a:ext cx="49552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특수한 조건</a:t>
            </a:r>
            <a:r>
              <a:rPr lang="en-US" altLang="ko-KR" sz="2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2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경우의 수가 많은 경우</a:t>
            </a:r>
            <a:endParaRPr lang="en-US" altLang="ko-KR" sz="22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실행 횟수가 정해져 있지 않은 경우</a:t>
            </a:r>
            <a:endParaRPr lang="en-US" altLang="ko-KR" sz="22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DC8361-47F3-4A03-B0B1-BE6A5D2A44E2}"/>
              </a:ext>
            </a:extLst>
          </p:cNvPr>
          <p:cNvSpPr txBox="1"/>
          <p:nvPr/>
        </p:nvSpPr>
        <p:spPr>
          <a:xfrm>
            <a:off x="1524000" y="4085770"/>
            <a:ext cx="61654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실행 횟수가 정해져 있는 경우</a:t>
            </a:r>
            <a:endParaRPr lang="en-US" altLang="ko-KR" sz="22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리스트</a:t>
            </a:r>
            <a:r>
              <a:rPr lang="en-US" altLang="ko-KR" sz="2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2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문자열</a:t>
            </a:r>
            <a:r>
              <a:rPr lang="en-US" altLang="ko-KR" sz="2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22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튜플의</a:t>
            </a:r>
            <a:r>
              <a:rPr lang="ko-KR" altLang="en-US" sz="2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요소를 이용하는 경우</a:t>
            </a:r>
            <a:endParaRPr lang="en-US" altLang="ko-KR" sz="22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행렬을 만드는 경우</a:t>
            </a:r>
            <a:endParaRPr lang="en-US" altLang="ko-KR" sz="22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8418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81D6E4E0-C354-4241-BB38-699495EC64D7}"/>
              </a:ext>
            </a:extLst>
          </p:cNvPr>
          <p:cNvGrpSpPr/>
          <p:nvPr/>
        </p:nvGrpSpPr>
        <p:grpSpPr>
          <a:xfrm>
            <a:off x="130081" y="162154"/>
            <a:ext cx="12061919" cy="6695616"/>
            <a:chOff x="133995" y="139634"/>
            <a:chExt cx="12061919" cy="669561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76C216C-C050-4525-9CC1-D2718FAB4E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 trans="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" r="23152" b="21829"/>
            <a:stretch/>
          </p:blipFill>
          <p:spPr>
            <a:xfrm>
              <a:off x="8703914" y="4063250"/>
              <a:ext cx="3492000" cy="2772000"/>
            </a:xfrm>
            <a:prstGeom prst="rect">
              <a:avLst/>
            </a:prstGeom>
          </p:spPr>
        </p:pic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91E8C65F-E94E-4176-A7BC-AC1D59AB1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995" y="139634"/>
              <a:ext cx="2787838" cy="57719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677CC9B-9680-436D-84D2-3B7A19C0A6EA}"/>
              </a:ext>
            </a:extLst>
          </p:cNvPr>
          <p:cNvSpPr txBox="1"/>
          <p:nvPr/>
        </p:nvSpPr>
        <p:spPr>
          <a:xfrm>
            <a:off x="3932587" y="2497976"/>
            <a:ext cx="4326826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Q &amp; A</a:t>
            </a:r>
            <a:endParaRPr lang="ko-KR" altLang="en-US" sz="115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2974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91E8C65F-E94E-4176-A7BC-AC1D59AB1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81" y="162154"/>
            <a:ext cx="2787838" cy="5771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762C37-12D1-47CC-A988-DAFB7C2FB02B}"/>
              </a:ext>
            </a:extLst>
          </p:cNvPr>
          <p:cNvSpPr txBox="1"/>
          <p:nvPr/>
        </p:nvSpPr>
        <p:spPr>
          <a:xfrm>
            <a:off x="1066866" y="1279348"/>
            <a:ext cx="44950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Git</a:t>
            </a:r>
            <a:endParaRPr lang="ko-KR" altLang="en-US" sz="4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8" name="Picture 2" descr="https://git-scm.com/images/logos/downloads/Git-Icon-1788C.png">
            <a:extLst>
              <a:ext uri="{FF2B5EF4-FFF2-40B4-BE49-F238E27FC236}">
                <a16:creationId xmlns:a16="http://schemas.microsoft.com/office/drawing/2014/main" id="{DA0A21C8-591A-4238-A35E-A56DA64A0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6624" y="4465468"/>
            <a:ext cx="3288171" cy="3288171"/>
          </a:xfrm>
          <a:prstGeom prst="rect">
            <a:avLst/>
          </a:prstGeom>
          <a:noFill/>
        </p:spPr>
      </p:pic>
      <p:pic>
        <p:nvPicPr>
          <p:cNvPr id="1026" name="Picture 2" descr="협업을 위한 Git 활용 기초 1주차&gt; Git, Github">
            <a:extLst>
              <a:ext uri="{FF2B5EF4-FFF2-40B4-BE49-F238E27FC236}">
                <a16:creationId xmlns:a16="http://schemas.microsoft.com/office/drawing/2014/main" id="{398DFAE9-B3CA-4970-A3F5-AC88B67FF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965" y="2037895"/>
            <a:ext cx="834390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967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91E8C65F-E94E-4176-A7BC-AC1D59AB1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81" y="162154"/>
            <a:ext cx="2787838" cy="577192"/>
          </a:xfrm>
          <a:prstGeom prst="rect">
            <a:avLst/>
          </a:prstGeom>
        </p:spPr>
      </p:pic>
      <p:pic>
        <p:nvPicPr>
          <p:cNvPr id="3074" name="Picture 2" descr="https://git-scm.com/images/logos/downloads/Git-Icon-1788C.png">
            <a:extLst>
              <a:ext uri="{FF2B5EF4-FFF2-40B4-BE49-F238E27FC236}">
                <a16:creationId xmlns:a16="http://schemas.microsoft.com/office/drawing/2014/main" id="{1D0B1FF7-C909-4002-BA15-9B2971A42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6624" y="4465468"/>
            <a:ext cx="3288171" cy="3288171"/>
          </a:xfrm>
          <a:prstGeom prst="rect">
            <a:avLst/>
          </a:prstGeom>
          <a:noFill/>
        </p:spPr>
      </p:pic>
      <p:pic>
        <p:nvPicPr>
          <p:cNvPr id="3076" name="Picture 4" descr="git] 협업에서 git 사용하기">
            <a:extLst>
              <a:ext uri="{FF2B5EF4-FFF2-40B4-BE49-F238E27FC236}">
                <a16:creationId xmlns:a16="http://schemas.microsoft.com/office/drawing/2014/main" id="{E7595269-FA55-4351-80C9-B7216C02E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713" y="1132261"/>
            <a:ext cx="7794171" cy="5563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611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81D6E4E0-C354-4241-BB38-699495EC64D7}"/>
              </a:ext>
            </a:extLst>
          </p:cNvPr>
          <p:cNvGrpSpPr/>
          <p:nvPr/>
        </p:nvGrpSpPr>
        <p:grpSpPr>
          <a:xfrm>
            <a:off x="130081" y="162154"/>
            <a:ext cx="12061919" cy="6695616"/>
            <a:chOff x="133995" y="139634"/>
            <a:chExt cx="12061919" cy="669561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76C216C-C050-4525-9CC1-D2718FAB4E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 trans="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" r="23152" b="21829"/>
            <a:stretch/>
          </p:blipFill>
          <p:spPr>
            <a:xfrm>
              <a:off x="8703914" y="4063250"/>
              <a:ext cx="3492000" cy="2772000"/>
            </a:xfrm>
            <a:prstGeom prst="rect">
              <a:avLst/>
            </a:prstGeom>
          </p:spPr>
        </p:pic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91E8C65F-E94E-4176-A7BC-AC1D59AB1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995" y="139634"/>
              <a:ext cx="2787838" cy="577192"/>
            </a:xfrm>
            <a:prstGeom prst="rect">
              <a:avLst/>
            </a:prstGeom>
          </p:spPr>
        </p:pic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F096DDF4-6AE1-4C46-A743-AAB888AE210A}"/>
              </a:ext>
            </a:extLst>
          </p:cNvPr>
          <p:cNvSpPr txBox="1">
            <a:spLocks/>
          </p:cNvSpPr>
          <p:nvPr/>
        </p:nvSpPr>
        <p:spPr>
          <a:xfrm>
            <a:off x="2358189" y="2850408"/>
            <a:ext cx="7421078" cy="115718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6000" dirty="0">
                <a:solidFill>
                  <a:schemeClr val="accent1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Loops</a:t>
            </a:r>
            <a:endParaRPr lang="ko-KR" altLang="en-US" sz="6000" dirty="0">
              <a:solidFill>
                <a:schemeClr val="accent1">
                  <a:lumMod val="7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3266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91E8C65F-E94E-4176-A7BC-AC1D59AB1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81" y="162154"/>
            <a:ext cx="2787838" cy="5771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762C37-12D1-47CC-A988-DAFB7C2FB02B}"/>
              </a:ext>
            </a:extLst>
          </p:cNvPr>
          <p:cNvSpPr txBox="1"/>
          <p:nvPr/>
        </p:nvSpPr>
        <p:spPr>
          <a:xfrm>
            <a:off x="1066866" y="1279348"/>
            <a:ext cx="44950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Git</a:t>
            </a:r>
            <a:endParaRPr lang="ko-KR" altLang="en-US" sz="4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6B7D82-7722-43FE-86CF-D5DA53A88B6E}"/>
              </a:ext>
            </a:extLst>
          </p:cNvPr>
          <p:cNvSpPr txBox="1"/>
          <p:nvPr/>
        </p:nvSpPr>
        <p:spPr>
          <a:xfrm>
            <a:off x="2082722" y="2165201"/>
            <a:ext cx="6731330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Lucida Sans Typewriter" panose="020B0509030504030204" pitchFamily="49" charset="0"/>
              </a:rPr>
              <a:t>git </a:t>
            </a:r>
            <a:r>
              <a:rPr lang="en-US" altLang="ko-KR" sz="2000" dirty="0" err="1">
                <a:latin typeface="Lucida Sans Typewriter" panose="020B0509030504030204" pitchFamily="49" charset="0"/>
              </a:rPr>
              <a:t>init</a:t>
            </a:r>
            <a:endParaRPr lang="en-US" altLang="ko-KR" sz="2000" dirty="0">
              <a:latin typeface="Lucida Sans Typewriter" panose="020B05090305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Lucida Sans Typewriter" panose="020B05090305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Lucida Sans Typewriter" panose="020B0509030504030204" pitchFamily="49" charset="0"/>
              </a:rPr>
              <a:t>git config --global </a:t>
            </a:r>
            <a:r>
              <a:rPr lang="en-US" altLang="ko-KR" sz="2000" dirty="0" err="1">
                <a:latin typeface="Lucida Sans Typewriter" panose="020B0509030504030204" pitchFamily="49" charset="0"/>
              </a:rPr>
              <a:t>user.email</a:t>
            </a:r>
            <a:r>
              <a:rPr lang="en-US" altLang="ko-KR" sz="2000" dirty="0">
                <a:latin typeface="Lucida Sans Typewriter" panose="020B0509030504030204" pitchFamily="49" charset="0"/>
              </a:rPr>
              <a:t> &lt;&lt;email&gt;&gt;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Lucida Sans Typewriter" panose="020B05090305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Lucida Sans Typewriter" panose="020B0509030504030204" pitchFamily="49" charset="0"/>
              </a:rPr>
              <a:t>git config --global user.name &lt;&lt;name&gt;&gt;</a:t>
            </a:r>
          </a:p>
          <a:p>
            <a:endParaRPr lang="en-US" altLang="ko-KR" sz="2000" dirty="0">
              <a:latin typeface="Lucida Sans Typewriter" panose="020B05090305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Lucida Sans Typewriter" panose="020B0509030504030204" pitchFamily="49" charset="0"/>
              </a:rPr>
              <a:t>git remote add origin &lt;&lt;</a:t>
            </a:r>
            <a:r>
              <a:rPr lang="en-US" altLang="ko-KR" sz="2000" dirty="0" err="1">
                <a:latin typeface="Lucida Sans Typewriter" panose="020B0509030504030204" pitchFamily="49" charset="0"/>
              </a:rPr>
              <a:t>Github</a:t>
            </a:r>
            <a:r>
              <a:rPr lang="en-US" altLang="ko-KR" sz="2000" dirty="0">
                <a:latin typeface="Lucida Sans Typewriter" panose="020B0509030504030204" pitchFamily="49" charset="0"/>
              </a:rPr>
              <a:t> </a:t>
            </a:r>
            <a:r>
              <a:rPr lang="ko-KR" altLang="en-US" sz="2000" dirty="0" err="1">
                <a:latin typeface="Lucida Sans Typewriter" panose="020B0509030504030204" pitchFamily="49" charset="0"/>
              </a:rPr>
              <a:t>레포</a:t>
            </a:r>
            <a:r>
              <a:rPr lang="ko-KR" altLang="en-US" sz="2000" dirty="0">
                <a:latin typeface="Lucida Sans Typewriter" panose="020B0509030504030204" pitchFamily="49" charset="0"/>
              </a:rPr>
              <a:t> 주소</a:t>
            </a:r>
            <a:r>
              <a:rPr lang="en-US" altLang="ko-KR" sz="2000" dirty="0">
                <a:latin typeface="Lucida Sans Typewriter" panose="020B0509030504030204" pitchFamily="49" charset="0"/>
              </a:rPr>
              <a:t>&gt;&gt;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Lucida Sans Typewriter" panose="020B05090305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git add &lt;&lt;</a:t>
            </a:r>
            <a:r>
              <a:rPr lang="ko-KR" altLang="en-US" sz="2000" dirty="0"/>
              <a:t>파일명</a:t>
            </a:r>
            <a:r>
              <a:rPr lang="en-US" altLang="ko-KR" sz="2000" dirty="0"/>
              <a:t>&gt;&gt;</a:t>
            </a:r>
            <a:endParaRPr lang="en-US" altLang="ko-KR" sz="2000" dirty="0">
              <a:latin typeface="Lucida Sans Typewriter" panose="020B05090305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Lucida Sans Typewriter" panose="020B05090305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Lucida Sans Typewriter" panose="020B0509030504030204" pitchFamily="49" charset="0"/>
              </a:rPr>
              <a:t>git commit –m “&lt;&lt;Commit message&gt;&gt;”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Lucida Sans Typewriter" panose="020B05090305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Lucida Sans Typewriter" panose="020B0509030504030204" pitchFamily="49" charset="0"/>
              </a:rPr>
              <a:t>git push origin master</a:t>
            </a:r>
            <a:endParaRPr lang="ko-KR" altLang="en-US" sz="2000" dirty="0">
              <a:latin typeface="Lucida Sans Typewriter" panose="020B0509030504030204" pitchFamily="49" charset="0"/>
            </a:endParaRPr>
          </a:p>
        </p:txBody>
      </p:sp>
      <p:pic>
        <p:nvPicPr>
          <p:cNvPr id="12" name="Picture 2" descr="https://git-scm.com/images/logos/downloads/Git-Icon-1788C.png">
            <a:extLst>
              <a:ext uri="{FF2B5EF4-FFF2-40B4-BE49-F238E27FC236}">
                <a16:creationId xmlns:a16="http://schemas.microsoft.com/office/drawing/2014/main" id="{F82BD8A4-7C3F-4F93-8BDE-4910E6F1A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6624" y="4465468"/>
            <a:ext cx="3288171" cy="32881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73191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91E8C65F-E94E-4176-A7BC-AC1D59AB1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81" y="162154"/>
            <a:ext cx="2787838" cy="5771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762C37-12D1-47CC-A988-DAFB7C2FB02B}"/>
              </a:ext>
            </a:extLst>
          </p:cNvPr>
          <p:cNvSpPr txBox="1"/>
          <p:nvPr/>
        </p:nvSpPr>
        <p:spPr>
          <a:xfrm>
            <a:off x="1066866" y="1279348"/>
            <a:ext cx="44950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Git</a:t>
            </a:r>
            <a:endParaRPr lang="ko-KR" altLang="en-US" sz="4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6B7D82-7722-43FE-86CF-D5DA53A88B6E}"/>
              </a:ext>
            </a:extLst>
          </p:cNvPr>
          <p:cNvSpPr txBox="1"/>
          <p:nvPr/>
        </p:nvSpPr>
        <p:spPr>
          <a:xfrm>
            <a:off x="2082722" y="2165201"/>
            <a:ext cx="6731330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strike="sngStrike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git </a:t>
            </a:r>
            <a:r>
              <a:rPr lang="en-US" altLang="ko-KR" sz="2000" strike="sngStrike" dirty="0" err="1">
                <a:solidFill>
                  <a:srgbClr val="FF0000"/>
                </a:solidFill>
                <a:latin typeface="Lucida Sans Typewriter" panose="020B0509030504030204" pitchFamily="49" charset="0"/>
              </a:rPr>
              <a:t>init</a:t>
            </a:r>
            <a:endParaRPr lang="en-US" altLang="ko-KR" sz="2000" strike="sngStrike" dirty="0">
              <a:solidFill>
                <a:srgbClr val="FF0000"/>
              </a:solidFill>
              <a:latin typeface="Lucida Sans Typewriter" panose="020B0509030504030204" pitchFamily="49" charset="0"/>
            </a:endParaRPr>
          </a:p>
          <a:p>
            <a:endParaRPr lang="en-US" altLang="ko-KR" sz="2000" strike="sngStrike" dirty="0">
              <a:solidFill>
                <a:srgbClr val="FF0000"/>
              </a:solidFill>
              <a:latin typeface="Lucida Sans Typewriter" panose="020B05090305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strike="sngStrike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git config --global </a:t>
            </a:r>
            <a:r>
              <a:rPr lang="en-US" altLang="ko-KR" sz="2000" strike="sngStrike" dirty="0" err="1">
                <a:solidFill>
                  <a:srgbClr val="FF0000"/>
                </a:solidFill>
                <a:latin typeface="Lucida Sans Typewriter" panose="020B0509030504030204" pitchFamily="49" charset="0"/>
              </a:rPr>
              <a:t>user.email</a:t>
            </a:r>
            <a:r>
              <a:rPr lang="en-US" altLang="ko-KR" sz="2000" strike="sngStrike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 &lt;&lt;email&gt;&gt;</a:t>
            </a:r>
          </a:p>
          <a:p>
            <a:endParaRPr lang="en-US" altLang="ko-KR" sz="2000" strike="sngStrike" dirty="0">
              <a:solidFill>
                <a:srgbClr val="FF0000"/>
              </a:solidFill>
              <a:latin typeface="Lucida Sans Typewriter" panose="020B05090305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strike="sngStrike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git remote add origin &lt;&lt;</a:t>
            </a:r>
            <a:r>
              <a:rPr lang="en-US" altLang="ko-KR" sz="2000" strike="sngStrike" dirty="0" err="1">
                <a:solidFill>
                  <a:srgbClr val="FF0000"/>
                </a:solidFill>
                <a:latin typeface="Lucida Sans Typewriter" panose="020B0509030504030204" pitchFamily="49" charset="0"/>
              </a:rPr>
              <a:t>Github</a:t>
            </a:r>
            <a:r>
              <a:rPr lang="en-US" altLang="ko-KR" sz="2000" strike="sngStrike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 </a:t>
            </a:r>
            <a:r>
              <a:rPr lang="ko-KR" altLang="en-US" sz="2000" strike="sngStrike" dirty="0" err="1">
                <a:solidFill>
                  <a:srgbClr val="FF0000"/>
                </a:solidFill>
                <a:latin typeface="Lucida Sans Typewriter" panose="020B0509030504030204" pitchFamily="49" charset="0"/>
              </a:rPr>
              <a:t>레포</a:t>
            </a:r>
            <a:r>
              <a:rPr lang="ko-KR" altLang="en-US" sz="2000" strike="sngStrike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 주소</a:t>
            </a:r>
            <a:r>
              <a:rPr lang="en-US" altLang="ko-KR" sz="2000" strike="sngStrike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&gt;&gt;</a:t>
            </a:r>
          </a:p>
          <a:p>
            <a:endParaRPr lang="en-US" altLang="ko-KR" sz="2000" strike="sngStrike" dirty="0">
              <a:solidFill>
                <a:srgbClr val="FF0000"/>
              </a:solidFill>
              <a:latin typeface="Lucida Sans Typewriter" panose="020B05090305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strike="sngStrike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git config --global user.name &lt;&lt;name&gt;&gt;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Lucida Sans Typewriter" panose="020B05090305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git add &lt;&lt;</a:t>
            </a:r>
            <a:r>
              <a:rPr lang="ko-KR" altLang="en-US" sz="2000" dirty="0"/>
              <a:t>파일명</a:t>
            </a:r>
            <a:r>
              <a:rPr lang="en-US" altLang="ko-KR" sz="2000" dirty="0"/>
              <a:t>&gt;&gt;</a:t>
            </a:r>
            <a:endParaRPr lang="en-US" altLang="ko-KR" sz="2000" dirty="0">
              <a:latin typeface="Lucida Sans Typewriter" panose="020B05090305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Lucida Sans Typewriter" panose="020B05090305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Lucida Sans Typewriter" panose="020B0509030504030204" pitchFamily="49" charset="0"/>
              </a:rPr>
              <a:t>git commit –m “&lt;&lt;Commit message&gt;&gt;”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Lucida Sans Typewriter" panose="020B05090305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Lucida Sans Typewriter" panose="020B0509030504030204" pitchFamily="49" charset="0"/>
              </a:rPr>
              <a:t>git push origin master</a:t>
            </a:r>
            <a:endParaRPr lang="ko-KR" altLang="en-US" sz="2000" dirty="0">
              <a:latin typeface="Lucida Sans Typewriter" panose="020B0509030504030204" pitchFamily="49" charset="0"/>
            </a:endParaRPr>
          </a:p>
        </p:txBody>
      </p:sp>
      <p:pic>
        <p:nvPicPr>
          <p:cNvPr id="7" name="Picture 2" descr="https://git-scm.com/images/logos/downloads/Git-Icon-1788C.png">
            <a:extLst>
              <a:ext uri="{FF2B5EF4-FFF2-40B4-BE49-F238E27FC236}">
                <a16:creationId xmlns:a16="http://schemas.microsoft.com/office/drawing/2014/main" id="{AC8E542C-D697-43DA-8737-E75C7E973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6624" y="4465468"/>
            <a:ext cx="3288171" cy="32881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74109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91E8C65F-E94E-4176-A7BC-AC1D59AB1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81" y="162154"/>
            <a:ext cx="2787838" cy="5771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77CC9B-9680-436D-84D2-3B7A19C0A6EA}"/>
              </a:ext>
            </a:extLst>
          </p:cNvPr>
          <p:cNvSpPr txBox="1"/>
          <p:nvPr/>
        </p:nvSpPr>
        <p:spPr>
          <a:xfrm>
            <a:off x="3932587" y="2497976"/>
            <a:ext cx="4326826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Q &amp; A</a:t>
            </a:r>
            <a:endParaRPr lang="ko-KR" altLang="en-US" sz="115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6" name="Picture 2" descr="https://git-scm.com/images/logos/downloads/Git-Icon-1788C.png">
            <a:extLst>
              <a:ext uri="{FF2B5EF4-FFF2-40B4-BE49-F238E27FC236}">
                <a16:creationId xmlns:a16="http://schemas.microsoft.com/office/drawing/2014/main" id="{4569ED1F-BFBB-4BE2-80E3-86C2260D4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6624" y="4465468"/>
            <a:ext cx="3288171" cy="32881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0158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achine learning in industry | ATRIA Innovation">
            <a:extLst>
              <a:ext uri="{FF2B5EF4-FFF2-40B4-BE49-F238E27FC236}">
                <a16:creationId xmlns:a16="http://schemas.microsoft.com/office/drawing/2014/main" id="{485ED9CD-2C1D-4A17-84D8-47352D3B5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351" y="1279348"/>
            <a:ext cx="5937541" cy="409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81D6E4E0-C354-4241-BB38-699495EC64D7}"/>
              </a:ext>
            </a:extLst>
          </p:cNvPr>
          <p:cNvGrpSpPr/>
          <p:nvPr/>
        </p:nvGrpSpPr>
        <p:grpSpPr>
          <a:xfrm>
            <a:off x="130081" y="162154"/>
            <a:ext cx="12061919" cy="6695616"/>
            <a:chOff x="133995" y="139634"/>
            <a:chExt cx="12061919" cy="669561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76C216C-C050-4525-9CC1-D2718FAB4E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 trans="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" r="23152" b="21829"/>
            <a:stretch/>
          </p:blipFill>
          <p:spPr>
            <a:xfrm>
              <a:off x="8703914" y="4063250"/>
              <a:ext cx="3492000" cy="2772000"/>
            </a:xfrm>
            <a:prstGeom prst="rect">
              <a:avLst/>
            </a:prstGeom>
          </p:spPr>
        </p:pic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91E8C65F-E94E-4176-A7BC-AC1D59AB1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995" y="139634"/>
              <a:ext cx="2787838" cy="577192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F762C37-12D1-47CC-A988-DAFB7C2FB02B}"/>
              </a:ext>
            </a:extLst>
          </p:cNvPr>
          <p:cNvSpPr txBox="1"/>
          <p:nvPr/>
        </p:nvSpPr>
        <p:spPr>
          <a:xfrm>
            <a:off x="1066866" y="1279348"/>
            <a:ext cx="34169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chemeClr val="accent1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반복문이란</a:t>
            </a:r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?</a:t>
            </a:r>
            <a:endParaRPr lang="ko-KR" altLang="en-US" sz="4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E31936-1252-43CF-B5BC-900B750F58CF}"/>
              </a:ext>
            </a:extLst>
          </p:cNvPr>
          <p:cNvSpPr txBox="1"/>
          <p:nvPr/>
        </p:nvSpPr>
        <p:spPr>
          <a:xfrm>
            <a:off x="1066866" y="2527236"/>
            <a:ext cx="43252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Repetition – Loops</a:t>
            </a:r>
          </a:p>
          <a:p>
            <a:endParaRPr lang="en-US" altLang="ko-KR" sz="24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en-US" altLang="ko-KR" sz="24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2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계산 같은 건 컴퓨터한테 맡겨</a:t>
            </a:r>
            <a:r>
              <a:rPr lang="en-US" altLang="ko-KR" sz="2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30010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81D6E4E0-C354-4241-BB38-699495EC64D7}"/>
              </a:ext>
            </a:extLst>
          </p:cNvPr>
          <p:cNvGrpSpPr/>
          <p:nvPr/>
        </p:nvGrpSpPr>
        <p:grpSpPr>
          <a:xfrm>
            <a:off x="130081" y="162154"/>
            <a:ext cx="12061919" cy="6695616"/>
            <a:chOff x="133995" y="139634"/>
            <a:chExt cx="12061919" cy="669561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76C216C-C050-4525-9CC1-D2718FAB4E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 trans="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" r="23152" b="21829"/>
            <a:stretch/>
          </p:blipFill>
          <p:spPr>
            <a:xfrm>
              <a:off x="8703914" y="4063250"/>
              <a:ext cx="3492000" cy="2772000"/>
            </a:xfrm>
            <a:prstGeom prst="rect">
              <a:avLst/>
            </a:prstGeom>
          </p:spPr>
        </p:pic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91E8C65F-E94E-4176-A7BC-AC1D59AB1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995" y="139634"/>
              <a:ext cx="2787838" cy="577192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F762C37-12D1-47CC-A988-DAFB7C2FB02B}"/>
              </a:ext>
            </a:extLst>
          </p:cNvPr>
          <p:cNvSpPr txBox="1"/>
          <p:nvPr/>
        </p:nvSpPr>
        <p:spPr>
          <a:xfrm>
            <a:off x="1066866" y="1279348"/>
            <a:ext cx="34169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chemeClr val="accent1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반복문이란</a:t>
            </a:r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?</a:t>
            </a:r>
            <a:endParaRPr lang="ko-KR" altLang="en-US" sz="4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4102" name="Picture 6" descr="모두의 스크래치 알고리즘: 5 반복 구조">
            <a:extLst>
              <a:ext uri="{FF2B5EF4-FFF2-40B4-BE49-F238E27FC236}">
                <a16:creationId xmlns:a16="http://schemas.microsoft.com/office/drawing/2014/main" id="{4357DC02-600E-4D81-B0A2-EB4B5D703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19" y="2218870"/>
            <a:ext cx="57150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270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81D6E4E0-C354-4241-BB38-699495EC64D7}"/>
              </a:ext>
            </a:extLst>
          </p:cNvPr>
          <p:cNvGrpSpPr/>
          <p:nvPr/>
        </p:nvGrpSpPr>
        <p:grpSpPr>
          <a:xfrm>
            <a:off x="130081" y="162154"/>
            <a:ext cx="12061919" cy="6695616"/>
            <a:chOff x="133995" y="139634"/>
            <a:chExt cx="12061919" cy="669561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76C216C-C050-4525-9CC1-D2718FAB4E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 trans="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" r="23152" b="21829"/>
            <a:stretch/>
          </p:blipFill>
          <p:spPr>
            <a:xfrm>
              <a:off x="8703914" y="4063250"/>
              <a:ext cx="3492000" cy="2772000"/>
            </a:xfrm>
            <a:prstGeom prst="rect">
              <a:avLst/>
            </a:prstGeom>
          </p:spPr>
        </p:pic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91E8C65F-E94E-4176-A7BC-AC1D59AB1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995" y="139634"/>
              <a:ext cx="2787838" cy="577192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F762C37-12D1-47CC-A988-DAFB7C2FB02B}"/>
              </a:ext>
            </a:extLst>
          </p:cNvPr>
          <p:cNvSpPr txBox="1"/>
          <p:nvPr/>
        </p:nvSpPr>
        <p:spPr>
          <a:xfrm>
            <a:off x="1066866" y="1279348"/>
            <a:ext cx="34169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chemeClr val="accent1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반복문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활용</a:t>
            </a:r>
            <a:endParaRPr lang="ko-KR" altLang="en-US" sz="4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E31936-1252-43CF-B5BC-900B750F58CF}"/>
              </a:ext>
            </a:extLst>
          </p:cNvPr>
          <p:cNvSpPr txBox="1"/>
          <p:nvPr/>
        </p:nvSpPr>
        <p:spPr>
          <a:xfrm>
            <a:off x="1308683" y="24244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5FE39A-EDCC-4033-9DC9-358C0DE7BB8B}"/>
              </a:ext>
            </a:extLst>
          </p:cNvPr>
          <p:cNvSpPr txBox="1"/>
          <p:nvPr/>
        </p:nvSpPr>
        <p:spPr>
          <a:xfrm>
            <a:off x="1066866" y="2527236"/>
            <a:ext cx="2685351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990055"/>
                </a:solidFill>
                <a:latin typeface="Lucida Console" panose="020B0609040504020204" pitchFamily="49" charset="0"/>
              </a:rPr>
              <a:t>1</a:t>
            </a:r>
            <a:r>
              <a:rPr lang="ko-KR" altLang="en-US" dirty="0">
                <a:latin typeface="Lucida Console" panose="020B0609040504020204" pitchFamily="49" charset="0"/>
              </a:rPr>
              <a:t>번 선수 </a:t>
            </a:r>
            <a:r>
              <a:rPr lang="ko-KR" altLang="en-US" dirty="0" err="1">
                <a:latin typeface="Lucida Console" panose="020B0609040504020204" pitchFamily="49" charset="0"/>
              </a:rPr>
              <a:t>배승호</a:t>
            </a:r>
            <a:r>
              <a:rPr lang="en-US" altLang="ko-KR" dirty="0">
                <a:latin typeface="Lucida Console" panose="020B0609040504020204" pitchFamily="49" charset="0"/>
              </a:rPr>
              <a:t>!!!! </a:t>
            </a:r>
          </a:p>
          <a:p>
            <a:r>
              <a:rPr lang="en-US" altLang="ko-KR" dirty="0">
                <a:solidFill>
                  <a:srgbClr val="990055"/>
                </a:solidFill>
                <a:latin typeface="Lucida Console" panose="020B0609040504020204" pitchFamily="49" charset="0"/>
              </a:rPr>
              <a:t>2</a:t>
            </a:r>
            <a:r>
              <a:rPr lang="ko-KR" altLang="en-US" dirty="0">
                <a:latin typeface="Lucida Console" panose="020B0609040504020204" pitchFamily="49" charset="0"/>
              </a:rPr>
              <a:t>번 선수 최원준</a:t>
            </a:r>
            <a:r>
              <a:rPr lang="en-US" altLang="ko-KR" dirty="0">
                <a:latin typeface="Lucida Console" panose="020B0609040504020204" pitchFamily="49" charset="0"/>
              </a:rPr>
              <a:t>!!!! </a:t>
            </a:r>
          </a:p>
          <a:p>
            <a:r>
              <a:rPr lang="en-US" altLang="ko-KR" dirty="0">
                <a:solidFill>
                  <a:srgbClr val="990055"/>
                </a:solidFill>
                <a:latin typeface="Lucida Console" panose="020B0609040504020204" pitchFamily="49" charset="0"/>
              </a:rPr>
              <a:t>3</a:t>
            </a:r>
            <a:r>
              <a:rPr lang="ko-KR" altLang="en-US" dirty="0">
                <a:latin typeface="Lucida Console" panose="020B0609040504020204" pitchFamily="49" charset="0"/>
              </a:rPr>
              <a:t>번 선수 </a:t>
            </a:r>
            <a:r>
              <a:rPr lang="ko-KR" altLang="en-US" dirty="0" err="1">
                <a:latin typeface="Lucida Console" panose="020B0609040504020204" pitchFamily="49" charset="0"/>
              </a:rPr>
              <a:t>박선홍</a:t>
            </a:r>
            <a:r>
              <a:rPr lang="en-US" altLang="ko-KR" dirty="0">
                <a:latin typeface="Lucida Console" panose="020B0609040504020204" pitchFamily="49" charset="0"/>
              </a:rPr>
              <a:t>!!!! </a:t>
            </a:r>
          </a:p>
          <a:p>
            <a:r>
              <a:rPr lang="en-US" altLang="ko-KR" dirty="0">
                <a:solidFill>
                  <a:srgbClr val="990055"/>
                </a:solidFill>
                <a:latin typeface="Lucida Console" panose="020B0609040504020204" pitchFamily="49" charset="0"/>
              </a:rPr>
              <a:t>4</a:t>
            </a:r>
            <a:r>
              <a:rPr lang="ko-KR" altLang="en-US" dirty="0">
                <a:latin typeface="Lucida Console" panose="020B0609040504020204" pitchFamily="49" charset="0"/>
              </a:rPr>
              <a:t>번 선수 </a:t>
            </a:r>
            <a:r>
              <a:rPr lang="ko-KR" altLang="en-US" dirty="0" err="1">
                <a:latin typeface="Lucida Console" panose="020B0609040504020204" pitchFamily="49" charset="0"/>
              </a:rPr>
              <a:t>유영빈</a:t>
            </a:r>
            <a:r>
              <a:rPr lang="en-US" altLang="ko-KR" dirty="0">
                <a:latin typeface="Lucida Console" panose="020B0609040504020204" pitchFamily="49" charset="0"/>
              </a:rPr>
              <a:t>!!!! </a:t>
            </a:r>
          </a:p>
          <a:p>
            <a:r>
              <a:rPr lang="en-US" altLang="ko-KR" dirty="0">
                <a:solidFill>
                  <a:srgbClr val="990055"/>
                </a:solidFill>
                <a:latin typeface="Lucida Console" panose="020B0609040504020204" pitchFamily="49" charset="0"/>
              </a:rPr>
              <a:t>5</a:t>
            </a:r>
            <a:r>
              <a:rPr lang="ko-KR" altLang="en-US" dirty="0">
                <a:latin typeface="Lucida Console" panose="020B0609040504020204" pitchFamily="49" charset="0"/>
              </a:rPr>
              <a:t>번 선수 김진환</a:t>
            </a:r>
            <a:r>
              <a:rPr lang="en-US" altLang="ko-KR" dirty="0">
                <a:latin typeface="Lucida Console" panose="020B0609040504020204" pitchFamily="49" charset="0"/>
              </a:rPr>
              <a:t>!!!!</a:t>
            </a:r>
            <a:endParaRPr lang="ko-KR" altLang="en-US" dirty="0">
              <a:latin typeface="Lucida Console" panose="020B060904050402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8C5128-0267-44FB-8AB5-075177F65CD1}"/>
              </a:ext>
            </a:extLst>
          </p:cNvPr>
          <p:cNvSpPr/>
          <p:nvPr/>
        </p:nvSpPr>
        <p:spPr>
          <a:xfrm>
            <a:off x="4302100" y="2527236"/>
            <a:ext cx="2499045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</a:rPr>
              <a:t>0 1 2 3 4 5 6 7 8 </a:t>
            </a:r>
          </a:p>
          <a:p>
            <a:r>
              <a:rPr lang="en-US" altLang="ko-KR" sz="1400" dirty="0">
                <a:solidFill>
                  <a:srgbClr val="0070C0"/>
                </a:solidFill>
              </a:rPr>
              <a:t>10 11 12 13 14 15 16 17 18 </a:t>
            </a:r>
          </a:p>
          <a:p>
            <a:r>
              <a:rPr lang="en-US" altLang="ko-KR" sz="1400" dirty="0">
                <a:solidFill>
                  <a:srgbClr val="0070C0"/>
                </a:solidFill>
              </a:rPr>
              <a:t>20 21 22 23 24 25 26 27 28 </a:t>
            </a:r>
          </a:p>
          <a:p>
            <a:r>
              <a:rPr lang="en-US" altLang="ko-KR" sz="1400" dirty="0">
                <a:solidFill>
                  <a:srgbClr val="0070C0"/>
                </a:solidFill>
              </a:rPr>
              <a:t>30 31 32 33 34 35 36 37 38 </a:t>
            </a:r>
          </a:p>
          <a:p>
            <a:r>
              <a:rPr lang="en-US" altLang="ko-KR" sz="1400" dirty="0">
                <a:solidFill>
                  <a:srgbClr val="0070C0"/>
                </a:solidFill>
              </a:rPr>
              <a:t>40 41 42 43 44 45 46 47 48 </a:t>
            </a:r>
          </a:p>
          <a:p>
            <a:r>
              <a:rPr lang="en-US" altLang="ko-KR" sz="1400" dirty="0">
                <a:solidFill>
                  <a:srgbClr val="0070C0"/>
                </a:solidFill>
              </a:rPr>
              <a:t>50 51 52 53 54 55 56 57 58 </a:t>
            </a:r>
          </a:p>
          <a:p>
            <a:r>
              <a:rPr lang="en-US" altLang="ko-KR" sz="1400" dirty="0">
                <a:solidFill>
                  <a:srgbClr val="0070C0"/>
                </a:solidFill>
              </a:rPr>
              <a:t>60 61 62 63 64 65 66 67 68 </a:t>
            </a:r>
          </a:p>
          <a:p>
            <a:r>
              <a:rPr lang="en-US" altLang="ko-KR" sz="1400" dirty="0">
                <a:solidFill>
                  <a:srgbClr val="0070C0"/>
                </a:solidFill>
              </a:rPr>
              <a:t>70 71 72 73 74 75 76 77 78 </a:t>
            </a:r>
          </a:p>
          <a:p>
            <a:r>
              <a:rPr lang="en-US" altLang="ko-KR" sz="1400" dirty="0">
                <a:solidFill>
                  <a:srgbClr val="0070C0"/>
                </a:solidFill>
              </a:rPr>
              <a:t>80 81 82 83 84 85 86 87 88 </a:t>
            </a:r>
          </a:p>
          <a:p>
            <a:r>
              <a:rPr lang="en-US" altLang="ko-KR" sz="1400" dirty="0">
                <a:solidFill>
                  <a:srgbClr val="0070C0"/>
                </a:solidFill>
              </a:rPr>
              <a:t>90 91 92 93 94 95 96 97 98 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811733-9EFB-4258-B8B1-C1768A42035D}"/>
              </a:ext>
            </a:extLst>
          </p:cNvPr>
          <p:cNvSpPr txBox="1"/>
          <p:nvPr/>
        </p:nvSpPr>
        <p:spPr>
          <a:xfrm>
            <a:off x="2917919" y="5240937"/>
            <a:ext cx="5192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연산</a:t>
            </a:r>
            <a:r>
              <a:rPr lang="en-US" altLang="ko-KR" sz="2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2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입력</a:t>
            </a:r>
            <a:r>
              <a:rPr lang="en-US" altLang="ko-KR" sz="2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2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출력 등 다양한 작업 반복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F606957-21F3-4F87-BFAF-C933F3DC28E6}"/>
              </a:ext>
            </a:extLst>
          </p:cNvPr>
          <p:cNvSpPr/>
          <p:nvPr/>
        </p:nvSpPr>
        <p:spPr>
          <a:xfrm>
            <a:off x="7351029" y="2527236"/>
            <a:ext cx="4007665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pt-BR" altLang="ko-KR" sz="1400" dirty="0">
                <a:latin typeface="Roboto Mono"/>
              </a:rPr>
              <a:t>a </a:t>
            </a:r>
            <a:r>
              <a:rPr lang="pt-BR" altLang="ko-KR" sz="1400" dirty="0">
                <a:solidFill>
                  <a:srgbClr val="A67F59"/>
                </a:solidFill>
                <a:latin typeface="Roboto Mono"/>
              </a:rPr>
              <a:t>=</a:t>
            </a:r>
            <a:r>
              <a:rPr lang="pt-BR" altLang="ko-KR" sz="1400" dirty="0">
                <a:latin typeface="Roboto Mono"/>
              </a:rPr>
              <a:t> </a:t>
            </a:r>
            <a:r>
              <a:rPr lang="pt-BR" altLang="ko-KR" sz="1400" dirty="0">
                <a:solidFill>
                  <a:srgbClr val="999999"/>
                </a:solidFill>
                <a:latin typeface="Roboto Mono"/>
              </a:rPr>
              <a:t>[</a:t>
            </a:r>
            <a:r>
              <a:rPr lang="pt-BR" altLang="ko-KR" sz="1400" dirty="0">
                <a:solidFill>
                  <a:srgbClr val="990055"/>
                </a:solidFill>
                <a:latin typeface="Roboto Mono"/>
              </a:rPr>
              <a:t>10</a:t>
            </a:r>
            <a:r>
              <a:rPr lang="pt-BR" altLang="ko-KR" sz="1400" dirty="0">
                <a:solidFill>
                  <a:srgbClr val="999999"/>
                </a:solidFill>
                <a:latin typeface="Roboto Mono"/>
              </a:rPr>
              <a:t>,</a:t>
            </a:r>
            <a:r>
              <a:rPr lang="pt-BR" altLang="ko-KR" sz="1400" dirty="0">
                <a:latin typeface="Roboto Mono"/>
              </a:rPr>
              <a:t> </a:t>
            </a:r>
            <a:r>
              <a:rPr lang="pt-BR" altLang="ko-KR" sz="1400" dirty="0">
                <a:solidFill>
                  <a:srgbClr val="990055"/>
                </a:solidFill>
                <a:latin typeface="Roboto Mono"/>
              </a:rPr>
              <a:t>11</a:t>
            </a:r>
            <a:r>
              <a:rPr lang="pt-BR" altLang="ko-KR" sz="1400" dirty="0">
                <a:solidFill>
                  <a:srgbClr val="999999"/>
                </a:solidFill>
                <a:latin typeface="Roboto Mono"/>
              </a:rPr>
              <a:t>,</a:t>
            </a:r>
            <a:r>
              <a:rPr lang="pt-BR" altLang="ko-KR" sz="1400" dirty="0">
                <a:latin typeface="Roboto Mono"/>
              </a:rPr>
              <a:t> </a:t>
            </a:r>
            <a:r>
              <a:rPr lang="pt-BR" altLang="ko-KR" sz="1400" dirty="0">
                <a:solidFill>
                  <a:srgbClr val="990055"/>
                </a:solidFill>
                <a:latin typeface="Roboto Mono"/>
              </a:rPr>
              <a:t>12</a:t>
            </a:r>
            <a:r>
              <a:rPr lang="pt-BR" altLang="ko-KR" sz="1400" dirty="0">
                <a:solidFill>
                  <a:srgbClr val="999999"/>
                </a:solidFill>
                <a:latin typeface="Roboto Mono"/>
              </a:rPr>
              <a:t>,</a:t>
            </a:r>
            <a:r>
              <a:rPr lang="pt-BR" altLang="ko-KR" sz="1400" dirty="0">
                <a:latin typeface="Roboto Mono"/>
              </a:rPr>
              <a:t> </a:t>
            </a:r>
            <a:r>
              <a:rPr lang="pt-BR" altLang="ko-KR" sz="1400" dirty="0">
                <a:solidFill>
                  <a:srgbClr val="990055"/>
                </a:solidFill>
                <a:latin typeface="Roboto Mono"/>
              </a:rPr>
              <a:t>13</a:t>
            </a:r>
            <a:r>
              <a:rPr lang="pt-BR" altLang="ko-KR" sz="1400" dirty="0">
                <a:solidFill>
                  <a:srgbClr val="999999"/>
                </a:solidFill>
                <a:latin typeface="Roboto Mono"/>
              </a:rPr>
              <a:t>,</a:t>
            </a:r>
            <a:r>
              <a:rPr lang="pt-BR" altLang="ko-KR" sz="1400" dirty="0">
                <a:latin typeface="Roboto Mono"/>
              </a:rPr>
              <a:t> </a:t>
            </a:r>
            <a:r>
              <a:rPr lang="pt-BR" altLang="ko-KR" sz="1400" dirty="0">
                <a:solidFill>
                  <a:srgbClr val="990055"/>
                </a:solidFill>
                <a:latin typeface="Roboto Mono"/>
              </a:rPr>
              <a:t>14</a:t>
            </a:r>
            <a:r>
              <a:rPr lang="pt-BR" altLang="ko-KR" sz="1400" dirty="0">
                <a:solidFill>
                  <a:srgbClr val="999999"/>
                </a:solidFill>
                <a:latin typeface="Roboto Mono"/>
              </a:rPr>
              <a:t>,</a:t>
            </a:r>
            <a:r>
              <a:rPr lang="pt-BR" altLang="ko-KR" sz="1400" dirty="0">
                <a:latin typeface="Roboto Mono"/>
              </a:rPr>
              <a:t> </a:t>
            </a:r>
            <a:r>
              <a:rPr lang="pt-BR" altLang="ko-KR" sz="1400" dirty="0">
                <a:solidFill>
                  <a:srgbClr val="990055"/>
                </a:solidFill>
                <a:latin typeface="Roboto Mono"/>
              </a:rPr>
              <a:t>15</a:t>
            </a:r>
            <a:r>
              <a:rPr lang="pt-BR" altLang="ko-KR" sz="1400" dirty="0">
                <a:solidFill>
                  <a:srgbClr val="999999"/>
                </a:solidFill>
                <a:latin typeface="Roboto Mono"/>
              </a:rPr>
              <a:t>,</a:t>
            </a:r>
            <a:r>
              <a:rPr lang="pt-BR" altLang="ko-KR" sz="1400" dirty="0">
                <a:latin typeface="Roboto Mono"/>
              </a:rPr>
              <a:t> </a:t>
            </a:r>
            <a:r>
              <a:rPr lang="pt-BR" altLang="ko-KR" sz="1400" dirty="0">
                <a:solidFill>
                  <a:srgbClr val="990055"/>
                </a:solidFill>
                <a:latin typeface="Roboto Mono"/>
              </a:rPr>
              <a:t>16</a:t>
            </a:r>
            <a:r>
              <a:rPr lang="pt-BR" altLang="ko-KR" sz="1400" dirty="0">
                <a:solidFill>
                  <a:srgbClr val="999999"/>
                </a:solidFill>
                <a:latin typeface="Roboto Mono"/>
              </a:rPr>
              <a:t>,</a:t>
            </a:r>
            <a:r>
              <a:rPr lang="pt-BR" altLang="ko-KR" sz="1400" dirty="0">
                <a:latin typeface="Roboto Mono"/>
              </a:rPr>
              <a:t> </a:t>
            </a:r>
            <a:r>
              <a:rPr lang="pt-BR" altLang="ko-KR" sz="1400" dirty="0">
                <a:solidFill>
                  <a:srgbClr val="990055"/>
                </a:solidFill>
                <a:latin typeface="Roboto Mono"/>
              </a:rPr>
              <a:t>17</a:t>
            </a:r>
            <a:r>
              <a:rPr lang="pt-BR" altLang="ko-KR" sz="1400" dirty="0">
                <a:solidFill>
                  <a:srgbClr val="999999"/>
                </a:solidFill>
                <a:latin typeface="Roboto Mono"/>
              </a:rPr>
              <a:t>,</a:t>
            </a:r>
            <a:r>
              <a:rPr lang="pt-BR" altLang="ko-KR" sz="1400" dirty="0">
                <a:latin typeface="Roboto Mono"/>
              </a:rPr>
              <a:t> </a:t>
            </a:r>
            <a:r>
              <a:rPr lang="pt-BR" altLang="ko-KR" sz="1400" dirty="0">
                <a:solidFill>
                  <a:srgbClr val="990055"/>
                </a:solidFill>
                <a:latin typeface="Roboto Mono"/>
              </a:rPr>
              <a:t>18</a:t>
            </a:r>
            <a:r>
              <a:rPr lang="pt-BR" altLang="ko-KR" sz="1400" dirty="0">
                <a:solidFill>
                  <a:srgbClr val="999999"/>
                </a:solidFill>
                <a:latin typeface="Roboto Mono"/>
              </a:rPr>
              <a:t>,</a:t>
            </a:r>
            <a:r>
              <a:rPr lang="pt-BR" altLang="ko-KR" sz="1400" dirty="0">
                <a:latin typeface="Roboto Mono"/>
              </a:rPr>
              <a:t> </a:t>
            </a:r>
            <a:r>
              <a:rPr lang="pt-BR" altLang="ko-KR" sz="1400" dirty="0">
                <a:solidFill>
                  <a:srgbClr val="990055"/>
                </a:solidFill>
                <a:latin typeface="Roboto Mono"/>
              </a:rPr>
              <a:t>19</a:t>
            </a:r>
            <a:r>
              <a:rPr lang="pt-BR" altLang="ko-KR" sz="1400" dirty="0">
                <a:solidFill>
                  <a:srgbClr val="999999"/>
                </a:solidFill>
                <a:latin typeface="Roboto Mono"/>
              </a:rPr>
              <a:t>]</a:t>
            </a:r>
            <a:r>
              <a:rPr lang="pt-BR" altLang="ko-KR" sz="1400" dirty="0">
                <a:latin typeface="Roboto Mono"/>
              </a:rPr>
              <a:t> </a:t>
            </a:r>
          </a:p>
          <a:p>
            <a:endParaRPr lang="pt-BR" altLang="ko-KR" sz="1400" dirty="0">
              <a:solidFill>
                <a:srgbClr val="990055"/>
              </a:solidFill>
              <a:latin typeface="Roboto Mono"/>
            </a:endParaRPr>
          </a:p>
          <a:p>
            <a:r>
              <a:rPr lang="pt-BR" altLang="ko-KR" sz="1400" dirty="0">
                <a:solidFill>
                  <a:srgbClr val="990055"/>
                </a:solidFill>
                <a:latin typeface="Roboto Mono"/>
              </a:rPr>
              <a:t>10</a:t>
            </a:r>
            <a:r>
              <a:rPr lang="pt-BR" altLang="ko-KR" sz="1400" dirty="0">
                <a:latin typeface="Roboto Mono"/>
              </a:rPr>
              <a:t> </a:t>
            </a:r>
            <a:r>
              <a:rPr lang="pt-BR" altLang="ko-KR" sz="1400" dirty="0">
                <a:solidFill>
                  <a:srgbClr val="A67F59"/>
                </a:solidFill>
                <a:latin typeface="Roboto Mono"/>
              </a:rPr>
              <a:t>+</a:t>
            </a:r>
            <a:r>
              <a:rPr lang="pt-BR" altLang="ko-KR" sz="1400" dirty="0">
                <a:latin typeface="Roboto Mono"/>
              </a:rPr>
              <a:t> </a:t>
            </a:r>
            <a:r>
              <a:rPr lang="pt-BR" altLang="ko-KR" sz="1400" dirty="0">
                <a:solidFill>
                  <a:srgbClr val="990055"/>
                </a:solidFill>
                <a:latin typeface="Roboto Mono"/>
              </a:rPr>
              <a:t>11</a:t>
            </a:r>
            <a:r>
              <a:rPr lang="pt-BR" altLang="ko-KR" sz="1400" dirty="0">
                <a:latin typeface="Roboto Mono"/>
              </a:rPr>
              <a:t> </a:t>
            </a:r>
            <a:r>
              <a:rPr lang="pt-BR" altLang="ko-KR" sz="1400" dirty="0">
                <a:solidFill>
                  <a:srgbClr val="A67F59"/>
                </a:solidFill>
                <a:latin typeface="Roboto Mono"/>
              </a:rPr>
              <a:t>+</a:t>
            </a:r>
            <a:r>
              <a:rPr lang="pt-BR" altLang="ko-KR" sz="1400" dirty="0">
                <a:latin typeface="Roboto Mono"/>
              </a:rPr>
              <a:t> </a:t>
            </a:r>
            <a:r>
              <a:rPr lang="pt-BR" altLang="ko-KR" sz="1400" dirty="0">
                <a:solidFill>
                  <a:srgbClr val="990055"/>
                </a:solidFill>
                <a:latin typeface="Roboto Mono"/>
              </a:rPr>
              <a:t>12</a:t>
            </a:r>
            <a:r>
              <a:rPr lang="pt-BR" altLang="ko-KR" sz="1400" dirty="0">
                <a:latin typeface="Roboto Mono"/>
              </a:rPr>
              <a:t> </a:t>
            </a:r>
            <a:r>
              <a:rPr lang="pt-BR" altLang="ko-KR" sz="1400" dirty="0">
                <a:solidFill>
                  <a:srgbClr val="A67F59"/>
                </a:solidFill>
                <a:latin typeface="Roboto Mono"/>
              </a:rPr>
              <a:t>+</a:t>
            </a:r>
            <a:r>
              <a:rPr lang="pt-BR" altLang="ko-KR" sz="1400" dirty="0">
                <a:latin typeface="Roboto Mono"/>
              </a:rPr>
              <a:t> </a:t>
            </a:r>
            <a:r>
              <a:rPr lang="pt-BR" altLang="ko-KR" sz="1400" dirty="0">
                <a:solidFill>
                  <a:srgbClr val="990055"/>
                </a:solidFill>
                <a:latin typeface="Roboto Mono"/>
              </a:rPr>
              <a:t>13</a:t>
            </a:r>
            <a:r>
              <a:rPr lang="pt-BR" altLang="ko-KR" sz="1400" dirty="0">
                <a:latin typeface="Roboto Mono"/>
              </a:rPr>
              <a:t> </a:t>
            </a:r>
            <a:r>
              <a:rPr lang="pt-BR" altLang="ko-KR" sz="1400" dirty="0">
                <a:solidFill>
                  <a:srgbClr val="A67F59"/>
                </a:solidFill>
                <a:latin typeface="Roboto Mono"/>
              </a:rPr>
              <a:t>+</a:t>
            </a:r>
            <a:r>
              <a:rPr lang="pt-BR" altLang="ko-KR" sz="1400" dirty="0">
                <a:latin typeface="Roboto Mono"/>
              </a:rPr>
              <a:t> </a:t>
            </a:r>
            <a:r>
              <a:rPr lang="pt-BR" altLang="ko-KR" sz="1400" dirty="0">
                <a:solidFill>
                  <a:srgbClr val="990055"/>
                </a:solidFill>
                <a:latin typeface="Roboto Mono"/>
              </a:rPr>
              <a:t>14</a:t>
            </a:r>
            <a:r>
              <a:rPr lang="pt-BR" altLang="ko-KR" sz="1400" dirty="0">
                <a:latin typeface="Roboto Mono"/>
              </a:rPr>
              <a:t> </a:t>
            </a:r>
            <a:r>
              <a:rPr lang="pt-BR" altLang="ko-KR" sz="1400" dirty="0">
                <a:solidFill>
                  <a:srgbClr val="A67F59"/>
                </a:solidFill>
                <a:latin typeface="Roboto Mono"/>
              </a:rPr>
              <a:t>+</a:t>
            </a:r>
            <a:r>
              <a:rPr lang="pt-BR" altLang="ko-KR" sz="1400" dirty="0">
                <a:latin typeface="Roboto Mono"/>
              </a:rPr>
              <a:t> </a:t>
            </a:r>
            <a:r>
              <a:rPr lang="pt-BR" altLang="ko-KR" sz="1400" dirty="0">
                <a:solidFill>
                  <a:srgbClr val="990055"/>
                </a:solidFill>
                <a:latin typeface="Roboto Mono"/>
              </a:rPr>
              <a:t>15</a:t>
            </a:r>
            <a:r>
              <a:rPr lang="pt-BR" altLang="ko-KR" sz="1400" dirty="0">
                <a:latin typeface="Roboto Mono"/>
              </a:rPr>
              <a:t> </a:t>
            </a:r>
            <a:r>
              <a:rPr lang="pt-BR" altLang="ko-KR" sz="1400" dirty="0">
                <a:solidFill>
                  <a:srgbClr val="A67F59"/>
                </a:solidFill>
                <a:latin typeface="Roboto Mono"/>
              </a:rPr>
              <a:t>+</a:t>
            </a:r>
            <a:r>
              <a:rPr lang="pt-BR" altLang="ko-KR" sz="1400" dirty="0">
                <a:latin typeface="Roboto Mono"/>
              </a:rPr>
              <a:t> </a:t>
            </a:r>
            <a:r>
              <a:rPr lang="pt-BR" altLang="ko-KR" sz="1400" dirty="0">
                <a:solidFill>
                  <a:srgbClr val="990055"/>
                </a:solidFill>
                <a:latin typeface="Roboto Mono"/>
              </a:rPr>
              <a:t>16</a:t>
            </a:r>
            <a:r>
              <a:rPr lang="pt-BR" altLang="ko-KR" sz="1400" dirty="0">
                <a:latin typeface="Roboto Mono"/>
              </a:rPr>
              <a:t> </a:t>
            </a:r>
            <a:r>
              <a:rPr lang="pt-BR" altLang="ko-KR" sz="1400" dirty="0">
                <a:solidFill>
                  <a:srgbClr val="A67F59"/>
                </a:solidFill>
                <a:latin typeface="Roboto Mono"/>
              </a:rPr>
              <a:t>+</a:t>
            </a:r>
            <a:r>
              <a:rPr lang="pt-BR" altLang="ko-KR" sz="1400" dirty="0">
                <a:latin typeface="Roboto Mono"/>
              </a:rPr>
              <a:t> </a:t>
            </a:r>
            <a:r>
              <a:rPr lang="pt-BR" altLang="ko-KR" sz="1400" dirty="0">
                <a:solidFill>
                  <a:srgbClr val="990055"/>
                </a:solidFill>
                <a:latin typeface="Roboto Mono"/>
              </a:rPr>
              <a:t>17</a:t>
            </a:r>
            <a:r>
              <a:rPr lang="pt-BR" altLang="ko-KR" sz="1400" dirty="0">
                <a:latin typeface="Roboto Mono"/>
              </a:rPr>
              <a:t> </a:t>
            </a:r>
            <a:r>
              <a:rPr lang="pt-BR" altLang="ko-KR" sz="1400" dirty="0">
                <a:solidFill>
                  <a:srgbClr val="A67F59"/>
                </a:solidFill>
                <a:latin typeface="Roboto Mono"/>
              </a:rPr>
              <a:t>+</a:t>
            </a:r>
            <a:r>
              <a:rPr lang="pt-BR" altLang="ko-KR" sz="1400" dirty="0">
                <a:latin typeface="Roboto Mono"/>
              </a:rPr>
              <a:t> </a:t>
            </a:r>
            <a:r>
              <a:rPr lang="pt-BR" altLang="ko-KR" sz="1400" dirty="0">
                <a:solidFill>
                  <a:srgbClr val="990055"/>
                </a:solidFill>
                <a:latin typeface="Roboto Mono"/>
              </a:rPr>
              <a:t>18</a:t>
            </a:r>
            <a:r>
              <a:rPr lang="pt-BR" altLang="ko-KR" sz="1400" dirty="0">
                <a:latin typeface="Roboto Mono"/>
              </a:rPr>
              <a:t> </a:t>
            </a:r>
            <a:r>
              <a:rPr lang="pt-BR" altLang="ko-KR" sz="1400" dirty="0">
                <a:solidFill>
                  <a:srgbClr val="A67F59"/>
                </a:solidFill>
                <a:latin typeface="Roboto Mono"/>
              </a:rPr>
              <a:t>+</a:t>
            </a:r>
            <a:r>
              <a:rPr lang="pt-BR" altLang="ko-KR" sz="1400" dirty="0">
                <a:latin typeface="Roboto Mono"/>
              </a:rPr>
              <a:t> </a:t>
            </a:r>
            <a:r>
              <a:rPr lang="pt-BR" altLang="ko-KR" sz="1400" dirty="0">
                <a:solidFill>
                  <a:srgbClr val="990055"/>
                </a:solidFill>
                <a:latin typeface="Roboto Mono"/>
              </a:rPr>
              <a:t>19</a:t>
            </a:r>
            <a:r>
              <a:rPr lang="pt-BR" altLang="ko-KR" sz="1400" dirty="0">
                <a:latin typeface="Roboto Mono"/>
              </a:rPr>
              <a:t> 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908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t1.daumcdn.net/cfile/tistory/99703F405C09EA4401">
            <a:extLst>
              <a:ext uri="{FF2B5EF4-FFF2-40B4-BE49-F238E27FC236}">
                <a16:creationId xmlns:a16="http://schemas.microsoft.com/office/drawing/2014/main" id="{2C14A051-9A77-4962-BC75-33594C8A5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545" y="1267826"/>
            <a:ext cx="5630499" cy="368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81D6E4E0-C354-4241-BB38-699495EC64D7}"/>
              </a:ext>
            </a:extLst>
          </p:cNvPr>
          <p:cNvGrpSpPr/>
          <p:nvPr/>
        </p:nvGrpSpPr>
        <p:grpSpPr>
          <a:xfrm>
            <a:off x="130081" y="162154"/>
            <a:ext cx="12061919" cy="6695616"/>
            <a:chOff x="133995" y="139634"/>
            <a:chExt cx="12061919" cy="669561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76C216C-C050-4525-9CC1-D2718FAB4E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 trans="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" r="23152" b="21829"/>
            <a:stretch/>
          </p:blipFill>
          <p:spPr>
            <a:xfrm>
              <a:off x="8703914" y="4063250"/>
              <a:ext cx="3492000" cy="2772000"/>
            </a:xfrm>
            <a:prstGeom prst="rect">
              <a:avLst/>
            </a:prstGeom>
          </p:spPr>
        </p:pic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91E8C65F-E94E-4176-A7BC-AC1D59AB1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995" y="139634"/>
              <a:ext cx="2787838" cy="577192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F762C37-12D1-47CC-A988-DAFB7C2FB02B}"/>
              </a:ext>
            </a:extLst>
          </p:cNvPr>
          <p:cNvSpPr txBox="1"/>
          <p:nvPr/>
        </p:nvSpPr>
        <p:spPr>
          <a:xfrm>
            <a:off x="1066866" y="1279348"/>
            <a:ext cx="34169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while 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문</a:t>
            </a:r>
            <a:endParaRPr lang="ko-KR" altLang="en-US" sz="4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69540C-4A76-4D3E-9E79-438B2FFDB2A3}"/>
              </a:ext>
            </a:extLst>
          </p:cNvPr>
          <p:cNvSpPr txBox="1"/>
          <p:nvPr/>
        </p:nvSpPr>
        <p:spPr>
          <a:xfrm>
            <a:off x="1199626" y="2457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0F7633-93F2-4192-AD88-E8B0FF56B6D5}"/>
              </a:ext>
            </a:extLst>
          </p:cNvPr>
          <p:cNvSpPr/>
          <p:nvPr/>
        </p:nvSpPr>
        <p:spPr>
          <a:xfrm>
            <a:off x="968334" y="2642640"/>
            <a:ext cx="4055919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077A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while</a:t>
            </a:r>
            <a:r>
              <a:rPr lang="ko-KR" altLang="en-US" sz="2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&lt;&lt;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조건문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&gt;&gt;</a:t>
            </a:r>
            <a:r>
              <a:rPr lang="en-US" altLang="ko-KR" sz="2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</a:t>
            </a:r>
            <a:r>
              <a:rPr lang="ko-KR" altLang="en-US" sz="2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endParaRPr lang="en-US" altLang="ko-KR" sz="28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en-US" altLang="ko-KR" sz="2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  &lt;&lt;</a:t>
            </a:r>
            <a:r>
              <a:rPr lang="ko-KR" altLang="en-US" sz="2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반복 실행 </a:t>
            </a:r>
            <a:r>
              <a:rPr lang="ko-KR" altLang="en-US" sz="28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블럭</a:t>
            </a:r>
            <a:r>
              <a:rPr lang="en-US" altLang="ko-KR" sz="2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&gt;&gt;</a:t>
            </a:r>
          </a:p>
          <a:p>
            <a:r>
              <a:rPr lang="en-US" altLang="ko-KR" sz="2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 </a:t>
            </a:r>
            <a:r>
              <a:rPr lang="en-US" altLang="ko-KR" sz="2800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&lt;&lt;</a:t>
            </a:r>
            <a:r>
              <a:rPr lang="ko-KR" altLang="en-US" sz="2800" dirty="0" err="1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반복문</a:t>
            </a:r>
            <a:r>
              <a:rPr lang="ko-KR" altLang="en-US" sz="2800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탈출조건</a:t>
            </a:r>
            <a:r>
              <a:rPr lang="en-US" altLang="ko-KR" sz="2800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&gt;&gt;</a:t>
            </a:r>
            <a:endParaRPr lang="ko-KR" altLang="en-US" sz="2800" dirty="0">
              <a:solidFill>
                <a:srgbClr val="FF0000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207D585-65F2-4161-8074-42EFB507247E}"/>
              </a:ext>
            </a:extLst>
          </p:cNvPr>
          <p:cNvSpPr/>
          <p:nvPr/>
        </p:nvSpPr>
        <p:spPr>
          <a:xfrm>
            <a:off x="1066866" y="4268935"/>
            <a:ext cx="2920992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7AA"/>
                </a:solidFill>
                <a:latin typeface="Lucida Sans Typewriter" panose="020B0509030504030204" pitchFamily="49" charset="0"/>
              </a:rPr>
              <a:t>while</a:t>
            </a:r>
            <a:r>
              <a:rPr lang="en-US" altLang="ko-KR" dirty="0">
                <a:latin typeface="Lucida Sans Typewriter" panose="020B0509030504030204" pitchFamily="49" charset="0"/>
              </a:rPr>
              <a:t> </a:t>
            </a:r>
            <a:r>
              <a:rPr lang="en-US" altLang="ko-KR" dirty="0">
                <a:solidFill>
                  <a:srgbClr val="990055"/>
                </a:solidFill>
                <a:latin typeface="Lucida Sans Typewriter" panose="020B0509030504030204" pitchFamily="49" charset="0"/>
              </a:rPr>
              <a:t>True</a:t>
            </a:r>
            <a:r>
              <a:rPr lang="en-US" altLang="ko-KR" dirty="0">
                <a:solidFill>
                  <a:srgbClr val="999999"/>
                </a:solidFill>
                <a:latin typeface="Lucida Sans Typewriter" panose="020B0509030504030204" pitchFamily="49" charset="0"/>
              </a:rPr>
              <a:t>:</a:t>
            </a:r>
            <a:r>
              <a:rPr lang="en-US" altLang="ko-KR" dirty="0">
                <a:latin typeface="Lucida Sans Typewriter" panose="020B0509030504030204" pitchFamily="49" charset="0"/>
              </a:rPr>
              <a:t> </a:t>
            </a:r>
          </a:p>
          <a:p>
            <a:r>
              <a:rPr lang="en-US" altLang="ko-KR" dirty="0">
                <a:solidFill>
                  <a:srgbClr val="0077AA"/>
                </a:solidFill>
                <a:latin typeface="Lucida Sans Typewriter" panose="020B0509030504030204" pitchFamily="49" charset="0"/>
              </a:rPr>
              <a:t>while</a:t>
            </a:r>
            <a:r>
              <a:rPr lang="en-US" altLang="ko-KR" dirty="0">
                <a:latin typeface="Lucida Sans Typewriter" panose="020B0509030504030204" pitchFamily="49" charset="0"/>
              </a:rPr>
              <a:t> </a:t>
            </a:r>
            <a:r>
              <a:rPr lang="en-US" altLang="ko-KR" dirty="0">
                <a:solidFill>
                  <a:srgbClr val="990055"/>
                </a:solidFill>
                <a:latin typeface="Lucida Sans Typewriter" panose="020B0509030504030204" pitchFamily="49" charset="0"/>
              </a:rPr>
              <a:t>1</a:t>
            </a:r>
            <a:r>
              <a:rPr lang="en-US" altLang="ko-KR" dirty="0">
                <a:latin typeface="Lucida Sans Typewriter" panose="020B0509030504030204" pitchFamily="49" charset="0"/>
              </a:rPr>
              <a:t> </a:t>
            </a:r>
            <a:r>
              <a:rPr lang="en-US" altLang="ko-KR" dirty="0">
                <a:solidFill>
                  <a:srgbClr val="A67F59"/>
                </a:solidFill>
                <a:latin typeface="Lucida Sans Typewriter" panose="020B0509030504030204" pitchFamily="49" charset="0"/>
              </a:rPr>
              <a:t>&lt;</a:t>
            </a:r>
            <a:r>
              <a:rPr lang="en-US" altLang="ko-KR" dirty="0">
                <a:latin typeface="Lucida Sans Typewriter" panose="020B0509030504030204" pitchFamily="49" charset="0"/>
              </a:rPr>
              <a:t> x </a:t>
            </a:r>
            <a:r>
              <a:rPr lang="en-US" altLang="ko-KR" dirty="0">
                <a:solidFill>
                  <a:srgbClr val="A67F59"/>
                </a:solidFill>
                <a:latin typeface="Lucida Sans Typewriter" panose="020B0509030504030204" pitchFamily="49" charset="0"/>
              </a:rPr>
              <a:t>&lt;</a:t>
            </a:r>
            <a:r>
              <a:rPr lang="en-US" altLang="ko-KR" dirty="0">
                <a:latin typeface="Lucida Sans Typewriter" panose="020B0509030504030204" pitchFamily="49" charset="0"/>
              </a:rPr>
              <a:t> </a:t>
            </a:r>
            <a:r>
              <a:rPr lang="en-US" altLang="ko-KR" dirty="0">
                <a:solidFill>
                  <a:srgbClr val="990055"/>
                </a:solidFill>
                <a:latin typeface="Lucida Sans Typewriter" panose="020B0509030504030204" pitchFamily="49" charset="0"/>
              </a:rPr>
              <a:t>5</a:t>
            </a:r>
            <a:r>
              <a:rPr lang="en-US" altLang="ko-KR" dirty="0">
                <a:solidFill>
                  <a:srgbClr val="999999"/>
                </a:solidFill>
                <a:latin typeface="Lucida Sans Typewriter" panose="020B0509030504030204" pitchFamily="49" charset="0"/>
              </a:rPr>
              <a:t>:</a:t>
            </a:r>
            <a:r>
              <a:rPr lang="en-US" altLang="ko-KR" dirty="0">
                <a:latin typeface="Lucida Sans Typewriter" panose="020B0509030504030204" pitchFamily="49" charset="0"/>
              </a:rPr>
              <a:t> </a:t>
            </a:r>
          </a:p>
          <a:p>
            <a:r>
              <a:rPr lang="en-US" altLang="ko-KR" dirty="0">
                <a:solidFill>
                  <a:srgbClr val="0077AA"/>
                </a:solidFill>
                <a:latin typeface="Lucida Sans Typewriter" panose="020B0509030504030204" pitchFamily="49" charset="0"/>
              </a:rPr>
              <a:t>while</a:t>
            </a:r>
            <a:r>
              <a:rPr lang="en-US" altLang="ko-KR" dirty="0">
                <a:latin typeface="Lucida Sans Typewriter" panose="020B0509030504030204" pitchFamily="49" charset="0"/>
              </a:rPr>
              <a:t> a </a:t>
            </a:r>
            <a:r>
              <a:rPr lang="en-US" altLang="ko-KR" dirty="0">
                <a:solidFill>
                  <a:srgbClr val="A67F59"/>
                </a:solidFill>
                <a:latin typeface="Lucida Sans Typewriter" panose="020B0509030504030204" pitchFamily="49" charset="0"/>
              </a:rPr>
              <a:t>!=</a:t>
            </a:r>
            <a:r>
              <a:rPr lang="en-US" altLang="ko-KR" dirty="0">
                <a:latin typeface="Lucida Sans Typewriter" panose="020B0509030504030204" pitchFamily="49" charset="0"/>
              </a:rPr>
              <a:t> </a:t>
            </a:r>
            <a:r>
              <a:rPr lang="en-US" altLang="ko-KR" dirty="0">
                <a:solidFill>
                  <a:srgbClr val="669900"/>
                </a:solidFill>
                <a:latin typeface="Lucida Sans Typewriter" panose="020B0509030504030204" pitchFamily="49" charset="0"/>
              </a:rPr>
              <a:t>"</a:t>
            </a:r>
            <a:r>
              <a:rPr lang="ko-KR" altLang="en-US" dirty="0">
                <a:solidFill>
                  <a:srgbClr val="669900"/>
                </a:solidFill>
                <a:latin typeface="Lucida Sans Typewriter" panose="020B0509030504030204" pitchFamily="49" charset="0"/>
              </a:rPr>
              <a:t>코카콜라</a:t>
            </a:r>
            <a:r>
              <a:rPr lang="en-US" altLang="ko-KR" dirty="0">
                <a:solidFill>
                  <a:srgbClr val="669900"/>
                </a:solidFill>
                <a:latin typeface="Lucida Sans Typewriter" panose="020B0509030504030204" pitchFamily="49" charset="0"/>
              </a:rPr>
              <a:t>"</a:t>
            </a:r>
            <a:endParaRPr lang="ko-KR" altLang="en-US" dirty="0"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632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81D6E4E0-C354-4241-BB38-699495EC64D7}"/>
              </a:ext>
            </a:extLst>
          </p:cNvPr>
          <p:cNvGrpSpPr/>
          <p:nvPr/>
        </p:nvGrpSpPr>
        <p:grpSpPr>
          <a:xfrm>
            <a:off x="130081" y="162154"/>
            <a:ext cx="12061919" cy="6695616"/>
            <a:chOff x="133995" y="139634"/>
            <a:chExt cx="12061919" cy="669561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76C216C-C050-4525-9CC1-D2718FAB4E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 trans="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" r="23152" b="21829"/>
            <a:stretch/>
          </p:blipFill>
          <p:spPr>
            <a:xfrm>
              <a:off x="8703914" y="4063250"/>
              <a:ext cx="3492000" cy="2772000"/>
            </a:xfrm>
            <a:prstGeom prst="rect">
              <a:avLst/>
            </a:prstGeom>
          </p:spPr>
        </p:pic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91E8C65F-E94E-4176-A7BC-AC1D59AB1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995" y="139634"/>
              <a:ext cx="2787838" cy="577192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F762C37-12D1-47CC-A988-DAFB7C2FB02B}"/>
              </a:ext>
            </a:extLst>
          </p:cNvPr>
          <p:cNvSpPr txBox="1"/>
          <p:nvPr/>
        </p:nvSpPr>
        <p:spPr>
          <a:xfrm>
            <a:off x="1066866" y="1279348"/>
            <a:ext cx="4880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반복문의 필수 요소</a:t>
            </a:r>
            <a:endParaRPr lang="ko-KR" altLang="en-US" sz="4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ECDF0D-7A42-4C89-98F7-7E655528F638}"/>
              </a:ext>
            </a:extLst>
          </p:cNvPr>
          <p:cNvSpPr txBox="1"/>
          <p:nvPr/>
        </p:nvSpPr>
        <p:spPr>
          <a:xfrm>
            <a:off x="1367000" y="2335285"/>
            <a:ext cx="23407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 </a:t>
            </a:r>
            <a:r>
              <a:rPr lang="ko-KR" altLang="en-US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반복 실행 조건</a:t>
            </a:r>
            <a:endParaRPr lang="en-US" altLang="ko-KR" sz="2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en-US" altLang="ko-KR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 </a:t>
            </a:r>
            <a:r>
              <a:rPr lang="ko-KR" altLang="en-US" sz="2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반복문</a:t>
            </a:r>
            <a:r>
              <a:rPr lang="ko-KR" altLang="en-US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탈출 조건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C7AABC3-7C76-4A0A-8DE4-C1DFA21836D8}"/>
              </a:ext>
            </a:extLst>
          </p:cNvPr>
          <p:cNvSpPr/>
          <p:nvPr/>
        </p:nvSpPr>
        <p:spPr>
          <a:xfrm>
            <a:off x="1876338" y="3979152"/>
            <a:ext cx="5926622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7AA"/>
                </a:solidFill>
                <a:latin typeface="Lucida Sans Typewriter" panose="020B0509030504030204" pitchFamily="49" charset="0"/>
              </a:rPr>
              <a:t>while</a:t>
            </a:r>
            <a:r>
              <a:rPr lang="ko-KR" altLang="en-US" dirty="0">
                <a:latin typeface="Lucida Sans Typewriter" panose="020B0509030504030204" pitchFamily="49" charset="0"/>
              </a:rPr>
              <a:t> </a:t>
            </a:r>
            <a:r>
              <a:rPr lang="en-US" altLang="ko-KR" dirty="0">
                <a:solidFill>
                  <a:srgbClr val="990055"/>
                </a:solidFill>
                <a:latin typeface="Lucida Sans Typewriter" panose="020B0509030504030204" pitchFamily="49" charset="0"/>
              </a:rPr>
              <a:t>True</a:t>
            </a:r>
            <a:r>
              <a:rPr lang="en-US" altLang="ko-KR" dirty="0">
                <a:solidFill>
                  <a:srgbClr val="999999"/>
                </a:solidFill>
                <a:latin typeface="Lucida Sans Typewriter" panose="020B0509030504030204" pitchFamily="49" charset="0"/>
              </a:rPr>
              <a:t>:</a:t>
            </a:r>
            <a:r>
              <a:rPr lang="ko-KR" altLang="en-US" dirty="0">
                <a:latin typeface="Lucida Sans Typewriter" panose="020B0509030504030204" pitchFamily="49" charset="0"/>
              </a:rPr>
              <a:t> </a:t>
            </a:r>
            <a:endParaRPr lang="en-US" altLang="ko-KR" dirty="0">
              <a:latin typeface="Lucida Sans Typewriter" panose="020B0509030504030204" pitchFamily="49" charset="0"/>
            </a:endParaRPr>
          </a:p>
          <a:p>
            <a:r>
              <a:rPr lang="en-US" altLang="ko-KR" dirty="0">
                <a:solidFill>
                  <a:srgbClr val="0077AA"/>
                </a:solidFill>
                <a:latin typeface="Lucida Sans Typewriter" panose="020B0509030504030204" pitchFamily="49" charset="0"/>
              </a:rPr>
              <a:t>    print</a:t>
            </a:r>
            <a:r>
              <a:rPr lang="en-US" altLang="ko-KR" dirty="0">
                <a:solidFill>
                  <a:srgbClr val="999999"/>
                </a:solidFill>
                <a:latin typeface="Lucida Sans Typewriter" panose="020B0509030504030204" pitchFamily="49" charset="0"/>
              </a:rPr>
              <a:t>(</a:t>
            </a:r>
            <a:r>
              <a:rPr lang="en-US" altLang="ko-KR" dirty="0">
                <a:solidFill>
                  <a:srgbClr val="669900"/>
                </a:solidFill>
                <a:latin typeface="Lucida Sans Typewriter" panose="020B0509030504030204" pitchFamily="49" charset="0"/>
              </a:rPr>
              <a:t>"</a:t>
            </a:r>
            <a:r>
              <a:rPr lang="ko-KR" altLang="en-US" dirty="0">
                <a:solidFill>
                  <a:srgbClr val="669900"/>
                </a:solidFill>
                <a:latin typeface="Lucida Sans Typewriter" panose="020B0509030504030204" pitchFamily="49" charset="0"/>
              </a:rPr>
              <a:t>진환선배 오늘 교육 언제 끝나나요</a:t>
            </a:r>
            <a:r>
              <a:rPr lang="en-US" altLang="ko-KR" dirty="0">
                <a:solidFill>
                  <a:srgbClr val="669900"/>
                </a:solidFill>
                <a:latin typeface="Lucida Sans Typewriter" panose="020B0509030504030204" pitchFamily="49" charset="0"/>
              </a:rPr>
              <a:t>?"</a:t>
            </a:r>
            <a:r>
              <a:rPr lang="en-US" altLang="ko-KR" dirty="0">
                <a:solidFill>
                  <a:srgbClr val="999999"/>
                </a:solidFill>
                <a:latin typeface="Lucida Sans Typewriter" panose="020B0509030504030204" pitchFamily="49" charset="0"/>
              </a:rPr>
              <a:t>)</a:t>
            </a:r>
            <a:endParaRPr lang="ko-KR" altLang="en-US" dirty="0">
              <a:latin typeface="Lucida Sans Typewriter" panose="020B05090305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F80956-9910-45CB-978A-10DD84E5C827}"/>
              </a:ext>
            </a:extLst>
          </p:cNvPr>
          <p:cNvSpPr txBox="1"/>
          <p:nvPr/>
        </p:nvSpPr>
        <p:spPr>
          <a:xfrm>
            <a:off x="3507330" y="5178542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-&gt; </a:t>
            </a:r>
            <a:r>
              <a:rPr lang="ko-KR" altLang="en-US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조건문을 거짓으로 만들기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1D88EC-3715-44D6-8A1A-FB36E199EAE5}"/>
              </a:ext>
            </a:extLst>
          </p:cNvPr>
          <p:cNvSpPr txBox="1"/>
          <p:nvPr/>
        </p:nvSpPr>
        <p:spPr>
          <a:xfrm>
            <a:off x="5813313" y="3517487"/>
            <a:ext cx="1758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“</a:t>
            </a:r>
            <a:r>
              <a:rPr lang="ko-KR" altLang="en-US" sz="2400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무한루프</a:t>
            </a:r>
            <a:r>
              <a:rPr lang="en-US" altLang="ko-KR" sz="2400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”</a:t>
            </a:r>
            <a:endParaRPr lang="ko-KR" altLang="en-US" sz="2400" dirty="0">
              <a:solidFill>
                <a:srgbClr val="FF0000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911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파이썬 코딩 도장: 17.1 while 반복문 사용하기">
            <a:extLst>
              <a:ext uri="{FF2B5EF4-FFF2-40B4-BE49-F238E27FC236}">
                <a16:creationId xmlns:a16="http://schemas.microsoft.com/office/drawing/2014/main" id="{5455FCA0-7953-4AC7-A173-4BA372816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281" y="1743952"/>
            <a:ext cx="5963052" cy="447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81D6E4E0-C354-4241-BB38-699495EC64D7}"/>
              </a:ext>
            </a:extLst>
          </p:cNvPr>
          <p:cNvGrpSpPr/>
          <p:nvPr/>
        </p:nvGrpSpPr>
        <p:grpSpPr>
          <a:xfrm>
            <a:off x="130081" y="162154"/>
            <a:ext cx="12061919" cy="6695616"/>
            <a:chOff x="133995" y="139634"/>
            <a:chExt cx="12061919" cy="669561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76C216C-C050-4525-9CC1-D2718FAB4E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 trans="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" r="23152" b="21829"/>
            <a:stretch/>
          </p:blipFill>
          <p:spPr>
            <a:xfrm>
              <a:off x="8703914" y="4063250"/>
              <a:ext cx="3492000" cy="2772000"/>
            </a:xfrm>
            <a:prstGeom prst="rect">
              <a:avLst/>
            </a:prstGeom>
          </p:spPr>
        </p:pic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91E8C65F-E94E-4176-A7BC-AC1D59AB1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995" y="139634"/>
              <a:ext cx="2787838" cy="577192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F762C37-12D1-47CC-A988-DAFB7C2FB02B}"/>
              </a:ext>
            </a:extLst>
          </p:cNvPr>
          <p:cNvSpPr txBox="1"/>
          <p:nvPr/>
        </p:nvSpPr>
        <p:spPr>
          <a:xfrm>
            <a:off x="1066866" y="1279348"/>
            <a:ext cx="4880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반복문의 필수 요소</a:t>
            </a:r>
            <a:endParaRPr lang="ko-KR" altLang="en-US" sz="4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5059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81D6E4E0-C354-4241-BB38-699495EC64D7}"/>
              </a:ext>
            </a:extLst>
          </p:cNvPr>
          <p:cNvGrpSpPr/>
          <p:nvPr/>
        </p:nvGrpSpPr>
        <p:grpSpPr>
          <a:xfrm>
            <a:off x="130081" y="162154"/>
            <a:ext cx="12061919" cy="6695616"/>
            <a:chOff x="133995" y="139634"/>
            <a:chExt cx="12061919" cy="669561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76C216C-C050-4525-9CC1-D2718FAB4E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 trans="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" r="23152" b="21829"/>
            <a:stretch/>
          </p:blipFill>
          <p:spPr>
            <a:xfrm>
              <a:off x="8703914" y="4063250"/>
              <a:ext cx="3492000" cy="2772000"/>
            </a:xfrm>
            <a:prstGeom prst="rect">
              <a:avLst/>
            </a:prstGeom>
          </p:spPr>
        </p:pic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91E8C65F-E94E-4176-A7BC-AC1D59AB1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995" y="139634"/>
              <a:ext cx="2787838" cy="577192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F762C37-12D1-47CC-A988-DAFB7C2FB02B}"/>
              </a:ext>
            </a:extLst>
          </p:cNvPr>
          <p:cNvSpPr txBox="1"/>
          <p:nvPr/>
        </p:nvSpPr>
        <p:spPr>
          <a:xfrm>
            <a:off x="1066866" y="1279348"/>
            <a:ext cx="4880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2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Quiz #1</a:t>
            </a:r>
            <a:endParaRPr lang="ko-KR" altLang="en-US" sz="4000" dirty="0">
              <a:solidFill>
                <a:schemeClr val="accent2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49E21F-8E4E-4AA4-8B09-08656593799B}"/>
              </a:ext>
            </a:extLst>
          </p:cNvPr>
          <p:cNvSpPr txBox="1"/>
          <p:nvPr/>
        </p:nvSpPr>
        <p:spPr>
          <a:xfrm>
            <a:off x="1066866" y="2459504"/>
            <a:ext cx="68018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진환 선배에게 밥을 </a:t>
            </a:r>
            <a:r>
              <a:rPr lang="ko-KR" altLang="en-US" sz="24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사달라고</a:t>
            </a:r>
            <a:r>
              <a:rPr lang="ko-KR" altLang="en-US" sz="2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졸라보자</a:t>
            </a:r>
            <a:r>
              <a:rPr lang="en-US" altLang="ko-KR" sz="2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  <a:p>
            <a:endParaRPr lang="en-US" altLang="ko-KR" sz="24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2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진환 선배는 </a:t>
            </a:r>
            <a:r>
              <a:rPr lang="en-US" altLang="ko-KR" sz="2400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5</a:t>
            </a:r>
            <a:r>
              <a:rPr lang="ko-KR" altLang="en-US" sz="2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번 조르면 넘어온다</a:t>
            </a:r>
            <a:r>
              <a:rPr lang="en-US" altLang="ko-KR" sz="2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  <a:p>
            <a:endParaRPr lang="en-US" altLang="ko-KR" sz="24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2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선배를 </a:t>
            </a:r>
            <a:r>
              <a:rPr lang="en-US" altLang="ko-KR" sz="2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5</a:t>
            </a:r>
            <a:r>
              <a:rPr lang="ko-KR" altLang="en-US" sz="2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번 조르면 선배는 </a:t>
            </a:r>
            <a:r>
              <a:rPr lang="ko-KR" altLang="en-US" sz="2400" dirty="0">
                <a:solidFill>
                  <a:srgbClr val="0070C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그래 가자</a:t>
            </a:r>
            <a:r>
              <a:rPr lang="en-US" altLang="ko-KR" sz="2400" dirty="0">
                <a:solidFill>
                  <a:srgbClr val="0070C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! </a:t>
            </a:r>
            <a:r>
              <a:rPr lang="ko-KR" altLang="en-US" sz="2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를 외친다</a:t>
            </a:r>
            <a:r>
              <a:rPr lang="en-US" altLang="ko-KR" sz="2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  <a:r>
              <a:rPr lang="ko-KR" altLang="en-US" sz="2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endParaRPr lang="en-US" altLang="ko-KR" sz="24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BB9311-E11F-4A12-95D5-CFA785E8BEA5}"/>
              </a:ext>
            </a:extLst>
          </p:cNvPr>
          <p:cNvSpPr txBox="1"/>
          <p:nvPr/>
        </p:nvSpPr>
        <p:spPr>
          <a:xfrm>
            <a:off x="8305800" y="1756401"/>
            <a:ext cx="150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출력 결과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F2F5DB7-FC79-465D-B36A-821A64B795C5}"/>
              </a:ext>
            </a:extLst>
          </p:cNvPr>
          <p:cNvSpPr/>
          <p:nvPr/>
        </p:nvSpPr>
        <p:spPr>
          <a:xfrm>
            <a:off x="8305800" y="2459504"/>
            <a:ext cx="2579914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진환 선배 밥 사주세요!</a:t>
            </a:r>
          </a:p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진환 선배 밥 사주세요!</a:t>
            </a:r>
          </a:p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진환 선배 밥 사주세요!</a:t>
            </a:r>
          </a:p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진환 선배 밥 사주세요!</a:t>
            </a:r>
          </a:p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진환 선배 밥 사주세요!</a:t>
            </a:r>
          </a:p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그래 가자!</a:t>
            </a:r>
          </a:p>
        </p:txBody>
      </p:sp>
    </p:spTree>
    <p:extLst>
      <p:ext uri="{BB962C8B-B14F-4D97-AF65-F5344CB8AC3E}">
        <p14:creationId xmlns:p14="http://schemas.microsoft.com/office/powerpoint/2010/main" val="56764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410C4F8A9248A428ECC16D772B4E0A6" ma:contentTypeVersion="4" ma:contentTypeDescription="새 문서를 만듭니다." ma:contentTypeScope="" ma:versionID="4a7f717dc4eb857f873fb3b436b3229a">
  <xsd:schema xmlns:xsd="http://www.w3.org/2001/XMLSchema" xmlns:xs="http://www.w3.org/2001/XMLSchema" xmlns:p="http://schemas.microsoft.com/office/2006/metadata/properties" xmlns:ns3="6688fffa-6fcb-4fd4-81ee-46f5ce04b16d" targetNamespace="http://schemas.microsoft.com/office/2006/metadata/properties" ma:root="true" ma:fieldsID="60345ae8e4558bf3787758b850fd3f80" ns3:_="">
    <xsd:import namespace="6688fffa-6fcb-4fd4-81ee-46f5ce04b16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88fffa-6fcb-4fd4-81ee-46f5ce04b1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6911F9-8406-4F09-A76E-1A0C9AA96E3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A0DE0A-3DA8-4C86-8983-9499A9CE3986}">
  <ds:schemaRefs>
    <ds:schemaRef ds:uri="6688fffa-6fcb-4fd4-81ee-46f5ce04b16d"/>
    <ds:schemaRef ds:uri="http://schemas.microsoft.com/office/infopath/2007/PartnerControls"/>
    <ds:schemaRef ds:uri="http://www.w3.org/XML/1998/namespace"/>
    <ds:schemaRef ds:uri="http://purl.org/dc/dcmitype/"/>
    <ds:schemaRef ds:uri="http://schemas.microsoft.com/office/2006/metadata/properties"/>
    <ds:schemaRef ds:uri="http://purl.org/dc/elements/1.1/"/>
    <ds:schemaRef ds:uri="http://purl.org/dc/terms/"/>
    <ds:schemaRef ds:uri="http://schemas.microsoft.com/office/2006/documentManagement/type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D3532D58-51E8-4131-8886-013E650C56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88fffa-6fcb-4fd4-81ee-46f5ce04b1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1248</TotalTime>
  <Words>626</Words>
  <Application>Microsoft Office PowerPoint</Application>
  <PresentationFormat>와이드스크린</PresentationFormat>
  <Paragraphs>159</Paragraphs>
  <Slides>22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Roboto Mono</vt:lpstr>
      <vt:lpstr>고도 B</vt:lpstr>
      <vt:lpstr>나눔바른고딕</vt:lpstr>
      <vt:lpstr>나눔스퀘어라운드 Light</vt:lpstr>
      <vt:lpstr>맑은 고딕</vt:lpstr>
      <vt:lpstr>여기어때 잘난체</vt:lpstr>
      <vt:lpstr>Arial</vt:lpstr>
      <vt:lpstr>Lucida Console</vt:lpstr>
      <vt:lpstr>Lucida Sans Typewriter</vt:lpstr>
      <vt:lpstr>Office 테마</vt:lpstr>
      <vt:lpstr>웹/파이썬 멘토링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배승호</dc:creator>
  <cp:lastModifiedBy>진환 김</cp:lastModifiedBy>
  <cp:revision>63</cp:revision>
  <dcterms:created xsi:type="dcterms:W3CDTF">2022-02-26T15:46:30Z</dcterms:created>
  <dcterms:modified xsi:type="dcterms:W3CDTF">2022-03-31T15:15:03Z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0x010100D410C4F8A9248A428ECC16D772B4E0A6</vt:lpwstr>
  </property>
</Properties>
</file>