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78" r:id="rId7"/>
    <p:sldId id="279" r:id="rId8"/>
    <p:sldId id="280" r:id="rId9"/>
    <p:sldId id="282" r:id="rId10"/>
    <p:sldId id="281" r:id="rId11"/>
    <p:sldId id="283" r:id="rId12"/>
    <p:sldId id="258" r:id="rId13"/>
    <p:sldId id="284" r:id="rId14"/>
    <p:sldId id="285" r:id="rId15"/>
    <p:sldId id="268" r:id="rId16"/>
    <p:sldId id="286" r:id="rId17"/>
    <p:sldId id="287" r:id="rId18"/>
    <p:sldId id="288" r:id="rId19"/>
    <p:sldId id="28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F1E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3F2A4-AFF6-47EE-BBE5-9819932043C7}" v="5259" dt="2022-10-12T09:49:46.0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6E089-3CF6-4D4A-B132-F26F24530772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033FE-9C23-4AE0-8168-8D4062886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53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033FE-9C23-4AE0-8168-8D4062886D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6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782D0-719D-22ED-89AD-D93B1BD82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62967B-A286-6EC1-0DF2-C328DED00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BC607-9544-755E-64E8-BB70E774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BFD2C-6CD0-2E5A-DCE4-9FDCA906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A50A6-6854-3791-7B6E-B0120CA2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29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07BB5-E458-6462-4141-F767708C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D5385B-B857-235A-7A1D-E3E1A9237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1C413-B0D0-02BE-79D0-3CFC3DEA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2DB8D-04A0-93B8-92C9-90D4686A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1CB20-0385-4DF2-8108-30C7D377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6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F9E288-3727-EB56-6BBC-CA37747E1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110F40-D723-F717-6621-24666202A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A96BD-4618-4418-7E55-1017D3F6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8609D-8B50-BE3F-91B2-FD2B1C78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003F6-5E0D-8B1C-699B-372EF877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20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C7ED7-60EB-BB72-8D6F-431C24A1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655AA-C324-18F3-7E3C-A6FB49619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569BA-32F0-0046-0B0A-47BB1C05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BF131-96A3-AC6B-6498-4E6C90B4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AF7F6-A06A-A35E-65F7-76BF8169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4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11188-A83B-7AF2-B420-E38ADB42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BB2311-3C41-A983-1ACC-C5B8F25E7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41A57-E415-1B71-C8CE-E7E59CD0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84544-7EBC-F9B3-5DC3-68D202F3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92DFE-86D7-EED8-E562-46F8B5E1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83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B1781-F1D1-4DEA-A4FE-DD033557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45026-D1D0-A49E-F6CF-ABFBE3B57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FA111E-F7B0-29B6-FE4C-AD1F04462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AA3B7E-2996-C3BC-5941-2D37240E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64214B-9E14-00BC-878A-E5567E76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7A0E6-0EFB-5033-4735-78CBED17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2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05B11-D000-402B-A354-8F68113A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6617B7-208D-EFB1-E1D2-3C7F29F12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040C8A-9F39-F0DA-384C-1154E839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E0D698-3A47-B983-E7BD-8EAEAB8D9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775A68-7E51-C9F1-4ACD-A8E903FAC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5E31AF-BDF7-1BA6-FF74-65DF0F6A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FA76E0-234F-5710-069E-A4BE4DA9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90DDA9-18DF-A7B0-46C9-7D396A30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26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B8AF-0327-66CB-C66A-84F1E119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707303-549D-3B29-699A-1627C079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7B139D-8B08-76F8-C5B6-176EFB04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3B4686-7614-279F-A596-7500090B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20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7ACBFC-0E25-30C5-F0A6-82541D28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D1590A-D3B0-6693-1005-4F6D777C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56258F-D510-2CF0-1511-2134D197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4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4F0AF-4693-841C-C78D-1295AE53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7A2D9-E2D7-2545-A1C5-7654F4BE5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CB3C00-893B-E150-4E02-20E5D99FA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ECE3A4-B65E-F985-B2C6-F2DCD063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D475D-4549-105C-9CE0-F786CB1A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BFDB5-5745-608C-9AFC-39D737BC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8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D4E01-9BFE-6DFF-DB12-C83D98184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13C49B-B9D2-D565-CA23-B67CF7522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0C7929-B6DF-D717-9531-4B406F0E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CE5397-9385-5100-85DA-7EBBE71C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18188A-6D34-6DB4-5CA2-C64C2CD5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A174A-177E-A62B-E45C-953AD0A4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0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B59BF5-760C-915E-3EE6-C06F54A4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925153-68F8-C071-A440-D315DB863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7CD73-6281-3108-38B5-A2AFEB90D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33C69-8F4B-434F-B45C-28AA7A58F1BE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04C25E-C7CC-C85F-1324-83821F8B3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58335-FEAD-DF24-4594-80E4E17BC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01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BF2EE-0DAB-DC2F-7231-2FDBD04CC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03" y="151304"/>
            <a:ext cx="5600426" cy="1845623"/>
          </a:xfrm>
        </p:spPr>
        <p:txBody>
          <a:bodyPr>
            <a:normAutofit/>
          </a:bodyPr>
          <a:lstStyle/>
          <a:p>
            <a:pPr algn="l"/>
            <a:r>
              <a:rPr lang="ko-KR" altLang="en-US">
                <a:ln w="1905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서버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그거</a:t>
            </a:r>
            <a:b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</a:br>
            <a:r>
              <a:rPr lang="ko-KR" altLang="en-US">
                <a:ln w="19050">
                  <a:solidFill>
                    <a:schemeClr val="tx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어떻게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하는건데</a:t>
            </a:r>
            <a:endParaRPr lang="ko-KR" altLang="en-US">
              <a:solidFill>
                <a:schemeClr val="accent5">
                  <a:lumMod val="60000"/>
                  <a:lumOff val="4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04B91-7A3A-089A-ADA0-237914444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4813" y="6420890"/>
            <a:ext cx="6587188" cy="437110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데이터베이스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9D6D5285-96F3-FD10-3FD3-4728A30D8E2D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배승호</a:t>
            </a:r>
          </a:p>
        </p:txBody>
      </p:sp>
      <p:pic>
        <p:nvPicPr>
          <p:cNvPr id="4" name="Picture 2" descr="Node.js 노드 개념 이해하기 자바스크립트 JavaScript 런타임 이벤트">
            <a:extLst>
              <a:ext uri="{FF2B5EF4-FFF2-40B4-BE49-F238E27FC236}">
                <a16:creationId xmlns:a16="http://schemas.microsoft.com/office/drawing/2014/main" id="{F59DE4E7-2E66-0BCB-01E0-77B66F788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88" y="400050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7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MariaDB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이야기</a:t>
            </a:r>
          </a:p>
        </p:txBody>
      </p:sp>
      <p:pic>
        <p:nvPicPr>
          <p:cNvPr id="1026" name="Picture 2" descr="마이에스큐엘(MySQL) : 네이버 블로그">
            <a:extLst>
              <a:ext uri="{FF2B5EF4-FFF2-40B4-BE49-F238E27FC236}">
                <a16:creationId xmlns:a16="http://schemas.microsoft.com/office/drawing/2014/main" id="{DF325A65-CDB4-9512-220D-3444565C0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47" y="2914361"/>
            <a:ext cx="27527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썬 마이크로시스템즈 - 위키백과, 우리 모두의 백과사전">
            <a:extLst>
              <a:ext uri="{FF2B5EF4-FFF2-40B4-BE49-F238E27FC236}">
                <a16:creationId xmlns:a16="http://schemas.microsoft.com/office/drawing/2014/main" id="{2456AD47-F2AC-015C-AE92-0CD49FDC5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7" y="3038186"/>
            <a:ext cx="32480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오라클, 분기 매출 112억달러...클라우드에 계속 공격 투자 예고 &lt; 컴퓨팅 &lt; 기사본문 - 디지털투데이 (DigitalToday)">
            <a:extLst>
              <a:ext uri="{FF2B5EF4-FFF2-40B4-BE49-F238E27FC236}">
                <a16:creationId xmlns:a16="http://schemas.microsoft.com/office/drawing/2014/main" id="{A1480752-8D51-97D4-BFBC-E69A60250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287" y="284768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32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MariaDB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이야기</a:t>
            </a:r>
          </a:p>
        </p:txBody>
      </p:sp>
      <p:pic>
        <p:nvPicPr>
          <p:cNvPr id="2050" name="Picture 2" descr="ZHANITEST">
            <a:extLst>
              <a:ext uri="{FF2B5EF4-FFF2-40B4-BE49-F238E27FC236}">
                <a16:creationId xmlns:a16="http://schemas.microsoft.com/office/drawing/2014/main" id="{E5A1F7E7-B89F-AA19-B4DA-4BF5C15A7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23574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데이터베이스와 백엔드 서버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4FDC54-8F12-4A5D-419F-FF4138D004B9}"/>
              </a:ext>
            </a:extLst>
          </p:cNvPr>
          <p:cNvSpPr/>
          <p:nvPr/>
        </p:nvSpPr>
        <p:spPr>
          <a:xfrm>
            <a:off x="1409700" y="2728910"/>
            <a:ext cx="1971675" cy="14001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클라이언트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E63CC4-B53E-7CE8-7EA5-1ED1E3A5FF28}"/>
              </a:ext>
            </a:extLst>
          </p:cNvPr>
          <p:cNvSpPr/>
          <p:nvPr/>
        </p:nvSpPr>
        <p:spPr>
          <a:xfrm>
            <a:off x="5110162" y="2728911"/>
            <a:ext cx="1971675" cy="14001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1819EE-A055-6ADC-F0D0-B250620AF0DD}"/>
              </a:ext>
            </a:extLst>
          </p:cNvPr>
          <p:cNvSpPr/>
          <p:nvPr/>
        </p:nvSpPr>
        <p:spPr>
          <a:xfrm>
            <a:off x="8810625" y="2728911"/>
            <a:ext cx="1971675" cy="1400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데이터베이스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E5CBB3C-EAEA-03EA-7336-050B9423328E}"/>
              </a:ext>
            </a:extLst>
          </p:cNvPr>
          <p:cNvCxnSpPr/>
          <p:nvPr/>
        </p:nvCxnSpPr>
        <p:spPr>
          <a:xfrm>
            <a:off x="3695700" y="3105150"/>
            <a:ext cx="120015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F7747EA-B8DA-E193-32D4-BB8423470A50}"/>
              </a:ext>
            </a:extLst>
          </p:cNvPr>
          <p:cNvCxnSpPr/>
          <p:nvPr/>
        </p:nvCxnSpPr>
        <p:spPr>
          <a:xfrm>
            <a:off x="7391400" y="3105150"/>
            <a:ext cx="120015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2437C39-022B-408E-2E60-B9CAF9650FF0}"/>
              </a:ext>
            </a:extLst>
          </p:cNvPr>
          <p:cNvCxnSpPr>
            <a:cxnSpLocks/>
          </p:cNvCxnSpPr>
          <p:nvPr/>
        </p:nvCxnSpPr>
        <p:spPr>
          <a:xfrm flipH="1">
            <a:off x="3695700" y="3683000"/>
            <a:ext cx="120015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BC61958-67CB-A1B2-5404-C45F77E0E497}"/>
              </a:ext>
            </a:extLst>
          </p:cNvPr>
          <p:cNvCxnSpPr>
            <a:cxnSpLocks/>
          </p:cNvCxnSpPr>
          <p:nvPr/>
        </p:nvCxnSpPr>
        <p:spPr>
          <a:xfrm flipH="1">
            <a:off x="7391400" y="3708400"/>
            <a:ext cx="120015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296A8F-78A9-3885-7300-9E153B1B4384}"/>
              </a:ext>
            </a:extLst>
          </p:cNvPr>
          <p:cNvSpPr txBox="1"/>
          <p:nvPr/>
        </p:nvSpPr>
        <p:spPr>
          <a:xfrm>
            <a:off x="4088026" y="27289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333859-82BB-9EB2-FD24-2DDBD19DD057}"/>
              </a:ext>
            </a:extLst>
          </p:cNvPr>
          <p:cNvSpPr txBox="1"/>
          <p:nvPr/>
        </p:nvSpPr>
        <p:spPr>
          <a:xfrm>
            <a:off x="7783726" y="27358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419ADA-2D20-C1BB-642E-D1DB643D2A0C}"/>
              </a:ext>
            </a:extLst>
          </p:cNvPr>
          <p:cNvSpPr txBox="1"/>
          <p:nvPr/>
        </p:nvSpPr>
        <p:spPr>
          <a:xfrm>
            <a:off x="7676324" y="376451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옛다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A039CF-9EC4-FBE1-38CF-F32970F857F9}"/>
              </a:ext>
            </a:extLst>
          </p:cNvPr>
          <p:cNvSpPr txBox="1"/>
          <p:nvPr/>
        </p:nvSpPr>
        <p:spPr>
          <a:xfrm>
            <a:off x="3975861" y="376451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옛다</a:t>
            </a:r>
          </a:p>
        </p:txBody>
      </p:sp>
    </p:spTree>
    <p:extLst>
      <p:ext uri="{BB962C8B-B14F-4D97-AF65-F5344CB8AC3E}">
        <p14:creationId xmlns:p14="http://schemas.microsoft.com/office/powerpoint/2010/main" val="270507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SQL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6B5FAC8-3089-235E-4913-4B38A1740BB1}"/>
              </a:ext>
            </a:extLst>
          </p:cNvPr>
          <p:cNvSpPr txBox="1">
            <a:spLocks/>
          </p:cNvSpPr>
          <p:nvPr/>
        </p:nvSpPr>
        <p:spPr>
          <a:xfrm>
            <a:off x="734249" y="1058132"/>
            <a:ext cx="6587188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사실 이거 고민 많았는데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기본만 할거임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D6A69115-FEEA-4883-7319-087117C39D1D}"/>
              </a:ext>
            </a:extLst>
          </p:cNvPr>
          <p:cNvSpPr txBox="1">
            <a:spLocks/>
          </p:cNvSpPr>
          <p:nvPr/>
        </p:nvSpPr>
        <p:spPr>
          <a:xfrm>
            <a:off x="734249" y="1584841"/>
            <a:ext cx="6587188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조회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11BE7B11-0A19-7EDE-4F58-AD33B7F13B50}"/>
              </a:ext>
            </a:extLst>
          </p:cNvPr>
          <p:cNvSpPr txBox="1">
            <a:spLocks/>
          </p:cNvSpPr>
          <p:nvPr/>
        </p:nvSpPr>
        <p:spPr>
          <a:xfrm>
            <a:off x="734248" y="2111550"/>
            <a:ext cx="9675133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SELECT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애트리뷰트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1,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애트리뷰트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2, … FROM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테이블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91B5B615-1553-7148-9447-1CB226DF72B2}"/>
              </a:ext>
            </a:extLst>
          </p:cNvPr>
          <p:cNvSpPr txBox="1">
            <a:spLocks/>
          </p:cNvSpPr>
          <p:nvPr/>
        </p:nvSpPr>
        <p:spPr>
          <a:xfrm>
            <a:off x="734249" y="3166009"/>
            <a:ext cx="6587188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삽입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1744F1C9-C669-6AE5-C96C-CBE4CC0EDC4A}"/>
              </a:ext>
            </a:extLst>
          </p:cNvPr>
          <p:cNvSpPr txBox="1">
            <a:spLocks/>
          </p:cNvSpPr>
          <p:nvPr/>
        </p:nvSpPr>
        <p:spPr>
          <a:xfrm>
            <a:off x="734247" y="3691678"/>
            <a:ext cx="10534117" cy="10547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INSERT INTO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테이블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애트리뷰트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1,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애트리뷰트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2, …)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VALUSE (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값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1,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값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2, …)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9AA58748-428C-78C9-A180-BC476D8F8A3E}"/>
              </a:ext>
            </a:extLst>
          </p:cNvPr>
          <p:cNvSpPr txBox="1">
            <a:spLocks/>
          </p:cNvSpPr>
          <p:nvPr/>
        </p:nvSpPr>
        <p:spPr>
          <a:xfrm>
            <a:off x="734247" y="5008450"/>
            <a:ext cx="6587188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삭제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A89298E6-0EFA-07C2-E45D-C343B75C34D3}"/>
              </a:ext>
            </a:extLst>
          </p:cNvPr>
          <p:cNvSpPr txBox="1">
            <a:spLocks/>
          </p:cNvSpPr>
          <p:nvPr/>
        </p:nvSpPr>
        <p:spPr>
          <a:xfrm>
            <a:off x="734246" y="5535159"/>
            <a:ext cx="10534117" cy="10547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DELETE FROM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테이블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WHERE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조건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265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SQL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문법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6B5FAC8-3089-235E-4913-4B38A1740BB1}"/>
              </a:ext>
            </a:extLst>
          </p:cNvPr>
          <p:cNvSpPr txBox="1">
            <a:spLocks/>
          </p:cNvSpPr>
          <p:nvPr/>
        </p:nvSpPr>
        <p:spPr>
          <a:xfrm>
            <a:off x="734248" y="3429000"/>
            <a:ext cx="6587188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https://icksw.tistory.com/227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5AAABDD2-6CAC-7E68-C85C-9ADD81B0EF3C}"/>
              </a:ext>
            </a:extLst>
          </p:cNvPr>
          <p:cNvSpPr txBox="1">
            <a:spLocks/>
          </p:cNvSpPr>
          <p:nvPr/>
        </p:nvSpPr>
        <p:spPr>
          <a:xfrm>
            <a:off x="734248" y="1058132"/>
            <a:ext cx="8215788" cy="15557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구글링 해서 다양한 질의 표현 방법을 알아보자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시간 안에 다 못가르침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66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Node.js – DB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연동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5AAABDD2-6CAC-7E68-C85C-9ADD81B0EF3C}"/>
              </a:ext>
            </a:extLst>
          </p:cNvPr>
          <p:cNvSpPr txBox="1">
            <a:spLocks/>
          </p:cNvSpPr>
          <p:nvPr/>
        </p:nvSpPr>
        <p:spPr>
          <a:xfrm>
            <a:off x="734248" y="1058132"/>
            <a:ext cx="8215788" cy="15557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 하면서 해보자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66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 문제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5AAABDD2-6CAC-7E68-C85C-9ADD81B0EF3C}"/>
              </a:ext>
            </a:extLst>
          </p:cNvPr>
          <p:cNvSpPr txBox="1">
            <a:spLocks/>
          </p:cNvSpPr>
          <p:nvPr/>
        </p:nvSpPr>
        <p:spPr>
          <a:xfrm>
            <a:off x="734248" y="1058132"/>
            <a:ext cx="8215788" cy="15557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app.post(‘/post’)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라우터를 구현 하시오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	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폼 데이터를 디비에 저장하는 라우터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	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저장이 완료되면 홈으로 리다이렉트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2C9FE4-FEB6-AF73-BFD8-4D0583CC268D}"/>
              </a:ext>
            </a:extLst>
          </p:cNvPr>
          <p:cNvSpPr txBox="1">
            <a:spLocks/>
          </p:cNvSpPr>
          <p:nvPr/>
        </p:nvSpPr>
        <p:spPr>
          <a:xfrm>
            <a:off x="734248" y="2807225"/>
            <a:ext cx="10756906" cy="15557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app.get(‘/api/retrieve’)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라우터를 구현 하시오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	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디비에서 글 정보들을 가져와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	JSON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형식으로 보내주는 라우터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38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데이터베이스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9" y="1058132"/>
            <a:ext cx="10593114" cy="53613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데이터베이스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(Database)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혹은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DB</a:t>
            </a:r>
          </a:p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데이터베이스는 조직체의 응용 시스템들이 </a:t>
            </a:r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공유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해서 사용하는 운영 데이터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(Operational data)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들이 </a:t>
            </a:r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구조적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으로 </a:t>
            </a:r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통합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된 모임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2245FAD-882A-8A2F-CA22-63691428C552}"/>
              </a:ext>
            </a:extLst>
          </p:cNvPr>
          <p:cNvGrpSpPr/>
          <p:nvPr/>
        </p:nvGrpSpPr>
        <p:grpSpPr>
          <a:xfrm>
            <a:off x="1089891" y="2511608"/>
            <a:ext cx="9113422" cy="523220"/>
            <a:chOff x="1089891" y="2511608"/>
            <a:chExt cx="9113422" cy="523220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C19B3AD4-8892-051A-9C16-65524F9B63D0}"/>
                </a:ext>
              </a:extLst>
            </p:cNvPr>
            <p:cNvCxnSpPr/>
            <p:nvPr/>
          </p:nvCxnSpPr>
          <p:spPr>
            <a:xfrm>
              <a:off x="1089891" y="2727034"/>
              <a:ext cx="600363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25C8C8-510C-9A0D-E174-059772ADD86D}"/>
                </a:ext>
              </a:extLst>
            </p:cNvPr>
            <p:cNvSpPr txBox="1"/>
            <p:nvPr/>
          </p:nvSpPr>
          <p:spPr>
            <a:xfrm>
              <a:off x="1858299" y="2511608"/>
              <a:ext cx="834501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ko-KR" altLang="en-US" sz="280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조직체에서 사용하는 하나의 데이터 모임</a:t>
              </a:r>
              <a:endParaRPr lang="en-US" altLang="ko-KR" sz="28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407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DBMS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697303" y="1048895"/>
            <a:ext cx="10593114" cy="5767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DataBase Management System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1066C48D-BBDB-D2F9-89DA-7381BF47E684}"/>
              </a:ext>
            </a:extLst>
          </p:cNvPr>
          <p:cNvSpPr txBox="1">
            <a:spLocks/>
          </p:cNvSpPr>
          <p:nvPr/>
        </p:nvSpPr>
        <p:spPr>
          <a:xfrm>
            <a:off x="697303" y="1625601"/>
            <a:ext cx="1010924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데이터베이스를 관리하는 작업을 하는 소프트웨어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7710AF-BBA4-B8B4-4645-19641F67A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85" y="267253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S 서버, GeoService-Xr이 티맥스의 티베로 DBMS를 지원합니다. – GIS Developer">
            <a:extLst>
              <a:ext uri="{FF2B5EF4-FFF2-40B4-BE49-F238E27FC236}">
                <a16:creationId xmlns:a16="http://schemas.microsoft.com/office/drawing/2014/main" id="{479EB442-B87C-D205-01C5-57B504CD6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098" y="4960557"/>
            <a:ext cx="34004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해설] 오라클의 '초강수', 금융권 IT전략 고민 깊어진다">
            <a:extLst>
              <a:ext uri="{FF2B5EF4-FFF2-40B4-BE49-F238E27FC236}">
                <a16:creationId xmlns:a16="http://schemas.microsoft.com/office/drawing/2014/main" id="{2C984945-B061-25DB-F0CF-03179D3EF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45" y="2867799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01. MongoDB(몽고디비) Study - NoSQL 이란? 그리고 MongoDB 소개">
            <a:extLst>
              <a:ext uri="{FF2B5EF4-FFF2-40B4-BE49-F238E27FC236}">
                <a16:creationId xmlns:a16="http://schemas.microsoft.com/office/drawing/2014/main" id="{160B13EB-6BCB-BC58-3F7B-F13737141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509" y="4714544"/>
            <a:ext cx="4029831" cy="109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46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RDB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697303" y="1048895"/>
            <a:ext cx="10593114" cy="5767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관계형 데이터베이스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1066C48D-BBDB-D2F9-89DA-7381BF47E684}"/>
              </a:ext>
            </a:extLst>
          </p:cNvPr>
          <p:cNvSpPr txBox="1">
            <a:spLocks/>
          </p:cNvSpPr>
          <p:nvPr/>
        </p:nvSpPr>
        <p:spPr>
          <a:xfrm>
            <a:off x="697303" y="1625601"/>
            <a:ext cx="1010924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테이블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행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열의 정보를 구조화 하는 방식의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DB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9B03BB7-9B24-04A0-4949-8F0CD48DD110}"/>
              </a:ext>
            </a:extLst>
          </p:cNvPr>
          <p:cNvGrpSpPr/>
          <p:nvPr/>
        </p:nvGrpSpPr>
        <p:grpSpPr>
          <a:xfrm>
            <a:off x="2088681" y="2418327"/>
            <a:ext cx="8014638" cy="4253910"/>
            <a:chOff x="2088681" y="2418327"/>
            <a:chExt cx="8014638" cy="4253910"/>
          </a:xfrm>
        </p:grpSpPr>
        <p:sp>
          <p:nvSpPr>
            <p:cNvPr id="3" name="사각형: 모서리가 접힌 도형 2">
              <a:extLst>
                <a:ext uri="{FF2B5EF4-FFF2-40B4-BE49-F238E27FC236}">
                  <a16:creationId xmlns:a16="http://schemas.microsoft.com/office/drawing/2014/main" id="{BCFC5D5C-C06E-595B-F6E0-8A0AEFEC29F8}"/>
                </a:ext>
              </a:extLst>
            </p:cNvPr>
            <p:cNvSpPr/>
            <p:nvPr/>
          </p:nvSpPr>
          <p:spPr>
            <a:xfrm>
              <a:off x="2088681" y="2418327"/>
              <a:ext cx="2409825" cy="724923"/>
            </a:xfrm>
            <a:prstGeom prst="foldedCorne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CUSTOMER</a:t>
              </a:r>
              <a:endParaRPr lang="ko-KR" altLang="en-US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5" name="사각형: 모서리가 접힌 도형 4">
              <a:extLst>
                <a:ext uri="{FF2B5EF4-FFF2-40B4-BE49-F238E27FC236}">
                  <a16:creationId xmlns:a16="http://schemas.microsoft.com/office/drawing/2014/main" id="{ECE4E622-99EF-17CD-9E98-326CDB8CD6C8}"/>
                </a:ext>
              </a:extLst>
            </p:cNvPr>
            <p:cNvSpPr/>
            <p:nvPr/>
          </p:nvSpPr>
          <p:spPr>
            <a:xfrm>
              <a:off x="7693494" y="2418327"/>
              <a:ext cx="2409825" cy="724923"/>
            </a:xfrm>
            <a:prstGeom prst="foldedCorne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ORDER</a:t>
              </a:r>
              <a:endParaRPr lang="ko-KR" altLang="en-US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E37231-45FB-70C7-F49A-8A3F30580315}"/>
                </a:ext>
              </a:extLst>
            </p:cNvPr>
            <p:cNvSpPr/>
            <p:nvPr/>
          </p:nvSpPr>
          <p:spPr>
            <a:xfrm>
              <a:off x="2323396" y="3303469"/>
              <a:ext cx="1940394" cy="72492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ea typeface="돋움" panose="020B0600000101010101" pitchFamily="50" charset="-127"/>
                </a:rPr>
                <a:t>Customer ID</a:t>
              </a:r>
            </a:p>
            <a:p>
              <a:pPr algn="ctr"/>
              <a:r>
                <a:rPr lang="en-US" altLang="ko-KR" sz="1400">
                  <a:solidFill>
                    <a:schemeClr val="tx1"/>
                  </a:solidFill>
                  <a:ea typeface="돋움" panose="020B0600000101010101" pitchFamily="50" charset="-127"/>
                </a:rPr>
                <a:t>(primary key)</a:t>
              </a:r>
              <a:endParaRPr lang="ko-KR" altLang="en-US" sz="1400">
                <a:solidFill>
                  <a:schemeClr val="tx1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7A66E-E7A0-8D88-343B-C6CFD2BA4D5C}"/>
                </a:ext>
              </a:extLst>
            </p:cNvPr>
            <p:cNvSpPr/>
            <p:nvPr/>
          </p:nvSpPr>
          <p:spPr>
            <a:xfrm>
              <a:off x="7928212" y="3303468"/>
              <a:ext cx="1940394" cy="72492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ea typeface="G마켓 산스 Bold" panose="02000000000000000000" pitchFamily="50" charset="-127"/>
                </a:rPr>
                <a:t>Order ID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C500C1D-4A75-7F6A-AFE6-38F69A7785BF}"/>
                </a:ext>
              </a:extLst>
            </p:cNvPr>
            <p:cNvSpPr/>
            <p:nvPr/>
          </p:nvSpPr>
          <p:spPr>
            <a:xfrm>
              <a:off x="2323396" y="4188611"/>
              <a:ext cx="1940394" cy="72492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ea typeface="G마켓 산스 Bold" panose="02000000000000000000" pitchFamily="50" charset="-127"/>
                </a:rPr>
                <a:t>Customer name</a:t>
              </a:r>
              <a:endParaRPr lang="ko-KR" altLang="en-US" sz="1400">
                <a:solidFill>
                  <a:schemeClr val="tx1"/>
                </a:solidFill>
                <a:ea typeface="G마켓 산스 Bold" panose="02000000000000000000" pitchFamily="50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0081FB9-E243-4E9A-16DB-5513CA9BCBB1}"/>
                </a:ext>
              </a:extLst>
            </p:cNvPr>
            <p:cNvSpPr/>
            <p:nvPr/>
          </p:nvSpPr>
          <p:spPr>
            <a:xfrm>
              <a:off x="7928212" y="4188609"/>
              <a:ext cx="1940394" cy="72492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ea typeface="G마켓 산스 Bold" panose="02000000000000000000" pitchFamily="50" charset="-127"/>
                </a:rPr>
                <a:t>Customer ID</a:t>
              </a:r>
            </a:p>
            <a:p>
              <a:pPr algn="ctr"/>
              <a:r>
                <a:rPr lang="en-US" altLang="ko-KR" sz="1400">
                  <a:solidFill>
                    <a:schemeClr val="tx1"/>
                  </a:solidFill>
                  <a:ea typeface="G마켓 산스 Bold" panose="02000000000000000000" pitchFamily="50" charset="-127"/>
                </a:rPr>
                <a:t>(foreign key)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5F3C33B-243F-C36A-0B71-62445AA87912}"/>
                </a:ext>
              </a:extLst>
            </p:cNvPr>
            <p:cNvSpPr/>
            <p:nvPr/>
          </p:nvSpPr>
          <p:spPr>
            <a:xfrm>
              <a:off x="7928209" y="5073750"/>
              <a:ext cx="1940394" cy="72492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ea typeface="G마켓 산스 Bold" panose="02000000000000000000" pitchFamily="50" charset="-127"/>
                </a:rPr>
                <a:t>Order date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154138E-AE47-A8A7-5CEF-9673121E92F6}"/>
                </a:ext>
              </a:extLst>
            </p:cNvPr>
            <p:cNvSpPr/>
            <p:nvPr/>
          </p:nvSpPr>
          <p:spPr>
            <a:xfrm>
              <a:off x="7928209" y="5947314"/>
              <a:ext cx="1940394" cy="72492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ea typeface="G마켓 산스 Bold" panose="02000000000000000000" pitchFamily="50" charset="-127"/>
                </a:rPr>
                <a:t>Order status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DD0E201-31AE-7B1A-F3E8-A85C1CB9AD6E}"/>
                </a:ext>
              </a:extLst>
            </p:cNvPr>
            <p:cNvSpPr/>
            <p:nvPr/>
          </p:nvSpPr>
          <p:spPr>
            <a:xfrm>
              <a:off x="2323396" y="5073749"/>
              <a:ext cx="1940394" cy="72492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ea typeface="G마켓 산스 Bold" panose="02000000000000000000" pitchFamily="50" charset="-127"/>
                </a:rPr>
                <a:t>Customer address</a:t>
              </a:r>
              <a:endParaRPr lang="ko-KR" altLang="en-US" sz="1400">
                <a:solidFill>
                  <a:schemeClr val="tx1"/>
                </a:solidFill>
                <a:ea typeface="G마켓 산스 Bold" panose="02000000000000000000" pitchFamily="50" charset="-127"/>
              </a:endParaRP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EA33AA36-EB73-BB65-BBB6-00C2E7C93D39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>
              <a:off x="4263790" y="3665931"/>
              <a:ext cx="3664422" cy="885140"/>
            </a:xfrm>
            <a:prstGeom prst="bentConnector3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750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RDB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이점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1066C48D-BBDB-D2F9-89DA-7381BF47E684}"/>
              </a:ext>
            </a:extLst>
          </p:cNvPr>
          <p:cNvSpPr txBox="1">
            <a:spLocks/>
          </p:cNvSpPr>
          <p:nvPr/>
        </p:nvSpPr>
        <p:spPr>
          <a:xfrm>
            <a:off x="697303" y="1625601"/>
            <a:ext cx="1010924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ACID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규정 준수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A045EA9F-C906-8803-F716-DE05BAF8113D}"/>
              </a:ext>
            </a:extLst>
          </p:cNvPr>
          <p:cNvSpPr txBox="1">
            <a:spLocks/>
          </p:cNvSpPr>
          <p:nvPr/>
        </p:nvSpPr>
        <p:spPr>
          <a:xfrm>
            <a:off x="697303" y="1098892"/>
            <a:ext cx="1010924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유연성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4CF8C7A5-31B4-3F12-DFBE-83A9FE1226BD}"/>
              </a:ext>
            </a:extLst>
          </p:cNvPr>
          <p:cNvSpPr txBox="1">
            <a:spLocks/>
          </p:cNvSpPr>
          <p:nvPr/>
        </p:nvSpPr>
        <p:spPr>
          <a:xfrm>
            <a:off x="697303" y="2152310"/>
            <a:ext cx="1010924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 편의성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6A356369-66A8-28AA-5C12-F2AF8FD9C2D7}"/>
              </a:ext>
            </a:extLst>
          </p:cNvPr>
          <p:cNvSpPr txBox="1">
            <a:spLocks/>
          </p:cNvSpPr>
          <p:nvPr/>
        </p:nvSpPr>
        <p:spPr>
          <a:xfrm>
            <a:off x="697303" y="2679019"/>
            <a:ext cx="1010924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공동작업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BD8F0D3F-2BF6-F44C-09B6-F606F6CAD20A}"/>
              </a:ext>
            </a:extLst>
          </p:cNvPr>
          <p:cNvSpPr txBox="1">
            <a:spLocks/>
          </p:cNvSpPr>
          <p:nvPr/>
        </p:nvSpPr>
        <p:spPr>
          <a:xfrm>
            <a:off x="697303" y="3205728"/>
            <a:ext cx="1010924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데이터베이스 정규화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DA97F-9833-9912-F315-4939101AF10F}"/>
              </a:ext>
            </a:extLst>
          </p:cNvPr>
          <p:cNvSpPr txBox="1"/>
          <p:nvPr/>
        </p:nvSpPr>
        <p:spPr>
          <a:xfrm>
            <a:off x="697303" y="4709179"/>
            <a:ext cx="108946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8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데이터베이스 수업 들으면</a:t>
            </a:r>
            <a:r>
              <a:rPr lang="en-US" altLang="ko-KR" sz="28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28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진짜 자세히 배움</a:t>
            </a:r>
            <a:endParaRPr lang="en-US" altLang="ko-KR" sz="28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r>
              <a:rPr lang="ko-KR" altLang="en-US" sz="28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이런 점이 좋아서 </a:t>
            </a:r>
            <a:r>
              <a:rPr lang="en-US" altLang="ko-KR" sz="28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RDBMS</a:t>
            </a:r>
            <a:r>
              <a:rPr lang="ko-KR" altLang="en-US" sz="28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라는 걸 쓰는 구나</a:t>
            </a:r>
            <a:r>
              <a:rPr lang="en-US" altLang="ko-KR" sz="28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8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하고 넘어가자</a:t>
            </a:r>
            <a:endParaRPr lang="en-US" altLang="ko-KR" sz="28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68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6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SQL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A045EA9F-C906-8803-F716-DE05BAF8113D}"/>
              </a:ext>
            </a:extLst>
          </p:cNvPr>
          <p:cNvSpPr txBox="1">
            <a:spLocks/>
          </p:cNvSpPr>
          <p:nvPr/>
        </p:nvSpPr>
        <p:spPr>
          <a:xfrm>
            <a:off x="697303" y="1098892"/>
            <a:ext cx="1010924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에스큐엘 혹은 시퀄이라고 읽음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0C4BDA-EE26-8FA4-DF3C-D6BE854D8E8C}"/>
              </a:ext>
            </a:extLst>
          </p:cNvPr>
          <p:cNvSpPr txBox="1">
            <a:spLocks/>
          </p:cNvSpPr>
          <p:nvPr/>
        </p:nvSpPr>
        <p:spPr>
          <a:xfrm>
            <a:off x="697303" y="1625601"/>
            <a:ext cx="10797394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데이터베이스를 관리하기 위해 사용하는 언어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질의어 혹은 쿼리문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A5B554CE-C8B9-686E-D3E9-BBC12D0C5A2F}"/>
              </a:ext>
            </a:extLst>
          </p:cNvPr>
          <p:cNvSpPr txBox="1">
            <a:spLocks/>
          </p:cNvSpPr>
          <p:nvPr/>
        </p:nvSpPr>
        <p:spPr>
          <a:xfrm>
            <a:off x="697303" y="2152310"/>
            <a:ext cx="10797394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RDBMS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에서 보편적으로 사용함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E45AC1CF-C8F9-C9F4-996F-D7E637A30D0C}"/>
              </a:ext>
            </a:extLst>
          </p:cNvPr>
          <p:cNvSpPr txBox="1">
            <a:spLocks/>
          </p:cNvSpPr>
          <p:nvPr/>
        </p:nvSpPr>
        <p:spPr>
          <a:xfrm>
            <a:off x="697303" y="3205728"/>
            <a:ext cx="7132248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SELECT user_name FROM USER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B24C33F4-4B01-1283-70BD-EB2E379D0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488970"/>
              </p:ext>
            </p:extLst>
          </p:nvPr>
        </p:nvGraphicFramePr>
        <p:xfrm>
          <a:off x="2384425" y="3904908"/>
          <a:ext cx="5702298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1585970791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1027589064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4154627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user_id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password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user_name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5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aaaa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as7d896df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김범수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1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bbbb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7dsa65680af8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나얼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15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cccc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dsg80nbcx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박효신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dddd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vcb8796n79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464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993CAC7-9677-0995-4AB5-8935ACDD7888}"/>
              </a:ext>
            </a:extLst>
          </p:cNvPr>
          <p:cNvSpPr/>
          <p:nvPr/>
        </p:nvSpPr>
        <p:spPr>
          <a:xfrm>
            <a:off x="6096000" y="3818672"/>
            <a:ext cx="2085975" cy="20266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DE8CA70-9496-D4DF-C0AC-A904694394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09689" y="4147797"/>
            <a:ext cx="927100" cy="631825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0733334-C7C8-9168-547F-6FE0AA5D721C}"/>
              </a:ext>
            </a:extLst>
          </p:cNvPr>
          <p:cNvCxnSpPr/>
          <p:nvPr/>
        </p:nvCxnSpPr>
        <p:spPr>
          <a:xfrm>
            <a:off x="3128241" y="6346534"/>
            <a:ext cx="60036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부제목 2">
            <a:extLst>
              <a:ext uri="{FF2B5EF4-FFF2-40B4-BE49-F238E27FC236}">
                <a16:creationId xmlns:a16="http://schemas.microsoft.com/office/drawing/2014/main" id="{07B1AADA-B6D3-AECC-9D44-C26FDE4A7F9E}"/>
              </a:ext>
            </a:extLst>
          </p:cNvPr>
          <p:cNvSpPr txBox="1">
            <a:spLocks/>
          </p:cNvSpPr>
          <p:nvPr/>
        </p:nvSpPr>
        <p:spPr>
          <a:xfrm>
            <a:off x="3840553" y="6149854"/>
            <a:ext cx="7132248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[`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김범수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`, `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나얼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`, `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박효신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`, `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이수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`]</a:t>
            </a:r>
          </a:p>
        </p:txBody>
      </p:sp>
    </p:spTree>
    <p:extLst>
      <p:ext uri="{BB962C8B-B14F-4D97-AF65-F5344CB8AC3E}">
        <p14:creationId xmlns:p14="http://schemas.microsoft.com/office/powerpoint/2010/main" val="203414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5" grpId="0"/>
      <p:bldP spid="6" grpId="0"/>
      <p:bldP spid="8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 SQL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A045EA9F-C906-8803-F716-DE05BAF8113D}"/>
              </a:ext>
            </a:extLst>
          </p:cNvPr>
          <p:cNvSpPr txBox="1">
            <a:spLocks/>
          </p:cNvSpPr>
          <p:nvPr/>
        </p:nvSpPr>
        <p:spPr>
          <a:xfrm>
            <a:off x="697303" y="1098892"/>
            <a:ext cx="1010924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Not Only SQL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815510-1F14-BC04-E9C1-D27C62125460}"/>
              </a:ext>
            </a:extLst>
          </p:cNvPr>
          <p:cNvSpPr txBox="1">
            <a:spLocks/>
          </p:cNvSpPr>
          <p:nvPr/>
        </p:nvSpPr>
        <p:spPr>
          <a:xfrm>
            <a:off x="697303" y="1625601"/>
            <a:ext cx="1010924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SQL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을 사용안하겠다가 아닌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SQL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말고 다른 것도 사용하겠다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!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782CF72-35FC-790B-CA95-2499F8E82EF8}"/>
              </a:ext>
            </a:extLst>
          </p:cNvPr>
          <p:cNvGrpSpPr/>
          <p:nvPr/>
        </p:nvGrpSpPr>
        <p:grpSpPr>
          <a:xfrm>
            <a:off x="1627599" y="2282483"/>
            <a:ext cx="6097176" cy="3333750"/>
            <a:chOff x="2799174" y="2425358"/>
            <a:chExt cx="6097176" cy="333375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2E4E64-E788-D04E-712F-3EA260DA3B0C}"/>
                </a:ext>
              </a:extLst>
            </p:cNvPr>
            <p:cNvSpPr/>
            <p:nvPr/>
          </p:nvSpPr>
          <p:spPr>
            <a:xfrm>
              <a:off x="2799174" y="2425358"/>
              <a:ext cx="6097176" cy="3333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4" name="Picture 2" descr="01. MongoDB(몽고디비) Study - NoSQL 이란? 그리고 MongoDB 소개">
              <a:extLst>
                <a:ext uri="{FF2B5EF4-FFF2-40B4-BE49-F238E27FC236}">
                  <a16:creationId xmlns:a16="http://schemas.microsoft.com/office/drawing/2014/main" id="{555B2305-7396-3F33-6430-75993E6DF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174" y="2425358"/>
              <a:ext cx="590550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부제목 2">
            <a:extLst>
              <a:ext uri="{FF2B5EF4-FFF2-40B4-BE49-F238E27FC236}">
                <a16:creationId xmlns:a16="http://schemas.microsoft.com/office/drawing/2014/main" id="{E55E67FA-69A8-8E7E-0A41-395CC0596E16}"/>
              </a:ext>
            </a:extLst>
          </p:cNvPr>
          <p:cNvSpPr txBox="1">
            <a:spLocks/>
          </p:cNvSpPr>
          <p:nvPr/>
        </p:nvSpPr>
        <p:spPr>
          <a:xfrm>
            <a:off x="1554553" y="5759108"/>
            <a:ext cx="5493947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MongoDB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Document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구조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74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 SQL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질의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A045EA9F-C906-8803-F716-DE05BAF8113D}"/>
              </a:ext>
            </a:extLst>
          </p:cNvPr>
          <p:cNvSpPr txBox="1">
            <a:spLocks/>
          </p:cNvSpPr>
          <p:nvPr/>
        </p:nvSpPr>
        <p:spPr>
          <a:xfrm>
            <a:off x="697303" y="1098892"/>
            <a:ext cx="1010924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SQL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말고 다른 질의를 하면 어떻게 질의함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FEC7FFEC-4ECD-10F4-7978-346E741EE283}"/>
              </a:ext>
            </a:extLst>
          </p:cNvPr>
          <p:cNvSpPr txBox="1">
            <a:spLocks/>
          </p:cNvSpPr>
          <p:nvPr/>
        </p:nvSpPr>
        <p:spPr>
          <a:xfrm>
            <a:off x="697303" y="1625601"/>
            <a:ext cx="1010924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ORM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이라는 방식을 씀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A62106A-62B5-6D56-5A58-EAB59788CDEA}"/>
              </a:ext>
            </a:extLst>
          </p:cNvPr>
          <p:cNvSpPr txBox="1">
            <a:spLocks/>
          </p:cNvSpPr>
          <p:nvPr/>
        </p:nvSpPr>
        <p:spPr>
          <a:xfrm>
            <a:off x="697303" y="2152310"/>
            <a:ext cx="1010924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객체지향적 코드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메소드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이용해 데이터를 삽입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/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조회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/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제거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C1713F3-72DA-0014-2756-D11FD72C9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03" y="2762180"/>
            <a:ext cx="5124631" cy="198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그래서 우리는 어떤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DB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사용할 거임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9" y="1058132"/>
            <a:ext cx="6587188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RDBMS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쓸거임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A1744F8F-CF5C-9E1B-EF2B-001F4C07FD4C}"/>
              </a:ext>
            </a:extLst>
          </p:cNvPr>
          <p:cNvSpPr txBox="1">
            <a:spLocks/>
          </p:cNvSpPr>
          <p:nvPr/>
        </p:nvSpPr>
        <p:spPr>
          <a:xfrm>
            <a:off x="734249" y="1584841"/>
            <a:ext cx="10914826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회사가면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NoSQL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도 쓰긴 함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근데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RDBMS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733E93FA-7C7D-AE32-3814-3C38731DDD36}"/>
              </a:ext>
            </a:extLst>
          </p:cNvPr>
          <p:cNvSpPr txBox="1">
            <a:spLocks/>
          </p:cNvSpPr>
          <p:nvPr/>
        </p:nvSpPr>
        <p:spPr>
          <a:xfrm>
            <a:off x="734249" y="2111550"/>
            <a:ext cx="10914826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이론적으로 잘정립되어 있고 데이터베이스 배우기에 적합함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62B17E9-0205-A670-9815-DF330D45C1DF}"/>
              </a:ext>
            </a:extLst>
          </p:cNvPr>
          <p:cNvSpPr txBox="1">
            <a:spLocks/>
          </p:cNvSpPr>
          <p:nvPr/>
        </p:nvSpPr>
        <p:spPr>
          <a:xfrm>
            <a:off x="734249" y="2638259"/>
            <a:ext cx="10914826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수 많은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DBMS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중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MariaDB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쓸거임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39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/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410C4F8A9248A428ECC16D772B4E0A6" ma:contentTypeVersion="4" ma:contentTypeDescription="새 문서를 만듭니다." ma:contentTypeScope="" ma:versionID="4a7f717dc4eb857f873fb3b436b3229a">
  <xsd:schema xmlns:xsd="http://www.w3.org/2001/XMLSchema" xmlns:xs="http://www.w3.org/2001/XMLSchema" xmlns:p="http://schemas.microsoft.com/office/2006/metadata/properties" xmlns:ns3="6688fffa-6fcb-4fd4-81ee-46f5ce04b16d" targetNamespace="http://schemas.microsoft.com/office/2006/metadata/properties" ma:root="true" ma:fieldsID="60345ae8e4558bf3787758b850fd3f80" ns3:_="">
    <xsd:import namespace="6688fffa-6fcb-4fd4-81ee-46f5ce04b1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8fffa-6fcb-4fd4-81ee-46f5ce04b1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E195B8-04C4-4A3F-B1B2-9E25F6048564}">
  <ds:schemaRefs>
    <ds:schemaRef ds:uri="http://schemas.microsoft.com/office/2006/documentManagement/types"/>
    <ds:schemaRef ds:uri="6688fffa-6fcb-4fd4-81ee-46f5ce04b16d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48960A0-8258-4003-8AFE-7919922A04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8C83C5-FEFC-4274-BD8A-F6DF2ED82C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88fffa-6fcb-4fd4-81ee-46f5ce04b1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384</Words>
  <Application>Microsoft Office PowerPoint</Application>
  <PresentationFormat>와이드스크린</PresentationFormat>
  <Paragraphs>99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G마켓 산스 Bold</vt:lpstr>
      <vt:lpstr>맑은 고딕</vt:lpstr>
      <vt:lpstr>Arial</vt:lpstr>
      <vt:lpstr>Office 테마</vt:lpstr>
      <vt:lpstr>서버 그거 어떻게 하는건데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 그거 어떻게 하는건데</dc:title>
  <dc:creator>배승호</dc:creator>
  <cp:lastModifiedBy>배승호</cp:lastModifiedBy>
  <cp:revision>6</cp:revision>
  <dcterms:created xsi:type="dcterms:W3CDTF">2022-09-12T17:11:46Z</dcterms:created>
  <dcterms:modified xsi:type="dcterms:W3CDTF">2022-11-02T09:50:38Z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0x010100D410C4F8A9248A428ECC16D772B4E0A6</vt:lpwstr>
  </property>
</Properties>
</file>