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0" r:id="rId22"/>
    <p:sldId id="271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3D1"/>
    <a:srgbClr val="7696BB"/>
    <a:srgbClr val="5597E6"/>
    <a:srgbClr val="C36A7B"/>
    <a:srgbClr val="F7DF1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 snapToGrid="0">
      <p:cViewPr varScale="1">
        <p:scale>
          <a:sx n="105" d="100"/>
          <a:sy n="105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6E089-3CF6-4D4A-B132-F26F2453077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33FE-9C23-4AE0-8168-8D406288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33FE-9C23-4AE0-8168-8D4062886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82D0-719D-22ED-89AD-D93B1BD8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2967B-A286-6EC1-0DF2-C328DED0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C607-9544-755E-64E8-BB70E77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FD2C-6CD0-2E5A-DCE4-9FDCA906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A50A6-6854-3791-7B6E-B0120CA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7BB5-E458-6462-4141-F767708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85B-B857-235A-7A1D-E3E1A923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C413-B0D0-02BE-79D0-3CFC3DE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2DB8D-04A0-93B8-92C9-90D4686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1CB20-0385-4DF2-8108-30C7D37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9E288-3727-EB56-6BBC-CA37747E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10F40-D723-F717-6621-24666202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A96BD-4618-4418-7E55-1017D3F6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609D-8B50-BE3F-91B2-FD2B1C7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03F6-5E0D-8B1C-699B-372EF87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7ED7-60EB-BB72-8D6F-431C24A1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655AA-C324-18F3-7E3C-A6FB4961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69BA-32F0-0046-0B0A-47BB1C0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F131-96A3-AC6B-6498-4E6C90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F7F6-A06A-A35E-65F7-76BF816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11188-A83B-7AF2-B420-E38ADB42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B2311-3C41-A983-1ACC-C5B8F25E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1A57-E415-1B71-C8CE-E7E59CD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4544-7EBC-F9B3-5DC3-68D202F3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92DFE-86D7-EED8-E562-46F8B5E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1781-F1D1-4DEA-A4FE-DD033557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45026-D1D0-A49E-F6CF-ABFBE3B5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A111E-F7B0-29B6-FE4C-AD1F0446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3B7E-2996-C3BC-5941-2D37240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4214B-9E14-00BC-878A-E5567E76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7A0E6-0EFB-5033-4735-78CBED17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5B11-D000-402B-A354-8F68113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617B7-208D-EFB1-E1D2-3C7F29F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40C8A-9F39-F0DA-384C-1154E83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0D698-3A47-B983-E7BD-8EAEAB8D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75A68-7E51-C9F1-4ACD-A8E903FA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E31AF-BDF7-1BA6-FF74-65DF0F6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A76E0-234F-5710-069E-A4BE4DA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0DDA9-18DF-A7B0-46C9-7D396A3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8AF-0327-66CB-C66A-84F1E11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07303-549D-3B29-699A-1627C079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7B139D-8B08-76F8-C5B6-176EFB04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B4686-7614-279F-A596-7500090B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ACBFC-0E25-30C5-F0A6-82541D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1590A-D3B0-6693-1005-4F6D777C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6258F-D510-2CF0-1511-2134D19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F0AF-4693-841C-C78D-1295AE5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7A2D9-E2D7-2545-A1C5-7654F4BE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B3C00-893B-E150-4E02-20E5D99F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E3A4-B65E-F985-B2C6-F2DCD063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D475D-4549-105C-9CE0-F786CB1A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BFDB5-5745-608C-9AFC-39D737B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4E01-9BFE-6DFF-DB12-C83D9818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3C49B-B9D2-D565-CA23-B67CF75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C7929-B6DF-D717-9531-4B406F0E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5397-9385-5100-85DA-7EBBE71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8188A-6D34-6DB4-5CA2-C64C2CD5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A174A-177E-A62B-E45C-953AD0A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59BF5-760C-915E-3EE6-C06F54A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25153-68F8-C071-A440-D315DB86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CD73-6281-3108-38B5-A2AFEB90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3C69-8F4B-434F-B45C-28AA7A58F1B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C25E-C7CC-C85F-1324-83821F8B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58335-FEAD-DF24-4594-80E4E17B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F2EE-0DAB-DC2F-7231-2FDBD04C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3" y="151304"/>
            <a:ext cx="5600426" cy="1845623"/>
          </a:xfrm>
        </p:spPr>
        <p:txBody>
          <a:bodyPr>
            <a:normAutofit/>
          </a:bodyPr>
          <a:lstStyle/>
          <a:p>
            <a:pPr algn="l"/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그거</a:t>
            </a:r>
            <a:b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하는건데</a:t>
            </a:r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04B91-7A3A-089A-ADA0-2379144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813" y="6420890"/>
            <a:ext cx="6587188" cy="437110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Express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리뷰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9D6D5285-96F3-FD10-3FD3-4728A30D8E2D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배승호</a:t>
            </a:r>
          </a:p>
        </p:txBody>
      </p:sp>
      <p:pic>
        <p:nvPicPr>
          <p:cNvPr id="4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59DE4E7-2E66-0BCB-01E0-77B66F78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8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한마디로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Javascript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런타임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40EC1D3-8C5E-7FA5-651A-17CBADCF68B6}"/>
              </a:ext>
            </a:extLst>
          </p:cNvPr>
          <p:cNvSpPr txBox="1">
            <a:spLocks/>
          </p:cNvSpPr>
          <p:nvPr/>
        </p:nvSpPr>
        <p:spPr>
          <a:xfrm>
            <a:off x="734249" y="1571348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원래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웹브라우저 위에서만 돌아가는 스크립트 언어 였음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9EA991-7C4C-6FA2-B3D6-72FDCEDA7857}"/>
              </a:ext>
            </a:extLst>
          </p:cNvPr>
          <p:cNvSpPr txBox="1">
            <a:spLocks/>
          </p:cNvSpPr>
          <p:nvPr/>
        </p:nvSpPr>
        <p:spPr>
          <a:xfrm>
            <a:off x="734249" y="2084564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그런데 어떤 미친 개발자가 크롬에서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스크립트 해석엔진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슈킹 해옴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AB0D88D9-A1C0-6237-2980-B3EF7A3A5D19}"/>
              </a:ext>
            </a:extLst>
          </p:cNvPr>
          <p:cNvSpPr txBox="1">
            <a:spLocks/>
          </p:cNvSpPr>
          <p:nvPr/>
        </p:nvSpPr>
        <p:spPr>
          <a:xfrm>
            <a:off x="4106099" y="2915784"/>
            <a:ext cx="75906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여기에 살을 붙여서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인터프리터 환경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만듬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558ED1-F544-C1B7-4A17-23F8FA99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9504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49B0B7D9-0952-1398-0DF5-F05EBB33D88F}"/>
              </a:ext>
            </a:extLst>
          </p:cNvPr>
          <p:cNvSpPr txBox="1">
            <a:spLocks/>
          </p:cNvSpPr>
          <p:nvPr/>
        </p:nvSpPr>
        <p:spPr>
          <a:xfrm>
            <a:off x="4106099" y="4683856"/>
            <a:ext cx="75906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그게 바로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4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34AB5B5B-11D8-C57F-9A1E-84F47AD2C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7" y="3172392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부제목 2">
            <a:extLst>
              <a:ext uri="{FF2B5EF4-FFF2-40B4-BE49-F238E27FC236}">
                <a16:creationId xmlns:a16="http://schemas.microsoft.com/office/drawing/2014/main" id="{326722B2-57D0-D50F-FF37-60C3E5D104BE}"/>
              </a:ext>
            </a:extLst>
          </p:cNvPr>
          <p:cNvSpPr txBox="1">
            <a:spLocks/>
          </p:cNvSpPr>
          <p:nvPr/>
        </p:nvSpPr>
        <p:spPr>
          <a:xfrm>
            <a:off x="1657762" y="4683856"/>
            <a:ext cx="1770826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Google V8</a:t>
            </a:r>
          </a:p>
        </p:txBody>
      </p:sp>
    </p:spTree>
    <p:extLst>
      <p:ext uri="{BB962C8B-B14F-4D97-AF65-F5344CB8AC3E}">
        <p14:creationId xmlns:p14="http://schemas.microsoft.com/office/powerpoint/2010/main" val="9370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  <p:bldP spid="22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서버는 어케 만드나요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지금까지 배운걸 종합해보면 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5E220F5-3EB0-288D-29DA-36974D313ED9}"/>
              </a:ext>
            </a:extLst>
          </p:cNvPr>
          <p:cNvSpPr txBox="1">
            <a:spLocks/>
          </p:cNvSpPr>
          <p:nvPr/>
        </p:nvSpPr>
        <p:spPr>
          <a:xfrm>
            <a:off x="734249" y="1561546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그냥 클라이언트 요청 받고 처리해서 다시 보내주면 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0652B-D432-A5FC-AD2A-AC327A71C2B5}"/>
              </a:ext>
            </a:extLst>
          </p:cNvPr>
          <p:cNvSpPr txBox="1">
            <a:spLocks/>
          </p:cNvSpPr>
          <p:nvPr/>
        </p:nvSpPr>
        <p:spPr>
          <a:xfrm>
            <a:off x="734249" y="2098057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별거 없을 無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F92501D-8E6B-EC4D-2CE9-219078F780E4}"/>
              </a:ext>
            </a:extLst>
          </p:cNvPr>
          <p:cNvSpPr txBox="1">
            <a:spLocks/>
          </p:cNvSpPr>
          <p:nvPr/>
        </p:nvSpPr>
        <p:spPr>
          <a:xfrm>
            <a:off x="734249" y="3990120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코딩 시작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6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 –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47616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VSCode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빈 폴더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열어서 터미널 킴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( ctrl + j 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터미널에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“npm init”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명령어 입력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따옴표 빼고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lvl="1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해당 폴더를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폴더로 만드는 명령어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like “git init”)</a:t>
            </a:r>
          </a:p>
          <a:p>
            <a:pPr lvl="1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명세서 작성하라고 뭐라 뭐라 하는데 엔터 꾹눌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1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나중에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package.json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수정 하면됨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터미널에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“npm install -–save express”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명령어 입력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1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모듈을 해당 폴더에 다운로드하는 명령어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1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다운로드된 모듈은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node_module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폴더에 담김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1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폴더 하위에 다운로드 되기 때문에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다른 폴더에서는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동작하지 않음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4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(2 -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 열기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파일을 생성하여 코드 작성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C36A7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const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rgbClr val="A783D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rgbClr val="C36A7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rgbClr val="A783D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require</a:t>
            </a: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</a:t>
            </a:r>
            <a:r>
              <a:rPr lang="en-US" altLang="ko-KR">
                <a:solidFill>
                  <a:srgbClr val="7696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“express” </a:t>
            </a: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914400" lvl="2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모듈을 불러오는 코드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변수에 담김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C36A7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const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rgbClr val="C36A7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rgbClr val="A783D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  <a:p>
            <a:pPr marL="914400" lvl="2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생성자를 통해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 생성 후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변수에 담음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en-US" altLang="ko-KR">
                <a:solidFill>
                  <a:srgbClr val="A783D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listen</a:t>
            </a: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(PORT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>
                <a:solidFill>
                  <a:srgbClr val="A783D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</a:t>
            </a: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914400" lvl="2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해당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PORT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서버를 열고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함수 실행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F483EA-F0AF-63E1-868C-9CF34DA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92" y="1604850"/>
            <a:ext cx="4644683" cy="17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3829050" y="94313"/>
            <a:ext cx="8362951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(3 –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 요청 받기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기본적인 요청 처리 방법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en-US" altLang="ko-KR">
                <a:solidFill>
                  <a:srgbClr val="A783D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METHOD(</a:t>
            </a:r>
            <a:r>
              <a:rPr lang="en-US" altLang="ko-KR">
                <a:solidFill>
                  <a:srgbClr val="7696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>
                <a:solidFill>
                  <a:srgbClr val="A783D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Callback)</a:t>
            </a:r>
          </a:p>
          <a:p>
            <a:pPr marL="0" indent="0">
              <a:buNone/>
            </a:pPr>
            <a:r>
              <a:rPr lang="en-US" altLang="ko-KR">
                <a:solidFill>
                  <a:srgbClr val="5597E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 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요청이 들어오면 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Callback 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Callback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함수 내부에서 요청을 처리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req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에는 클라이언트의 요청이 들어있음 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9B24B0-657C-CE43-E117-403AB96F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49" y="4058739"/>
            <a:ext cx="6694297" cy="168597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E3985ADC-905A-4BC6-503C-D113827E5E4C}"/>
              </a:ext>
            </a:extLst>
          </p:cNvPr>
          <p:cNvSpPr txBox="1">
            <a:spLocks/>
          </p:cNvSpPr>
          <p:nvPr/>
        </p:nvSpPr>
        <p:spPr>
          <a:xfrm>
            <a:off x="734249" y="4058739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382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3829050" y="94313"/>
            <a:ext cx="8362951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(3 –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 요청 받기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 variable</a:t>
            </a:r>
          </a:p>
          <a:p>
            <a:pPr marL="0" indent="0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변수를 넣어서 서버에게 보내주는 것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/: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으로 받게 된다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3985ADC-905A-4BC6-503C-D113827E5E4C}"/>
              </a:ext>
            </a:extLst>
          </p:cNvPr>
          <p:cNvSpPr txBox="1">
            <a:spLocks/>
          </p:cNvSpPr>
          <p:nvPr/>
        </p:nvSpPr>
        <p:spPr>
          <a:xfrm>
            <a:off x="864637" y="2799261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2440DD-9B2C-5092-91FF-D79B35B6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77" y="3508823"/>
            <a:ext cx="5195879" cy="1352578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BA1A9B39-6134-AD85-92C4-39B79AA2E627}"/>
              </a:ext>
            </a:extLst>
          </p:cNvPr>
          <p:cNvSpPr txBox="1">
            <a:spLocks/>
          </p:cNvSpPr>
          <p:nvPr/>
        </p:nvSpPr>
        <p:spPr>
          <a:xfrm>
            <a:off x="2109577" y="2799261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(get) http://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/1234</a:t>
            </a:r>
          </a:p>
        </p:txBody>
      </p:sp>
    </p:spTree>
    <p:extLst>
      <p:ext uri="{BB962C8B-B14F-4D97-AF65-F5344CB8AC3E}">
        <p14:creationId xmlns:p14="http://schemas.microsoft.com/office/powerpoint/2010/main" val="301299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3829050" y="94313"/>
            <a:ext cx="8362951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(3 –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 요청 받기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Query String</a:t>
            </a:r>
          </a:p>
          <a:p>
            <a:pPr marL="0" indent="0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URL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1=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값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&amp;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2=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값 을 추가하여 요청을 받음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3985ADC-905A-4BC6-503C-D113827E5E4C}"/>
              </a:ext>
            </a:extLst>
          </p:cNvPr>
          <p:cNvSpPr txBox="1">
            <a:spLocks/>
          </p:cNvSpPr>
          <p:nvPr/>
        </p:nvSpPr>
        <p:spPr>
          <a:xfrm>
            <a:off x="864637" y="2799261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CE03E6-2919-CD55-9A4E-D71EAFD6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47" y="3545524"/>
            <a:ext cx="4534205" cy="1277439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46AFFC8-4D84-6AD8-FE5C-0299501B44A9}"/>
              </a:ext>
            </a:extLst>
          </p:cNvPr>
          <p:cNvSpPr txBox="1">
            <a:spLocks/>
          </p:cNvSpPr>
          <p:nvPr/>
        </p:nvSpPr>
        <p:spPr>
          <a:xfrm>
            <a:off x="2214347" y="2799261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(get) http://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/?value=1234</a:t>
            </a:r>
          </a:p>
        </p:txBody>
      </p:sp>
    </p:spTree>
    <p:extLst>
      <p:ext uri="{BB962C8B-B14F-4D97-AF65-F5344CB8AC3E}">
        <p14:creationId xmlns:p14="http://schemas.microsoft.com/office/powerpoint/2010/main" val="14709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3829050" y="94313"/>
            <a:ext cx="8362951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(3 –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 요청 받기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Body</a:t>
            </a:r>
          </a:p>
          <a:p>
            <a:pPr marL="0" indent="0">
              <a:buNone/>
            </a:pP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앞 선 두 개의 방식은 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URL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변수가 노출되기에 뭔가 위험해 보임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 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 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body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값을 넣어서 보내주고 받을 수 있음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</a:t>
            </a: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GET </a:t>
            </a:r>
            <a:r>
              <a:rPr lang="ko-KR" altLang="en-US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요청에서는 불가능</a:t>
            </a: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3985ADC-905A-4BC6-503C-D113827E5E4C}"/>
              </a:ext>
            </a:extLst>
          </p:cNvPr>
          <p:cNvSpPr txBox="1">
            <a:spLocks/>
          </p:cNvSpPr>
          <p:nvPr/>
        </p:nvSpPr>
        <p:spPr>
          <a:xfrm>
            <a:off x="799443" y="317239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9B5FB7-32E6-A50B-3C2C-FCD5350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90" y="3172392"/>
            <a:ext cx="5741135" cy="757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E46877-43FB-59BF-0EC3-16D35056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90" y="4276419"/>
            <a:ext cx="5355451" cy="15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1953450" y="94313"/>
            <a:ext cx="10238552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(4 –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응답 보내기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객체를 이용해서 응답을 보내줄 수 있음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객체에는 다양한 메소드가 있음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15543-11D3-F0F6-4ECF-B74B938F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9" y="2675233"/>
            <a:ext cx="832601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1953450" y="94313"/>
            <a:ext cx="10238552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만들기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(4 –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응답 보내기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09719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하나의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request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하나의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response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보낼 수 있음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( 1:n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안됨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함수의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Return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 아님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함수가 종료되지 않기 때문에 다음 코드를 실행하게 되며 이런 코드는 서버 쪽에서 에러가 발생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A1E98-B7CB-D01A-2A1B-57C918BE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54" y="1676343"/>
            <a:ext cx="5174646" cy="15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서버란 무엇인가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클라이언트에게 네트워크를 통해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Service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 시스템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BA839-E132-C47B-AADC-8B3E1F3E2E19}"/>
              </a:ext>
            </a:extLst>
          </p:cNvPr>
          <p:cNvGrpSpPr/>
          <p:nvPr/>
        </p:nvGrpSpPr>
        <p:grpSpPr>
          <a:xfrm>
            <a:off x="3548470" y="1571348"/>
            <a:ext cx="988019" cy="989233"/>
            <a:chOff x="3548470" y="1571348"/>
            <a:chExt cx="988019" cy="989233"/>
          </a:xfrm>
        </p:grpSpPr>
        <p:sp>
          <p:nvSpPr>
            <p:cNvPr id="3" name="부제목 2">
              <a:extLst>
                <a:ext uri="{FF2B5EF4-FFF2-40B4-BE49-F238E27FC236}">
                  <a16:creationId xmlns:a16="http://schemas.microsoft.com/office/drawing/2014/main" id="{8B7D78A9-F6B5-DBB6-50A8-372EC08E2304}"/>
                </a:ext>
              </a:extLst>
            </p:cNvPr>
            <p:cNvSpPr txBox="1">
              <a:spLocks/>
            </p:cNvSpPr>
            <p:nvPr/>
          </p:nvSpPr>
          <p:spPr>
            <a:xfrm>
              <a:off x="3548470" y="2047365"/>
              <a:ext cx="988019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통신</a:t>
              </a:r>
              <a:endPara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4F9B217-15EA-6843-4850-C7167B9DD1BF}"/>
                </a:ext>
              </a:extLst>
            </p:cNvPr>
            <p:cNvCxnSpPr>
              <a:cxnSpLocks/>
            </p:cNvCxnSpPr>
            <p:nvPr/>
          </p:nvCxnSpPr>
          <p:spPr>
            <a:xfrm>
              <a:off x="4042480" y="1571348"/>
              <a:ext cx="0" cy="3817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부제목 2">
            <a:extLst>
              <a:ext uri="{FF2B5EF4-FFF2-40B4-BE49-F238E27FC236}">
                <a16:creationId xmlns:a16="http://schemas.microsoft.com/office/drawing/2014/main" id="{26143527-DB23-D3BC-8604-88C3E5D3E806}"/>
              </a:ext>
            </a:extLst>
          </p:cNvPr>
          <p:cNvSpPr txBox="1">
            <a:spLocks/>
          </p:cNvSpPr>
          <p:nvPr/>
        </p:nvSpPr>
        <p:spPr>
          <a:xfrm>
            <a:off x="734249" y="2779990"/>
            <a:ext cx="6669728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통신의 방법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프로토콜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은 여러가지가 있음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D039720-7750-E7AD-B016-128E4B023C12}"/>
              </a:ext>
            </a:extLst>
          </p:cNvPr>
          <p:cNvSpPr txBox="1">
            <a:spLocks/>
          </p:cNvSpPr>
          <p:nvPr/>
        </p:nvSpPr>
        <p:spPr>
          <a:xfrm>
            <a:off x="734249" y="3297453"/>
            <a:ext cx="8463017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중 우리는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라는 프로토콜을 주로 사용할거임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1953450" y="94313"/>
            <a:ext cx="10238552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1"/>
            <a:ext cx="11276776" cy="5352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Query String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 Variable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두 가지 방법으로 라우터를 구현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/sum/query: Query String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두 변수를 받아 더한 후 값을 응답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/sum/path: PathVariable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두 변수를 받아 더한 후 값을 응답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20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프로토콜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컴퓨터 간의 원활한 통신을 위해 지키기로 약속한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규약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001FB75-78FD-57CC-6665-FAB84581CA01}"/>
              </a:ext>
            </a:extLst>
          </p:cNvPr>
          <p:cNvSpPr txBox="1">
            <a:spLocks/>
          </p:cNvSpPr>
          <p:nvPr/>
        </p:nvSpPr>
        <p:spPr>
          <a:xfrm>
            <a:off x="1472020" y="2354665"/>
            <a:ext cx="1737905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캡슐화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1236067-3C0E-3042-9DD6-DBEA90FB6488}"/>
              </a:ext>
            </a:extLst>
          </p:cNvPr>
          <p:cNvSpPr txBox="1">
            <a:spLocks/>
          </p:cNvSpPr>
          <p:nvPr/>
        </p:nvSpPr>
        <p:spPr>
          <a:xfrm>
            <a:off x="3790708" y="2098057"/>
            <a:ext cx="1737905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연결제어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F4E4955-031A-AE22-FA98-8E8E26949C86}"/>
              </a:ext>
            </a:extLst>
          </p:cNvPr>
          <p:cNvSpPr txBox="1">
            <a:spLocks/>
          </p:cNvSpPr>
          <p:nvPr/>
        </p:nvSpPr>
        <p:spPr>
          <a:xfrm>
            <a:off x="6109396" y="2727217"/>
            <a:ext cx="1737905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오류제어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F2586D7-E72F-A2AE-3EEB-EAB07AD5940A}"/>
              </a:ext>
            </a:extLst>
          </p:cNvPr>
          <p:cNvSpPr txBox="1">
            <a:spLocks/>
          </p:cNvSpPr>
          <p:nvPr/>
        </p:nvSpPr>
        <p:spPr>
          <a:xfrm>
            <a:off x="3120252" y="3450374"/>
            <a:ext cx="1737905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흐름제어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73AF64CB-91D8-BCE0-3789-4436C6B9AA17}"/>
              </a:ext>
            </a:extLst>
          </p:cNvPr>
          <p:cNvSpPr txBox="1">
            <a:spLocks/>
          </p:cNvSpPr>
          <p:nvPr/>
        </p:nvSpPr>
        <p:spPr>
          <a:xfrm>
            <a:off x="7512927" y="3558437"/>
            <a:ext cx="1737905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동기화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8CFEF2EF-C7F7-7B24-DAF3-4A5D9CACCBB7}"/>
              </a:ext>
            </a:extLst>
          </p:cNvPr>
          <p:cNvSpPr txBox="1">
            <a:spLocks/>
          </p:cNvSpPr>
          <p:nvPr/>
        </p:nvSpPr>
        <p:spPr>
          <a:xfrm>
            <a:off x="8691970" y="2214001"/>
            <a:ext cx="1737905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다중화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06B3CE18-A792-3199-69AD-760F47E5683A}"/>
              </a:ext>
            </a:extLst>
          </p:cNvPr>
          <p:cNvSpPr txBox="1">
            <a:spLocks/>
          </p:cNvSpPr>
          <p:nvPr/>
        </p:nvSpPr>
        <p:spPr>
          <a:xfrm>
            <a:off x="2487897" y="4525490"/>
            <a:ext cx="210291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전송서비스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000012D4-140B-7947-0B6E-A6976A023115}"/>
              </a:ext>
            </a:extLst>
          </p:cNvPr>
          <p:cNvSpPr txBox="1">
            <a:spLocks/>
          </p:cNvSpPr>
          <p:nvPr/>
        </p:nvSpPr>
        <p:spPr>
          <a:xfrm>
            <a:off x="8484841" y="4525490"/>
            <a:ext cx="1737905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주소설정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80C7DA42-5D4B-65F6-FD14-6111612DAB14}"/>
              </a:ext>
            </a:extLst>
          </p:cNvPr>
          <p:cNvSpPr txBox="1">
            <a:spLocks/>
          </p:cNvSpPr>
          <p:nvPr/>
        </p:nvSpPr>
        <p:spPr>
          <a:xfrm>
            <a:off x="734249" y="572926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자세한건 컴퓨터네트워크 시간에 배울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…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껄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9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  <p:bldP spid="8" grpId="0"/>
      <p:bldP spid="9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HyperText Transfer Protocol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518FC-AEB7-B96F-6D88-5DBF22C62DB2}"/>
              </a:ext>
            </a:extLst>
          </p:cNvPr>
          <p:cNvSpPr txBox="1">
            <a:spLocks/>
          </p:cNvSpPr>
          <p:nvPr/>
        </p:nvSpPr>
        <p:spPr>
          <a:xfrm>
            <a:off x="734249" y="1584841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인터넷 상에서 데이터를 주고 받기 위한 프로토콜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A815B7D-34CA-5012-57B0-2DA644FCCC75}"/>
              </a:ext>
            </a:extLst>
          </p:cNvPr>
          <p:cNvSpPr txBox="1">
            <a:spLocks/>
          </p:cNvSpPr>
          <p:nvPr/>
        </p:nvSpPr>
        <p:spPr>
          <a:xfrm>
            <a:off x="734249" y="2111550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어떤 종류의 데이터든지 전송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할 수 있도록 설계됨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45786A9-67DC-2A0E-CE28-DB504E09D5AA}"/>
              </a:ext>
            </a:extLst>
          </p:cNvPr>
          <p:cNvCxnSpPr>
            <a:cxnSpLocks/>
          </p:cNvCxnSpPr>
          <p:nvPr/>
        </p:nvCxnSpPr>
        <p:spPr>
          <a:xfrm>
            <a:off x="1812925" y="2638259"/>
            <a:ext cx="508000" cy="457200"/>
          </a:xfrm>
          <a:prstGeom prst="bentConnector3">
            <a:avLst>
              <a:gd name="adj1" fmla="val 5375"/>
            </a:avLst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부제목 2">
            <a:extLst>
              <a:ext uri="{FF2B5EF4-FFF2-40B4-BE49-F238E27FC236}">
                <a16:creationId xmlns:a16="http://schemas.microsoft.com/office/drawing/2014/main" id="{DDB2ACDE-0626-4F47-1193-F31903CECA10}"/>
              </a:ext>
            </a:extLst>
          </p:cNvPr>
          <p:cNvSpPr txBox="1">
            <a:spLocks/>
          </p:cNvSpPr>
          <p:nvPr/>
        </p:nvSpPr>
        <p:spPr>
          <a:xfrm>
            <a:off x="2320925" y="2866859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HTML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이미지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동영상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오디오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…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F8CC374E-1C1F-99A5-2CCD-3B24D27439E9}"/>
              </a:ext>
            </a:extLst>
          </p:cNvPr>
          <p:cNvSpPr txBox="1">
            <a:spLocks/>
          </p:cNvSpPr>
          <p:nvPr/>
        </p:nvSpPr>
        <p:spPr>
          <a:xfrm>
            <a:off x="734249" y="3477926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애플리케이션 레벨의 프로토콜이며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TCP/IP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위에서 작동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1821EF-7D64-DBA9-00B4-59E9978E4DF5}"/>
              </a:ext>
            </a:extLst>
          </p:cNvPr>
          <p:cNvGrpSpPr/>
          <p:nvPr/>
        </p:nvGrpSpPr>
        <p:grpSpPr>
          <a:xfrm>
            <a:off x="1259202" y="4338895"/>
            <a:ext cx="2974978" cy="2252405"/>
            <a:chOff x="1259202" y="4338895"/>
            <a:chExt cx="2974978" cy="22524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BB45E2F-1532-F9C4-2642-C99063BFECA4}"/>
                </a:ext>
              </a:extLst>
            </p:cNvPr>
            <p:cNvSpPr/>
            <p:nvPr/>
          </p:nvSpPr>
          <p:spPr>
            <a:xfrm>
              <a:off x="1259205" y="6078084"/>
              <a:ext cx="2974975" cy="5132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Network Access Layer</a:t>
              </a: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5D09E6-6BD5-1BEB-8C41-023AA6520D0D}"/>
                </a:ext>
              </a:extLst>
            </p:cNvPr>
            <p:cNvSpPr/>
            <p:nvPr/>
          </p:nvSpPr>
          <p:spPr>
            <a:xfrm>
              <a:off x="1259202" y="5499300"/>
              <a:ext cx="2974975" cy="5132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Internet Layer</a:t>
              </a: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ECFA52-D989-1EFD-EB9A-2E691FB09898}"/>
                </a:ext>
              </a:extLst>
            </p:cNvPr>
            <p:cNvSpPr/>
            <p:nvPr/>
          </p:nvSpPr>
          <p:spPr>
            <a:xfrm>
              <a:off x="1259202" y="4917679"/>
              <a:ext cx="2974975" cy="5132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Transport Layer</a:t>
              </a:r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20D543-0B2E-B52A-147D-2558F9A65027}"/>
                </a:ext>
              </a:extLst>
            </p:cNvPr>
            <p:cNvSpPr/>
            <p:nvPr/>
          </p:nvSpPr>
          <p:spPr>
            <a:xfrm>
              <a:off x="1259202" y="4338895"/>
              <a:ext cx="2974975" cy="5132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Application Layer</a:t>
              </a:r>
              <a:endParaRPr lang="ko-KR" altLang="en-US"/>
            </a:p>
          </p:txBody>
        </p:sp>
      </p:grpSp>
      <p:sp>
        <p:nvSpPr>
          <p:cNvPr id="33" name="부제목 2">
            <a:extLst>
              <a:ext uri="{FF2B5EF4-FFF2-40B4-BE49-F238E27FC236}">
                <a16:creationId xmlns:a16="http://schemas.microsoft.com/office/drawing/2014/main" id="{3E6BBBC0-685A-3CEE-334A-103B624721D9}"/>
              </a:ext>
            </a:extLst>
          </p:cNvPr>
          <p:cNvSpPr txBox="1">
            <a:spLocks/>
          </p:cNvSpPr>
          <p:nvPr/>
        </p:nvSpPr>
        <p:spPr>
          <a:xfrm>
            <a:off x="4234174" y="4339070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5FCDC2B5-177E-4B7E-9D7E-15B4CD43A355}"/>
              </a:ext>
            </a:extLst>
          </p:cNvPr>
          <p:cNvSpPr txBox="1">
            <a:spLocks/>
          </p:cNvSpPr>
          <p:nvPr/>
        </p:nvSpPr>
        <p:spPr>
          <a:xfrm>
            <a:off x="4234175" y="4917679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TCP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482AF434-7FEA-B311-20BB-70B8D5331981}"/>
              </a:ext>
            </a:extLst>
          </p:cNvPr>
          <p:cNvSpPr txBox="1">
            <a:spLocks/>
          </p:cNvSpPr>
          <p:nvPr/>
        </p:nvSpPr>
        <p:spPr>
          <a:xfrm>
            <a:off x="4234175" y="5499300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IP</a:t>
            </a: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16BDF686-E1E6-EB89-B7D0-D733B6E82CFD}"/>
              </a:ext>
            </a:extLst>
          </p:cNvPr>
          <p:cNvSpPr txBox="1">
            <a:spLocks/>
          </p:cNvSpPr>
          <p:nvPr/>
        </p:nvSpPr>
        <p:spPr>
          <a:xfrm>
            <a:off x="4234175" y="6078084"/>
            <a:ext cx="1737905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8154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  <p:bldP spid="27" grpId="0"/>
      <p:bldP spid="28" grpId="0"/>
      <p:bldP spid="33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작동 방식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클라이언트가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(Request)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보내면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6D5CED8-B26A-2B6C-8BF3-B32566865AD6}"/>
              </a:ext>
            </a:extLst>
          </p:cNvPr>
          <p:cNvSpPr txBox="1">
            <a:spLocks/>
          </p:cNvSpPr>
          <p:nvPr/>
        </p:nvSpPr>
        <p:spPr>
          <a:xfrm>
            <a:off x="734249" y="1571348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서버는 요청을 처리해서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응답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(Response)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84D877-B830-29CA-6CBC-D1123C7D6AD1}"/>
              </a:ext>
            </a:extLst>
          </p:cNvPr>
          <p:cNvGrpSpPr/>
          <p:nvPr/>
        </p:nvGrpSpPr>
        <p:grpSpPr>
          <a:xfrm>
            <a:off x="4428475" y="4568939"/>
            <a:ext cx="3267075" cy="513216"/>
            <a:chOff x="3971275" y="4568939"/>
            <a:chExt cx="3267075" cy="513216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782010F-80C7-3D27-C1B5-177F6BC45AAB}"/>
                </a:ext>
              </a:extLst>
            </p:cNvPr>
            <p:cNvCxnSpPr/>
            <p:nvPr/>
          </p:nvCxnSpPr>
          <p:spPr>
            <a:xfrm>
              <a:off x="3971275" y="5057775"/>
              <a:ext cx="3267075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부제목 2">
              <a:extLst>
                <a:ext uri="{FF2B5EF4-FFF2-40B4-BE49-F238E27FC236}">
                  <a16:creationId xmlns:a16="http://schemas.microsoft.com/office/drawing/2014/main" id="{4A044778-B10F-9000-E33F-6A5C7F9EF980}"/>
                </a:ext>
              </a:extLst>
            </p:cNvPr>
            <p:cNvSpPr txBox="1">
              <a:spLocks/>
            </p:cNvSpPr>
            <p:nvPr/>
          </p:nvSpPr>
          <p:spPr>
            <a:xfrm>
              <a:off x="4735859" y="4568939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Request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B4088E-4F43-89AE-A7BC-10497A2F48D2}"/>
              </a:ext>
            </a:extLst>
          </p:cNvPr>
          <p:cNvGrpSpPr/>
          <p:nvPr/>
        </p:nvGrpSpPr>
        <p:grpSpPr>
          <a:xfrm>
            <a:off x="4428475" y="5715000"/>
            <a:ext cx="3267075" cy="541791"/>
            <a:chOff x="3971275" y="5715000"/>
            <a:chExt cx="3267075" cy="541791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A309D0F-148B-3E68-614D-556E0B317B00}"/>
                </a:ext>
              </a:extLst>
            </p:cNvPr>
            <p:cNvCxnSpPr/>
            <p:nvPr/>
          </p:nvCxnSpPr>
          <p:spPr>
            <a:xfrm>
              <a:off x="3971275" y="5715000"/>
              <a:ext cx="3267075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E9974112-F48D-5A2C-5986-C92ED3FC2C1F}"/>
                </a:ext>
              </a:extLst>
            </p:cNvPr>
            <p:cNvSpPr txBox="1">
              <a:spLocks/>
            </p:cNvSpPr>
            <p:nvPr/>
          </p:nvSpPr>
          <p:spPr>
            <a:xfrm>
              <a:off x="4667565" y="5743575"/>
              <a:ext cx="1874491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Response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3DEC3F-B78F-DE9F-3818-A135CC1FBEC6}"/>
              </a:ext>
            </a:extLst>
          </p:cNvPr>
          <p:cNvGrpSpPr/>
          <p:nvPr/>
        </p:nvGrpSpPr>
        <p:grpSpPr>
          <a:xfrm>
            <a:off x="7839075" y="3263686"/>
            <a:ext cx="3248025" cy="3594314"/>
            <a:chOff x="7839075" y="3263686"/>
            <a:chExt cx="3248025" cy="3594314"/>
          </a:xfrm>
        </p:grpSpPr>
        <p:pic>
          <p:nvPicPr>
            <p:cNvPr id="1026" name="Picture 2" descr="고세구 - 나무위키">
              <a:extLst>
                <a:ext uri="{FF2B5EF4-FFF2-40B4-BE49-F238E27FC236}">
                  <a16:creationId xmlns:a16="http://schemas.microsoft.com/office/drawing/2014/main" id="{8D566A5B-BCBC-324E-641F-5D9006B0D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075" y="3609975"/>
              <a:ext cx="3248025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부제목 2">
              <a:extLst>
                <a:ext uri="{FF2B5EF4-FFF2-40B4-BE49-F238E27FC236}">
                  <a16:creationId xmlns:a16="http://schemas.microsoft.com/office/drawing/2014/main" id="{2E7A47E3-4E69-4061-2554-CB1173C3E104}"/>
                </a:ext>
              </a:extLst>
            </p:cNvPr>
            <p:cNvSpPr txBox="1">
              <a:spLocks/>
            </p:cNvSpPr>
            <p:nvPr/>
          </p:nvSpPr>
          <p:spPr>
            <a:xfrm>
              <a:off x="8594134" y="3263686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Server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56B76A1-1B34-A04E-856E-A0A0449E35D9}"/>
              </a:ext>
            </a:extLst>
          </p:cNvPr>
          <p:cNvGrpSpPr/>
          <p:nvPr/>
        </p:nvGrpSpPr>
        <p:grpSpPr>
          <a:xfrm>
            <a:off x="1724025" y="3263686"/>
            <a:ext cx="2105025" cy="3594314"/>
            <a:chOff x="1724025" y="3263686"/>
            <a:chExt cx="2105025" cy="3594314"/>
          </a:xfrm>
        </p:grpSpPr>
        <p:pic>
          <p:nvPicPr>
            <p:cNvPr id="1028" name="Picture 4" descr="우왁굳 프로필 수정본 ">
              <a:extLst>
                <a:ext uri="{FF2B5EF4-FFF2-40B4-BE49-F238E27FC236}">
                  <a16:creationId xmlns:a16="http://schemas.microsoft.com/office/drawing/2014/main" id="{BEFA7DF0-6105-3B4A-B292-0FFB251D4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4025" y="3776902"/>
              <a:ext cx="2105025" cy="3081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부제목 2">
              <a:extLst>
                <a:ext uri="{FF2B5EF4-FFF2-40B4-BE49-F238E27FC236}">
                  <a16:creationId xmlns:a16="http://schemas.microsoft.com/office/drawing/2014/main" id="{EBEC9189-CDB6-91CC-658C-CFB5798C10FD}"/>
                </a:ext>
              </a:extLst>
            </p:cNvPr>
            <p:cNvSpPr txBox="1">
              <a:spLocks/>
            </p:cNvSpPr>
            <p:nvPr/>
          </p:nvSpPr>
          <p:spPr>
            <a:xfrm>
              <a:off x="2091145" y="3263686"/>
              <a:ext cx="1737905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5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Connectionless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Stateless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Connectionless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방식으로 작동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6D5CED8-B26A-2B6C-8BF3-B32566865AD6}"/>
              </a:ext>
            </a:extLst>
          </p:cNvPr>
          <p:cNvSpPr txBox="1">
            <a:spLocks/>
          </p:cNvSpPr>
          <p:nvPr/>
        </p:nvSpPr>
        <p:spPr>
          <a:xfrm>
            <a:off x="734249" y="1571348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서버에 연결하고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요청해서 응답을 받으면 연결을 끊음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EB4C9F-8D53-137D-0B15-BF40A99B0C2F}"/>
              </a:ext>
            </a:extLst>
          </p:cNvPr>
          <p:cNvGrpSpPr/>
          <p:nvPr/>
        </p:nvGrpSpPr>
        <p:grpSpPr>
          <a:xfrm>
            <a:off x="734249" y="2597780"/>
            <a:ext cx="10723502" cy="649678"/>
            <a:chOff x="734249" y="2597780"/>
            <a:chExt cx="10723502" cy="649678"/>
          </a:xfrm>
        </p:grpSpPr>
        <p:sp>
          <p:nvSpPr>
            <p:cNvPr id="3" name="부제목 2">
              <a:extLst>
                <a:ext uri="{FF2B5EF4-FFF2-40B4-BE49-F238E27FC236}">
                  <a16:creationId xmlns:a16="http://schemas.microsoft.com/office/drawing/2014/main" id="{C25D309A-E257-0F4B-EEA7-D2A3DF676524}"/>
                </a:ext>
              </a:extLst>
            </p:cNvPr>
            <p:cNvSpPr txBox="1">
              <a:spLocks/>
            </p:cNvSpPr>
            <p:nvPr/>
          </p:nvSpPr>
          <p:spPr>
            <a:xfrm>
              <a:off x="734249" y="2597780"/>
              <a:ext cx="10593114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수십만명이 웹 서비스를 이용해도</a:t>
              </a:r>
              <a:r>
                <a:rPr lang="en-US" altLang="ko-KR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접속 유지는 최소한으로 유지</a:t>
              </a:r>
              <a:endPara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854FD7D9-8EEA-E931-AB36-E3F04B62F1C9}"/>
                </a:ext>
              </a:extLst>
            </p:cNvPr>
            <p:cNvSpPr txBox="1">
              <a:spLocks/>
            </p:cNvSpPr>
            <p:nvPr/>
          </p:nvSpPr>
          <p:spPr>
            <a:xfrm>
              <a:off x="10534650" y="2734242"/>
              <a:ext cx="923101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is </a:t>
              </a:r>
              <a:r>
                <a:rPr lang="ko-KR" altLang="en-US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장점</a:t>
              </a:r>
              <a:endParaRPr lang="en-US" altLang="ko-KR" sz="16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FC04B6-073F-129E-BE6E-FE9769450D4E}"/>
              </a:ext>
            </a:extLst>
          </p:cNvPr>
          <p:cNvGrpSpPr/>
          <p:nvPr/>
        </p:nvGrpSpPr>
        <p:grpSpPr>
          <a:xfrm>
            <a:off x="734249" y="3572297"/>
            <a:ext cx="10593114" cy="649678"/>
            <a:chOff x="734249" y="2597780"/>
            <a:chExt cx="10593114" cy="649678"/>
          </a:xfrm>
        </p:grpSpPr>
        <p:sp>
          <p:nvSpPr>
            <p:cNvPr id="19" name="부제목 2">
              <a:extLst>
                <a:ext uri="{FF2B5EF4-FFF2-40B4-BE49-F238E27FC236}">
                  <a16:creationId xmlns:a16="http://schemas.microsoft.com/office/drawing/2014/main" id="{487783E0-5CC6-ECAE-E6FF-EC10E842B29B}"/>
                </a:ext>
              </a:extLst>
            </p:cNvPr>
            <p:cNvSpPr txBox="1">
              <a:spLocks/>
            </p:cNvSpPr>
            <p:nvPr/>
          </p:nvSpPr>
          <p:spPr>
            <a:xfrm>
              <a:off x="734249" y="2597780"/>
              <a:ext cx="10593114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연결이 필연적으로 끊기기에</a:t>
              </a:r>
              <a:r>
                <a:rPr lang="en-US" altLang="ko-KR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클라이언트의 상태를 알 수 없음</a:t>
              </a:r>
              <a:endPara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부제목 2">
              <a:extLst>
                <a:ext uri="{FF2B5EF4-FFF2-40B4-BE49-F238E27FC236}">
                  <a16:creationId xmlns:a16="http://schemas.microsoft.com/office/drawing/2014/main" id="{546D3199-7A34-9201-325A-9EEB7BB46DA2}"/>
                </a:ext>
              </a:extLst>
            </p:cNvPr>
            <p:cNvSpPr txBox="1">
              <a:spLocks/>
            </p:cNvSpPr>
            <p:nvPr/>
          </p:nvSpPr>
          <p:spPr>
            <a:xfrm>
              <a:off x="10172700" y="2734242"/>
              <a:ext cx="923101" cy="51321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is </a:t>
              </a:r>
              <a:r>
                <a:rPr lang="ko-KR" altLang="en-US" sz="160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단점</a:t>
              </a:r>
              <a:endParaRPr lang="en-US" altLang="ko-KR" sz="16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21" name="부제목 2">
            <a:extLst>
              <a:ext uri="{FF2B5EF4-FFF2-40B4-BE49-F238E27FC236}">
                <a16:creationId xmlns:a16="http://schemas.microsoft.com/office/drawing/2014/main" id="{2B4E8E72-0A68-D08F-1424-6324427BC125}"/>
              </a:ext>
            </a:extLst>
          </p:cNvPr>
          <p:cNvSpPr txBox="1">
            <a:spLocks/>
          </p:cNvSpPr>
          <p:nvPr/>
        </p:nvSpPr>
        <p:spPr>
          <a:xfrm>
            <a:off x="405220" y="4103851"/>
            <a:ext cx="4014380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 Stateless</a:t>
            </a:r>
          </a:p>
        </p:txBody>
      </p:sp>
    </p:spTree>
    <p:extLst>
      <p:ext uri="{BB962C8B-B14F-4D97-AF65-F5344CB8AC3E}">
        <p14:creationId xmlns:p14="http://schemas.microsoft.com/office/powerpoint/2010/main" val="7137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URI, Uniform Resource Identifiers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자원의 위치를 알려주기 위한 프로토콜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6D5CED8-B26A-2B6C-8BF3-B32566865AD6}"/>
              </a:ext>
            </a:extLst>
          </p:cNvPr>
          <p:cNvSpPr txBox="1">
            <a:spLocks/>
          </p:cNvSpPr>
          <p:nvPr/>
        </p:nvSpPr>
        <p:spPr>
          <a:xfrm>
            <a:off x="734249" y="1571348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https://comic.naver.com/index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분석해보면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9BD1E12-4CE9-3F6C-60B7-582065B17DF2}"/>
              </a:ext>
            </a:extLst>
          </p:cNvPr>
          <p:cNvSpPr txBox="1">
            <a:spLocks/>
          </p:cNvSpPr>
          <p:nvPr/>
        </p:nvSpPr>
        <p:spPr>
          <a:xfrm>
            <a:off x="734249" y="2686907"/>
            <a:ext cx="364725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https://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BAB56A7-F4ED-4CC8-0C84-3AED4779BCE4}"/>
              </a:ext>
            </a:extLst>
          </p:cNvPr>
          <p:cNvSpPr txBox="1">
            <a:spLocks/>
          </p:cNvSpPr>
          <p:nvPr/>
        </p:nvSpPr>
        <p:spPr>
          <a:xfrm>
            <a:off x="734249" y="3429000"/>
            <a:ext cx="364725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comic.naver.com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D6753BA-80C7-79AE-862F-387D0E14610E}"/>
              </a:ext>
            </a:extLst>
          </p:cNvPr>
          <p:cNvSpPr txBox="1">
            <a:spLocks/>
          </p:cNvSpPr>
          <p:nvPr/>
        </p:nvSpPr>
        <p:spPr>
          <a:xfrm>
            <a:off x="734249" y="4171093"/>
            <a:ext cx="364725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3A9BA5A3-E996-5028-5CEB-2C8747127B13}"/>
              </a:ext>
            </a:extLst>
          </p:cNvPr>
          <p:cNvSpPr txBox="1">
            <a:spLocks/>
          </p:cNvSpPr>
          <p:nvPr/>
        </p:nvSpPr>
        <p:spPr>
          <a:xfrm>
            <a:off x="4501386" y="2686907"/>
            <a:ext cx="67143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자원에 접근하기 위한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프로토콜</a:t>
            </a:r>
            <a:endParaRPr lang="ko-KR" altLang="en-US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07EAF242-8439-4C67-DFDA-E45E3DD7BD00}"/>
              </a:ext>
            </a:extLst>
          </p:cNvPr>
          <p:cNvSpPr txBox="1">
            <a:spLocks/>
          </p:cNvSpPr>
          <p:nvPr/>
        </p:nvSpPr>
        <p:spPr>
          <a:xfrm>
            <a:off x="4501386" y="3429000"/>
            <a:ext cx="67143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자원의 주소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도메인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4C69EC36-54A7-8F9D-21CD-C09701ED8F29}"/>
              </a:ext>
            </a:extLst>
          </p:cNvPr>
          <p:cNvSpPr txBox="1">
            <a:spLocks/>
          </p:cNvSpPr>
          <p:nvPr/>
        </p:nvSpPr>
        <p:spPr>
          <a:xfrm>
            <a:off x="4501386" y="4171093"/>
            <a:ext cx="67143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요청할 자원의 이름</a:t>
            </a:r>
          </a:p>
        </p:txBody>
      </p:sp>
    </p:spTree>
    <p:extLst>
      <p:ext uri="{BB962C8B-B14F-4D97-AF65-F5344CB8AC3E}">
        <p14:creationId xmlns:p14="http://schemas.microsoft.com/office/powerpoint/2010/main" val="4677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도메인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Domain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외우기 힘든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IP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주소를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기억하기 쉬운 도메인 이름으로 만든 것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6D5CED8-B26A-2B6C-8BF3-B32566865AD6}"/>
              </a:ext>
            </a:extLst>
          </p:cNvPr>
          <p:cNvSpPr txBox="1">
            <a:spLocks/>
          </p:cNvSpPr>
          <p:nvPr/>
        </p:nvSpPr>
        <p:spPr>
          <a:xfrm>
            <a:off x="734249" y="1571348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도메인으로 요청하면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DNS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주소를 가져와서 요청 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861BD7-CFAD-BBA3-1CCF-DC256263C208}"/>
              </a:ext>
            </a:extLst>
          </p:cNvPr>
          <p:cNvGrpSpPr/>
          <p:nvPr/>
        </p:nvGrpSpPr>
        <p:grpSpPr>
          <a:xfrm>
            <a:off x="734249" y="2905780"/>
            <a:ext cx="10440057" cy="523220"/>
            <a:chOff x="570843" y="2905780"/>
            <a:chExt cx="10440057" cy="523220"/>
          </a:xfrm>
        </p:grpSpPr>
        <p:sp>
          <p:nvSpPr>
            <p:cNvPr id="3" name="부제목 2">
              <a:extLst>
                <a:ext uri="{FF2B5EF4-FFF2-40B4-BE49-F238E27FC236}">
                  <a16:creationId xmlns:a16="http://schemas.microsoft.com/office/drawing/2014/main" id="{A31FD319-BCF8-956F-20AE-E7B109E9C9E5}"/>
                </a:ext>
              </a:extLst>
            </p:cNvPr>
            <p:cNvSpPr txBox="1">
              <a:spLocks/>
            </p:cNvSpPr>
            <p:nvPr/>
          </p:nvSpPr>
          <p:spPr>
            <a:xfrm>
              <a:off x="570843" y="2910782"/>
              <a:ext cx="4267857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https://naver.com/</a:t>
              </a:r>
            </a:p>
          </p:txBody>
        </p: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E9960953-7D9E-F9F8-35A9-7FF8BFEE278F}"/>
                </a:ext>
              </a:extLst>
            </p:cNvPr>
            <p:cNvSpPr txBox="1">
              <a:spLocks/>
            </p:cNvSpPr>
            <p:nvPr/>
          </p:nvSpPr>
          <p:spPr>
            <a:xfrm>
              <a:off x="5595288" y="2910782"/>
              <a:ext cx="5415612" cy="51321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https://223.130.200.104/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8B2C0E-0334-E08C-36E2-64B097E91572}"/>
                </a:ext>
              </a:extLst>
            </p:cNvPr>
            <p:cNvSpPr txBox="1"/>
            <p:nvPr/>
          </p:nvSpPr>
          <p:spPr>
            <a:xfrm>
              <a:off x="4990775" y="2905780"/>
              <a:ext cx="4524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=</a:t>
              </a:r>
              <a:endParaRPr lang="ko-KR" alt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1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메소드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메소드는 요청의 종류를 서버에게 알려주기 위해 사용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A8E678F-ACE7-312C-E36F-ED992CB11A41}"/>
              </a:ext>
            </a:extLst>
          </p:cNvPr>
          <p:cNvSpPr txBox="1">
            <a:spLocks/>
          </p:cNvSpPr>
          <p:nvPr/>
        </p:nvSpPr>
        <p:spPr>
          <a:xfrm>
            <a:off x="734249" y="2172557"/>
            <a:ext cx="2094676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GET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CE23D26-D89F-B56B-E836-2E3F381AB631}"/>
              </a:ext>
            </a:extLst>
          </p:cNvPr>
          <p:cNvSpPr txBox="1">
            <a:spLocks/>
          </p:cNvSpPr>
          <p:nvPr/>
        </p:nvSpPr>
        <p:spPr>
          <a:xfrm>
            <a:off x="734249" y="2685773"/>
            <a:ext cx="2094676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POST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D00FE99-692B-AE93-119F-08BD57F0F3AC}"/>
              </a:ext>
            </a:extLst>
          </p:cNvPr>
          <p:cNvSpPr txBox="1">
            <a:spLocks/>
          </p:cNvSpPr>
          <p:nvPr/>
        </p:nvSpPr>
        <p:spPr>
          <a:xfrm>
            <a:off x="734249" y="3198989"/>
            <a:ext cx="2094676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PUT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B9D18BE1-9935-39AC-64C8-F64F0217E306}"/>
              </a:ext>
            </a:extLst>
          </p:cNvPr>
          <p:cNvSpPr txBox="1">
            <a:spLocks/>
          </p:cNvSpPr>
          <p:nvPr/>
        </p:nvSpPr>
        <p:spPr>
          <a:xfrm>
            <a:off x="734249" y="3712205"/>
            <a:ext cx="2094676" cy="513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DELETE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A417DFC1-C291-8DE9-9EF3-A42DA037DD48}"/>
              </a:ext>
            </a:extLst>
          </p:cNvPr>
          <p:cNvSpPr txBox="1">
            <a:spLocks/>
          </p:cNvSpPr>
          <p:nvPr/>
        </p:nvSpPr>
        <p:spPr>
          <a:xfrm>
            <a:off x="2828925" y="2172557"/>
            <a:ext cx="67143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정보를 요청하기 위해서 사용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SELETE 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06AD0D9-496B-9811-84E3-9F7ED949DD09}"/>
              </a:ext>
            </a:extLst>
          </p:cNvPr>
          <p:cNvSpPr txBox="1">
            <a:spLocks/>
          </p:cNvSpPr>
          <p:nvPr/>
        </p:nvSpPr>
        <p:spPr>
          <a:xfrm>
            <a:off x="2828924" y="2685773"/>
            <a:ext cx="67143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정보를 삽입하기 위해서 사용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INSERT 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4F8C760-5EAF-6EE1-FC3E-F46FD5B7C188}"/>
              </a:ext>
            </a:extLst>
          </p:cNvPr>
          <p:cNvSpPr txBox="1">
            <a:spLocks/>
          </p:cNvSpPr>
          <p:nvPr/>
        </p:nvSpPr>
        <p:spPr>
          <a:xfrm>
            <a:off x="2828924" y="3202946"/>
            <a:ext cx="7972426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정보를 업데이트하기 위해서 사용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UPDATE 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1AB3B97D-D656-827D-44CC-17AAD5FF0341}"/>
              </a:ext>
            </a:extLst>
          </p:cNvPr>
          <p:cNvSpPr txBox="1">
            <a:spLocks/>
          </p:cNvSpPr>
          <p:nvPr/>
        </p:nvSpPr>
        <p:spPr>
          <a:xfrm>
            <a:off x="2828924" y="3716162"/>
            <a:ext cx="67143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정보를 삭제하기 위해서 사용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 DELETE 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07638C25-F212-8C17-0772-E1EED2EEE782}"/>
              </a:ext>
            </a:extLst>
          </p:cNvPr>
          <p:cNvSpPr txBox="1">
            <a:spLocks/>
          </p:cNvSpPr>
          <p:nvPr/>
        </p:nvSpPr>
        <p:spPr>
          <a:xfrm>
            <a:off x="734249" y="4724878"/>
            <a:ext cx="64857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명시적으로 메소드를 사용하지 않아도 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2907791C-F888-686F-A71C-866FEBA3C2E7}"/>
              </a:ext>
            </a:extLst>
          </p:cNvPr>
          <p:cNvSpPr txBox="1">
            <a:spLocks/>
          </p:cNvSpPr>
          <p:nvPr/>
        </p:nvSpPr>
        <p:spPr>
          <a:xfrm>
            <a:off x="1315273" y="5258555"/>
            <a:ext cx="8733601" cy="513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버뜨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Restful API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위해 명시적으로 구분 ㄱ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8C83C5-FEFC-4274-BD8A-F6DF2ED82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E195B8-04C4-4A3F-B1B2-9E25F6048564}">
  <ds:schemaRefs>
    <ds:schemaRef ds:uri="http://schemas.microsoft.com/office/2006/documentManagement/types"/>
    <ds:schemaRef ds:uri="6688fffa-6fcb-4fd4-81ee-46f5ce04b16d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8960A0-8258-4003-8AFE-7919922A04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801</Words>
  <Application>Microsoft Office PowerPoint</Application>
  <PresentationFormat>와이드스크린</PresentationFormat>
  <Paragraphs>169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G마켓 산스 Bold</vt:lpstr>
      <vt:lpstr>맑은 고딕</vt:lpstr>
      <vt:lpstr>Arial</vt:lpstr>
      <vt:lpstr>Office 테마</vt:lpstr>
      <vt:lpstr>서버 그거 어떻게 하는건데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그거 어떻게 하는건데</dc:title>
  <dc:creator>배승호</dc:creator>
  <cp:lastModifiedBy>배승호</cp:lastModifiedBy>
  <cp:revision>12</cp:revision>
  <dcterms:created xsi:type="dcterms:W3CDTF">2022-09-12T17:11:46Z</dcterms:created>
  <dcterms:modified xsi:type="dcterms:W3CDTF">2022-11-16T09:25:02Z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