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68" r:id="rId4"/>
    <p:sldId id="259" r:id="rId5"/>
    <p:sldId id="263" r:id="rId6"/>
    <p:sldId id="264" r:id="rId7"/>
    <p:sldId id="260" r:id="rId8"/>
    <p:sldId id="267" r:id="rId9"/>
    <p:sldId id="262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6"/>
    <p:restoredTop sz="94609"/>
  </p:normalViewPr>
  <p:slideViewPr>
    <p:cSldViewPr snapToGrid="0" snapToObjects="1">
      <p:cViewPr>
        <p:scale>
          <a:sx n="89" d="100"/>
          <a:sy n="89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0C84B-084B-9040-A474-463A2CFE5F09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9809D-5BFA-D141-AB41-E0A89962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8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 increases alertness when awake, plays large role in the sleep-wake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809D-5BFA-D141-AB41-E0A899627E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4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 with ADHD-Combined Type (n=51), ADHD-Predominantly Inattentive Type (n=53) and 47 controls completed five neuropsychological tasks (Choice Discrimination Task, Child Attentional Network Task, Go/No-Go task, Stop Signal Task, and N-back task), each allowing trial-by-trial assessment of reaction times. Multiple indicators of RT variability including RT standard deviation, coefficient of variation and ex-Gaussian tau were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9809D-5BFA-D141-AB41-E0A899627E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9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2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7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2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2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8B2BD4-0D44-CD43-B677-230FC4F3CC1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6C61C96-690B-D14F-9875-D7B31AB37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3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2369-A45F-7B44-A141-7D6C30D10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 Fast!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B5BC9-231F-6241-8FE5-2CC635295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999" y="5280847"/>
            <a:ext cx="10572001" cy="848492"/>
          </a:xfrm>
        </p:spPr>
        <p:txBody>
          <a:bodyPr>
            <a:normAutofit fontScale="77500" lnSpcReduction="20000"/>
          </a:bodyPr>
          <a:lstStyle/>
          <a:p>
            <a:r>
              <a:rPr lang="en-US" sz="3000" dirty="0"/>
              <a:t>Evidence for higher reaction time variability for children with ADHD on a range of cognitive tasks including reward and event rate manipulations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CB2CD-A7B3-AE42-8776-9FCDB1D38E7D}"/>
              </a:ext>
            </a:extLst>
          </p:cNvPr>
          <p:cNvSpPr txBox="1"/>
          <p:nvPr/>
        </p:nvSpPr>
        <p:spPr>
          <a:xfrm>
            <a:off x="810001" y="6200775"/>
            <a:ext cx="670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Austin Lux</a:t>
            </a:r>
          </a:p>
        </p:txBody>
      </p:sp>
    </p:spTree>
    <p:extLst>
      <p:ext uri="{BB962C8B-B14F-4D97-AF65-F5344CB8AC3E}">
        <p14:creationId xmlns:p14="http://schemas.microsoft.com/office/powerpoint/2010/main" val="168152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874DF707-6DD9-C749-B6EC-F66967A8E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2008" y="102102"/>
            <a:ext cx="4367984" cy="6455014"/>
          </a:xfrm>
        </p:spPr>
      </p:pic>
    </p:spTree>
    <p:extLst>
      <p:ext uri="{BB962C8B-B14F-4D97-AF65-F5344CB8AC3E}">
        <p14:creationId xmlns:p14="http://schemas.microsoft.com/office/powerpoint/2010/main" val="108620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999B-C7C5-CA41-A6DD-C75C27B1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4B8533-3F15-0141-8AA6-2C87BD7F8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850" y="2643981"/>
            <a:ext cx="8750300" cy="2794000"/>
          </a:xfrm>
        </p:spPr>
      </p:pic>
    </p:spTree>
    <p:extLst>
      <p:ext uri="{BB962C8B-B14F-4D97-AF65-F5344CB8AC3E}">
        <p14:creationId xmlns:p14="http://schemas.microsoft.com/office/powerpoint/2010/main" val="165887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ACAC-0E31-9B44-A57C-25C8B0D7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42900"/>
            <a:ext cx="4027251" cy="1478161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About ADHD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5D57-27CB-3A40-8DF9-F217D93F8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2046514"/>
            <a:ext cx="3575737" cy="3994848"/>
          </a:xfrm>
        </p:spPr>
        <p:txBody>
          <a:bodyPr>
            <a:normAutofit/>
          </a:bodyPr>
          <a:lstStyle/>
          <a:p>
            <a:r>
              <a:rPr lang="en-US" sz="1600" dirty="0"/>
              <a:t>Lowers norepinephrine (works together with dopamine)</a:t>
            </a:r>
          </a:p>
          <a:p>
            <a:r>
              <a:rPr lang="en-US" sz="1600" dirty="0"/>
              <a:t>Frontal Cortex- Inattention, lowered executive function, disorganization </a:t>
            </a:r>
          </a:p>
          <a:p>
            <a:r>
              <a:rPr lang="en-US" sz="1600" dirty="0"/>
              <a:t>Basal Ganglia – Inattention/impulsivity</a:t>
            </a:r>
          </a:p>
          <a:p>
            <a:r>
              <a:rPr lang="en-US" sz="1600" dirty="0"/>
              <a:t>Reticular Activating System- ”relay station”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Norepinephrine - Wikipedia">
            <a:extLst>
              <a:ext uri="{FF2B5EF4-FFF2-40B4-BE49-F238E27FC236}">
                <a16:creationId xmlns:a16="http://schemas.microsoft.com/office/drawing/2014/main" id="{7C5BEFCF-D03F-3D4A-A4E0-07C080808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743" y="2335979"/>
            <a:ext cx="6267743" cy="341591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803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5A0E-E852-7544-BC83-5F240352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257175"/>
            <a:ext cx="10896223" cy="1160463"/>
          </a:xfrm>
        </p:spPr>
        <p:txBody>
          <a:bodyPr/>
          <a:lstStyle/>
          <a:p>
            <a:r>
              <a:rPr lang="en-US" dirty="0"/>
              <a:t>REACTION TIME</a:t>
            </a:r>
          </a:p>
        </p:txBody>
      </p:sp>
      <p:pic>
        <p:nvPicPr>
          <p:cNvPr id="9218" name="Picture 2" descr="Sway Medical Reaction Time - Sway">
            <a:extLst>
              <a:ext uri="{FF2B5EF4-FFF2-40B4-BE49-F238E27FC236}">
                <a16:creationId xmlns:a16="http://schemas.microsoft.com/office/drawing/2014/main" id="{2D473C17-6016-8346-8B97-7C4948B6E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9" y="3013307"/>
            <a:ext cx="11439001" cy="248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2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1289-13F1-B94E-97FA-088948F9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60654-0005-904D-AAD9-F324B96D1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Reaction times of children with ADHD do not vary significantly from children without ADHD</a:t>
            </a:r>
          </a:p>
          <a:p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Reaction times of children with ADHD do vary significantly from children without ADHD</a:t>
            </a:r>
          </a:p>
        </p:txBody>
      </p:sp>
    </p:spTree>
    <p:extLst>
      <p:ext uri="{BB962C8B-B14F-4D97-AF65-F5344CB8AC3E}">
        <p14:creationId xmlns:p14="http://schemas.microsoft.com/office/powerpoint/2010/main" val="106261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5306-D8A2-544A-B1B5-11F8E627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0C01-C65F-ED4E-8F7F-6028DA52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Children with ADHD-Combined Type, ADHD-Predominately Inattentive Type, and controls</a:t>
            </a:r>
          </a:p>
          <a:p>
            <a:r>
              <a:rPr lang="en-US" dirty="0"/>
              <a:t>Five neuropsychological tasks (Choice Discrimination Task, Child Attentional Network Task, Go/No-Go task, Stop Signal Task, and N-back task)</a:t>
            </a:r>
          </a:p>
          <a:p>
            <a:r>
              <a:rPr lang="en-US" dirty="0"/>
              <a:t>Multiple indicators of RT variability measured</a:t>
            </a:r>
          </a:p>
          <a:p>
            <a:r>
              <a:rPr lang="en-US" dirty="0"/>
              <a:t>Obtained group means for 5 tasks, </a:t>
            </a:r>
          </a:p>
        </p:txBody>
      </p:sp>
    </p:spTree>
    <p:extLst>
      <p:ext uri="{BB962C8B-B14F-4D97-AF65-F5344CB8AC3E}">
        <p14:creationId xmlns:p14="http://schemas.microsoft.com/office/powerpoint/2010/main" val="96102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F42D-004A-7F46-BFEA-FE7AE5AC1FE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Descriptive Statistics of the Dataset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27836CE-8CE8-4E43-9059-58AE21594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32849"/>
              </p:ext>
            </p:extLst>
          </p:nvPr>
        </p:nvGraphicFramePr>
        <p:xfrm>
          <a:off x="1310120" y="2335632"/>
          <a:ext cx="9571758" cy="4293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5293">
                  <a:extLst>
                    <a:ext uri="{9D8B030D-6E8A-4147-A177-3AD203B41FA5}">
                      <a16:colId xmlns:a16="http://schemas.microsoft.com/office/drawing/2014/main" val="366773727"/>
                    </a:ext>
                  </a:extLst>
                </a:gridCol>
                <a:gridCol w="1595293">
                  <a:extLst>
                    <a:ext uri="{9D8B030D-6E8A-4147-A177-3AD203B41FA5}">
                      <a16:colId xmlns:a16="http://schemas.microsoft.com/office/drawing/2014/main" val="1462590983"/>
                    </a:ext>
                  </a:extLst>
                </a:gridCol>
                <a:gridCol w="1595293">
                  <a:extLst>
                    <a:ext uri="{9D8B030D-6E8A-4147-A177-3AD203B41FA5}">
                      <a16:colId xmlns:a16="http://schemas.microsoft.com/office/drawing/2014/main" val="520122344"/>
                    </a:ext>
                  </a:extLst>
                </a:gridCol>
                <a:gridCol w="1595293">
                  <a:extLst>
                    <a:ext uri="{9D8B030D-6E8A-4147-A177-3AD203B41FA5}">
                      <a16:colId xmlns:a16="http://schemas.microsoft.com/office/drawing/2014/main" val="3810699475"/>
                    </a:ext>
                  </a:extLst>
                </a:gridCol>
                <a:gridCol w="1595293">
                  <a:extLst>
                    <a:ext uri="{9D8B030D-6E8A-4147-A177-3AD203B41FA5}">
                      <a16:colId xmlns:a16="http://schemas.microsoft.com/office/drawing/2014/main" val="390249240"/>
                    </a:ext>
                  </a:extLst>
                </a:gridCol>
                <a:gridCol w="1595293">
                  <a:extLst>
                    <a:ext uri="{9D8B030D-6E8A-4147-A177-3AD203B41FA5}">
                      <a16:colId xmlns:a16="http://schemas.microsoft.com/office/drawing/2014/main" val="4079605653"/>
                    </a:ext>
                  </a:extLst>
                </a:gridCol>
              </a:tblGrid>
              <a:tr h="2431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Controls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ADHD-C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ADHD-I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686671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6551684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87.686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78.932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80.974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25389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2.3560955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4.18145836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Error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3.25524592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802791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88.48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79.08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Median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82.83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5365405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#N/A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#N/A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#N/A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7511982"/>
                  </a:ext>
                </a:extLst>
              </a:tr>
              <a:tr h="448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Deviation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5.2683897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Deviation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9.35002513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Standard Deviation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7.27895116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1355270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 Variance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27.75593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 Variance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87.42297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Sample Variance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52.98313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0755473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Kurtosis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-1.5745859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Kurtosis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-1.4295969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Kurtosis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-1.0533155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4437293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Skewness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0.17474769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Skewness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0.25771671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Skewness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0.04477018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056998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12.73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22.98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18.47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3198336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Minimum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Minimum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68.4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Minimum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72.07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724280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94.63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91.38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Maximum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90.54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159469"/>
                  </a:ext>
                </a:extLst>
              </a:tr>
              <a:tr h="24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438.43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394.66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404.87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551263"/>
                  </a:ext>
                </a:extLst>
              </a:tr>
              <a:tr h="258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Count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147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129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84AA37C-2E98-7B4B-BA47-874CCB3DAC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578012"/>
              </p:ext>
            </p:extLst>
          </p:nvPr>
        </p:nvGraphicFramePr>
        <p:xfrm>
          <a:off x="957072" y="1001523"/>
          <a:ext cx="10277856" cy="485496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081738">
                  <a:extLst>
                    <a:ext uri="{9D8B030D-6E8A-4147-A177-3AD203B41FA5}">
                      <a16:colId xmlns:a16="http://schemas.microsoft.com/office/drawing/2014/main" val="2817117676"/>
                    </a:ext>
                  </a:extLst>
                </a:gridCol>
                <a:gridCol w="2314880">
                  <a:extLst>
                    <a:ext uri="{9D8B030D-6E8A-4147-A177-3AD203B41FA5}">
                      <a16:colId xmlns:a16="http://schemas.microsoft.com/office/drawing/2014/main" val="473268141"/>
                    </a:ext>
                  </a:extLst>
                </a:gridCol>
                <a:gridCol w="1881238">
                  <a:extLst>
                    <a:ext uri="{9D8B030D-6E8A-4147-A177-3AD203B41FA5}">
                      <a16:colId xmlns:a16="http://schemas.microsoft.com/office/drawing/2014/main" val="3938327043"/>
                    </a:ext>
                  </a:extLst>
                </a:gridCol>
              </a:tblGrid>
              <a:tr h="34321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T-test: ADHD-C and Controls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84987"/>
                  </a:ext>
                </a:extLst>
              </a:tr>
              <a:tr h="393139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617029567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Controls</a:t>
                      </a:r>
                      <a:endParaRPr lang="en-US" sz="1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ADHD-C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567139426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Mean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87.686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78.932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3852864330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Variance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27.75593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87.42297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991473142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Observations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284987826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Pearson Correlation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0.94619643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1202523591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Hypothesized Mean Difference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1246848068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df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1318658292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 Stat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4.17706395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397606521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P(T&lt;=t) one-tail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0.00697567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2083869863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 Critical one-tail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2.13184679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3562426142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P(T&lt;=t) two-tail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0.01395134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1416381346"/>
                  </a:ext>
                </a:extLst>
              </a:tr>
              <a:tr h="343217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 Critical two-tail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2.77644511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 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3" marR="9123" marT="9123" marB="0" anchor="b"/>
                </a:tc>
                <a:extLst>
                  <a:ext uri="{0D108BD9-81ED-4DB2-BD59-A6C34878D82A}">
                    <a16:rowId xmlns:a16="http://schemas.microsoft.com/office/drawing/2014/main" val="330200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75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FD719EF-C095-3F49-8CC7-74A1A415A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16518"/>
              </p:ext>
            </p:extLst>
          </p:nvPr>
        </p:nvGraphicFramePr>
        <p:xfrm>
          <a:off x="643466" y="620175"/>
          <a:ext cx="10905066" cy="5606454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  <a:tableStyleId>{5C22544A-7EE6-4342-B048-85BDC9FD1C3A}</a:tableStyleId>
              </a:tblPr>
              <a:tblGrid>
                <a:gridCol w="6200780">
                  <a:extLst>
                    <a:ext uri="{9D8B030D-6E8A-4147-A177-3AD203B41FA5}">
                      <a16:colId xmlns:a16="http://schemas.microsoft.com/office/drawing/2014/main" val="1847103108"/>
                    </a:ext>
                  </a:extLst>
                </a:gridCol>
                <a:gridCol w="2559274">
                  <a:extLst>
                    <a:ext uri="{9D8B030D-6E8A-4147-A177-3AD203B41FA5}">
                      <a16:colId xmlns:a16="http://schemas.microsoft.com/office/drawing/2014/main" val="1438399243"/>
                    </a:ext>
                  </a:extLst>
                </a:gridCol>
                <a:gridCol w="2145012">
                  <a:extLst>
                    <a:ext uri="{9D8B030D-6E8A-4147-A177-3AD203B41FA5}">
                      <a16:colId xmlns:a16="http://schemas.microsoft.com/office/drawing/2014/main" val="101929970"/>
                    </a:ext>
                  </a:extLst>
                </a:gridCol>
              </a:tblGrid>
              <a:tr h="3362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rgbClr val="000000"/>
                          </a:solidFill>
                          <a:effectLst/>
                        </a:rPr>
                        <a:t>T-test: ADHD-I and Controls</a:t>
                      </a:r>
                      <a:endParaRPr lang="en-US" sz="19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509239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43782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b="0" i="1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cap="none" spc="0" dirty="0">
                          <a:solidFill>
                            <a:srgbClr val="000000"/>
                          </a:solidFill>
                          <a:effectLst/>
                        </a:rPr>
                        <a:t>ADHD-I</a:t>
                      </a:r>
                      <a:endParaRPr lang="en-US" sz="1900" b="0" i="1" u="none" strike="noStrike" cap="none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Controls</a:t>
                      </a:r>
                      <a:endParaRPr lang="en-US" sz="1900" b="0" i="1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54202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80.974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87.686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890082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rgbClr val="000000"/>
                          </a:solidFill>
                          <a:effectLst/>
                        </a:rPr>
                        <a:t>Variance</a:t>
                      </a:r>
                      <a:endParaRPr lang="en-US" sz="19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52.98313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27.75593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650657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Observations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499701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Pearson Correlation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0.99281113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00380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rgbClr val="000000"/>
                          </a:solidFill>
                          <a:effectLst/>
                        </a:rPr>
                        <a:t>Hypothesized Mean Difference</a:t>
                      </a:r>
                      <a:endParaRPr lang="en-US" sz="19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94842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674678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rgbClr val="000000"/>
                          </a:solidFill>
                          <a:effectLst/>
                        </a:rPr>
                        <a:t>t Stat</a:t>
                      </a:r>
                      <a:endParaRPr lang="en-US" sz="19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-7.0025254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39491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P(T&lt;=t) one-tail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0.00109458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959075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t Critical one-tail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2.13184679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791490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P(T&lt;=t) two-tail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0.00218917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51654"/>
                  </a:ext>
                </a:extLst>
              </a:tr>
              <a:tr h="33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rgbClr val="000000"/>
                          </a:solidFill>
                          <a:effectLst/>
                        </a:rPr>
                        <a:t>t Critical two-tail</a:t>
                      </a:r>
                      <a:endParaRPr lang="en-US" sz="1900" b="0" i="0" u="none" strike="noStrike" cap="none" spc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cap="none" spc="0">
                          <a:solidFill>
                            <a:srgbClr val="000000"/>
                          </a:solidFill>
                          <a:effectLst/>
                        </a:rPr>
                        <a:t>2.77644511</a:t>
                      </a:r>
                      <a:endParaRPr lang="en-US" sz="1900" b="0" i="0" u="none" strike="noStrike" cap="none" spc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54" marR="19272" marT="52965" marB="5793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8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63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D816-9277-6B41-894F-F0C7C758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30663"/>
            <a:ext cx="10571998" cy="970450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15FD8-1382-BD44-9B93-0B214C7EC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15492"/>
              </p:ext>
            </p:extLst>
          </p:nvPr>
        </p:nvGraphicFramePr>
        <p:xfrm>
          <a:off x="810000" y="456887"/>
          <a:ext cx="10571998" cy="5944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4838">
                  <a:extLst>
                    <a:ext uri="{9D8B030D-6E8A-4147-A177-3AD203B41FA5}">
                      <a16:colId xmlns:a16="http://schemas.microsoft.com/office/drawing/2014/main" val="3959080026"/>
                    </a:ext>
                  </a:extLst>
                </a:gridCol>
                <a:gridCol w="2523580">
                  <a:extLst>
                    <a:ext uri="{9D8B030D-6E8A-4147-A177-3AD203B41FA5}">
                      <a16:colId xmlns:a16="http://schemas.microsoft.com/office/drawing/2014/main" val="2969011041"/>
                    </a:ext>
                  </a:extLst>
                </a:gridCol>
                <a:gridCol w="2523580">
                  <a:extLst>
                    <a:ext uri="{9D8B030D-6E8A-4147-A177-3AD203B41FA5}">
                      <a16:colId xmlns:a16="http://schemas.microsoft.com/office/drawing/2014/main" val="1600903840"/>
                    </a:ext>
                  </a:extLst>
                </a:gridCol>
              </a:tblGrid>
              <a:tr h="42022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T-test: ADHD-I and ADHD-C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244278"/>
                  </a:ext>
                </a:extLst>
              </a:tr>
              <a:tr h="481326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1910475423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>
                          <a:effectLst/>
                        </a:rPr>
                        <a:t> </a:t>
                      </a:r>
                      <a:endParaRPr lang="en-US" sz="1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ADHD-I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u="none" strike="noStrike" dirty="0">
                          <a:effectLst/>
                        </a:rPr>
                        <a:t>ADHD-C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1711723707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Mean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80.974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78.932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3937157223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Variance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52.98313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87.42297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3298332094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Observations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4289299014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Pearson Correlation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0.96758942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1301660069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Hypothesized Mean Difference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3126923880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df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2814924337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t Stat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1.54794991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1926706337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P(T&lt;=t) one-tail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0.09827469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2068299237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 Critical one-tail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2.13184679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1281812839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P(T&lt;=t) two-tail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0.19654939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1380855465"/>
                  </a:ext>
                </a:extLst>
              </a:tr>
              <a:tr h="420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t Critical two-tail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2.77644511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 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8" marR="7548" marT="7548" marB="0" anchor="b"/>
                </a:tc>
                <a:extLst>
                  <a:ext uri="{0D108BD9-81ED-4DB2-BD59-A6C34878D82A}">
                    <a16:rowId xmlns:a16="http://schemas.microsoft.com/office/drawing/2014/main" val="427953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48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511</Words>
  <Application>Microsoft Macintosh PowerPoint</Application>
  <PresentationFormat>Widescreen</PresentationFormat>
  <Paragraphs>198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Quotable</vt:lpstr>
      <vt:lpstr>Think Fast! </vt:lpstr>
      <vt:lpstr>About ADHD</vt:lpstr>
      <vt:lpstr>REACTION TIME</vt:lpstr>
      <vt:lpstr>Hypotheses: </vt:lpstr>
      <vt:lpstr>Methods:</vt:lpstr>
      <vt:lpstr>Descriptive Statistics of the Dataset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Lux</dc:creator>
  <cp:lastModifiedBy>Austin Lux</cp:lastModifiedBy>
  <cp:revision>11</cp:revision>
  <dcterms:created xsi:type="dcterms:W3CDTF">2020-11-09T13:41:25Z</dcterms:created>
  <dcterms:modified xsi:type="dcterms:W3CDTF">2020-11-09T16:15:06Z</dcterms:modified>
</cp:coreProperties>
</file>