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f4462508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f4462508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f3a53d54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f3a53d54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f3a53d54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f3a53d54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f3a53d54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9f3a53d54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f3a53d54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9f3a53d54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f4462508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f4462508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f44625086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f44625086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f44625086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f44625086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f44625086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9f44625086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f44625086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9f44625086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f3a53d54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9f3a53d54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f3a53d54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f3a53d54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f3a53d54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f3a53d54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3a53d54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3a53d54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462508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462508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f3a53d54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f3a53d54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f4462508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f4462508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f44625086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f44625086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76800" y="1772275"/>
            <a:ext cx="7782900" cy="7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>
                <a:latin typeface="Times"/>
                <a:ea typeface="Times"/>
                <a:cs typeface="Times"/>
                <a:sym typeface="Times"/>
              </a:rPr>
              <a:t>Comparison of </a:t>
            </a:r>
            <a:r>
              <a:rPr lang="en" sz="2840">
                <a:latin typeface="Times"/>
                <a:ea typeface="Times"/>
                <a:cs typeface="Times"/>
                <a:sym typeface="Times"/>
              </a:rPr>
              <a:t>Opioid</a:t>
            </a:r>
            <a:r>
              <a:rPr lang="en" sz="2840">
                <a:latin typeface="Times"/>
                <a:ea typeface="Times"/>
                <a:cs typeface="Times"/>
                <a:sym typeface="Times"/>
              </a:rPr>
              <a:t> Related Deaths in </a:t>
            </a:r>
            <a:r>
              <a:rPr lang="en" sz="2840">
                <a:latin typeface="Times"/>
                <a:ea typeface="Times"/>
                <a:cs typeface="Times"/>
                <a:sym typeface="Times"/>
              </a:rPr>
              <a:t>Coastal</a:t>
            </a:r>
            <a:r>
              <a:rPr lang="en" sz="2840">
                <a:latin typeface="Times"/>
                <a:ea typeface="Times"/>
                <a:cs typeface="Times"/>
                <a:sym typeface="Times"/>
              </a:rPr>
              <a:t> States</a:t>
            </a:r>
            <a:endParaRPr sz="284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695975" y="2400900"/>
            <a:ext cx="2835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by Francesco D’Anselmi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0" y="21050"/>
            <a:ext cx="9144000" cy="505428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75" y="131475"/>
            <a:ext cx="3767925" cy="2267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5575" y="2044525"/>
            <a:ext cx="4989725" cy="297106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0" name="Google Shape;120;p22"/>
          <p:cNvSpPr txBox="1"/>
          <p:nvPr/>
        </p:nvSpPr>
        <p:spPr>
          <a:xfrm>
            <a:off x="4386275" y="265975"/>
            <a:ext cx="3800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way it was, the data was difficult to represent graphically. </a:t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Comparing the two states with each other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617150" y="1244700"/>
            <a:ext cx="7673700" cy="3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 converted the data into Crude Rates which is a simpler way to show how much an event is </a:t>
            </a: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occurring</a:t>
            </a: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 </a:t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= (Total number of Events (deaths) / Total Persons in Population) x Constant</a:t>
            </a:r>
            <a:endParaRPr b="1"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constant is for health rates is a multiple of 10, for this data it was 100,000</a:t>
            </a:r>
            <a:r>
              <a:rPr b="1"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b="1"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000" y="391875"/>
            <a:ext cx="4181475" cy="41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/>
        </p:nvSpPr>
        <p:spPr>
          <a:xfrm>
            <a:off x="4917275" y="432575"/>
            <a:ext cx="4081500" cy="22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5069675" y="584975"/>
            <a:ext cx="3345900" cy="22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Converting my data into this format made it easier to compare each state - consolidating death and population into one data point</a:t>
            </a:r>
            <a:r>
              <a:rPr lang="en" sz="1800">
                <a:solidFill>
                  <a:schemeClr val="dk1"/>
                </a:solidFill>
              </a:rPr>
              <a:t>. 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464775"/>
            <a:ext cx="7162800" cy="4305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75" y="419100"/>
            <a:ext cx="7153275" cy="4305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Now I wanted to compare the rate </a:t>
            </a:r>
            <a:r>
              <a:rPr lang="en">
                <a:latin typeface="Times"/>
                <a:ea typeface="Times"/>
                <a:cs typeface="Times"/>
                <a:sym typeface="Times"/>
              </a:rPr>
              <a:t>between</a:t>
            </a:r>
            <a:r>
              <a:rPr lang="en">
                <a:latin typeface="Times"/>
                <a:ea typeface="Times"/>
                <a:cs typeface="Times"/>
                <a:sym typeface="Times"/>
              </a:rPr>
              <a:t> the two states. 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To do this, I consulted my flow chart once again. . .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550" y="1434825"/>
            <a:ext cx="5674501" cy="34576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25" y="233363"/>
            <a:ext cx="5048250" cy="4676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5" name="Google Shape;155;p28"/>
          <p:cNvSpPr txBox="1"/>
          <p:nvPr/>
        </p:nvSpPr>
        <p:spPr>
          <a:xfrm>
            <a:off x="5802300" y="401325"/>
            <a:ext cx="3061200" cy="3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Descriptive Statistics </a:t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-"/>
            </a:pP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Means were </a:t>
            </a: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fairly</a:t>
            </a: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similar</a:t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-"/>
            </a:pP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Sample Variances were varied. </a:t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-"/>
            </a:pP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This meant I needed to run a t-test assuming unequal variance. </a:t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75" y="370100"/>
            <a:ext cx="4276725" cy="3267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1" name="Google Shape;161;p29"/>
          <p:cNvSpPr txBox="1"/>
          <p:nvPr/>
        </p:nvSpPr>
        <p:spPr>
          <a:xfrm>
            <a:off x="5010975" y="370100"/>
            <a:ext cx="3706800" cy="21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Comparing the two tailed p value of 0.356 to table value of 0.05 </a:t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0.356 &gt; 0.05 </a:t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This mean we reject the null </a:t>
            </a: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hypothesis</a:t>
            </a: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of this test . . .</a:t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There is a significant difference between the crude rate of New York and California </a:t>
            </a:r>
            <a:endParaRPr b="1"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/>
        </p:nvSpPr>
        <p:spPr>
          <a:xfrm>
            <a:off x="583850" y="382000"/>
            <a:ext cx="4839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Conclusions:</a:t>
            </a:r>
            <a:endParaRPr sz="2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7" name="Google Shape;167;p30"/>
          <p:cNvSpPr txBox="1"/>
          <p:nvPr/>
        </p:nvSpPr>
        <p:spPr>
          <a:xfrm>
            <a:off x="783725" y="1046875"/>
            <a:ext cx="6934500" cy="32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There is an </a:t>
            </a:r>
            <a:r>
              <a:rPr b="1"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association </a:t>
            </a:r>
            <a:r>
              <a:rPr b="1"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between</a:t>
            </a:r>
            <a:r>
              <a:rPr b="1"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opioid</a:t>
            </a:r>
            <a:r>
              <a:rPr b="1"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related</a:t>
            </a:r>
            <a:r>
              <a:rPr b="1"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deaths and </a:t>
            </a:r>
            <a:r>
              <a:rPr b="1"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prescriptions</a:t>
            </a:r>
            <a:r>
              <a:rPr b="1"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administered.</a:t>
            </a:r>
            <a:endParaRPr b="1"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-"/>
            </a:pP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This test does not imply that that more prescriptions </a:t>
            </a:r>
            <a:r>
              <a:rPr b="1"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directly cause</a:t>
            </a: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these death. </a:t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-"/>
            </a:pP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cause, rather can be attributed to other things such as lack of </a:t>
            </a: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medication</a:t>
            </a: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understanding, pharmaceutical driven misinformation. </a:t>
            </a: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There </a:t>
            </a:r>
            <a:r>
              <a:rPr b="1"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is a significant difference in the crude rate </a:t>
            </a: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between</a:t>
            </a: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New York and California. </a:t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Thank you!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Inspiration for this topic. 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2475" y="615825"/>
            <a:ext cx="2505075" cy="3819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3" name="Google Shape;63;p14"/>
          <p:cNvSpPr txBox="1"/>
          <p:nvPr/>
        </p:nvSpPr>
        <p:spPr>
          <a:xfrm>
            <a:off x="333325" y="1201875"/>
            <a:ext cx="4908000" cy="3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-"/>
            </a:pP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Empire of Pain by Patrick R. Keefe </a:t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-"/>
            </a:pP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Doctors and health care providers where given a lot of false and were misled by </a:t>
            </a: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pharmaceutical companies. </a:t>
            </a: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-"/>
            </a:pP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These </a:t>
            </a: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opioid</a:t>
            </a: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were</a:t>
            </a: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much more addictive and harmful then the medical community thought.</a:t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Quick facts about the opioid epidemic in America 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618025" y="1201875"/>
            <a:ext cx="72147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-"/>
            </a:pP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Opioids are most often used medically to relieve pain. Opioids include opiates, an older term that refers to such drugs derived from opium, including </a:t>
            </a:r>
            <a:r>
              <a:rPr b="1"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morphine </a:t>
            </a: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itself. Other opioids are semi-synthetic and synthetic drugs such as </a:t>
            </a:r>
            <a:r>
              <a:rPr b="1"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hydrocodone, oxycodone and fentanyl</a:t>
            </a:r>
            <a:endParaRPr b="1"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-"/>
            </a:pP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More than 760,000 people have died since 1999 from a opiate drug overdose.</a:t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-"/>
            </a:pP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75% of drug related deaths have been from opioids </a:t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"/>
              <a:buChar char="-"/>
            </a:pPr>
            <a:r>
              <a:rPr lang="en" sz="21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According to the department of </a:t>
            </a:r>
            <a:r>
              <a:rPr lang="en" sz="21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health</a:t>
            </a:r>
            <a:r>
              <a:rPr lang="en" sz="21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and human services, in 2019, </a:t>
            </a:r>
            <a:r>
              <a:rPr b="1" lang="en" sz="21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10.1 million people </a:t>
            </a:r>
            <a:r>
              <a:rPr b="1" lang="en" sz="21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misused</a:t>
            </a:r>
            <a:r>
              <a:rPr b="1" lang="en" sz="21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their </a:t>
            </a:r>
            <a:r>
              <a:rPr b="1" lang="en" sz="21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prescription</a:t>
            </a:r>
            <a:r>
              <a:rPr lang="en" sz="21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 </a:t>
            </a:r>
            <a:endParaRPr sz="21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45350"/>
            <a:ext cx="8520600" cy="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The data set I found. 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00" y="953768"/>
            <a:ext cx="8077501" cy="171013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6" name="Google Shape;76;p16"/>
          <p:cNvSpPr txBox="1"/>
          <p:nvPr/>
        </p:nvSpPr>
        <p:spPr>
          <a:xfrm>
            <a:off x="731900" y="2898575"/>
            <a:ext cx="68325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Shows data from 1999-2014 including:</a:t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-"/>
            </a:pP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State specific data </a:t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-"/>
            </a:pP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Deaths due to opioid overdose </a:t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-"/>
            </a:pP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Prescriptions</a:t>
            </a: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dispensed each state</a:t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563700" y="2571750"/>
            <a:ext cx="4948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4E5057"/>
                </a:solidFill>
                <a:highlight>
                  <a:schemeClr val="accent3"/>
                </a:highlight>
                <a:latin typeface="Times"/>
                <a:ea typeface="Times"/>
                <a:cs typeface="Times"/>
                <a:sym typeface="Times"/>
              </a:rPr>
              <a:t>This data was compiled using the CDC's WONDER database. </a:t>
            </a:r>
            <a:endParaRPr sz="1600">
              <a:highlight>
                <a:schemeClr val="accent3"/>
              </a:highlight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18901" cy="3024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3" name="Google Shape;83;p17"/>
          <p:cNvSpPr txBox="1"/>
          <p:nvPr/>
        </p:nvSpPr>
        <p:spPr>
          <a:xfrm>
            <a:off x="5292100" y="328450"/>
            <a:ext cx="3342300" cy="42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 decided to reduce the data to a comparison of two states </a:t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-"/>
            </a:pP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California </a:t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-"/>
            </a:pP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New York </a:t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Reasons </a:t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-"/>
            </a:pP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 am from New York </a:t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-"/>
            </a:pP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Similar geoeconomics and </a:t>
            </a: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distribution.</a:t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-"/>
            </a:pP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Similar coastal states but also very far apart.  </a:t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525" y="95475"/>
            <a:ext cx="794096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Hypothesis for Correlation Analysis 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460975" y="1380050"/>
            <a:ext cx="8069400" cy="20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Null </a:t>
            </a:r>
            <a:r>
              <a:rPr lang="en" sz="1800">
                <a:solidFill>
                  <a:schemeClr val="dk1"/>
                </a:solidFill>
              </a:rPr>
              <a:t>hypothesis: there is no association between death and prescriptions dispensed in both New York and California. 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Alternative hypothesis: There is an association between death and prescriptions dispensed in both New York and California 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25" y="1090650"/>
            <a:ext cx="2961325" cy="877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0" name="Google Shape;100;p20"/>
          <p:cNvSpPr txBox="1"/>
          <p:nvPr/>
        </p:nvSpPr>
        <p:spPr>
          <a:xfrm>
            <a:off x="401650" y="302275"/>
            <a:ext cx="73788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California Correlation </a:t>
            </a:r>
            <a:endParaRPr sz="21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4251000" y="355813"/>
            <a:ext cx="4633200" cy="234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4365450" y="776175"/>
            <a:ext cx="4300200" cy="1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+1- 0 → </a:t>
            </a:r>
            <a:r>
              <a:rPr lang="en" sz="1800">
                <a:solidFill>
                  <a:schemeClr val="dk2"/>
                </a:solidFill>
              </a:rPr>
              <a:t>positive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</a:rPr>
              <a:t>correlation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 → no </a:t>
            </a:r>
            <a:r>
              <a:rPr lang="en" sz="1800">
                <a:solidFill>
                  <a:schemeClr val="dk2"/>
                </a:solidFill>
              </a:rPr>
              <a:t>correlation, reject null hypothesis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0 - -1 → negative correlation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4396675" y="302275"/>
            <a:ext cx="37587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Pearson's</a:t>
            </a:r>
            <a:r>
              <a:rPr lang="en" sz="1800">
                <a:solidFill>
                  <a:schemeClr val="dk2"/>
                </a:solidFill>
              </a:rPr>
              <a:t> Correlation Rule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356850" y="2671125"/>
            <a:ext cx="306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New York </a:t>
            </a:r>
            <a:r>
              <a:rPr lang="en" sz="21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Correlation</a:t>
            </a:r>
            <a:r>
              <a:rPr lang="en" sz="21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21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150" y="3448300"/>
            <a:ext cx="2762250" cy="87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6" name="Google Shape;106;p20"/>
          <p:cNvSpPr txBox="1"/>
          <p:nvPr/>
        </p:nvSpPr>
        <p:spPr>
          <a:xfrm>
            <a:off x="502625" y="2181775"/>
            <a:ext cx="3654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→ positive </a:t>
            </a:r>
            <a:r>
              <a:rPr lang="en" sz="1800">
                <a:solidFill>
                  <a:schemeClr val="dk1"/>
                </a:solidFill>
              </a:rPr>
              <a:t>correlation, reject null.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898275" y="4493225"/>
            <a:ext cx="36546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→ positive correlation, reject null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53350" y="182700"/>
            <a:ext cx="85206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Correlation Graphs: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00" y="1079875"/>
            <a:ext cx="3629975" cy="218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