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68" r:id="rId5"/>
    <p:sldId id="261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603" autoAdjust="0"/>
  </p:normalViewPr>
  <p:slideViewPr>
    <p:cSldViewPr snapToGrid="0">
      <p:cViewPr>
        <p:scale>
          <a:sx n="66" d="100"/>
          <a:sy n="66" d="100"/>
        </p:scale>
        <p:origin x="195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%20OOP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%20OOP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e\Desktop\Biostats\Farson%20biostats%20final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err="1"/>
              <a:t>Prevelance</a:t>
            </a:r>
            <a:r>
              <a:rPr lang="en-US" sz="2400" b="1" dirty="0"/>
              <a:t> of botulism</a:t>
            </a:r>
            <a:r>
              <a:rPr lang="en-US" sz="2400" b="1" baseline="0" dirty="0"/>
              <a:t> by state from 1899 to 2017</a:t>
            </a:r>
            <a:endParaRPr lang="en-US" sz="2400" b="1" dirty="0"/>
          </a:p>
        </c:rich>
      </c:tx>
      <c:layout>
        <c:manualLayout>
          <c:xMode val="edge"/>
          <c:yMode val="edge"/>
          <c:x val="0.13461353178188229"/>
          <c:y val="2.31711869349664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break up'!$C$1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'State break up'!$B$2:$B$51</c:f>
              <c:strCache>
                <c:ptCount val="50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Florida</c:v>
                </c:pt>
                <c:pt idx="9">
                  <c:v>Georgia</c:v>
                </c:pt>
                <c:pt idx="10">
                  <c:v>Hawaii</c:v>
                </c:pt>
                <c:pt idx="11">
                  <c:v>Idaho</c:v>
                </c:pt>
                <c:pt idx="12">
                  <c:v>Illinois</c:v>
                </c:pt>
                <c:pt idx="13">
                  <c:v>Indiana</c:v>
                </c:pt>
                <c:pt idx="14">
                  <c:v>Iowa</c:v>
                </c:pt>
                <c:pt idx="15">
                  <c:v>Kansas</c:v>
                </c:pt>
                <c:pt idx="16">
                  <c:v>Kentucky</c:v>
                </c:pt>
                <c:pt idx="17">
                  <c:v>Louisiana</c:v>
                </c:pt>
                <c:pt idx="18">
                  <c:v>Maine</c:v>
                </c:pt>
                <c:pt idx="19">
                  <c:v>Maryland</c:v>
                </c:pt>
                <c:pt idx="20">
                  <c:v>Massachusetts</c:v>
                </c:pt>
                <c:pt idx="21">
                  <c:v>Michigan</c:v>
                </c:pt>
                <c:pt idx="22">
                  <c:v>Minnesota</c:v>
                </c:pt>
                <c:pt idx="23">
                  <c:v>Mississippi</c:v>
                </c:pt>
                <c:pt idx="24">
                  <c:v>Missouri</c:v>
                </c:pt>
                <c:pt idx="25">
                  <c:v>Montana</c:v>
                </c:pt>
                <c:pt idx="26">
                  <c:v>N/A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York</c:v>
                </c:pt>
                <c:pt idx="32">
                  <c:v>North Carolina</c:v>
                </c:pt>
                <c:pt idx="33">
                  <c:v>North Dakota</c:v>
                </c:pt>
                <c:pt idx="34">
                  <c:v>Ohio</c:v>
                </c:pt>
                <c:pt idx="35">
                  <c:v>Oklahoma</c:v>
                </c:pt>
                <c:pt idx="36">
                  <c:v>Oregon</c:v>
                </c:pt>
                <c:pt idx="37">
                  <c:v>Pennsylania</c:v>
                </c:pt>
                <c:pt idx="38">
                  <c:v>Rhode Island</c:v>
                </c:pt>
                <c:pt idx="39">
                  <c:v>South Carolina</c:v>
                </c:pt>
                <c:pt idx="40">
                  <c:v>South Dakota</c:v>
                </c:pt>
                <c:pt idx="41">
                  <c:v>Tennessee</c:v>
                </c:pt>
                <c:pt idx="42">
                  <c:v>Texas</c:v>
                </c:pt>
                <c:pt idx="43">
                  <c:v>Utah</c:v>
                </c:pt>
                <c:pt idx="44">
                  <c:v>Vermont</c:v>
                </c:pt>
                <c:pt idx="45">
                  <c:v>Virginia</c:v>
                </c:pt>
                <c:pt idx="46">
                  <c:v>Washington</c:v>
                </c:pt>
                <c:pt idx="47">
                  <c:v>West Virginia</c:v>
                </c:pt>
                <c:pt idx="48">
                  <c:v>Wisconsin</c:v>
                </c:pt>
                <c:pt idx="49">
                  <c:v>Wyoming</c:v>
                </c:pt>
              </c:strCache>
            </c:strRef>
          </c:cat>
          <c:val>
            <c:numRef>
              <c:f>'State break up'!$C$2:$C$51</c:f>
              <c:numCache>
                <c:formatCode>General</c:formatCode>
                <c:ptCount val="50"/>
                <c:pt idx="0">
                  <c:v>22</c:v>
                </c:pt>
                <c:pt idx="1">
                  <c:v>370</c:v>
                </c:pt>
                <c:pt idx="2">
                  <c:v>104</c:v>
                </c:pt>
                <c:pt idx="3">
                  <c:v>31</c:v>
                </c:pt>
                <c:pt idx="4">
                  <c:v>2598</c:v>
                </c:pt>
                <c:pt idx="5">
                  <c:v>219</c:v>
                </c:pt>
                <c:pt idx="6">
                  <c:v>26</c:v>
                </c:pt>
                <c:pt idx="7">
                  <c:v>67</c:v>
                </c:pt>
                <c:pt idx="8">
                  <c:v>36</c:v>
                </c:pt>
                <c:pt idx="9">
                  <c:v>33</c:v>
                </c:pt>
                <c:pt idx="10">
                  <c:v>64</c:v>
                </c:pt>
                <c:pt idx="11">
                  <c:v>71</c:v>
                </c:pt>
                <c:pt idx="12">
                  <c:v>82</c:v>
                </c:pt>
                <c:pt idx="13">
                  <c:v>43</c:v>
                </c:pt>
                <c:pt idx="14">
                  <c:v>18</c:v>
                </c:pt>
                <c:pt idx="15">
                  <c:v>27</c:v>
                </c:pt>
                <c:pt idx="16">
                  <c:v>123</c:v>
                </c:pt>
                <c:pt idx="17">
                  <c:v>29</c:v>
                </c:pt>
                <c:pt idx="18">
                  <c:v>21</c:v>
                </c:pt>
                <c:pt idx="19">
                  <c:v>125</c:v>
                </c:pt>
                <c:pt idx="20">
                  <c:v>31</c:v>
                </c:pt>
                <c:pt idx="21">
                  <c:v>152</c:v>
                </c:pt>
                <c:pt idx="22">
                  <c:v>33</c:v>
                </c:pt>
                <c:pt idx="23">
                  <c:v>58</c:v>
                </c:pt>
                <c:pt idx="24">
                  <c:v>23</c:v>
                </c:pt>
                <c:pt idx="25">
                  <c:v>50</c:v>
                </c:pt>
                <c:pt idx="26">
                  <c:v>56</c:v>
                </c:pt>
                <c:pt idx="27">
                  <c:v>45</c:v>
                </c:pt>
                <c:pt idx="28">
                  <c:v>36</c:v>
                </c:pt>
                <c:pt idx="29">
                  <c:v>3</c:v>
                </c:pt>
                <c:pt idx="30">
                  <c:v>246</c:v>
                </c:pt>
                <c:pt idx="31">
                  <c:v>176</c:v>
                </c:pt>
                <c:pt idx="32">
                  <c:v>30</c:v>
                </c:pt>
                <c:pt idx="33">
                  <c:v>36</c:v>
                </c:pt>
                <c:pt idx="34">
                  <c:v>183</c:v>
                </c:pt>
                <c:pt idx="35">
                  <c:v>37</c:v>
                </c:pt>
                <c:pt idx="36">
                  <c:v>179</c:v>
                </c:pt>
                <c:pt idx="37">
                  <c:v>498</c:v>
                </c:pt>
                <c:pt idx="38">
                  <c:v>4</c:v>
                </c:pt>
                <c:pt idx="39">
                  <c:v>7</c:v>
                </c:pt>
                <c:pt idx="40">
                  <c:v>9</c:v>
                </c:pt>
                <c:pt idx="41">
                  <c:v>127</c:v>
                </c:pt>
                <c:pt idx="42">
                  <c:v>251</c:v>
                </c:pt>
                <c:pt idx="43">
                  <c:v>173</c:v>
                </c:pt>
                <c:pt idx="44">
                  <c:v>3</c:v>
                </c:pt>
                <c:pt idx="45">
                  <c:v>74</c:v>
                </c:pt>
                <c:pt idx="46">
                  <c:v>411</c:v>
                </c:pt>
                <c:pt idx="47">
                  <c:v>32</c:v>
                </c:pt>
                <c:pt idx="48">
                  <c:v>27</c:v>
                </c:pt>
                <c:pt idx="4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D-418D-A46D-282310D62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5540800"/>
        <c:axId val="496823312"/>
      </c:barChart>
      <c:catAx>
        <c:axId val="835540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823312"/>
        <c:crosses val="autoZero"/>
        <c:auto val="1"/>
        <c:lblAlgn val="ctr"/>
        <c:lblOffset val="100"/>
        <c:tickLblSkip val="1"/>
        <c:noMultiLvlLbl val="0"/>
      </c:catAx>
      <c:valAx>
        <c:axId val="4968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Total</a:t>
                </a:r>
                <a:r>
                  <a:rPr lang="en-US" sz="1600" b="1" baseline="0" dirty="0"/>
                  <a:t> number of cases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4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45-4BF6-BE1F-4DFC880D6A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45-4BF6-BE1F-4DFC880D6A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45-4BF6-BE1F-4DFC880D6A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45-4BF6-BE1F-4DFC880D6A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345-4BF6-BE1F-4DFC880D6A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345-4BF6-BE1F-4DFC880D6A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345-4BF6-BE1F-4DFC880D6A4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345-4BF6-BE1F-4DFC880D6A4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345-4BF6-BE1F-4DFC880D6A4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345-4BF6-BE1F-4DFC880D6A4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345-4BF6-BE1F-4DFC880D6A4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345-4BF6-BE1F-4DFC880D6A4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4345-4BF6-BE1F-4DFC880D6A4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4345-4BF6-BE1F-4DFC880D6A4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4345-4BF6-BE1F-4DFC880D6A4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4345-4BF6-BE1F-4DFC880D6A4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4345-4BF6-BE1F-4DFC880D6A4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4345-4BF6-BE1F-4DFC880D6A4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4345-4BF6-BE1F-4DFC880D6A4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4345-4BF6-BE1F-4DFC880D6A4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4345-4BF6-BE1F-4DFC880D6A4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4345-4BF6-BE1F-4DFC880D6A4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4345-4BF6-BE1F-4DFC880D6A4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4345-4BF6-BE1F-4DFC880D6A4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4345-4BF6-BE1F-4DFC880D6A4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4345-4BF6-BE1F-4DFC880D6A4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4345-4BF6-BE1F-4DFC880D6A4E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4345-4BF6-BE1F-4DFC880D6A4E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4345-4BF6-BE1F-4DFC880D6A4E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4345-4BF6-BE1F-4DFC880D6A4E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4345-4BF6-BE1F-4DFC880D6A4E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4345-4BF6-BE1F-4DFC880D6A4E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4345-4BF6-BE1F-4DFC880D6A4E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4345-4BF6-BE1F-4DFC880D6A4E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4345-4BF6-BE1F-4DFC880D6A4E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4345-4BF6-BE1F-4DFC880D6A4E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4345-4BF6-BE1F-4DFC880D6A4E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4345-4BF6-BE1F-4DFC880D6A4E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4345-4BF6-BE1F-4DFC880D6A4E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4345-4BF6-BE1F-4DFC880D6A4E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4345-4BF6-BE1F-4DFC880D6A4E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4345-4BF6-BE1F-4DFC880D6A4E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4345-4BF6-BE1F-4DFC880D6A4E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4345-4BF6-BE1F-4DFC880D6A4E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4345-4BF6-BE1F-4DFC880D6A4E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4345-4BF6-BE1F-4DFC880D6A4E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4345-4BF6-BE1F-4DFC880D6A4E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4345-4BF6-BE1F-4DFC880D6A4E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4345-4BF6-BE1F-4DFC880D6A4E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4345-4BF6-BE1F-4DFC880D6A4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345-4BF6-BE1F-4DFC880D6A4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345-4BF6-BE1F-4DFC880D6A4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345-4BF6-BE1F-4DFC880D6A4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345-4BF6-BE1F-4DFC880D6A4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345-4BF6-BE1F-4DFC880D6A4E}"/>
                </c:ext>
              </c:extLst>
            </c:dLbl>
            <c:dLbl>
              <c:idx val="5"/>
              <c:layout>
                <c:manualLayout>
                  <c:x val="0.1862752817662498"/>
                  <c:y val="-5.3463164432690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45-4BF6-BE1F-4DFC880D6A4E}"/>
                </c:ext>
              </c:extLst>
            </c:dLbl>
            <c:dLbl>
              <c:idx val="6"/>
              <c:layout>
                <c:manualLayout>
                  <c:x val="0.32681866604909682"/>
                  <c:y val="-1.62511492679190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345-4BF6-BE1F-4DFC880D6A4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4345-4BF6-BE1F-4DFC880D6A4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345-4BF6-BE1F-4DFC880D6A4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4345-4BF6-BE1F-4DFC880D6A4E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345-4BF6-BE1F-4DFC880D6A4E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4345-4BF6-BE1F-4DFC880D6A4E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4345-4BF6-BE1F-4DFC880D6A4E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4345-4BF6-BE1F-4DFC880D6A4E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4345-4BF6-BE1F-4DFC880D6A4E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4345-4BF6-BE1F-4DFC880D6A4E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4345-4BF6-BE1F-4DFC880D6A4E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3-4345-4BF6-BE1F-4DFC880D6A4E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5-4345-4BF6-BE1F-4DFC880D6A4E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7-4345-4BF6-BE1F-4DFC880D6A4E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9-4345-4BF6-BE1F-4DFC880D6A4E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4345-4BF6-BE1F-4DFC880D6A4E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4345-4BF6-BE1F-4DFC880D6A4E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4345-4BF6-BE1F-4DFC880D6A4E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4345-4BF6-BE1F-4DFC880D6A4E}"/>
                </c:ext>
              </c:extLst>
            </c:dLbl>
            <c:dLbl>
              <c:idx val="2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4345-4BF6-BE1F-4DFC880D6A4E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4345-4BF6-BE1F-4DFC880D6A4E}"/>
                </c:ext>
              </c:extLst>
            </c:dLbl>
            <c:dLbl>
              <c:idx val="2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4345-4BF6-BE1F-4DFC880D6A4E}"/>
                </c:ext>
              </c:extLst>
            </c:dLbl>
            <c:dLbl>
              <c:idx val="2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4345-4BF6-BE1F-4DFC880D6A4E}"/>
                </c:ext>
              </c:extLst>
            </c:dLbl>
            <c:dLbl>
              <c:idx val="2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4345-4BF6-BE1F-4DFC880D6A4E}"/>
                </c:ext>
              </c:extLst>
            </c:dLbl>
            <c:dLbl>
              <c:idx val="30"/>
              <c:layout>
                <c:manualLayout>
                  <c:x val="-0.1522428915135608"/>
                  <c:y val="1.5628405280887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4345-4BF6-BE1F-4DFC880D6A4E}"/>
                </c:ext>
              </c:extLst>
            </c:dLbl>
            <c:dLbl>
              <c:idx val="31"/>
              <c:layout>
                <c:manualLayout>
                  <c:x val="-2.9871719160104986E-2"/>
                  <c:y val="1.72657951896932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4345-4BF6-BE1F-4DFC880D6A4E}"/>
                </c:ext>
              </c:extLst>
            </c:dLbl>
            <c:dLbl>
              <c:idx val="32"/>
              <c:layout>
                <c:manualLayout>
                  <c:x val="-3.0728947944007001E-2"/>
                  <c:y val="1.10647142553960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4345-4BF6-BE1F-4DFC880D6A4E}"/>
                </c:ext>
              </c:extLst>
            </c:dLbl>
            <c:dLbl>
              <c:idx val="3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3-4345-4BF6-BE1F-4DFC880D6A4E}"/>
                </c:ext>
              </c:extLst>
            </c:dLbl>
            <c:dLbl>
              <c:idx val="34"/>
              <c:layout>
                <c:manualLayout>
                  <c:x val="-0.12848118985126861"/>
                  <c:y val="-4.068175567281132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4345-4BF6-BE1F-4DFC880D6A4E}"/>
                </c:ext>
              </c:extLst>
            </c:dLbl>
            <c:dLbl>
              <c:idx val="35"/>
              <c:layout>
                <c:manualLayout>
                  <c:x val="-3.7886830322680254E-2"/>
                  <c:y val="8.809013377144651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4345-4BF6-BE1F-4DFC880D6A4E}"/>
                </c:ext>
              </c:extLst>
            </c:dLbl>
            <c:dLbl>
              <c:idx val="36"/>
              <c:layout>
                <c:manualLayout>
                  <c:x val="-9.116674386289951E-2"/>
                  <c:y val="-6.89583013319263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4345-4BF6-BE1F-4DFC880D6A4E}"/>
                </c:ext>
              </c:extLst>
            </c:dLbl>
            <c:dLbl>
              <c:idx val="37"/>
              <c:layout>
                <c:manualLayout>
                  <c:x val="-5.6849312953527888E-2"/>
                  <c:y val="6.400726626728910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4345-4BF6-BE1F-4DFC880D6A4E}"/>
                </c:ext>
              </c:extLst>
            </c:dLbl>
            <c:dLbl>
              <c:idx val="3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D-4345-4BF6-BE1F-4DFC880D6A4E}"/>
                </c:ext>
              </c:extLst>
            </c:dLbl>
            <c:dLbl>
              <c:idx val="3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F-4345-4BF6-BE1F-4DFC880D6A4E}"/>
                </c:ext>
              </c:extLst>
            </c:dLbl>
            <c:dLbl>
              <c:idx val="4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1-4345-4BF6-BE1F-4DFC880D6A4E}"/>
                </c:ext>
              </c:extLst>
            </c:dLbl>
            <c:dLbl>
              <c:idx val="4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3-4345-4BF6-BE1F-4DFC880D6A4E}"/>
                </c:ext>
              </c:extLst>
            </c:dLbl>
            <c:dLbl>
              <c:idx val="42"/>
              <c:layout>
                <c:manualLayout>
                  <c:x val="-3.7049868766404224E-2"/>
                  <c:y val="-2.94078273042975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4345-4BF6-BE1F-4DFC880D6A4E}"/>
                </c:ext>
              </c:extLst>
            </c:dLbl>
            <c:dLbl>
              <c:idx val="43"/>
              <c:layout>
                <c:manualLayout>
                  <c:x val="-5.7390529308836397E-2"/>
                  <c:y val="-2.6308793686333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4345-4BF6-BE1F-4DFC880D6A4E}"/>
                </c:ext>
              </c:extLst>
            </c:dLbl>
            <c:dLbl>
              <c:idx val="4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9-4345-4BF6-BE1F-4DFC880D6A4E}"/>
                </c:ext>
              </c:extLst>
            </c:dLbl>
            <c:dLbl>
              <c:idx val="4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B-4345-4BF6-BE1F-4DFC880D6A4E}"/>
                </c:ext>
              </c:extLst>
            </c:dLbl>
            <c:dLbl>
              <c:idx val="46"/>
              <c:layout>
                <c:manualLayout>
                  <c:x val="-5.910378390201225E-2"/>
                  <c:y val="-3.15873656881875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4345-4BF6-BE1F-4DFC880D6A4E}"/>
                </c:ext>
              </c:extLst>
            </c:dLbl>
            <c:dLbl>
              <c:idx val="4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F-4345-4BF6-BE1F-4DFC880D6A4E}"/>
                </c:ext>
              </c:extLst>
            </c:dLbl>
            <c:dLbl>
              <c:idx val="4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1-4345-4BF6-BE1F-4DFC880D6A4E}"/>
                </c:ext>
              </c:extLst>
            </c:dLbl>
            <c:dLbl>
              <c:idx val="4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63-4345-4BF6-BE1F-4DFC880D6A4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'State break up'!$B$2:$B$51</c:f>
              <c:strCache>
                <c:ptCount val="50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Florida</c:v>
                </c:pt>
                <c:pt idx="9">
                  <c:v>Georgia</c:v>
                </c:pt>
                <c:pt idx="10">
                  <c:v>Hawaii</c:v>
                </c:pt>
                <c:pt idx="11">
                  <c:v>Idaho</c:v>
                </c:pt>
                <c:pt idx="12">
                  <c:v>Illinois</c:v>
                </c:pt>
                <c:pt idx="13">
                  <c:v>Indiana</c:v>
                </c:pt>
                <c:pt idx="14">
                  <c:v>Iowa</c:v>
                </c:pt>
                <c:pt idx="15">
                  <c:v>Kansas</c:v>
                </c:pt>
                <c:pt idx="16">
                  <c:v>Kentucky</c:v>
                </c:pt>
                <c:pt idx="17">
                  <c:v>Louisiana</c:v>
                </c:pt>
                <c:pt idx="18">
                  <c:v>Maine</c:v>
                </c:pt>
                <c:pt idx="19">
                  <c:v>Maryland</c:v>
                </c:pt>
                <c:pt idx="20">
                  <c:v>Massachusetts</c:v>
                </c:pt>
                <c:pt idx="21">
                  <c:v>Michigan</c:v>
                </c:pt>
                <c:pt idx="22">
                  <c:v>Minnesota</c:v>
                </c:pt>
                <c:pt idx="23">
                  <c:v>Mississippi</c:v>
                </c:pt>
                <c:pt idx="24">
                  <c:v>Missouri</c:v>
                </c:pt>
                <c:pt idx="25">
                  <c:v>Montana</c:v>
                </c:pt>
                <c:pt idx="26">
                  <c:v>N/A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York</c:v>
                </c:pt>
                <c:pt idx="32">
                  <c:v>North Carolina</c:v>
                </c:pt>
                <c:pt idx="33">
                  <c:v>North Dakota</c:v>
                </c:pt>
                <c:pt idx="34">
                  <c:v>Ohio</c:v>
                </c:pt>
                <c:pt idx="35">
                  <c:v>Oklahoma</c:v>
                </c:pt>
                <c:pt idx="36">
                  <c:v>Oregon</c:v>
                </c:pt>
                <c:pt idx="37">
                  <c:v>Pennsylania</c:v>
                </c:pt>
                <c:pt idx="38">
                  <c:v>Rhode Island</c:v>
                </c:pt>
                <c:pt idx="39">
                  <c:v>South Carolina</c:v>
                </c:pt>
                <c:pt idx="40">
                  <c:v>South Dakota</c:v>
                </c:pt>
                <c:pt idx="41">
                  <c:v>Tennessee</c:v>
                </c:pt>
                <c:pt idx="42">
                  <c:v>Texas</c:v>
                </c:pt>
                <c:pt idx="43">
                  <c:v>Utah</c:v>
                </c:pt>
                <c:pt idx="44">
                  <c:v>Vermont</c:v>
                </c:pt>
                <c:pt idx="45">
                  <c:v>Virginia</c:v>
                </c:pt>
                <c:pt idx="46">
                  <c:v>Washington</c:v>
                </c:pt>
                <c:pt idx="47">
                  <c:v>West Virginia</c:v>
                </c:pt>
                <c:pt idx="48">
                  <c:v>Wisconsin</c:v>
                </c:pt>
                <c:pt idx="49">
                  <c:v>Wyoming</c:v>
                </c:pt>
              </c:strCache>
            </c:strRef>
          </c:cat>
          <c:val>
            <c:numRef>
              <c:f>'State break up'!$C$2:$C$51</c:f>
              <c:numCache>
                <c:formatCode>General</c:formatCode>
                <c:ptCount val="50"/>
                <c:pt idx="0">
                  <c:v>22</c:v>
                </c:pt>
                <c:pt idx="1">
                  <c:v>370</c:v>
                </c:pt>
                <c:pt idx="2">
                  <c:v>104</c:v>
                </c:pt>
                <c:pt idx="3">
                  <c:v>31</c:v>
                </c:pt>
                <c:pt idx="4">
                  <c:v>2598</c:v>
                </c:pt>
                <c:pt idx="5">
                  <c:v>219</c:v>
                </c:pt>
                <c:pt idx="6">
                  <c:v>26</c:v>
                </c:pt>
                <c:pt idx="7">
                  <c:v>67</c:v>
                </c:pt>
                <c:pt idx="8">
                  <c:v>36</c:v>
                </c:pt>
                <c:pt idx="9">
                  <c:v>33</c:v>
                </c:pt>
                <c:pt idx="10">
                  <c:v>64</c:v>
                </c:pt>
                <c:pt idx="11">
                  <c:v>71</c:v>
                </c:pt>
                <c:pt idx="12">
                  <c:v>82</c:v>
                </c:pt>
                <c:pt idx="13">
                  <c:v>43</c:v>
                </c:pt>
                <c:pt idx="14">
                  <c:v>18</c:v>
                </c:pt>
                <c:pt idx="15">
                  <c:v>27</c:v>
                </c:pt>
                <c:pt idx="16">
                  <c:v>123</c:v>
                </c:pt>
                <c:pt idx="17">
                  <c:v>29</c:v>
                </c:pt>
                <c:pt idx="18">
                  <c:v>21</c:v>
                </c:pt>
                <c:pt idx="19">
                  <c:v>125</c:v>
                </c:pt>
                <c:pt idx="20">
                  <c:v>31</c:v>
                </c:pt>
                <c:pt idx="21">
                  <c:v>152</c:v>
                </c:pt>
                <c:pt idx="22">
                  <c:v>33</c:v>
                </c:pt>
                <c:pt idx="23">
                  <c:v>58</c:v>
                </c:pt>
                <c:pt idx="24">
                  <c:v>23</c:v>
                </c:pt>
                <c:pt idx="25">
                  <c:v>50</c:v>
                </c:pt>
                <c:pt idx="26">
                  <c:v>56</c:v>
                </c:pt>
                <c:pt idx="27">
                  <c:v>45</c:v>
                </c:pt>
                <c:pt idx="28">
                  <c:v>36</c:v>
                </c:pt>
                <c:pt idx="29">
                  <c:v>3</c:v>
                </c:pt>
                <c:pt idx="30">
                  <c:v>246</c:v>
                </c:pt>
                <c:pt idx="31">
                  <c:v>176</c:v>
                </c:pt>
                <c:pt idx="32">
                  <c:v>30</c:v>
                </c:pt>
                <c:pt idx="33">
                  <c:v>36</c:v>
                </c:pt>
                <c:pt idx="34">
                  <c:v>183</c:v>
                </c:pt>
                <c:pt idx="35">
                  <c:v>37</c:v>
                </c:pt>
                <c:pt idx="36">
                  <c:v>179</c:v>
                </c:pt>
                <c:pt idx="37">
                  <c:v>498</c:v>
                </c:pt>
                <c:pt idx="38">
                  <c:v>4</c:v>
                </c:pt>
                <c:pt idx="39">
                  <c:v>7</c:v>
                </c:pt>
                <c:pt idx="40">
                  <c:v>9</c:v>
                </c:pt>
                <c:pt idx="41">
                  <c:v>127</c:v>
                </c:pt>
                <c:pt idx="42">
                  <c:v>251</c:v>
                </c:pt>
                <c:pt idx="43">
                  <c:v>173</c:v>
                </c:pt>
                <c:pt idx="44">
                  <c:v>3</c:v>
                </c:pt>
                <c:pt idx="45">
                  <c:v>74</c:v>
                </c:pt>
                <c:pt idx="46">
                  <c:v>411</c:v>
                </c:pt>
                <c:pt idx="47">
                  <c:v>32</c:v>
                </c:pt>
                <c:pt idx="48">
                  <c:v>27</c:v>
                </c:pt>
                <c:pt idx="4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4345-4BF6-BE1F-4DFC880D6A4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Correlation of botulism cases with</a:t>
            </a:r>
            <a:r>
              <a:rPr lang="en-US" sz="2400" b="1" baseline="0" dirty="0"/>
              <a:t> year</a:t>
            </a:r>
            <a:endParaRPr lang="en-US" sz="2400" b="1" dirty="0"/>
          </a:p>
        </c:rich>
      </c:tx>
      <c:layout>
        <c:manualLayout>
          <c:xMode val="edge"/>
          <c:yMode val="edge"/>
          <c:x val="0.42151732518780899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'By year'!$F$1</c:f>
              <c:strCache>
                <c:ptCount val="1"/>
                <c:pt idx="0">
                  <c:v>Total Count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'By year'!$E$2:$E$2281</c:f>
              <c:numCache>
                <c:formatCode>General</c:formatCode>
                <c:ptCount val="2280"/>
                <c:pt idx="0">
                  <c:v>1899</c:v>
                </c:pt>
                <c:pt idx="1">
                  <c:v>1902</c:v>
                </c:pt>
                <c:pt idx="2">
                  <c:v>1906</c:v>
                </c:pt>
                <c:pt idx="3">
                  <c:v>1910</c:v>
                </c:pt>
                <c:pt idx="4">
                  <c:v>1911</c:v>
                </c:pt>
                <c:pt idx="5">
                  <c:v>1912</c:v>
                </c:pt>
                <c:pt idx="6">
                  <c:v>1913</c:v>
                </c:pt>
                <c:pt idx="7">
                  <c:v>1914</c:v>
                </c:pt>
                <c:pt idx="8">
                  <c:v>1915</c:v>
                </c:pt>
                <c:pt idx="9">
                  <c:v>1916</c:v>
                </c:pt>
                <c:pt idx="10">
                  <c:v>1917</c:v>
                </c:pt>
                <c:pt idx="11">
                  <c:v>1918</c:v>
                </c:pt>
                <c:pt idx="12">
                  <c:v>1919</c:v>
                </c:pt>
                <c:pt idx="13">
                  <c:v>1920</c:v>
                </c:pt>
                <c:pt idx="14">
                  <c:v>1921</c:v>
                </c:pt>
                <c:pt idx="15">
                  <c:v>1922</c:v>
                </c:pt>
                <c:pt idx="16">
                  <c:v>1923</c:v>
                </c:pt>
                <c:pt idx="17">
                  <c:v>1924</c:v>
                </c:pt>
                <c:pt idx="18">
                  <c:v>1925</c:v>
                </c:pt>
                <c:pt idx="19">
                  <c:v>1926</c:v>
                </c:pt>
                <c:pt idx="20">
                  <c:v>1927</c:v>
                </c:pt>
                <c:pt idx="21">
                  <c:v>1928</c:v>
                </c:pt>
                <c:pt idx="22">
                  <c:v>1929</c:v>
                </c:pt>
                <c:pt idx="23">
                  <c:v>1930</c:v>
                </c:pt>
                <c:pt idx="24">
                  <c:v>1931</c:v>
                </c:pt>
                <c:pt idx="25">
                  <c:v>1932</c:v>
                </c:pt>
                <c:pt idx="26">
                  <c:v>1933</c:v>
                </c:pt>
                <c:pt idx="27">
                  <c:v>1934</c:v>
                </c:pt>
                <c:pt idx="28">
                  <c:v>1935</c:v>
                </c:pt>
                <c:pt idx="29">
                  <c:v>1936</c:v>
                </c:pt>
                <c:pt idx="30">
                  <c:v>1937</c:v>
                </c:pt>
                <c:pt idx="31">
                  <c:v>1938</c:v>
                </c:pt>
                <c:pt idx="32">
                  <c:v>1939</c:v>
                </c:pt>
                <c:pt idx="33">
                  <c:v>1940</c:v>
                </c:pt>
                <c:pt idx="34">
                  <c:v>1941</c:v>
                </c:pt>
                <c:pt idx="35">
                  <c:v>1942</c:v>
                </c:pt>
                <c:pt idx="36">
                  <c:v>1943</c:v>
                </c:pt>
                <c:pt idx="37">
                  <c:v>1944</c:v>
                </c:pt>
                <c:pt idx="38">
                  <c:v>1945</c:v>
                </c:pt>
                <c:pt idx="39">
                  <c:v>1946</c:v>
                </c:pt>
                <c:pt idx="40">
                  <c:v>1947</c:v>
                </c:pt>
                <c:pt idx="41">
                  <c:v>1948</c:v>
                </c:pt>
                <c:pt idx="42">
                  <c:v>1949</c:v>
                </c:pt>
                <c:pt idx="43">
                  <c:v>1950</c:v>
                </c:pt>
                <c:pt idx="44">
                  <c:v>1951</c:v>
                </c:pt>
                <c:pt idx="45">
                  <c:v>1952</c:v>
                </c:pt>
                <c:pt idx="46">
                  <c:v>1953</c:v>
                </c:pt>
                <c:pt idx="47">
                  <c:v>1954</c:v>
                </c:pt>
                <c:pt idx="48">
                  <c:v>1955</c:v>
                </c:pt>
                <c:pt idx="49">
                  <c:v>1956</c:v>
                </c:pt>
                <c:pt idx="50">
                  <c:v>1957</c:v>
                </c:pt>
                <c:pt idx="51">
                  <c:v>1958</c:v>
                </c:pt>
                <c:pt idx="52">
                  <c:v>1959</c:v>
                </c:pt>
                <c:pt idx="53">
                  <c:v>1960</c:v>
                </c:pt>
                <c:pt idx="54">
                  <c:v>1961</c:v>
                </c:pt>
                <c:pt idx="55">
                  <c:v>1962</c:v>
                </c:pt>
                <c:pt idx="56">
                  <c:v>1963</c:v>
                </c:pt>
                <c:pt idx="57">
                  <c:v>1964</c:v>
                </c:pt>
                <c:pt idx="58">
                  <c:v>1965</c:v>
                </c:pt>
                <c:pt idx="59">
                  <c:v>1966</c:v>
                </c:pt>
                <c:pt idx="60">
                  <c:v>1967</c:v>
                </c:pt>
                <c:pt idx="61">
                  <c:v>1968</c:v>
                </c:pt>
                <c:pt idx="62">
                  <c:v>1969</c:v>
                </c:pt>
                <c:pt idx="63">
                  <c:v>1970</c:v>
                </c:pt>
                <c:pt idx="64">
                  <c:v>1971</c:v>
                </c:pt>
                <c:pt idx="65">
                  <c:v>1972</c:v>
                </c:pt>
                <c:pt idx="66">
                  <c:v>1973</c:v>
                </c:pt>
                <c:pt idx="67">
                  <c:v>1974</c:v>
                </c:pt>
                <c:pt idx="68">
                  <c:v>1975</c:v>
                </c:pt>
                <c:pt idx="69">
                  <c:v>1976</c:v>
                </c:pt>
                <c:pt idx="70">
                  <c:v>1977</c:v>
                </c:pt>
                <c:pt idx="71">
                  <c:v>1978</c:v>
                </c:pt>
                <c:pt idx="72">
                  <c:v>1979</c:v>
                </c:pt>
                <c:pt idx="73">
                  <c:v>1980</c:v>
                </c:pt>
                <c:pt idx="74">
                  <c:v>1981</c:v>
                </c:pt>
                <c:pt idx="75">
                  <c:v>1982</c:v>
                </c:pt>
                <c:pt idx="76">
                  <c:v>1983</c:v>
                </c:pt>
                <c:pt idx="77">
                  <c:v>1984</c:v>
                </c:pt>
                <c:pt idx="78">
                  <c:v>1985</c:v>
                </c:pt>
                <c:pt idx="79">
                  <c:v>1986</c:v>
                </c:pt>
                <c:pt idx="80">
                  <c:v>1987</c:v>
                </c:pt>
                <c:pt idx="81">
                  <c:v>1988</c:v>
                </c:pt>
                <c:pt idx="82">
                  <c:v>1989</c:v>
                </c:pt>
                <c:pt idx="83">
                  <c:v>1990</c:v>
                </c:pt>
                <c:pt idx="84">
                  <c:v>1991</c:v>
                </c:pt>
                <c:pt idx="85">
                  <c:v>1992</c:v>
                </c:pt>
                <c:pt idx="86">
                  <c:v>1993</c:v>
                </c:pt>
                <c:pt idx="87">
                  <c:v>1994</c:v>
                </c:pt>
                <c:pt idx="88">
                  <c:v>1995</c:v>
                </c:pt>
                <c:pt idx="89">
                  <c:v>1996</c:v>
                </c:pt>
                <c:pt idx="90">
                  <c:v>1997</c:v>
                </c:pt>
                <c:pt idx="91">
                  <c:v>1998</c:v>
                </c:pt>
                <c:pt idx="92">
                  <c:v>1999</c:v>
                </c:pt>
                <c:pt idx="93">
                  <c:v>2000</c:v>
                </c:pt>
                <c:pt idx="94">
                  <c:v>2001</c:v>
                </c:pt>
                <c:pt idx="95">
                  <c:v>2002</c:v>
                </c:pt>
                <c:pt idx="96">
                  <c:v>2003</c:v>
                </c:pt>
                <c:pt idx="97">
                  <c:v>2004</c:v>
                </c:pt>
                <c:pt idx="98">
                  <c:v>2005</c:v>
                </c:pt>
                <c:pt idx="99">
                  <c:v>2006</c:v>
                </c:pt>
                <c:pt idx="100">
                  <c:v>2007</c:v>
                </c:pt>
                <c:pt idx="101">
                  <c:v>2008</c:v>
                </c:pt>
                <c:pt idx="102">
                  <c:v>2009</c:v>
                </c:pt>
                <c:pt idx="103">
                  <c:v>2010</c:v>
                </c:pt>
                <c:pt idx="104">
                  <c:v>2011</c:v>
                </c:pt>
                <c:pt idx="105">
                  <c:v>2012</c:v>
                </c:pt>
                <c:pt idx="106">
                  <c:v>2013</c:v>
                </c:pt>
                <c:pt idx="107">
                  <c:v>2014</c:v>
                </c:pt>
                <c:pt idx="108">
                  <c:v>2015</c:v>
                </c:pt>
                <c:pt idx="109">
                  <c:v>2016</c:v>
                </c:pt>
                <c:pt idx="110">
                  <c:v>2017</c:v>
                </c:pt>
              </c:numCache>
            </c:numRef>
          </c:xVal>
          <c:yVal>
            <c:numRef>
              <c:f>'By year'!$F$2:$F$2281</c:f>
              <c:numCache>
                <c:formatCode>General</c:formatCode>
                <c:ptCount val="2280"/>
                <c:pt idx="0">
                  <c:v>1</c:v>
                </c:pt>
                <c:pt idx="1">
                  <c:v>7</c:v>
                </c:pt>
                <c:pt idx="2">
                  <c:v>3</c:v>
                </c:pt>
                <c:pt idx="3">
                  <c:v>22</c:v>
                </c:pt>
                <c:pt idx="4">
                  <c:v>1</c:v>
                </c:pt>
                <c:pt idx="5">
                  <c:v>27</c:v>
                </c:pt>
                <c:pt idx="6">
                  <c:v>24</c:v>
                </c:pt>
                <c:pt idx="7">
                  <c:v>7</c:v>
                </c:pt>
                <c:pt idx="8">
                  <c:v>18</c:v>
                </c:pt>
                <c:pt idx="9">
                  <c:v>13</c:v>
                </c:pt>
                <c:pt idx="10">
                  <c:v>22</c:v>
                </c:pt>
                <c:pt idx="11">
                  <c:v>43</c:v>
                </c:pt>
                <c:pt idx="12">
                  <c:v>66</c:v>
                </c:pt>
                <c:pt idx="13">
                  <c:v>43</c:v>
                </c:pt>
                <c:pt idx="14">
                  <c:v>63</c:v>
                </c:pt>
                <c:pt idx="15">
                  <c:v>59</c:v>
                </c:pt>
                <c:pt idx="16">
                  <c:v>20</c:v>
                </c:pt>
                <c:pt idx="17">
                  <c:v>50</c:v>
                </c:pt>
                <c:pt idx="18">
                  <c:v>24</c:v>
                </c:pt>
                <c:pt idx="19">
                  <c:v>5</c:v>
                </c:pt>
                <c:pt idx="20">
                  <c:v>11</c:v>
                </c:pt>
                <c:pt idx="21">
                  <c:v>23</c:v>
                </c:pt>
                <c:pt idx="22">
                  <c:v>30</c:v>
                </c:pt>
                <c:pt idx="23">
                  <c:v>17</c:v>
                </c:pt>
                <c:pt idx="24">
                  <c:v>48</c:v>
                </c:pt>
                <c:pt idx="25">
                  <c:v>47</c:v>
                </c:pt>
                <c:pt idx="26">
                  <c:v>37</c:v>
                </c:pt>
                <c:pt idx="27">
                  <c:v>18</c:v>
                </c:pt>
                <c:pt idx="28">
                  <c:v>71</c:v>
                </c:pt>
                <c:pt idx="29">
                  <c:v>24</c:v>
                </c:pt>
                <c:pt idx="30">
                  <c:v>42</c:v>
                </c:pt>
                <c:pt idx="31">
                  <c:v>33</c:v>
                </c:pt>
                <c:pt idx="32">
                  <c:v>47</c:v>
                </c:pt>
                <c:pt idx="33">
                  <c:v>35</c:v>
                </c:pt>
                <c:pt idx="34">
                  <c:v>44</c:v>
                </c:pt>
                <c:pt idx="35">
                  <c:v>37</c:v>
                </c:pt>
                <c:pt idx="36">
                  <c:v>23</c:v>
                </c:pt>
                <c:pt idx="37">
                  <c:v>39</c:v>
                </c:pt>
                <c:pt idx="38">
                  <c:v>37</c:v>
                </c:pt>
                <c:pt idx="39">
                  <c:v>21</c:v>
                </c:pt>
                <c:pt idx="40">
                  <c:v>45</c:v>
                </c:pt>
                <c:pt idx="41">
                  <c:v>33</c:v>
                </c:pt>
                <c:pt idx="42">
                  <c:v>16</c:v>
                </c:pt>
                <c:pt idx="43">
                  <c:v>24</c:v>
                </c:pt>
                <c:pt idx="44">
                  <c:v>37</c:v>
                </c:pt>
                <c:pt idx="45">
                  <c:v>20</c:v>
                </c:pt>
                <c:pt idx="46">
                  <c:v>18</c:v>
                </c:pt>
                <c:pt idx="47">
                  <c:v>19</c:v>
                </c:pt>
                <c:pt idx="48">
                  <c:v>17</c:v>
                </c:pt>
                <c:pt idx="49">
                  <c:v>28</c:v>
                </c:pt>
                <c:pt idx="50">
                  <c:v>34</c:v>
                </c:pt>
                <c:pt idx="51">
                  <c:v>7</c:v>
                </c:pt>
                <c:pt idx="52">
                  <c:v>29</c:v>
                </c:pt>
                <c:pt idx="53">
                  <c:v>12</c:v>
                </c:pt>
                <c:pt idx="54">
                  <c:v>14</c:v>
                </c:pt>
                <c:pt idx="55">
                  <c:v>16</c:v>
                </c:pt>
                <c:pt idx="56">
                  <c:v>46</c:v>
                </c:pt>
                <c:pt idx="57">
                  <c:v>28</c:v>
                </c:pt>
                <c:pt idx="58">
                  <c:v>20</c:v>
                </c:pt>
                <c:pt idx="59">
                  <c:v>11</c:v>
                </c:pt>
                <c:pt idx="60">
                  <c:v>7</c:v>
                </c:pt>
                <c:pt idx="61">
                  <c:v>10</c:v>
                </c:pt>
                <c:pt idx="62">
                  <c:v>17</c:v>
                </c:pt>
                <c:pt idx="63">
                  <c:v>13</c:v>
                </c:pt>
                <c:pt idx="64">
                  <c:v>25</c:v>
                </c:pt>
                <c:pt idx="65">
                  <c:v>27</c:v>
                </c:pt>
                <c:pt idx="66">
                  <c:v>43</c:v>
                </c:pt>
                <c:pt idx="67">
                  <c:v>36</c:v>
                </c:pt>
                <c:pt idx="68">
                  <c:v>19</c:v>
                </c:pt>
                <c:pt idx="69">
                  <c:v>61</c:v>
                </c:pt>
                <c:pt idx="70">
                  <c:v>132</c:v>
                </c:pt>
                <c:pt idx="71">
                  <c:v>112</c:v>
                </c:pt>
                <c:pt idx="72">
                  <c:v>41</c:v>
                </c:pt>
                <c:pt idx="73">
                  <c:v>87</c:v>
                </c:pt>
                <c:pt idx="74">
                  <c:v>102</c:v>
                </c:pt>
                <c:pt idx="75">
                  <c:v>87</c:v>
                </c:pt>
                <c:pt idx="76">
                  <c:v>125</c:v>
                </c:pt>
                <c:pt idx="77">
                  <c:v>126</c:v>
                </c:pt>
                <c:pt idx="78">
                  <c:v>106</c:v>
                </c:pt>
                <c:pt idx="79">
                  <c:v>114</c:v>
                </c:pt>
                <c:pt idx="80">
                  <c:v>110</c:v>
                </c:pt>
                <c:pt idx="81">
                  <c:v>129</c:v>
                </c:pt>
                <c:pt idx="82">
                  <c:v>107</c:v>
                </c:pt>
                <c:pt idx="83">
                  <c:v>100</c:v>
                </c:pt>
                <c:pt idx="84">
                  <c:v>121</c:v>
                </c:pt>
                <c:pt idx="85">
                  <c:v>95</c:v>
                </c:pt>
                <c:pt idx="86">
                  <c:v>81</c:v>
                </c:pt>
                <c:pt idx="87">
                  <c:v>138</c:v>
                </c:pt>
                <c:pt idx="88">
                  <c:v>128</c:v>
                </c:pt>
                <c:pt idx="89">
                  <c:v>120</c:v>
                </c:pt>
                <c:pt idx="90">
                  <c:v>133</c:v>
                </c:pt>
                <c:pt idx="91">
                  <c:v>137</c:v>
                </c:pt>
                <c:pt idx="92">
                  <c:v>173</c:v>
                </c:pt>
                <c:pt idx="93">
                  <c:v>140</c:v>
                </c:pt>
                <c:pt idx="94">
                  <c:v>169</c:v>
                </c:pt>
                <c:pt idx="95">
                  <c:v>129</c:v>
                </c:pt>
                <c:pt idx="96">
                  <c:v>126</c:v>
                </c:pt>
                <c:pt idx="97">
                  <c:v>139</c:v>
                </c:pt>
                <c:pt idx="98">
                  <c:v>145</c:v>
                </c:pt>
                <c:pt idx="99">
                  <c:v>170</c:v>
                </c:pt>
                <c:pt idx="100">
                  <c:v>143</c:v>
                </c:pt>
                <c:pt idx="101">
                  <c:v>152</c:v>
                </c:pt>
                <c:pt idx="102">
                  <c:v>122</c:v>
                </c:pt>
                <c:pt idx="103">
                  <c:v>113</c:v>
                </c:pt>
                <c:pt idx="104">
                  <c:v>140</c:v>
                </c:pt>
                <c:pt idx="105">
                  <c:v>161</c:v>
                </c:pt>
                <c:pt idx="106">
                  <c:v>157</c:v>
                </c:pt>
                <c:pt idx="107">
                  <c:v>161</c:v>
                </c:pt>
                <c:pt idx="108">
                  <c:v>199</c:v>
                </c:pt>
                <c:pt idx="109">
                  <c:v>206</c:v>
                </c:pt>
                <c:pt idx="110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7E-42C8-B5F5-AF33BC380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583936"/>
        <c:axId val="838486224"/>
      </c:scatterChart>
      <c:valAx>
        <c:axId val="84058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Year</a:t>
                </a:r>
                <a:endParaRPr lang="en-US" sz="1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486224"/>
        <c:crosses val="autoZero"/>
        <c:crossBetween val="midCat"/>
      </c:valAx>
      <c:valAx>
        <c:axId val="838486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Number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83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Regression</a:t>
            </a:r>
            <a:r>
              <a:rPr lang="en-US" sz="2400" b="1" baseline="0" dirty="0"/>
              <a:t> analysis of botulism in the US</a:t>
            </a:r>
            <a:endParaRPr lang="en-US" sz="2400" b="1" dirty="0"/>
          </a:p>
        </c:rich>
      </c:tx>
      <c:layout>
        <c:manualLayout>
          <c:xMode val="edge"/>
          <c:yMode val="edge"/>
          <c:x val="0.55734817187093555"/>
          <c:y val="3.703703703703703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'By year'!$F$1</c:f>
              <c:strCache>
                <c:ptCount val="1"/>
                <c:pt idx="0">
                  <c:v>Total Count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5396641163172262"/>
                  <c:y val="-8.180334848752229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/>
                      <a:t>y = 1.3841x - 2649.6</a:t>
                    </a:r>
                    <a:br>
                      <a:rPr lang="en-US" sz="1800" baseline="0" dirty="0"/>
                    </a:br>
                    <a:r>
                      <a:rPr lang="en-US" sz="1800" baseline="0" dirty="0"/>
                      <a:t>R² = 0.6636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'By year'!$E$2:$E$2281</c:f>
              <c:numCache>
                <c:formatCode>General</c:formatCode>
                <c:ptCount val="2280"/>
                <c:pt idx="0">
                  <c:v>1899</c:v>
                </c:pt>
                <c:pt idx="1">
                  <c:v>1902</c:v>
                </c:pt>
                <c:pt idx="2">
                  <c:v>1906</c:v>
                </c:pt>
                <c:pt idx="3">
                  <c:v>1910</c:v>
                </c:pt>
                <c:pt idx="4">
                  <c:v>1911</c:v>
                </c:pt>
                <c:pt idx="5">
                  <c:v>1912</c:v>
                </c:pt>
                <c:pt idx="6">
                  <c:v>1913</c:v>
                </c:pt>
                <c:pt idx="7">
                  <c:v>1914</c:v>
                </c:pt>
                <c:pt idx="8">
                  <c:v>1915</c:v>
                </c:pt>
                <c:pt idx="9">
                  <c:v>1916</c:v>
                </c:pt>
                <c:pt idx="10">
                  <c:v>1917</c:v>
                </c:pt>
                <c:pt idx="11">
                  <c:v>1918</c:v>
                </c:pt>
                <c:pt idx="12">
                  <c:v>1919</c:v>
                </c:pt>
                <c:pt idx="13">
                  <c:v>1920</c:v>
                </c:pt>
                <c:pt idx="14">
                  <c:v>1921</c:v>
                </c:pt>
                <c:pt idx="15">
                  <c:v>1922</c:v>
                </c:pt>
                <c:pt idx="16">
                  <c:v>1923</c:v>
                </c:pt>
                <c:pt idx="17">
                  <c:v>1924</c:v>
                </c:pt>
                <c:pt idx="18">
                  <c:v>1925</c:v>
                </c:pt>
                <c:pt idx="19">
                  <c:v>1926</c:v>
                </c:pt>
                <c:pt idx="20">
                  <c:v>1927</c:v>
                </c:pt>
                <c:pt idx="21">
                  <c:v>1928</c:v>
                </c:pt>
                <c:pt idx="22">
                  <c:v>1929</c:v>
                </c:pt>
                <c:pt idx="23">
                  <c:v>1930</c:v>
                </c:pt>
                <c:pt idx="24">
                  <c:v>1931</c:v>
                </c:pt>
                <c:pt idx="25">
                  <c:v>1932</c:v>
                </c:pt>
                <c:pt idx="26">
                  <c:v>1933</c:v>
                </c:pt>
                <c:pt idx="27">
                  <c:v>1934</c:v>
                </c:pt>
                <c:pt idx="28">
                  <c:v>1935</c:v>
                </c:pt>
                <c:pt idx="29">
                  <c:v>1936</c:v>
                </c:pt>
                <c:pt idx="30">
                  <c:v>1937</c:v>
                </c:pt>
                <c:pt idx="31">
                  <c:v>1938</c:v>
                </c:pt>
                <c:pt idx="32">
                  <c:v>1939</c:v>
                </c:pt>
                <c:pt idx="33">
                  <c:v>1940</c:v>
                </c:pt>
                <c:pt idx="34">
                  <c:v>1941</c:v>
                </c:pt>
                <c:pt idx="35">
                  <c:v>1942</c:v>
                </c:pt>
                <c:pt idx="36">
                  <c:v>1943</c:v>
                </c:pt>
                <c:pt idx="37">
                  <c:v>1944</c:v>
                </c:pt>
                <c:pt idx="38">
                  <c:v>1945</c:v>
                </c:pt>
                <c:pt idx="39">
                  <c:v>1946</c:v>
                </c:pt>
                <c:pt idx="40">
                  <c:v>1947</c:v>
                </c:pt>
                <c:pt idx="41">
                  <c:v>1948</c:v>
                </c:pt>
                <c:pt idx="42">
                  <c:v>1949</c:v>
                </c:pt>
                <c:pt idx="43">
                  <c:v>1950</c:v>
                </c:pt>
                <c:pt idx="44">
                  <c:v>1951</c:v>
                </c:pt>
                <c:pt idx="45">
                  <c:v>1952</c:v>
                </c:pt>
                <c:pt idx="46">
                  <c:v>1953</c:v>
                </c:pt>
                <c:pt idx="47">
                  <c:v>1954</c:v>
                </c:pt>
                <c:pt idx="48">
                  <c:v>1955</c:v>
                </c:pt>
                <c:pt idx="49">
                  <c:v>1956</c:v>
                </c:pt>
                <c:pt idx="50">
                  <c:v>1957</c:v>
                </c:pt>
                <c:pt idx="51">
                  <c:v>1958</c:v>
                </c:pt>
                <c:pt idx="52">
                  <c:v>1959</c:v>
                </c:pt>
                <c:pt idx="53">
                  <c:v>1960</c:v>
                </c:pt>
                <c:pt idx="54">
                  <c:v>1961</c:v>
                </c:pt>
                <c:pt idx="55">
                  <c:v>1962</c:v>
                </c:pt>
                <c:pt idx="56">
                  <c:v>1963</c:v>
                </c:pt>
                <c:pt idx="57">
                  <c:v>1964</c:v>
                </c:pt>
                <c:pt idx="58">
                  <c:v>1965</c:v>
                </c:pt>
                <c:pt idx="59">
                  <c:v>1966</c:v>
                </c:pt>
                <c:pt idx="60">
                  <c:v>1967</c:v>
                </c:pt>
                <c:pt idx="61">
                  <c:v>1968</c:v>
                </c:pt>
                <c:pt idx="62">
                  <c:v>1969</c:v>
                </c:pt>
                <c:pt idx="63">
                  <c:v>1970</c:v>
                </c:pt>
                <c:pt idx="64">
                  <c:v>1971</c:v>
                </c:pt>
                <c:pt idx="65">
                  <c:v>1972</c:v>
                </c:pt>
                <c:pt idx="66">
                  <c:v>1973</c:v>
                </c:pt>
                <c:pt idx="67">
                  <c:v>1974</c:v>
                </c:pt>
                <c:pt idx="68">
                  <c:v>1975</c:v>
                </c:pt>
                <c:pt idx="69">
                  <c:v>1976</c:v>
                </c:pt>
                <c:pt idx="70">
                  <c:v>1977</c:v>
                </c:pt>
                <c:pt idx="71">
                  <c:v>1978</c:v>
                </c:pt>
                <c:pt idx="72">
                  <c:v>1979</c:v>
                </c:pt>
                <c:pt idx="73">
                  <c:v>1980</c:v>
                </c:pt>
                <c:pt idx="74">
                  <c:v>1981</c:v>
                </c:pt>
                <c:pt idx="75">
                  <c:v>1982</c:v>
                </c:pt>
                <c:pt idx="76">
                  <c:v>1983</c:v>
                </c:pt>
                <c:pt idx="77">
                  <c:v>1984</c:v>
                </c:pt>
                <c:pt idx="78">
                  <c:v>1985</c:v>
                </c:pt>
                <c:pt idx="79">
                  <c:v>1986</c:v>
                </c:pt>
                <c:pt idx="80">
                  <c:v>1987</c:v>
                </c:pt>
                <c:pt idx="81">
                  <c:v>1988</c:v>
                </c:pt>
                <c:pt idx="82">
                  <c:v>1989</c:v>
                </c:pt>
                <c:pt idx="83">
                  <c:v>1990</c:v>
                </c:pt>
                <c:pt idx="84">
                  <c:v>1991</c:v>
                </c:pt>
                <c:pt idx="85">
                  <c:v>1992</c:v>
                </c:pt>
                <c:pt idx="86">
                  <c:v>1993</c:v>
                </c:pt>
                <c:pt idx="87">
                  <c:v>1994</c:v>
                </c:pt>
                <c:pt idx="88">
                  <c:v>1995</c:v>
                </c:pt>
                <c:pt idx="89">
                  <c:v>1996</c:v>
                </c:pt>
                <c:pt idx="90">
                  <c:v>1997</c:v>
                </c:pt>
                <c:pt idx="91">
                  <c:v>1998</c:v>
                </c:pt>
                <c:pt idx="92">
                  <c:v>1999</c:v>
                </c:pt>
                <c:pt idx="93">
                  <c:v>2000</c:v>
                </c:pt>
                <c:pt idx="94">
                  <c:v>2001</c:v>
                </c:pt>
                <c:pt idx="95">
                  <c:v>2002</c:v>
                </c:pt>
                <c:pt idx="96">
                  <c:v>2003</c:v>
                </c:pt>
                <c:pt idx="97">
                  <c:v>2004</c:v>
                </c:pt>
                <c:pt idx="98">
                  <c:v>2005</c:v>
                </c:pt>
                <c:pt idx="99">
                  <c:v>2006</c:v>
                </c:pt>
                <c:pt idx="100">
                  <c:v>2007</c:v>
                </c:pt>
                <c:pt idx="101">
                  <c:v>2008</c:v>
                </c:pt>
                <c:pt idx="102">
                  <c:v>2009</c:v>
                </c:pt>
                <c:pt idx="103">
                  <c:v>2010</c:v>
                </c:pt>
                <c:pt idx="104">
                  <c:v>2011</c:v>
                </c:pt>
                <c:pt idx="105">
                  <c:v>2012</c:v>
                </c:pt>
                <c:pt idx="106">
                  <c:v>2013</c:v>
                </c:pt>
                <c:pt idx="107">
                  <c:v>2014</c:v>
                </c:pt>
                <c:pt idx="108">
                  <c:v>2015</c:v>
                </c:pt>
                <c:pt idx="109">
                  <c:v>2016</c:v>
                </c:pt>
                <c:pt idx="110">
                  <c:v>2017</c:v>
                </c:pt>
              </c:numCache>
            </c:numRef>
          </c:xVal>
          <c:yVal>
            <c:numRef>
              <c:f>'By year'!$F$2:$F$2281</c:f>
              <c:numCache>
                <c:formatCode>General</c:formatCode>
                <c:ptCount val="2280"/>
                <c:pt idx="0">
                  <c:v>1</c:v>
                </c:pt>
                <c:pt idx="1">
                  <c:v>7</c:v>
                </c:pt>
                <c:pt idx="2">
                  <c:v>3</c:v>
                </c:pt>
                <c:pt idx="3">
                  <c:v>22</c:v>
                </c:pt>
                <c:pt idx="4">
                  <c:v>1</c:v>
                </c:pt>
                <c:pt idx="5">
                  <c:v>27</c:v>
                </c:pt>
                <c:pt idx="6">
                  <c:v>24</c:v>
                </c:pt>
                <c:pt idx="7">
                  <c:v>7</c:v>
                </c:pt>
                <c:pt idx="8">
                  <c:v>18</c:v>
                </c:pt>
                <c:pt idx="9">
                  <c:v>13</c:v>
                </c:pt>
                <c:pt idx="10">
                  <c:v>22</c:v>
                </c:pt>
                <c:pt idx="11">
                  <c:v>43</c:v>
                </c:pt>
                <c:pt idx="12">
                  <c:v>66</c:v>
                </c:pt>
                <c:pt idx="13">
                  <c:v>43</c:v>
                </c:pt>
                <c:pt idx="14">
                  <c:v>63</c:v>
                </c:pt>
                <c:pt idx="15">
                  <c:v>59</c:v>
                </c:pt>
                <c:pt idx="16">
                  <c:v>20</c:v>
                </c:pt>
                <c:pt idx="17">
                  <c:v>50</c:v>
                </c:pt>
                <c:pt idx="18">
                  <c:v>24</c:v>
                </c:pt>
                <c:pt idx="19">
                  <c:v>5</c:v>
                </c:pt>
                <c:pt idx="20">
                  <c:v>11</c:v>
                </c:pt>
                <c:pt idx="21">
                  <c:v>23</c:v>
                </c:pt>
                <c:pt idx="22">
                  <c:v>30</c:v>
                </c:pt>
                <c:pt idx="23">
                  <c:v>17</c:v>
                </c:pt>
                <c:pt idx="24">
                  <c:v>48</c:v>
                </c:pt>
                <c:pt idx="25">
                  <c:v>47</c:v>
                </c:pt>
                <c:pt idx="26">
                  <c:v>37</c:v>
                </c:pt>
                <c:pt idx="27">
                  <c:v>18</c:v>
                </c:pt>
                <c:pt idx="28">
                  <c:v>71</c:v>
                </c:pt>
                <c:pt idx="29">
                  <c:v>24</c:v>
                </c:pt>
                <c:pt idx="30">
                  <c:v>42</c:v>
                </c:pt>
                <c:pt idx="31">
                  <c:v>33</c:v>
                </c:pt>
                <c:pt idx="32">
                  <c:v>47</c:v>
                </c:pt>
                <c:pt idx="33">
                  <c:v>35</c:v>
                </c:pt>
                <c:pt idx="34">
                  <c:v>44</c:v>
                </c:pt>
                <c:pt idx="35">
                  <c:v>37</c:v>
                </c:pt>
                <c:pt idx="36">
                  <c:v>23</c:v>
                </c:pt>
                <c:pt idx="37">
                  <c:v>39</c:v>
                </c:pt>
                <c:pt idx="38">
                  <c:v>37</c:v>
                </c:pt>
                <c:pt idx="39">
                  <c:v>21</c:v>
                </c:pt>
                <c:pt idx="40">
                  <c:v>45</c:v>
                </c:pt>
                <c:pt idx="41">
                  <c:v>33</c:v>
                </c:pt>
                <c:pt idx="42">
                  <c:v>16</c:v>
                </c:pt>
                <c:pt idx="43">
                  <c:v>24</c:v>
                </c:pt>
                <c:pt idx="44">
                  <c:v>37</c:v>
                </c:pt>
                <c:pt idx="45">
                  <c:v>20</c:v>
                </c:pt>
                <c:pt idx="46">
                  <c:v>18</c:v>
                </c:pt>
                <c:pt idx="47">
                  <c:v>19</c:v>
                </c:pt>
                <c:pt idx="48">
                  <c:v>17</c:v>
                </c:pt>
                <c:pt idx="49">
                  <c:v>28</c:v>
                </c:pt>
                <c:pt idx="50">
                  <c:v>34</c:v>
                </c:pt>
                <c:pt idx="51">
                  <c:v>7</c:v>
                </c:pt>
                <c:pt idx="52">
                  <c:v>29</c:v>
                </c:pt>
                <c:pt idx="53">
                  <c:v>12</c:v>
                </c:pt>
                <c:pt idx="54">
                  <c:v>14</c:v>
                </c:pt>
                <c:pt idx="55">
                  <c:v>16</c:v>
                </c:pt>
                <c:pt idx="56">
                  <c:v>46</c:v>
                </c:pt>
                <c:pt idx="57">
                  <c:v>28</c:v>
                </c:pt>
                <c:pt idx="58">
                  <c:v>20</c:v>
                </c:pt>
                <c:pt idx="59">
                  <c:v>11</c:v>
                </c:pt>
                <c:pt idx="60">
                  <c:v>7</c:v>
                </c:pt>
                <c:pt idx="61">
                  <c:v>10</c:v>
                </c:pt>
                <c:pt idx="62">
                  <c:v>17</c:v>
                </c:pt>
                <c:pt idx="63">
                  <c:v>13</c:v>
                </c:pt>
                <c:pt idx="64">
                  <c:v>25</c:v>
                </c:pt>
                <c:pt idx="65">
                  <c:v>27</c:v>
                </c:pt>
                <c:pt idx="66">
                  <c:v>43</c:v>
                </c:pt>
                <c:pt idx="67">
                  <c:v>36</c:v>
                </c:pt>
                <c:pt idx="68">
                  <c:v>19</c:v>
                </c:pt>
                <c:pt idx="69">
                  <c:v>61</c:v>
                </c:pt>
                <c:pt idx="70">
                  <c:v>132</c:v>
                </c:pt>
                <c:pt idx="71">
                  <c:v>112</c:v>
                </c:pt>
                <c:pt idx="72">
                  <c:v>41</c:v>
                </c:pt>
                <c:pt idx="73">
                  <c:v>87</c:v>
                </c:pt>
                <c:pt idx="74">
                  <c:v>102</c:v>
                </c:pt>
                <c:pt idx="75">
                  <c:v>87</c:v>
                </c:pt>
                <c:pt idx="76">
                  <c:v>125</c:v>
                </c:pt>
                <c:pt idx="77">
                  <c:v>126</c:v>
                </c:pt>
                <c:pt idx="78">
                  <c:v>106</c:v>
                </c:pt>
                <c:pt idx="79">
                  <c:v>114</c:v>
                </c:pt>
                <c:pt idx="80">
                  <c:v>110</c:v>
                </c:pt>
                <c:pt idx="81">
                  <c:v>129</c:v>
                </c:pt>
                <c:pt idx="82">
                  <c:v>107</c:v>
                </c:pt>
                <c:pt idx="83">
                  <c:v>100</c:v>
                </c:pt>
                <c:pt idx="84">
                  <c:v>121</c:v>
                </c:pt>
                <c:pt idx="85">
                  <c:v>95</c:v>
                </c:pt>
                <c:pt idx="86">
                  <c:v>81</c:v>
                </c:pt>
                <c:pt idx="87">
                  <c:v>138</c:v>
                </c:pt>
                <c:pt idx="88">
                  <c:v>128</c:v>
                </c:pt>
                <c:pt idx="89">
                  <c:v>120</c:v>
                </c:pt>
                <c:pt idx="90">
                  <c:v>133</c:v>
                </c:pt>
                <c:pt idx="91">
                  <c:v>137</c:v>
                </c:pt>
                <c:pt idx="92">
                  <c:v>173</c:v>
                </c:pt>
                <c:pt idx="93">
                  <c:v>140</c:v>
                </c:pt>
                <c:pt idx="94">
                  <c:v>169</c:v>
                </c:pt>
                <c:pt idx="95">
                  <c:v>129</c:v>
                </c:pt>
                <c:pt idx="96">
                  <c:v>126</c:v>
                </c:pt>
                <c:pt idx="97">
                  <c:v>139</c:v>
                </c:pt>
                <c:pt idx="98">
                  <c:v>145</c:v>
                </c:pt>
                <c:pt idx="99">
                  <c:v>170</c:v>
                </c:pt>
                <c:pt idx="100">
                  <c:v>143</c:v>
                </c:pt>
                <c:pt idx="101">
                  <c:v>152</c:v>
                </c:pt>
                <c:pt idx="102">
                  <c:v>122</c:v>
                </c:pt>
                <c:pt idx="103">
                  <c:v>113</c:v>
                </c:pt>
                <c:pt idx="104">
                  <c:v>140</c:v>
                </c:pt>
                <c:pt idx="105">
                  <c:v>161</c:v>
                </c:pt>
                <c:pt idx="106">
                  <c:v>157</c:v>
                </c:pt>
                <c:pt idx="107">
                  <c:v>161</c:v>
                </c:pt>
                <c:pt idx="108">
                  <c:v>199</c:v>
                </c:pt>
                <c:pt idx="109">
                  <c:v>206</c:v>
                </c:pt>
                <c:pt idx="110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F8-4429-A483-E15726B39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583936"/>
        <c:axId val="838486224"/>
      </c:scatterChart>
      <c:valAx>
        <c:axId val="84058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Year</a:t>
                </a:r>
                <a:endParaRPr lang="en-US" sz="1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486224"/>
        <c:crosses val="autoZero"/>
        <c:crossBetween val="midCat"/>
      </c:valAx>
      <c:valAx>
        <c:axId val="83848622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Number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83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Incidence of botulism from 1899</a:t>
            </a:r>
            <a:r>
              <a:rPr lang="en-US" sz="2800" b="1" baseline="0"/>
              <a:t> to 2017 by type</a:t>
            </a:r>
            <a:endParaRPr lang="en-US" sz="2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'toxin type and bot kind'!$S$2</c:f>
              <c:strCache>
                <c:ptCount val="1"/>
                <c:pt idx="0">
                  <c:v>Foodborne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'toxin type and bot kind'!$R$3:$R$7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E</c:v>
                </c:pt>
                <c:pt idx="3">
                  <c:v>F</c:v>
                </c:pt>
                <c:pt idx="4">
                  <c:v>mix</c:v>
                </c:pt>
              </c:strCache>
            </c:strRef>
          </c:cat>
          <c:val>
            <c:numRef>
              <c:f>'toxin type and bot kind'!$S$3:$S$7</c:f>
              <c:numCache>
                <c:formatCode>General</c:formatCode>
                <c:ptCount val="5"/>
                <c:pt idx="0">
                  <c:v>362</c:v>
                </c:pt>
                <c:pt idx="1">
                  <c:v>132</c:v>
                </c:pt>
                <c:pt idx="2">
                  <c:v>69</c:v>
                </c:pt>
                <c:pt idx="3">
                  <c:v>9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9-4C6C-A78F-4B28EDE1C190}"/>
            </c:ext>
          </c:extLst>
        </c:ser>
        <c:ser>
          <c:idx val="1"/>
          <c:order val="1"/>
          <c:tx>
            <c:strRef>
              <c:f>'toxin type and bot kind'!$T$2</c:f>
              <c:strCache>
                <c:ptCount val="1"/>
                <c:pt idx="0">
                  <c:v>Infant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'toxin type and bot kind'!$R$3:$R$7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E</c:v>
                </c:pt>
                <c:pt idx="3">
                  <c:v>F</c:v>
                </c:pt>
                <c:pt idx="4">
                  <c:v>mix</c:v>
                </c:pt>
              </c:strCache>
            </c:strRef>
          </c:cat>
          <c:val>
            <c:numRef>
              <c:f>'toxin type and bot kind'!$T$3:$T$7</c:f>
              <c:numCache>
                <c:formatCode>General</c:formatCode>
                <c:ptCount val="5"/>
                <c:pt idx="0">
                  <c:v>471</c:v>
                </c:pt>
                <c:pt idx="1">
                  <c:v>642</c:v>
                </c:pt>
                <c:pt idx="2">
                  <c:v>3</c:v>
                </c:pt>
                <c:pt idx="3">
                  <c:v>18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F9-4C6C-A78F-4B28EDE1C190}"/>
            </c:ext>
          </c:extLst>
        </c:ser>
        <c:ser>
          <c:idx val="2"/>
          <c:order val="2"/>
          <c:tx>
            <c:strRef>
              <c:f>'toxin type and bot kind'!$U$2</c:f>
              <c:strCache>
                <c:ptCount val="1"/>
                <c:pt idx="0">
                  <c:v>Wound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'toxin type and bot kind'!$R$3:$R$7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E</c:v>
                </c:pt>
                <c:pt idx="3">
                  <c:v>F</c:v>
                </c:pt>
                <c:pt idx="4">
                  <c:v>mix</c:v>
                </c:pt>
              </c:strCache>
            </c:strRef>
          </c:cat>
          <c:val>
            <c:numRef>
              <c:f>'toxin type and bot kind'!$U$3:$U$7</c:f>
              <c:numCache>
                <c:formatCode>General</c:formatCode>
                <c:ptCount val="5"/>
                <c:pt idx="0">
                  <c:v>95</c:v>
                </c:pt>
                <c:pt idx="1">
                  <c:v>34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F9-4C6C-A78F-4B28EDE1C190}"/>
            </c:ext>
          </c:extLst>
        </c:ser>
        <c:ser>
          <c:idx val="3"/>
          <c:order val="3"/>
          <c:tx>
            <c:strRef>
              <c:f>'toxin type and bot kind'!$V$2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'toxin type and bot kind'!$R$3:$R$7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E</c:v>
                </c:pt>
                <c:pt idx="3">
                  <c:v>F</c:v>
                </c:pt>
                <c:pt idx="4">
                  <c:v>mix</c:v>
                </c:pt>
              </c:strCache>
            </c:strRef>
          </c:cat>
          <c:val>
            <c:numRef>
              <c:f>'toxin type and bot kind'!$V$3:$V$7</c:f>
              <c:numCache>
                <c:formatCode>General</c:formatCode>
                <c:ptCount val="5"/>
                <c:pt idx="0">
                  <c:v>40</c:v>
                </c:pt>
                <c:pt idx="1">
                  <c:v>9</c:v>
                </c:pt>
                <c:pt idx="2">
                  <c:v>0</c:v>
                </c:pt>
                <c:pt idx="3">
                  <c:v>16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F9-4C6C-A78F-4B28EDE1C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4689856"/>
        <c:axId val="755284464"/>
      </c:barChart>
      <c:catAx>
        <c:axId val="88468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Toxin</a:t>
                </a:r>
                <a:r>
                  <a:rPr lang="en-US" sz="1800" b="1" baseline="0"/>
                  <a:t> type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284464"/>
        <c:crosses val="autoZero"/>
        <c:auto val="1"/>
        <c:lblAlgn val="ctr"/>
        <c:lblOffset val="100"/>
        <c:noMultiLvlLbl val="0"/>
      </c:catAx>
      <c:valAx>
        <c:axId val="75528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Prevalance</a:t>
                </a:r>
                <a:r>
                  <a:rPr lang="en-US" sz="1800" b="1" baseline="0"/>
                  <a:t> of botulism 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8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Association</a:t>
            </a:r>
            <a:r>
              <a:rPr lang="en-US" sz="1800" b="1" baseline="0" dirty="0"/>
              <a:t> between botulism disease and toxin </a:t>
            </a:r>
            <a:r>
              <a:rPr lang="en-US" sz="1800" b="0" baseline="0" dirty="0"/>
              <a:t>– for chi square analysis</a:t>
            </a:r>
            <a:endParaRPr lang="en-US" sz="1800" b="1" dirty="0"/>
          </a:p>
        </c:rich>
      </c:tx>
      <c:layout>
        <c:manualLayout>
          <c:xMode val="edge"/>
          <c:yMode val="edge"/>
          <c:x val="0.12283333333333334"/>
          <c:y val="1.296296296296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'toxin type and bot kind'!$W$15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289.2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573.5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65.2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kind'!$X$15:$AC$15</c:f>
              <c:numCache>
                <c:formatCode>General</c:formatCode>
                <c:ptCount val="6"/>
                <c:pt idx="0">
                  <c:v>362</c:v>
                </c:pt>
                <c:pt idx="1">
                  <c:v>289.27302452316076</c:v>
                </c:pt>
                <c:pt idx="2">
                  <c:v>471</c:v>
                </c:pt>
                <c:pt idx="3">
                  <c:v>573.48882833787468</c:v>
                </c:pt>
                <c:pt idx="4">
                  <c:v>95</c:v>
                </c:pt>
                <c:pt idx="5">
                  <c:v>65.238147138964578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AB-42FC-95E3-8EF5FB50ADCA}"/>
            </c:ext>
          </c:extLst>
        </c:ser>
        <c:ser>
          <c:idx val="1"/>
          <c:order val="1"/>
          <c:tx>
            <c:strRef>
              <c:f>'toxin type and bot kind'!$W$16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251.7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499.3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56.8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kind'!$X$16:$AC$16</c:f>
              <c:numCache>
                <c:formatCode>General</c:formatCode>
                <c:ptCount val="6"/>
                <c:pt idx="0">
                  <c:v>132</c:v>
                </c:pt>
                <c:pt idx="1">
                  <c:v>251.86702997275205</c:v>
                </c:pt>
                <c:pt idx="2">
                  <c:v>642</c:v>
                </c:pt>
                <c:pt idx="3">
                  <c:v>499.33079019073568</c:v>
                </c:pt>
                <c:pt idx="4">
                  <c:v>34</c:v>
                </c:pt>
                <c:pt idx="5">
                  <c:v>56.802179836512259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AB-42FC-95E3-8EF5FB50ADCA}"/>
            </c:ext>
          </c:extLst>
        </c:ser>
        <c:ser>
          <c:idx val="2"/>
          <c:order val="2"/>
          <c:tx>
            <c:strRef>
              <c:f>'toxin type and bot kind'!$W$17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22.4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44.5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5.06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kind'!$X$17:$AC$17</c:f>
              <c:numCache>
                <c:formatCode>General</c:formatCode>
                <c:ptCount val="6"/>
                <c:pt idx="0">
                  <c:v>69</c:v>
                </c:pt>
                <c:pt idx="1">
                  <c:v>22.443596730245233</c:v>
                </c:pt>
                <c:pt idx="2">
                  <c:v>3</c:v>
                </c:pt>
                <c:pt idx="3">
                  <c:v>44.49482288828338</c:v>
                </c:pt>
                <c:pt idx="4">
                  <c:v>0</c:v>
                </c:pt>
                <c:pt idx="5">
                  <c:v>5.0615803814713898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AB-42FC-95E3-8EF5FB50ADCA}"/>
            </c:ext>
          </c:extLst>
        </c:ser>
        <c:ser>
          <c:idx val="3"/>
          <c:order val="3"/>
          <c:tx>
            <c:strRef>
              <c:f>'toxin type and bot kind'!$W$18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8.41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16.7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1.89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kind'!$X$18:$AC$18</c:f>
              <c:numCache>
                <c:formatCode>General</c:formatCode>
                <c:ptCount val="6"/>
                <c:pt idx="0">
                  <c:v>9</c:v>
                </c:pt>
                <c:pt idx="1">
                  <c:v>8.4163487738419622</c:v>
                </c:pt>
                <c:pt idx="2">
                  <c:v>18</c:v>
                </c:pt>
                <c:pt idx="3">
                  <c:v>16.685558583106268</c:v>
                </c:pt>
                <c:pt idx="4">
                  <c:v>0</c:v>
                </c:pt>
                <c:pt idx="5">
                  <c:v>1.8980926430517711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AB-42FC-95E3-8EF5FB50AD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2"/>
        <c:axId val="993277168"/>
        <c:axId val="724514880"/>
      </c:barChart>
      <c:catAx>
        <c:axId val="9932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514880"/>
        <c:crosses val="autoZero"/>
        <c:auto val="1"/>
        <c:lblAlgn val="ctr"/>
        <c:lblOffset val="100"/>
        <c:noMultiLvlLbl val="0"/>
      </c:catAx>
      <c:valAx>
        <c:axId val="72451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Number</a:t>
                </a:r>
                <a:r>
                  <a:rPr lang="en-US" sz="1600" b="1" baseline="0"/>
                  <a:t> of cases</a:t>
                </a:r>
                <a:endParaRPr 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27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Association</a:t>
            </a:r>
            <a:r>
              <a:rPr lang="en-US" sz="1800" b="1" baseline="0" dirty="0"/>
              <a:t> between botulism disease and toxin </a:t>
            </a:r>
            <a:r>
              <a:rPr lang="en-US" sz="1800" b="0" baseline="0" dirty="0"/>
              <a:t>– for chi square analysis</a:t>
            </a:r>
            <a:endParaRPr lang="en-US" sz="1800" b="1" dirty="0"/>
          </a:p>
        </c:rich>
      </c:tx>
      <c:layout>
        <c:manualLayout>
          <c:xMode val="edge"/>
          <c:yMode val="edge"/>
          <c:x val="0.12283333333333334"/>
          <c:y val="1.296296296296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'toxin type and bot kind'!$W$15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289.2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573.5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65.2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kind'!$X$15:$AC$15</c:f>
              <c:numCache>
                <c:formatCode>General</c:formatCode>
                <c:ptCount val="6"/>
                <c:pt idx="0">
                  <c:v>362</c:v>
                </c:pt>
                <c:pt idx="1">
                  <c:v>289.27302452316076</c:v>
                </c:pt>
                <c:pt idx="2">
                  <c:v>471</c:v>
                </c:pt>
                <c:pt idx="3">
                  <c:v>573.48882833787468</c:v>
                </c:pt>
                <c:pt idx="4">
                  <c:v>95</c:v>
                </c:pt>
                <c:pt idx="5">
                  <c:v>65.238147138964578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AB-42FC-95E3-8EF5FB50ADCA}"/>
            </c:ext>
          </c:extLst>
        </c:ser>
        <c:ser>
          <c:idx val="1"/>
          <c:order val="1"/>
          <c:tx>
            <c:strRef>
              <c:f>'toxin type and bot kind'!$W$16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251.7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499.3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56.8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kind'!$X$16:$AC$16</c:f>
              <c:numCache>
                <c:formatCode>General</c:formatCode>
                <c:ptCount val="6"/>
                <c:pt idx="0">
                  <c:v>132</c:v>
                </c:pt>
                <c:pt idx="1">
                  <c:v>251.86702997275205</c:v>
                </c:pt>
                <c:pt idx="2">
                  <c:v>642</c:v>
                </c:pt>
                <c:pt idx="3">
                  <c:v>499.33079019073568</c:v>
                </c:pt>
                <c:pt idx="4">
                  <c:v>34</c:v>
                </c:pt>
                <c:pt idx="5">
                  <c:v>56.802179836512259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AB-42FC-95E3-8EF5FB50ADCA}"/>
            </c:ext>
          </c:extLst>
        </c:ser>
        <c:ser>
          <c:idx val="2"/>
          <c:order val="2"/>
          <c:tx>
            <c:strRef>
              <c:f>'toxin type and bot kind'!$W$17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22.4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44.5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5.06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kind'!$X$17:$AC$17</c:f>
              <c:numCache>
                <c:formatCode>General</c:formatCode>
                <c:ptCount val="6"/>
                <c:pt idx="0">
                  <c:v>69</c:v>
                </c:pt>
                <c:pt idx="1">
                  <c:v>22.443596730245233</c:v>
                </c:pt>
                <c:pt idx="2">
                  <c:v>3</c:v>
                </c:pt>
                <c:pt idx="3">
                  <c:v>44.49482288828338</c:v>
                </c:pt>
                <c:pt idx="4">
                  <c:v>0</c:v>
                </c:pt>
                <c:pt idx="5">
                  <c:v>5.0615803814713898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AB-42FC-95E3-8EF5FB50ADCA}"/>
            </c:ext>
          </c:extLst>
        </c:ser>
        <c:ser>
          <c:idx val="3"/>
          <c:order val="3"/>
          <c:tx>
            <c:strRef>
              <c:f>'toxin type and bot kind'!$W$18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8.41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CDAB-42FC-95E3-8EF5FB50AD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16.7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CDAB-42FC-95E3-8EF5FB50AD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1.89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CDAB-42FC-95E3-8EF5FB50A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'toxin type and bot kind'!$X$13:$AC$14</c:f>
              <c:multiLvlStrCache>
                <c:ptCount val="6"/>
                <c:lvl>
                  <c:pt idx="0">
                    <c:v>Observed</c:v>
                  </c:pt>
                  <c:pt idx="1">
                    <c:v>Expected</c:v>
                  </c:pt>
                  <c:pt idx="2">
                    <c:v>Observed</c:v>
                  </c:pt>
                  <c:pt idx="3">
                    <c:v>Expected</c:v>
                  </c:pt>
                  <c:pt idx="4">
                    <c:v>Observed</c:v>
                  </c:pt>
                  <c:pt idx="5">
                    <c:v>Expected</c:v>
                  </c:pt>
                </c:lvl>
                <c:lvl>
                  <c:pt idx="0">
                    <c:v>Foodborne</c:v>
                  </c:pt>
                  <c:pt idx="2">
                    <c:v>Infant</c:v>
                  </c:pt>
                  <c:pt idx="4">
                    <c:v>Wound</c:v>
                  </c:pt>
                </c:lvl>
              </c:multiLvlStrCache>
            </c:multiLvlStrRef>
          </c:cat>
          <c:val>
            <c:numRef>
              <c:f>'toxin type and bot kind'!$X$18:$AC$18</c:f>
              <c:numCache>
                <c:formatCode>General</c:formatCode>
                <c:ptCount val="6"/>
                <c:pt idx="0">
                  <c:v>9</c:v>
                </c:pt>
                <c:pt idx="1">
                  <c:v>8.4163487738419622</c:v>
                </c:pt>
                <c:pt idx="2">
                  <c:v>18</c:v>
                </c:pt>
                <c:pt idx="3">
                  <c:v>16.685558583106268</c:v>
                </c:pt>
                <c:pt idx="4">
                  <c:v>0</c:v>
                </c:pt>
                <c:pt idx="5">
                  <c:v>1.8980926430517711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AB-42FC-95E3-8EF5FB50AD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2"/>
        <c:axId val="993277168"/>
        <c:axId val="724514880"/>
      </c:barChart>
      <c:catAx>
        <c:axId val="9932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514880"/>
        <c:crosses val="autoZero"/>
        <c:auto val="1"/>
        <c:lblAlgn val="ctr"/>
        <c:lblOffset val="100"/>
        <c:noMultiLvlLbl val="0"/>
      </c:catAx>
      <c:valAx>
        <c:axId val="72451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Number</a:t>
                </a:r>
                <a:r>
                  <a:rPr lang="en-US" sz="1600" b="1" baseline="0"/>
                  <a:t> of cases</a:t>
                </a:r>
                <a:endParaRPr lang="en-US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27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Correlation of botulism cases with</a:t>
            </a:r>
            <a:r>
              <a:rPr lang="en-US" sz="2400" b="1" baseline="0" dirty="0"/>
              <a:t> year</a:t>
            </a:r>
            <a:endParaRPr lang="en-US" sz="2400" b="1" dirty="0"/>
          </a:p>
        </c:rich>
      </c:tx>
      <c:layout>
        <c:manualLayout>
          <c:xMode val="edge"/>
          <c:yMode val="edge"/>
          <c:x val="0.42151732518780899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'By year'!$F$1</c:f>
              <c:strCache>
                <c:ptCount val="1"/>
                <c:pt idx="0">
                  <c:v>Total Count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'By year'!$E$2:$E$2281</c:f>
              <c:numCache>
                <c:formatCode>General</c:formatCode>
                <c:ptCount val="2280"/>
                <c:pt idx="0">
                  <c:v>1899</c:v>
                </c:pt>
                <c:pt idx="1">
                  <c:v>1902</c:v>
                </c:pt>
                <c:pt idx="2">
                  <c:v>1906</c:v>
                </c:pt>
                <c:pt idx="3">
                  <c:v>1910</c:v>
                </c:pt>
                <c:pt idx="4">
                  <c:v>1911</c:v>
                </c:pt>
                <c:pt idx="5">
                  <c:v>1912</c:v>
                </c:pt>
                <c:pt idx="6">
                  <c:v>1913</c:v>
                </c:pt>
                <c:pt idx="7">
                  <c:v>1914</c:v>
                </c:pt>
                <c:pt idx="8">
                  <c:v>1915</c:v>
                </c:pt>
                <c:pt idx="9">
                  <c:v>1916</c:v>
                </c:pt>
                <c:pt idx="10">
                  <c:v>1917</c:v>
                </c:pt>
                <c:pt idx="11">
                  <c:v>1918</c:v>
                </c:pt>
                <c:pt idx="12">
                  <c:v>1919</c:v>
                </c:pt>
                <c:pt idx="13">
                  <c:v>1920</c:v>
                </c:pt>
                <c:pt idx="14">
                  <c:v>1921</c:v>
                </c:pt>
                <c:pt idx="15">
                  <c:v>1922</c:v>
                </c:pt>
                <c:pt idx="16">
                  <c:v>1923</c:v>
                </c:pt>
                <c:pt idx="17">
                  <c:v>1924</c:v>
                </c:pt>
                <c:pt idx="18">
                  <c:v>1925</c:v>
                </c:pt>
                <c:pt idx="19">
                  <c:v>1926</c:v>
                </c:pt>
                <c:pt idx="20">
                  <c:v>1927</c:v>
                </c:pt>
                <c:pt idx="21">
                  <c:v>1928</c:v>
                </c:pt>
                <c:pt idx="22">
                  <c:v>1929</c:v>
                </c:pt>
                <c:pt idx="23">
                  <c:v>1930</c:v>
                </c:pt>
                <c:pt idx="24">
                  <c:v>1931</c:v>
                </c:pt>
                <c:pt idx="25">
                  <c:v>1932</c:v>
                </c:pt>
                <c:pt idx="26">
                  <c:v>1933</c:v>
                </c:pt>
                <c:pt idx="27">
                  <c:v>1934</c:v>
                </c:pt>
                <c:pt idx="28">
                  <c:v>1935</c:v>
                </c:pt>
                <c:pt idx="29">
                  <c:v>1936</c:v>
                </c:pt>
                <c:pt idx="30">
                  <c:v>1937</c:v>
                </c:pt>
                <c:pt idx="31">
                  <c:v>1938</c:v>
                </c:pt>
                <c:pt idx="32">
                  <c:v>1939</c:v>
                </c:pt>
                <c:pt idx="33">
                  <c:v>1940</c:v>
                </c:pt>
                <c:pt idx="34">
                  <c:v>1941</c:v>
                </c:pt>
                <c:pt idx="35">
                  <c:v>1942</c:v>
                </c:pt>
                <c:pt idx="36">
                  <c:v>1943</c:v>
                </c:pt>
                <c:pt idx="37">
                  <c:v>1944</c:v>
                </c:pt>
                <c:pt idx="38">
                  <c:v>1945</c:v>
                </c:pt>
                <c:pt idx="39">
                  <c:v>1946</c:v>
                </c:pt>
                <c:pt idx="40">
                  <c:v>1947</c:v>
                </c:pt>
                <c:pt idx="41">
                  <c:v>1948</c:v>
                </c:pt>
                <c:pt idx="42">
                  <c:v>1949</c:v>
                </c:pt>
                <c:pt idx="43">
                  <c:v>1950</c:v>
                </c:pt>
                <c:pt idx="44">
                  <c:v>1951</c:v>
                </c:pt>
                <c:pt idx="45">
                  <c:v>1952</c:v>
                </c:pt>
                <c:pt idx="46">
                  <c:v>1953</c:v>
                </c:pt>
                <c:pt idx="47">
                  <c:v>1954</c:v>
                </c:pt>
                <c:pt idx="48">
                  <c:v>1955</c:v>
                </c:pt>
                <c:pt idx="49">
                  <c:v>1956</c:v>
                </c:pt>
                <c:pt idx="50">
                  <c:v>1957</c:v>
                </c:pt>
                <c:pt idx="51">
                  <c:v>1958</c:v>
                </c:pt>
                <c:pt idx="52">
                  <c:v>1959</c:v>
                </c:pt>
                <c:pt idx="53">
                  <c:v>1960</c:v>
                </c:pt>
                <c:pt idx="54">
                  <c:v>1961</c:v>
                </c:pt>
                <c:pt idx="55">
                  <c:v>1962</c:v>
                </c:pt>
                <c:pt idx="56">
                  <c:v>1963</c:v>
                </c:pt>
                <c:pt idx="57">
                  <c:v>1964</c:v>
                </c:pt>
                <c:pt idx="58">
                  <c:v>1965</c:v>
                </c:pt>
                <c:pt idx="59">
                  <c:v>1966</c:v>
                </c:pt>
                <c:pt idx="60">
                  <c:v>1967</c:v>
                </c:pt>
                <c:pt idx="61">
                  <c:v>1968</c:v>
                </c:pt>
                <c:pt idx="62">
                  <c:v>1969</c:v>
                </c:pt>
                <c:pt idx="63">
                  <c:v>1970</c:v>
                </c:pt>
                <c:pt idx="64">
                  <c:v>1971</c:v>
                </c:pt>
                <c:pt idx="65">
                  <c:v>1972</c:v>
                </c:pt>
                <c:pt idx="66">
                  <c:v>1973</c:v>
                </c:pt>
                <c:pt idx="67">
                  <c:v>1974</c:v>
                </c:pt>
                <c:pt idx="68">
                  <c:v>1975</c:v>
                </c:pt>
                <c:pt idx="69">
                  <c:v>1976</c:v>
                </c:pt>
                <c:pt idx="70">
                  <c:v>1977</c:v>
                </c:pt>
                <c:pt idx="71">
                  <c:v>1978</c:v>
                </c:pt>
                <c:pt idx="72">
                  <c:v>1979</c:v>
                </c:pt>
                <c:pt idx="73">
                  <c:v>1980</c:v>
                </c:pt>
                <c:pt idx="74">
                  <c:v>1981</c:v>
                </c:pt>
                <c:pt idx="75">
                  <c:v>1982</c:v>
                </c:pt>
                <c:pt idx="76">
                  <c:v>1983</c:v>
                </c:pt>
                <c:pt idx="77">
                  <c:v>1984</c:v>
                </c:pt>
                <c:pt idx="78">
                  <c:v>1985</c:v>
                </c:pt>
                <c:pt idx="79">
                  <c:v>1986</c:v>
                </c:pt>
                <c:pt idx="80">
                  <c:v>1987</c:v>
                </c:pt>
                <c:pt idx="81">
                  <c:v>1988</c:v>
                </c:pt>
                <c:pt idx="82">
                  <c:v>1989</c:v>
                </c:pt>
                <c:pt idx="83">
                  <c:v>1990</c:v>
                </c:pt>
                <c:pt idx="84">
                  <c:v>1991</c:v>
                </c:pt>
                <c:pt idx="85">
                  <c:v>1992</c:v>
                </c:pt>
                <c:pt idx="86">
                  <c:v>1993</c:v>
                </c:pt>
                <c:pt idx="87">
                  <c:v>1994</c:v>
                </c:pt>
                <c:pt idx="88">
                  <c:v>1995</c:v>
                </c:pt>
                <c:pt idx="89">
                  <c:v>1996</c:v>
                </c:pt>
                <c:pt idx="90">
                  <c:v>1997</c:v>
                </c:pt>
                <c:pt idx="91">
                  <c:v>1998</c:v>
                </c:pt>
                <c:pt idx="92">
                  <c:v>1999</c:v>
                </c:pt>
                <c:pt idx="93">
                  <c:v>2000</c:v>
                </c:pt>
                <c:pt idx="94">
                  <c:v>2001</c:v>
                </c:pt>
                <c:pt idx="95">
                  <c:v>2002</c:v>
                </c:pt>
                <c:pt idx="96">
                  <c:v>2003</c:v>
                </c:pt>
                <c:pt idx="97">
                  <c:v>2004</c:v>
                </c:pt>
                <c:pt idx="98">
                  <c:v>2005</c:v>
                </c:pt>
                <c:pt idx="99">
                  <c:v>2006</c:v>
                </c:pt>
                <c:pt idx="100">
                  <c:v>2007</c:v>
                </c:pt>
                <c:pt idx="101">
                  <c:v>2008</c:v>
                </c:pt>
                <c:pt idx="102">
                  <c:v>2009</c:v>
                </c:pt>
                <c:pt idx="103">
                  <c:v>2010</c:v>
                </c:pt>
                <c:pt idx="104">
                  <c:v>2011</c:v>
                </c:pt>
                <c:pt idx="105">
                  <c:v>2012</c:v>
                </c:pt>
                <c:pt idx="106">
                  <c:v>2013</c:v>
                </c:pt>
                <c:pt idx="107">
                  <c:v>2014</c:v>
                </c:pt>
                <c:pt idx="108">
                  <c:v>2015</c:v>
                </c:pt>
                <c:pt idx="109">
                  <c:v>2016</c:v>
                </c:pt>
                <c:pt idx="110">
                  <c:v>2017</c:v>
                </c:pt>
              </c:numCache>
            </c:numRef>
          </c:xVal>
          <c:yVal>
            <c:numRef>
              <c:f>'By year'!$F$2:$F$2281</c:f>
              <c:numCache>
                <c:formatCode>General</c:formatCode>
                <c:ptCount val="2280"/>
                <c:pt idx="0">
                  <c:v>1</c:v>
                </c:pt>
                <c:pt idx="1">
                  <c:v>7</c:v>
                </c:pt>
                <c:pt idx="2">
                  <c:v>3</c:v>
                </c:pt>
                <c:pt idx="3">
                  <c:v>22</c:v>
                </c:pt>
                <c:pt idx="4">
                  <c:v>1</c:v>
                </c:pt>
                <c:pt idx="5">
                  <c:v>27</c:v>
                </c:pt>
                <c:pt idx="6">
                  <c:v>24</c:v>
                </c:pt>
                <c:pt idx="7">
                  <c:v>7</c:v>
                </c:pt>
                <c:pt idx="8">
                  <c:v>18</c:v>
                </c:pt>
                <c:pt idx="9">
                  <c:v>13</c:v>
                </c:pt>
                <c:pt idx="10">
                  <c:v>22</c:v>
                </c:pt>
                <c:pt idx="11">
                  <c:v>43</c:v>
                </c:pt>
                <c:pt idx="12">
                  <c:v>66</c:v>
                </c:pt>
                <c:pt idx="13">
                  <c:v>43</c:v>
                </c:pt>
                <c:pt idx="14">
                  <c:v>63</c:v>
                </c:pt>
                <c:pt idx="15">
                  <c:v>59</c:v>
                </c:pt>
                <c:pt idx="16">
                  <c:v>20</c:v>
                </c:pt>
                <c:pt idx="17">
                  <c:v>50</c:v>
                </c:pt>
                <c:pt idx="18">
                  <c:v>24</c:v>
                </c:pt>
                <c:pt idx="19">
                  <c:v>5</c:v>
                </c:pt>
                <c:pt idx="20">
                  <c:v>11</c:v>
                </c:pt>
                <c:pt idx="21">
                  <c:v>23</c:v>
                </c:pt>
                <c:pt idx="22">
                  <c:v>30</c:v>
                </c:pt>
                <c:pt idx="23">
                  <c:v>17</c:v>
                </c:pt>
                <c:pt idx="24">
                  <c:v>48</c:v>
                </c:pt>
                <c:pt idx="25">
                  <c:v>47</c:v>
                </c:pt>
                <c:pt idx="26">
                  <c:v>37</c:v>
                </c:pt>
                <c:pt idx="27">
                  <c:v>18</c:v>
                </c:pt>
                <c:pt idx="28">
                  <c:v>71</c:v>
                </c:pt>
                <c:pt idx="29">
                  <c:v>24</c:v>
                </c:pt>
                <c:pt idx="30">
                  <c:v>42</c:v>
                </c:pt>
                <c:pt idx="31">
                  <c:v>33</c:v>
                </c:pt>
                <c:pt idx="32">
                  <c:v>47</c:v>
                </c:pt>
                <c:pt idx="33">
                  <c:v>35</c:v>
                </c:pt>
                <c:pt idx="34">
                  <c:v>44</c:v>
                </c:pt>
                <c:pt idx="35">
                  <c:v>37</c:v>
                </c:pt>
                <c:pt idx="36">
                  <c:v>23</c:v>
                </c:pt>
                <c:pt idx="37">
                  <c:v>39</c:v>
                </c:pt>
                <c:pt idx="38">
                  <c:v>37</c:v>
                </c:pt>
                <c:pt idx="39">
                  <c:v>21</c:v>
                </c:pt>
                <c:pt idx="40">
                  <c:v>45</c:v>
                </c:pt>
                <c:pt idx="41">
                  <c:v>33</c:v>
                </c:pt>
                <c:pt idx="42">
                  <c:v>16</c:v>
                </c:pt>
                <c:pt idx="43">
                  <c:v>24</c:v>
                </c:pt>
                <c:pt idx="44">
                  <c:v>37</c:v>
                </c:pt>
                <c:pt idx="45">
                  <c:v>20</c:v>
                </c:pt>
                <c:pt idx="46">
                  <c:v>18</c:v>
                </c:pt>
                <c:pt idx="47">
                  <c:v>19</c:v>
                </c:pt>
                <c:pt idx="48">
                  <c:v>17</c:v>
                </c:pt>
                <c:pt idx="49">
                  <c:v>28</c:v>
                </c:pt>
                <c:pt idx="50">
                  <c:v>34</c:v>
                </c:pt>
                <c:pt idx="51">
                  <c:v>7</c:v>
                </c:pt>
                <c:pt idx="52">
                  <c:v>29</c:v>
                </c:pt>
                <c:pt idx="53">
                  <c:v>12</c:v>
                </c:pt>
                <c:pt idx="54">
                  <c:v>14</c:v>
                </c:pt>
                <c:pt idx="55">
                  <c:v>16</c:v>
                </c:pt>
                <c:pt idx="56">
                  <c:v>46</c:v>
                </c:pt>
                <c:pt idx="57">
                  <c:v>28</c:v>
                </c:pt>
                <c:pt idx="58">
                  <c:v>20</c:v>
                </c:pt>
                <c:pt idx="59">
                  <c:v>11</c:v>
                </c:pt>
                <c:pt idx="60">
                  <c:v>7</c:v>
                </c:pt>
                <c:pt idx="61">
                  <c:v>10</c:v>
                </c:pt>
                <c:pt idx="62">
                  <c:v>17</c:v>
                </c:pt>
                <c:pt idx="63">
                  <c:v>13</c:v>
                </c:pt>
                <c:pt idx="64">
                  <c:v>25</c:v>
                </c:pt>
                <c:pt idx="65">
                  <c:v>27</c:v>
                </c:pt>
                <c:pt idx="66">
                  <c:v>43</c:v>
                </c:pt>
                <c:pt idx="67">
                  <c:v>36</c:v>
                </c:pt>
                <c:pt idx="68">
                  <c:v>19</c:v>
                </c:pt>
                <c:pt idx="69">
                  <c:v>61</c:v>
                </c:pt>
                <c:pt idx="70">
                  <c:v>132</c:v>
                </c:pt>
                <c:pt idx="71">
                  <c:v>112</c:v>
                </c:pt>
                <c:pt idx="72">
                  <c:v>41</c:v>
                </c:pt>
                <c:pt idx="73">
                  <c:v>87</c:v>
                </c:pt>
                <c:pt idx="74">
                  <c:v>102</c:v>
                </c:pt>
                <c:pt idx="75">
                  <c:v>87</c:v>
                </c:pt>
                <c:pt idx="76">
                  <c:v>125</c:v>
                </c:pt>
                <c:pt idx="77">
                  <c:v>126</c:v>
                </c:pt>
                <c:pt idx="78">
                  <c:v>106</c:v>
                </c:pt>
                <c:pt idx="79">
                  <c:v>114</c:v>
                </c:pt>
                <c:pt idx="80">
                  <c:v>110</c:v>
                </c:pt>
                <c:pt idx="81">
                  <c:v>129</c:v>
                </c:pt>
                <c:pt idx="82">
                  <c:v>107</c:v>
                </c:pt>
                <c:pt idx="83">
                  <c:v>100</c:v>
                </c:pt>
                <c:pt idx="84">
                  <c:v>121</c:v>
                </c:pt>
                <c:pt idx="85">
                  <c:v>95</c:v>
                </c:pt>
                <c:pt idx="86">
                  <c:v>81</c:v>
                </c:pt>
                <c:pt idx="87">
                  <c:v>138</c:v>
                </c:pt>
                <c:pt idx="88">
                  <c:v>128</c:v>
                </c:pt>
                <c:pt idx="89">
                  <c:v>120</c:v>
                </c:pt>
                <c:pt idx="90">
                  <c:v>133</c:v>
                </c:pt>
                <c:pt idx="91">
                  <c:v>137</c:v>
                </c:pt>
                <c:pt idx="92">
                  <c:v>173</c:v>
                </c:pt>
                <c:pt idx="93">
                  <c:v>140</c:v>
                </c:pt>
                <c:pt idx="94">
                  <c:v>169</c:v>
                </c:pt>
                <c:pt idx="95">
                  <c:v>129</c:v>
                </c:pt>
                <c:pt idx="96">
                  <c:v>126</c:v>
                </c:pt>
                <c:pt idx="97">
                  <c:v>139</c:v>
                </c:pt>
                <c:pt idx="98">
                  <c:v>145</c:v>
                </c:pt>
                <c:pt idx="99">
                  <c:v>170</c:v>
                </c:pt>
                <c:pt idx="100">
                  <c:v>143</c:v>
                </c:pt>
                <c:pt idx="101">
                  <c:v>152</c:v>
                </c:pt>
                <c:pt idx="102">
                  <c:v>122</c:v>
                </c:pt>
                <c:pt idx="103">
                  <c:v>113</c:v>
                </c:pt>
                <c:pt idx="104">
                  <c:v>140</c:v>
                </c:pt>
                <c:pt idx="105">
                  <c:v>161</c:v>
                </c:pt>
                <c:pt idx="106">
                  <c:v>157</c:v>
                </c:pt>
                <c:pt idx="107">
                  <c:v>161</c:v>
                </c:pt>
                <c:pt idx="108">
                  <c:v>199</c:v>
                </c:pt>
                <c:pt idx="109">
                  <c:v>206</c:v>
                </c:pt>
                <c:pt idx="110">
                  <c:v>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7E-42C8-B5F5-AF33BC380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583936"/>
        <c:axId val="838486224"/>
      </c:scatterChart>
      <c:valAx>
        <c:axId val="84058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Year</a:t>
                </a:r>
                <a:endParaRPr lang="en-US" sz="1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486224"/>
        <c:crosses val="autoZero"/>
        <c:crossBetween val="midCat"/>
      </c:valAx>
      <c:valAx>
        <c:axId val="838486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Number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83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0.77632</cdr:x>
      <cdr:y>0.53244</cdr:y>
    </cdr:from>
    <cdr:to>
      <cdr:x>0.84868</cdr:x>
      <cdr:y>0.53244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17D4EB59-E101-44E9-81D5-C5593015FA31}"/>
            </a:ext>
          </a:extLst>
        </cdr:cNvPr>
        <cdr:cNvCxnSpPr/>
      </cdr:nvCxnSpPr>
      <cdr:spPr>
        <a:xfrm xmlns:a="http://schemas.openxmlformats.org/drawingml/2006/main">
          <a:off x="7098631" y="3356808"/>
          <a:ext cx="66173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0.84079</cdr:x>
      <cdr:y>0.51336</cdr:y>
    </cdr:from>
    <cdr:to>
      <cdr:x>0.96184</cdr:x>
      <cdr:y>0.56679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605B6212-8622-4168-BCDF-3B5D6F482ED5}"/>
            </a:ext>
          </a:extLst>
        </cdr:cNvPr>
        <cdr:cNvSpPr txBox="1"/>
      </cdr:nvSpPr>
      <cdr:spPr>
        <a:xfrm xmlns:a="http://schemas.openxmlformats.org/drawingml/2006/main">
          <a:off x="7688179" y="3236496"/>
          <a:ext cx="1106905" cy="3368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California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3609-C040-454D-864D-C0F2F936EC6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BD483-F7D0-4B5E-80E6-C73EE2BC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Clostridium botulinum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says type E does better with trypsin.</a:t>
            </a:r>
          </a:p>
          <a:p>
            <a:endParaRPr lang="en-US" dirty="0"/>
          </a:p>
          <a:p>
            <a:r>
              <a:rPr lang="en-US" dirty="0"/>
              <a:t>Infant botulism </a:t>
            </a:r>
            <a:r>
              <a:rPr lang="en-US" dirty="0" err="1"/>
              <a:t>Ided</a:t>
            </a:r>
            <a:r>
              <a:rPr lang="en-US" dirty="0"/>
              <a:t> in 1976 (https://www.emergency.cdc.gov/agent/botulism/clinicians/epidemiology.asp)</a:t>
            </a:r>
          </a:p>
          <a:p>
            <a:endParaRPr lang="en-US" dirty="0"/>
          </a:p>
          <a:p>
            <a:r>
              <a:rPr lang="en-US" dirty="0"/>
              <a:t>https://jamanetwork.com/journals/jama/article-abstract/1162106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https://www.foodsafetynews.com/2017/06/cdc-report-shows-foodborne-botulism-poisoning-increasing/</a:t>
            </a:r>
          </a:p>
          <a:p>
            <a:endParaRPr lang="en-US" dirty="0"/>
          </a:p>
          <a:p>
            <a:r>
              <a:rPr lang="en-US" dirty="0"/>
              <a:t>https://www.emergency.cdc.gov/agent/botulism/clinicians/epidemiology.asp--1980s-90s increase in CA due to drugs, especially black tar heroine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Botulism Cases Rise In 1963: Knowledge of antitoxins, nerve damage, diagnosis is far from complete, investigators report. </a:t>
            </a:r>
            <a:r>
              <a:rPr lang="en-US" b="0" i="1" dirty="0">
                <a:solidFill>
                  <a:srgbClr val="333333"/>
                </a:solidFill>
                <a:effectLst/>
                <a:latin typeface="Guardian TextSans Web"/>
              </a:rPr>
              <a:t>JAMA.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 1964;187(8):37–38. doi:10.1001/jama.1964.03060210097046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says type E does better with trypsin.</a:t>
            </a:r>
          </a:p>
          <a:p>
            <a:endParaRPr lang="en-US" dirty="0"/>
          </a:p>
          <a:p>
            <a:r>
              <a:rPr lang="en-US" dirty="0"/>
              <a:t>Infant </a:t>
            </a:r>
            <a:r>
              <a:rPr lang="en-US"/>
              <a:t>botulism ID'ed </a:t>
            </a:r>
            <a:r>
              <a:rPr lang="en-US" dirty="0"/>
              <a:t>in 1976 (https://www.emergency.cdc.gov/agent/botulism/clinicians/epidemiology.asp)</a:t>
            </a:r>
          </a:p>
          <a:p>
            <a:endParaRPr lang="en-US" dirty="0"/>
          </a:p>
          <a:p>
            <a:r>
              <a:rPr lang="en-US" dirty="0"/>
              <a:t>https://jamanetwork.com/journals/jama/article-abstract/1162106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D483-F7D0-4B5E-80E6-C73EE2BC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1ED-43DA-493C-9EC4-780FE279F315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09F0-E2EC-4F1E-9B19-1A119764836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1A0D-00E4-488D-9476-84042C01035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61ED-43DA-493C-9EC4-780FE279F315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6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E221-DF25-4B64-B19B-401213F1753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5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5FB6-44E9-4E79-A95A-538F43B0F65A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9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A148-FE6B-4C59-BEBB-BBD3F34634A6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5E1B-449A-4B18-BF58-BE45AC59C199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57-64A5-4E64-9FF4-AE73626DACD1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0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5AD5-DFCA-48D5-8A7A-1C6ACEBD3AB0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4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D1FC2C3-5833-42B2-9EBA-C42886B9C703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E221-DF25-4B64-B19B-401213F1753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C637-1E4B-463D-B278-D9D31F6E7695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09F0-E2EC-4F1E-9B19-1A119764836F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0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1A0D-00E4-488D-9476-84042C010352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5FB6-44E9-4E79-A95A-538F43B0F65A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A148-FE6B-4C59-BEBB-BBD3F34634A6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5E1B-449A-4B18-BF58-BE45AC59C199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57-64A5-4E64-9FF4-AE73626DACD1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5AD5-DFCA-48D5-8A7A-1C6ACEBD3AB0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C2C3-5833-42B2-9EBA-C42886B9C703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C637-1E4B-463D-B278-D9D31F6E7695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5340-D887-4090-B230-AF634F88D3A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C35340-D887-4090-B230-AF634F88D3AD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1545C3-96CF-4066-BB45-6EC474BC31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2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botulism" TargetMode="External"/><Relationship Id="rId7" Type="http://schemas.openxmlformats.org/officeDocument/2006/relationships/hyperlink" Target="https://www.emergency.cdc.gov/agent/botulism/clinicians/epidemiology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oodsafetynews.com/2017/06/cdc-report-shows-foodborne-botulism-poisoning-increasing/" TargetMode="External"/><Relationship Id="rId5" Type="http://schemas.openxmlformats.org/officeDocument/2006/relationships/hyperlink" Target="https://jamanetwork.com/journals/jama/article-abstract/1162106" TargetMode="External"/><Relationship Id="rId4" Type="http://schemas.openxmlformats.org/officeDocument/2006/relationships/hyperlink" Target="https://data.cdc.gov/Foodborne-Waterborne-and-Related-Diseases/Botulism/66i6-his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66C8D-470E-4729-B412-7866E15F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942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6AA59-42AE-419C-AFDA-4F4A6155A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look at Botulism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0E5B-8FDB-4114-9DDF-E6F6517F9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Luke Farson</a:t>
            </a:r>
          </a:p>
          <a:p>
            <a:r>
              <a:rPr lang="en-US" dirty="0">
                <a:solidFill>
                  <a:schemeClr val="bg1"/>
                </a:solidFill>
              </a:rPr>
              <a:t>Biostatistics Final Project</a:t>
            </a:r>
          </a:p>
          <a:p>
            <a:r>
              <a:rPr lang="en-US" dirty="0">
                <a:solidFill>
                  <a:schemeClr val="bg1"/>
                </a:solidFill>
              </a:rPr>
              <a:t>November 09,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577B9-2700-4C72-BC52-AE0416F1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2246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091EC-ED12-4354-B560-4134E7DC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3451DB-7D3E-4883-BCD1-4F409D69D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12551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696C0-9005-4103-AB41-492434B7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EA51-3CF4-40D2-92A6-563ACAF2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X</a:t>
            </a:r>
            <a:r>
              <a:rPr lang="en-US" sz="5400" baseline="30000" dirty="0"/>
              <a:t>2</a:t>
            </a:r>
            <a:r>
              <a:rPr lang="en-US" sz="5400" baseline="-25000" dirty="0"/>
              <a:t> </a:t>
            </a:r>
            <a:r>
              <a:rPr lang="en-US" sz="5400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2E87-9425-4DC7-930B-796C858D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Χ</a:t>
            </a:r>
            <a:r>
              <a:rPr lang="en-US" sz="2800" baseline="30000" dirty="0"/>
              <a:t>2</a:t>
            </a:r>
            <a:r>
              <a:rPr lang="en-US" sz="2800" dirty="0"/>
              <a:t> for botulism transition type and toxin=299.52</a:t>
            </a:r>
          </a:p>
          <a:p>
            <a:pPr lvl="1"/>
            <a:r>
              <a:rPr lang="en-US" sz="2400" dirty="0"/>
              <a:t>Crit Val from Havel et al for 5 df=11.05; p&lt;0.05</a:t>
            </a:r>
          </a:p>
          <a:p>
            <a:pPr lvl="1"/>
            <a:r>
              <a:rPr lang="en-US" sz="2400" dirty="0"/>
              <a:t>Botulism toxin does have a relationship with botulism transition type</a:t>
            </a:r>
          </a:p>
          <a:p>
            <a:r>
              <a:rPr lang="en-US" sz="2800" dirty="0"/>
              <a:t>Have caution when preparing food in low O</a:t>
            </a:r>
            <a:r>
              <a:rPr lang="en-US" sz="2800" baseline="-25000" dirty="0"/>
              <a:t>2 </a:t>
            </a:r>
            <a:r>
              <a:rPr lang="en-US" sz="2800" dirty="0"/>
              <a:t>environment</a:t>
            </a:r>
          </a:p>
          <a:p>
            <a:r>
              <a:rPr lang="en-US" sz="2800" dirty="0"/>
              <a:t>Botulism has greatest prevalence in California</a:t>
            </a:r>
          </a:p>
          <a:p>
            <a:r>
              <a:rPr lang="en-US" sz="2800" dirty="0"/>
              <a:t>Number of botulism poisonings is increasing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9002-9D62-4BED-8CA5-8A882FFE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F2ADE1-166D-41DE-A4EC-A25EACC10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350" y="905933"/>
            <a:ext cx="7073302" cy="50397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2D13-D26E-43AD-9321-DE2510F4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1545C3-96CF-4066-BB45-6EC474BC31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50618-A72D-41C1-B544-9FA3B48DC024}"/>
              </a:ext>
            </a:extLst>
          </p:cNvPr>
          <p:cNvSpPr txBox="1"/>
          <p:nvPr/>
        </p:nvSpPr>
        <p:spPr>
          <a:xfrm>
            <a:off x="341672" y="6336791"/>
            <a:ext cx="7778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Guardian TextSans Web"/>
              </a:rPr>
              <a:t>Botulism Cases Rise In 1963: Knowledge of antitoxins, nerve damage, diagnosis is far from complete, investigators report.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Guardian TextSans Web"/>
              </a:rPr>
              <a:t>JAMA.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Guardian TextSans Web"/>
              </a:rPr>
              <a:t> 1964;187(8):37–38. doi:10.1001/jama.1964.03060210097046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3451DB-7D3E-4883-BCD1-4F409D69D26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696C0-9005-4103-AB41-492434B7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2853C7-D559-4AF6-BF0F-EF496A6866D4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FE701B-A791-473D-ADE8-D528D5896A0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3545308" cy="959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654">
                  <a:extLst>
                    <a:ext uri="{9D8B030D-6E8A-4147-A177-3AD203B41FA5}">
                      <a16:colId xmlns:a16="http://schemas.microsoft.com/office/drawing/2014/main" val="424960754"/>
                    </a:ext>
                  </a:extLst>
                </a:gridCol>
                <a:gridCol w="1772654">
                  <a:extLst>
                    <a:ext uri="{9D8B030D-6E8A-4147-A177-3AD203B41FA5}">
                      <a16:colId xmlns:a16="http://schemas.microsoft.com/office/drawing/2014/main" val="1244022287"/>
                    </a:ext>
                  </a:extLst>
                </a:gridCol>
              </a:tblGrid>
              <a:tr h="2579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Correlation Statistics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03400"/>
                  </a:ext>
                </a:extLst>
              </a:tr>
              <a:tr h="257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Pearson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0.814608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514624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R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crit</a:t>
                      </a:r>
                      <a:r>
                        <a:rPr lang="en-US" sz="1800" u="none" strike="noStrike" dirty="0">
                          <a:effectLst/>
                        </a:rPr>
                        <a:t> (df 100)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09086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39DC6-3993-4E7C-A06B-6217947A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6292-79D3-48DF-BE76-3AA96C57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10-DE7F-4972-B6BC-5AAF5EB9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 to information, dataset, and articles mentioned in this presentation (by order of appearance)</a:t>
            </a:r>
          </a:p>
          <a:p>
            <a:r>
              <a:rPr lang="en-US" sz="2000" dirty="0">
                <a:hlinkClick r:id="rId3"/>
              </a:rPr>
              <a:t>https://www.who.int/news-room/fact-sheets/detail/botulism</a:t>
            </a:r>
            <a:endParaRPr lang="en-US" sz="2000" dirty="0"/>
          </a:p>
          <a:p>
            <a:r>
              <a:rPr lang="en-US" dirty="0"/>
              <a:t>Data set: </a:t>
            </a:r>
            <a:r>
              <a:rPr lang="en-US" dirty="0">
                <a:hlinkClick r:id="rId4"/>
              </a:rPr>
              <a:t>https://data.cdc.gov/Foodborne-Waterborne-and-Related-Diseases/Botulism/66i6-hisz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https://jamanetwork.com/journals/jama/article-abstract/1162106</a:t>
            </a:r>
            <a:endParaRPr lang="en-US" dirty="0"/>
          </a:p>
          <a:p>
            <a:r>
              <a:rPr lang="en-US" dirty="0">
                <a:hlinkClick r:id="rId6"/>
              </a:rPr>
              <a:t>https://www.foodsafetynews.com/2017/06/cdc-report-shows-foodborne-botulism-poisoning-increasing/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https://www.emergency.cdc.gov/agent/botulism/clinicians/epidemiology.asp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9668-8421-4CBB-BDCF-769BB063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 Amazing Beauty Uses For Honey To Benefit Skin, Hair, and Nails">
            <a:extLst>
              <a:ext uri="{FF2B5EF4-FFF2-40B4-BE49-F238E27FC236}">
                <a16:creationId xmlns:a16="http://schemas.microsoft.com/office/drawing/2014/main" id="{E2C6D488-468A-4B1A-AA7D-B9625DEDF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" r="5544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zard symbol - Wikipedia">
            <a:extLst>
              <a:ext uri="{FF2B5EF4-FFF2-40B4-BE49-F238E27FC236}">
                <a16:creationId xmlns:a16="http://schemas.microsoft.com/office/drawing/2014/main" id="{A9D7E2CB-83AE-480D-943B-47ED2D34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7795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188E-B576-45FC-964B-962B4E5C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15171"/>
            <a:ext cx="7886700" cy="153310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i="1" dirty="0"/>
              <a:t>Clostridium botulinum </a:t>
            </a:r>
            <a:r>
              <a:rPr lang="en-US" dirty="0"/>
              <a:t>in the right environment</a:t>
            </a:r>
          </a:p>
          <a:p>
            <a:r>
              <a:rPr lang="en-US" dirty="0"/>
              <a:t>Foodborne, infant, wound, other</a:t>
            </a:r>
          </a:p>
          <a:p>
            <a:r>
              <a:rPr lang="en-US" dirty="0"/>
              <a:t>Toxins A-G, only A, B, E, F cause human botulism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D429-4ED3-441A-A854-11305615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5D76D-734D-4D45-B050-DB2916689191}"/>
              </a:ext>
            </a:extLst>
          </p:cNvPr>
          <p:cNvSpPr txBox="1"/>
          <p:nvPr/>
        </p:nvSpPr>
        <p:spPr>
          <a:xfrm>
            <a:off x="1222874" y="6369636"/>
            <a:ext cx="8491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Botulism, WHO 2018 https://www.who.int/news-room/fact-sheets/detail/botulism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8E86-31B2-4CFE-9A0D-ED30AB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21" y="588502"/>
            <a:ext cx="78867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Botox</a:t>
            </a:r>
          </a:p>
        </p:txBody>
      </p:sp>
    </p:spTree>
    <p:extLst>
      <p:ext uri="{BB962C8B-B14F-4D97-AF65-F5344CB8AC3E}">
        <p14:creationId xmlns:p14="http://schemas.microsoft.com/office/powerpoint/2010/main" val="5187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D13D-50B6-4C06-A70E-AF1621D8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220" y="1506608"/>
            <a:ext cx="449913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/>
              <a:t>A look at botulism cases in the US from 1899 to 2017 by studying 2280 data points</a:t>
            </a:r>
          </a:p>
        </p:txBody>
      </p:sp>
      <p:pic>
        <p:nvPicPr>
          <p:cNvPr id="2050" name="Picture 2" descr="Botulinum toxin - Wikipedia">
            <a:extLst>
              <a:ext uri="{FF2B5EF4-FFF2-40B4-BE49-F238E27FC236}">
                <a16:creationId xmlns:a16="http://schemas.microsoft.com/office/drawing/2014/main" id="{62CDB3E3-30CB-4CDD-A4CB-0FEC8CA6A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3" r="11223" b="-1"/>
          <a:stretch/>
        </p:blipFill>
        <p:spPr bwMode="auto">
          <a:xfrm>
            <a:off x="20" y="10"/>
            <a:ext cx="3744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40687-3651-4437-9796-30C5813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77B5-2A6A-459F-8067-7E90C306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3CB7-1E2D-499D-95B1-CDC4092C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94068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Number of botulism cases positively correlates with year and the method of botulism transmission is related to toxin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E980F-A11E-40CB-BA58-9BA7398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60DE-9D3A-4DCF-8B3B-00FF00D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"/>
            <a:ext cx="8515350" cy="96252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Descriptive Statistics from Three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EC45A5-9ED8-4199-A6C9-02E678250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343825"/>
              </p:ext>
            </p:extLst>
          </p:nvPr>
        </p:nvGraphicFramePr>
        <p:xfrm>
          <a:off x="314325" y="962528"/>
          <a:ext cx="8515350" cy="5534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806">
                  <a:extLst>
                    <a:ext uri="{9D8B030D-6E8A-4147-A177-3AD203B41FA5}">
                      <a16:colId xmlns:a16="http://schemas.microsoft.com/office/drawing/2014/main" val="3934162863"/>
                    </a:ext>
                  </a:extLst>
                </a:gridCol>
                <a:gridCol w="1001806">
                  <a:extLst>
                    <a:ext uri="{9D8B030D-6E8A-4147-A177-3AD203B41FA5}">
                      <a16:colId xmlns:a16="http://schemas.microsoft.com/office/drawing/2014/main" val="222056650"/>
                    </a:ext>
                  </a:extLst>
                </a:gridCol>
                <a:gridCol w="1252257">
                  <a:extLst>
                    <a:ext uri="{9D8B030D-6E8A-4147-A177-3AD203B41FA5}">
                      <a16:colId xmlns:a16="http://schemas.microsoft.com/office/drawing/2014/main" val="2140241093"/>
                    </a:ext>
                  </a:extLst>
                </a:gridCol>
                <a:gridCol w="1001806">
                  <a:extLst>
                    <a:ext uri="{9D8B030D-6E8A-4147-A177-3AD203B41FA5}">
                      <a16:colId xmlns:a16="http://schemas.microsoft.com/office/drawing/2014/main" val="3521421809"/>
                    </a:ext>
                  </a:extLst>
                </a:gridCol>
                <a:gridCol w="1001806">
                  <a:extLst>
                    <a:ext uri="{9D8B030D-6E8A-4147-A177-3AD203B41FA5}">
                      <a16:colId xmlns:a16="http://schemas.microsoft.com/office/drawing/2014/main" val="2089365690"/>
                    </a:ext>
                  </a:extLst>
                </a:gridCol>
                <a:gridCol w="1252257">
                  <a:extLst>
                    <a:ext uri="{9D8B030D-6E8A-4147-A177-3AD203B41FA5}">
                      <a16:colId xmlns:a16="http://schemas.microsoft.com/office/drawing/2014/main" val="1708042216"/>
                    </a:ext>
                  </a:extLst>
                </a:gridCol>
                <a:gridCol w="1001806">
                  <a:extLst>
                    <a:ext uri="{9D8B030D-6E8A-4147-A177-3AD203B41FA5}">
                      <a16:colId xmlns:a16="http://schemas.microsoft.com/office/drawing/2014/main" val="630110314"/>
                    </a:ext>
                  </a:extLst>
                </a:gridCol>
                <a:gridCol w="1001806">
                  <a:extLst>
                    <a:ext uri="{9D8B030D-6E8A-4147-A177-3AD203B41FA5}">
                      <a16:colId xmlns:a16="http://schemas.microsoft.com/office/drawing/2014/main" val="2091141950"/>
                    </a:ext>
                  </a:extLst>
                </a:gridCol>
              </a:tblGrid>
              <a:tr h="2984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dirty="0">
                          <a:effectLst/>
                        </a:rPr>
                        <a:t>California</a:t>
                      </a:r>
                      <a:endParaRPr lang="en-US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dirty="0">
                          <a:effectLst/>
                        </a:rPr>
                        <a:t>Texas</a:t>
                      </a:r>
                      <a:endParaRPr lang="en-US" sz="20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sng" strike="noStrike" dirty="0">
                          <a:effectLst/>
                        </a:rPr>
                        <a:t>Ohio</a:t>
                      </a:r>
                      <a:endParaRPr lang="en-US" sz="18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36445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913775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7.593567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2.358491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2.449275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290287"/>
                  </a:ext>
                </a:extLst>
              </a:tr>
              <a:tr h="55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0.429792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0.233027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0.412164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314080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Median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727732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1203883"/>
                  </a:ext>
                </a:extLst>
              </a:tr>
              <a:tr h="55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7.948239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2.399161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3.42369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010321"/>
                  </a:ext>
                </a:extLst>
              </a:tr>
              <a:tr h="55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63.1745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5.755975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11.72165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7286419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1.280868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21.89194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39.77059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51715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Skewness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1.35004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Skewness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4.142386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Skewness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5.744681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8962779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037154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Minimum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698544"/>
                  </a:ext>
                </a:extLst>
              </a:tr>
              <a:tr h="55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6457887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6558737"/>
                  </a:ext>
                </a:extLst>
              </a:tr>
              <a:tr h="310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69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610567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62B79D-FA28-43DE-B8FD-12B590AD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00FEA5-31AF-4BC4-A1AC-4F2791E1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98854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2E7F9-F841-4C56-B952-2F68554D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F7ED840-5930-472A-B3C9-B84BD6343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463042"/>
              </p:ext>
            </p:extLst>
          </p:nvPr>
        </p:nvGraphicFramePr>
        <p:xfrm>
          <a:off x="0" y="553453"/>
          <a:ext cx="9144000" cy="630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4DDA0E-83D6-4E67-A535-C3C378F3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82052"/>
          </a:xfrm>
        </p:spPr>
        <p:txBody>
          <a:bodyPr>
            <a:normAutofit/>
          </a:bodyPr>
          <a:lstStyle/>
          <a:p>
            <a:r>
              <a:rPr lang="en-US" sz="3600" dirty="0"/>
              <a:t>Botulism cases in the US 1899-2017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BEADF-BFCA-462F-9F18-2449C74F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2853C7-D559-4AF6-BF0F-EF496A686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402947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FE701B-A791-473D-ADE8-D528D5896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27687"/>
              </p:ext>
            </p:extLst>
          </p:nvPr>
        </p:nvGraphicFramePr>
        <p:xfrm>
          <a:off x="0" y="0"/>
          <a:ext cx="3545308" cy="959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654">
                  <a:extLst>
                    <a:ext uri="{9D8B030D-6E8A-4147-A177-3AD203B41FA5}">
                      <a16:colId xmlns:a16="http://schemas.microsoft.com/office/drawing/2014/main" val="424960754"/>
                    </a:ext>
                  </a:extLst>
                </a:gridCol>
                <a:gridCol w="1772654">
                  <a:extLst>
                    <a:ext uri="{9D8B030D-6E8A-4147-A177-3AD203B41FA5}">
                      <a16:colId xmlns:a16="http://schemas.microsoft.com/office/drawing/2014/main" val="1244022287"/>
                    </a:ext>
                  </a:extLst>
                </a:gridCol>
              </a:tblGrid>
              <a:tr h="2579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Correlation Statistics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03400"/>
                  </a:ext>
                </a:extLst>
              </a:tr>
              <a:tr h="257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Pearson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0.814608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514624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R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crit</a:t>
                      </a:r>
                      <a:r>
                        <a:rPr lang="en-US" sz="1800" u="none" strike="noStrike" dirty="0">
                          <a:effectLst/>
                        </a:rPr>
                        <a:t> (df 100)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09086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39DC6-3993-4E7C-A06B-6217947A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2853C7-D559-4AF6-BF0F-EF496A686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877034"/>
              </p:ext>
            </p:extLst>
          </p:nvPr>
        </p:nvGraphicFramePr>
        <p:xfrm>
          <a:off x="0" y="-12031"/>
          <a:ext cx="909954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4EDD2A-D36B-447E-AA26-8E1F3A95C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05456"/>
              </p:ext>
            </p:extLst>
          </p:nvPr>
        </p:nvGraphicFramePr>
        <p:xfrm>
          <a:off x="0" y="-1"/>
          <a:ext cx="3898232" cy="1514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874">
                  <a:extLst>
                    <a:ext uri="{9D8B030D-6E8A-4147-A177-3AD203B41FA5}">
                      <a16:colId xmlns:a16="http://schemas.microsoft.com/office/drawing/2014/main" val="3265294417"/>
                    </a:ext>
                  </a:extLst>
                </a:gridCol>
                <a:gridCol w="1581358">
                  <a:extLst>
                    <a:ext uri="{9D8B030D-6E8A-4147-A177-3AD203B41FA5}">
                      <a16:colId xmlns:a16="http://schemas.microsoft.com/office/drawing/2014/main" val="3724868092"/>
                    </a:ext>
                  </a:extLst>
                </a:gridCol>
              </a:tblGrid>
              <a:tr h="2469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 Statistics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08280"/>
                  </a:ext>
                </a:extLst>
              </a:tr>
              <a:tr h="246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Multiple 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0.814607505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7727930"/>
                  </a:ext>
                </a:extLst>
              </a:tr>
              <a:tr h="246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R Square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0.663585386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1793357"/>
                  </a:ext>
                </a:extLst>
              </a:tr>
              <a:tr h="246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Adjusted R Square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0.660499014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4695366"/>
                  </a:ext>
                </a:extLst>
              </a:tr>
              <a:tr h="246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Standard 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18.91424977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6646641"/>
                  </a:ext>
                </a:extLst>
              </a:tr>
              <a:tr h="257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Observations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79601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F925B-A3DF-4CD8-B50D-84303226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45C3-96CF-4066-BB45-6EC474BC31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802</Words>
  <Application>Microsoft Office PowerPoint</Application>
  <PresentationFormat>On-screen Show (4:3)</PresentationFormat>
  <Paragraphs>264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Guardian TextSans Web</vt:lpstr>
      <vt:lpstr>Office Theme</vt:lpstr>
      <vt:lpstr>Retrospect</vt:lpstr>
      <vt:lpstr>A look at Botulism in the US</vt:lpstr>
      <vt:lpstr>Botox</vt:lpstr>
      <vt:lpstr>A look at botulism cases in the US from 1899 to 2017 by studying 2280 data points</vt:lpstr>
      <vt:lpstr>Hypotheses</vt:lpstr>
      <vt:lpstr>Descriptive Statistics from Three States</vt:lpstr>
      <vt:lpstr>PowerPoint Presentation</vt:lpstr>
      <vt:lpstr>Botulism cases in the US 1899-2017</vt:lpstr>
      <vt:lpstr>PowerPoint Presentation</vt:lpstr>
      <vt:lpstr>PowerPoint Presentation</vt:lpstr>
      <vt:lpstr>PowerPoint Presentation</vt:lpstr>
      <vt:lpstr>PowerPoint Presentation</vt:lpstr>
      <vt:lpstr>X2 Results and Conclusions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Botulism in the US</dc:title>
  <dc:creator>Luke Farson</dc:creator>
  <cp:lastModifiedBy>Luke Farson</cp:lastModifiedBy>
  <cp:revision>7</cp:revision>
  <dcterms:created xsi:type="dcterms:W3CDTF">2020-11-09T02:47:52Z</dcterms:created>
  <dcterms:modified xsi:type="dcterms:W3CDTF">2020-11-09T14:57:56Z</dcterms:modified>
</cp:coreProperties>
</file>