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34F206-F618-4878-A8BA-E5B4F8448D2F}">
  <a:tblStyle styleId="{9B34F206-F618-4878-A8BA-E5B4F8448D2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5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9dae3060d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9dae3060d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b5edc0f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b5edc0f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b5edc0f5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b5edc0f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9dae3060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9dae3060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b5edc0f5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b5edc0f5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9dae3060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9dae3060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b5edc0f5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b5edc0f5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b5edc0f5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b5edc0f5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9dae3060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9dae3060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9dae3060d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9dae3060d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9dae3060d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9dae3060d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Hot to Handle?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7"/>
            <a:ext cx="8520600" cy="1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Biostatistics Final Project +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Raglow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15,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204200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statistically significant outcomes suggesting higher temperatures by month in 2018-2022 compared to 40 years previously.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Statistically significant decrease in temperature from July 1978-1982 to July 2018-2022.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While not statistically significant, June was on average hotter in 2018-2022 than in 1978-1982.</a:t>
            </a:r>
            <a:endParaRPr sz="140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975" y="1032750"/>
            <a:ext cx="5719500" cy="3420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(continued)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3275"/>
            <a:ext cx="4065154" cy="26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63267"/>
            <a:ext cx="4260300" cy="2631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&amp; Conclusion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cannot conclude that maximum </a:t>
            </a:r>
            <a:r>
              <a:rPr lang="en"/>
              <a:t>temperatures across the summers of 2018-2022 was greater than those of 1978-1982 in a statistically significant fashion.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the alternative hypothesis was not proven true, the global temperature average has only risen roughly 2 degrees Fahrenheit since the 1880s (NOAA), so this conclusion would align with other data concerning this issue.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not statistically significant, it is interesting to note an increase in temperature in the early summer (June).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has been an increase in average temperatures globally since the 1880s.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project compared local weather data from recent years to similar data from over 40 years ago to determine if an increase in temperature has also </a:t>
            </a:r>
            <a:r>
              <a:rPr lang="en" sz="1800"/>
              <a:t>occurred</a:t>
            </a:r>
            <a:r>
              <a:rPr lang="en" sz="1800"/>
              <a:t> in Dallas.</a:t>
            </a:r>
            <a:endParaRPr sz="18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46447"/>
            <a:ext cx="3999902" cy="342846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676150" y="4574925"/>
            <a:ext cx="231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Source: NOAA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381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1800">
                <a:solidFill>
                  <a:srgbClr val="434343"/>
                </a:solidFill>
              </a:rPr>
              <a:t>Data source: National Centers for Environmental Information website. </a:t>
            </a:r>
            <a:endParaRPr sz="18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1800">
                <a:solidFill>
                  <a:srgbClr val="434343"/>
                </a:solidFill>
              </a:rPr>
              <a:t>Location: Dallas Love Field airport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Data type: daily weather summaries from 1978-1982 and 2018-2022.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This data was extracted to look at the summer months of June, July, and August.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075" y="1626575"/>
            <a:ext cx="4716300" cy="246819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5352175" y="4094775"/>
            <a:ext cx="36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Source: Dallas Morning News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Null Hypothesis:</a:t>
            </a:r>
            <a:r>
              <a:rPr lang="en" sz="2400"/>
              <a:t> the mean max temperature in the summers of 2018-2022 </a:t>
            </a:r>
            <a:r>
              <a:rPr lang="en" sz="2400" u="sng"/>
              <a:t>is the same as</a:t>
            </a:r>
            <a:r>
              <a:rPr lang="en" sz="2400"/>
              <a:t> the mean max temperature in the summers of 1978-1982.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Alternative Hypothesis: </a:t>
            </a:r>
            <a:r>
              <a:rPr lang="en" sz="2400"/>
              <a:t>the mean max </a:t>
            </a:r>
            <a:r>
              <a:rPr lang="en" sz="2400"/>
              <a:t>temperature</a:t>
            </a:r>
            <a:r>
              <a:rPr lang="en" sz="2400"/>
              <a:t> in the summers of 2018-2022 </a:t>
            </a:r>
            <a:r>
              <a:rPr lang="en" sz="2400" u="sng"/>
              <a:t>is greater than </a:t>
            </a:r>
            <a:r>
              <a:rPr lang="en" sz="2400"/>
              <a:t>the mean max temperature in the summers of 1978-1982.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Statistical Test?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Our experiment deals with matched pairs (temperature data over certain months of the year) with the variable being time.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For a paired comparison, the appropriate statistical test is the Paired T-test.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90250" y="526350"/>
            <a:ext cx="78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wait….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the dataset fit into parameters?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553525"/>
            <a:ext cx="2808000" cy="22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After running descriptive statistics on the two datasets, we can see that the data both have similar variances. </a:t>
            </a:r>
            <a:endParaRPr sz="1800"/>
          </a:p>
        </p:txBody>
      </p:sp>
      <p:graphicFrame>
        <p:nvGraphicFramePr>
          <p:cNvPr id="97" name="Google Shape;97;p19"/>
          <p:cNvGraphicFramePr/>
          <p:nvPr/>
        </p:nvGraphicFramePr>
        <p:xfrm>
          <a:off x="4409375" y="38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{9B34F206-F618-4878-A8BA-E5B4F8448D2F}</a:tableStyleId>
              </a:tblPr>
              <a:tblGrid>
                <a:gridCol w="993150"/>
                <a:gridCol w="1004775"/>
              </a:tblGrid>
              <a:tr h="2236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2018-2022</a:t>
                      </a:r>
                      <a:endParaRPr i="1" sz="1000"/>
                    </a:p>
                  </a:txBody>
                  <a:tcPr marT="9525" marB="91425" marR="9525" marL="95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5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9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Mean</a:t>
                      </a:r>
                      <a:endParaRPr sz="1000"/>
                    </a:p>
                  </a:txBody>
                  <a:tcPr marT="9525" marB="91425" marR="9525" marL="95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95.8347826</a:t>
                      </a:r>
                      <a:endParaRPr sz="1000"/>
                    </a:p>
                  </a:txBody>
                  <a:tcPr marT="9525" marB="91425" marR="9525" marL="9525"/>
                </a:tc>
              </a:tr>
              <a:tr h="29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Standard Error</a:t>
                      </a:r>
                      <a:endParaRPr sz="1000"/>
                    </a:p>
                  </a:txBody>
                  <a:tcPr marT="9525" marB="91425" marR="9525" marL="95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0.2530429</a:t>
                      </a:r>
                      <a:endParaRPr sz="1000"/>
                    </a:p>
                  </a:txBody>
                  <a:tcPr marT="9525" marB="91425" marR="9525" marL="9525"/>
                </a:tc>
              </a:tr>
              <a:tr h="22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Median</a:t>
                      </a:r>
                      <a:endParaRPr sz="1000"/>
                    </a:p>
                  </a:txBody>
                  <a:tcPr marT="9525" marB="91425" marR="9525" marL="95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96</a:t>
                      </a:r>
                      <a:endParaRPr sz="1000"/>
                    </a:p>
                  </a:txBody>
                  <a:tcPr marT="9525" marB="91425" marR="9525" marL="9525"/>
                </a:tc>
              </a:tr>
              <a:tr h="22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</a:t>
                      </a:r>
                      <a:endParaRPr sz="1000"/>
                    </a:p>
                  </a:txBody>
                  <a:tcPr marT="9525" marB="91425" marR="9525" marL="95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94</a:t>
                      </a:r>
                      <a:endParaRPr sz="1000"/>
                    </a:p>
                  </a:txBody>
                  <a:tcPr marT="9525" marB="91425" marR="9525" marL="9525"/>
                </a:tc>
              </a:tr>
              <a:tr h="3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Standard Deviation</a:t>
                      </a:r>
                      <a:endParaRPr sz="1000"/>
                    </a:p>
                  </a:txBody>
                  <a:tcPr marT="9525" marB="91425" marR="9525" marL="95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5.42716549</a:t>
                      </a:r>
                      <a:endParaRPr sz="1000"/>
                    </a:p>
                  </a:txBody>
                  <a:tcPr marT="9525" marB="91425" marR="9525" marL="9525"/>
                </a:tc>
              </a:tr>
              <a:tr h="29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Sample Variance</a:t>
                      </a:r>
                      <a:endParaRPr b="1" sz="1000"/>
                    </a:p>
                  </a:txBody>
                  <a:tcPr marT="9525" marB="91425" marR="9525" marL="95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29.4541252</a:t>
                      </a:r>
                      <a:endParaRPr b="1" sz="1000"/>
                    </a:p>
                  </a:txBody>
                  <a:tcPr marT="9525" marB="91425" marR="9525" marL="9525"/>
                </a:tc>
              </a:tr>
              <a:tr h="29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Kurtosis</a:t>
                      </a:r>
                      <a:endParaRPr sz="1000"/>
                    </a:p>
                  </a:txBody>
                  <a:tcPr marT="9525" marB="91425" marR="9525" marL="95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0.83831266</a:t>
                      </a:r>
                      <a:endParaRPr sz="1000"/>
                    </a:p>
                  </a:txBody>
                  <a:tcPr marT="9525" marB="91425" marR="9525" marL="9525"/>
                </a:tc>
              </a:tr>
              <a:tr h="29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Skewness</a:t>
                      </a:r>
                      <a:endParaRPr sz="1000"/>
                    </a:p>
                  </a:txBody>
                  <a:tcPr marT="9525" marB="91425" marR="9525" marL="95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-0.448563</a:t>
                      </a:r>
                      <a:endParaRPr sz="1000"/>
                    </a:p>
                  </a:txBody>
                  <a:tcPr marT="9525" marB="91425" marR="9525" marL="9525"/>
                </a:tc>
              </a:tr>
              <a:tr h="22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Range</a:t>
                      </a:r>
                      <a:endParaRPr sz="1000"/>
                    </a:p>
                  </a:txBody>
                  <a:tcPr marT="9525" marB="91425" marR="9525" marL="95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</a:t>
                      </a:r>
                      <a:endParaRPr sz="1000"/>
                    </a:p>
                  </a:txBody>
                  <a:tcPr marT="9525" marB="91425" marR="9525" marL="9525"/>
                </a:tc>
              </a:tr>
              <a:tr h="22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Minimum</a:t>
                      </a:r>
                      <a:endParaRPr sz="1000"/>
                    </a:p>
                  </a:txBody>
                  <a:tcPr marT="9525" marB="91425" marR="9525" marL="95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74</a:t>
                      </a:r>
                      <a:endParaRPr sz="1000"/>
                    </a:p>
                  </a:txBody>
                  <a:tcPr marT="9525" marB="91425" marR="9525" marL="9525"/>
                </a:tc>
              </a:tr>
              <a:tr h="27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Maximum</a:t>
                      </a:r>
                      <a:endParaRPr sz="1000"/>
                    </a:p>
                  </a:txBody>
                  <a:tcPr marT="9525" marB="91425" marR="9525" marL="95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112</a:t>
                      </a:r>
                      <a:endParaRPr sz="1000"/>
                    </a:p>
                  </a:txBody>
                  <a:tcPr marT="9525" marB="91425" marR="9525" marL="9525"/>
                </a:tc>
              </a:tr>
              <a:tr h="22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Sum</a:t>
                      </a:r>
                      <a:endParaRPr sz="1000"/>
                    </a:p>
                  </a:txBody>
                  <a:tcPr marT="9525" marB="91425" marR="9525" marL="95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44084</a:t>
                      </a:r>
                      <a:endParaRPr sz="1000"/>
                    </a:p>
                  </a:txBody>
                  <a:tcPr marT="9525" marB="91425" marR="9525" marL="9525"/>
                </a:tc>
              </a:tr>
              <a:tr h="22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Count</a:t>
                      </a:r>
                      <a:endParaRPr sz="1000"/>
                    </a:p>
                  </a:txBody>
                  <a:tcPr marT="9525" marB="91425" marR="9525" marL="95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460</a:t>
                      </a:r>
                      <a:endParaRPr sz="1000"/>
                    </a:p>
                  </a:txBody>
                  <a:tcPr marT="9525" marB="91425" marR="9525" marL="95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" name="Google Shape;98;p19"/>
          <p:cNvGraphicFramePr/>
          <p:nvPr/>
        </p:nvGraphicFramePr>
        <p:xfrm>
          <a:off x="6697700" y="38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{9B34F206-F618-4878-A8BA-E5B4F8448D2F}</a:tableStyleId>
              </a:tblPr>
              <a:tblGrid>
                <a:gridCol w="993225"/>
                <a:gridCol w="1004700"/>
              </a:tblGrid>
              <a:tr h="2769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1978-1982</a:t>
                      </a:r>
                      <a:endParaRPr i="1" sz="1000"/>
                    </a:p>
                  </a:txBody>
                  <a:tcPr marT="9525" marB="91425" marR="9525" marL="95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1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>
                    <a:lnT cap="flat" cmpd="sng" w="4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Mean</a:t>
                      </a:r>
                      <a:endParaRPr sz="1000"/>
                    </a:p>
                  </a:txBody>
                  <a:tcPr marT="9525" marB="91425" marR="9525" marL="95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96.0043478</a:t>
                      </a:r>
                      <a:endParaRPr sz="1000"/>
                    </a:p>
                  </a:txBody>
                  <a:tcPr marT="9525" marB="91425" marR="9525" marL="9525"/>
                </a:tc>
              </a:tr>
              <a:tr h="29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Standard Error</a:t>
                      </a:r>
                      <a:endParaRPr sz="1000"/>
                    </a:p>
                  </a:txBody>
                  <a:tcPr marT="9525" marB="91425" marR="9525" marL="95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0.27939561</a:t>
                      </a:r>
                      <a:endParaRPr sz="1000"/>
                    </a:p>
                  </a:txBody>
                  <a:tcPr marT="9525" marB="91425" marR="9525" marL="9525"/>
                </a:tc>
              </a:tr>
              <a:tr h="27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Median</a:t>
                      </a:r>
                      <a:endParaRPr sz="1000"/>
                    </a:p>
                  </a:txBody>
                  <a:tcPr marT="9525" marB="91425" marR="9525" marL="95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96</a:t>
                      </a:r>
                      <a:endParaRPr sz="1000"/>
                    </a:p>
                  </a:txBody>
                  <a:tcPr marT="9525" marB="91425" marR="9525" marL="9525"/>
                </a:tc>
              </a:tr>
              <a:tr h="27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</a:t>
                      </a:r>
                      <a:endParaRPr sz="1000"/>
                    </a:p>
                  </a:txBody>
                  <a:tcPr marT="9525" marB="91425" marR="9525" marL="95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</a:t>
                      </a:r>
                      <a:endParaRPr sz="1000"/>
                    </a:p>
                  </a:txBody>
                  <a:tcPr marT="9525" marB="91425" marR="9525" marL="9525"/>
                </a:tc>
              </a:tr>
              <a:tr h="41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Standard Deviation</a:t>
                      </a:r>
                      <a:endParaRPr sz="1000"/>
                    </a:p>
                  </a:txBody>
                  <a:tcPr marT="9525" marB="91425" marR="9525" marL="95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5.9923683</a:t>
                      </a:r>
                      <a:endParaRPr sz="1000"/>
                    </a:p>
                  </a:txBody>
                  <a:tcPr marT="9525" marB="91425" marR="9525" marL="9525"/>
                </a:tc>
              </a:tr>
              <a:tr h="41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Sample Variance</a:t>
                      </a:r>
                      <a:endParaRPr b="1" sz="1000"/>
                    </a:p>
                  </a:txBody>
                  <a:tcPr marT="9525" marB="91425" marR="9525" marL="95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35.9084778</a:t>
                      </a:r>
                      <a:endParaRPr b="1" sz="1000"/>
                    </a:p>
                  </a:txBody>
                  <a:tcPr marT="9525" marB="91425" marR="9525" marL="9525"/>
                </a:tc>
              </a:tr>
              <a:tr h="27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Kurtosis</a:t>
                      </a:r>
                      <a:endParaRPr sz="1000"/>
                    </a:p>
                  </a:txBody>
                  <a:tcPr marT="9525" marB="91425" marR="9525" marL="95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0.98873057</a:t>
                      </a:r>
                      <a:endParaRPr sz="1000"/>
                    </a:p>
                  </a:txBody>
                  <a:tcPr marT="9525" marB="91425" marR="9525" marL="9525"/>
                </a:tc>
              </a:tr>
              <a:tr h="27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Skewness</a:t>
                      </a:r>
                      <a:endParaRPr sz="1000"/>
                    </a:p>
                  </a:txBody>
                  <a:tcPr marT="9525" marB="91425" marR="9525" marL="95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-0.6556957</a:t>
                      </a:r>
                      <a:endParaRPr sz="1000"/>
                    </a:p>
                  </a:txBody>
                  <a:tcPr marT="9525" marB="91425" marR="9525" marL="9525"/>
                </a:tc>
              </a:tr>
              <a:tr h="27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Range</a:t>
                      </a:r>
                      <a:endParaRPr sz="1000"/>
                    </a:p>
                  </a:txBody>
                  <a:tcPr marT="9525" marB="91425" marR="9525" marL="95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</a:t>
                      </a:r>
                      <a:endParaRPr sz="1000"/>
                    </a:p>
                  </a:txBody>
                  <a:tcPr marT="9525" marB="91425" marR="9525" marL="9525"/>
                </a:tc>
              </a:tr>
              <a:tr h="27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Minimum</a:t>
                      </a:r>
                      <a:endParaRPr sz="1000"/>
                    </a:p>
                  </a:txBody>
                  <a:tcPr marT="9525" marB="91425" marR="9525" marL="95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73</a:t>
                      </a:r>
                      <a:endParaRPr sz="1000"/>
                    </a:p>
                  </a:txBody>
                  <a:tcPr marT="9525" marB="91425" marR="9525" marL="9525"/>
                </a:tc>
              </a:tr>
              <a:tr h="27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Maximum</a:t>
                      </a:r>
                      <a:endParaRPr sz="1000"/>
                    </a:p>
                  </a:txBody>
                  <a:tcPr marT="9525" marB="91425" marR="9525" marL="95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112</a:t>
                      </a:r>
                      <a:endParaRPr sz="1000"/>
                    </a:p>
                  </a:txBody>
                  <a:tcPr marT="9525" marB="91425" marR="9525" marL="9525"/>
                </a:tc>
              </a:tr>
              <a:tr h="27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Sum</a:t>
                      </a:r>
                      <a:endParaRPr sz="1000"/>
                    </a:p>
                  </a:txBody>
                  <a:tcPr marT="9525" marB="91425" marR="9525" marL="95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44162</a:t>
                      </a:r>
                      <a:endParaRPr sz="1000"/>
                    </a:p>
                  </a:txBody>
                  <a:tcPr marT="9525" marB="91425" marR="9525" marL="9525"/>
                </a:tc>
              </a:tr>
              <a:tr h="27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Count</a:t>
                      </a:r>
                      <a:endParaRPr sz="1000"/>
                    </a:p>
                  </a:txBody>
                  <a:tcPr marT="9525" marB="91425" marR="9525" marL="95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460</a:t>
                      </a:r>
                      <a:endParaRPr sz="1000"/>
                    </a:p>
                  </a:txBody>
                  <a:tcPr marT="9525" marB="91425" marR="9525" marL="95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Distribution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see that the data follows a normal distribution.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assumptions for a paired T-test have been met, and we can proceed with our investigation.</a:t>
            </a:r>
            <a:endParaRPr sz="180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800" y="203375"/>
            <a:ext cx="4294301" cy="222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9800" y="2571750"/>
            <a:ext cx="4294299" cy="2242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T-stat: -0.5913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</a:t>
            </a:r>
            <a:r>
              <a:rPr lang="en" sz="1400"/>
              <a:t>f: 458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T-critical value (one-tailed): 1.648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 value: 0.2773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can accept the null and conclude that max temperatures in the summers of 2018-2022 were </a:t>
            </a:r>
            <a:r>
              <a:rPr lang="en" sz="1400" u="sng"/>
              <a:t>not </a:t>
            </a:r>
            <a:r>
              <a:rPr lang="en" sz="1400"/>
              <a:t>significantly higher than max temperatures in the summers of 1978-1982. </a:t>
            </a:r>
            <a:endParaRPr sz="140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700" y="690675"/>
            <a:ext cx="5719500" cy="376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