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bb8648e71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bb8648e71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bb8648e71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bb8648e71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bb8648e71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bb8648e71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b8648e71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bb8648e71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bb8648e71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bb8648e71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bb8648e71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bb8648e71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b8648e71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bb8648e71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bb8648e71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bb8648e71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0B5394"/>
              </a:buClr>
              <a:buSzPts val="5200"/>
              <a:buNone/>
              <a:defRPr b="1" sz="5200">
                <a:solidFill>
                  <a:srgbClr val="0B5394"/>
                </a:solidFill>
              </a:defRPr>
            </a:lvl1pPr>
            <a:lvl2pPr lvl="1" algn="ctr">
              <a:spcBef>
                <a:spcPts val="0"/>
              </a:spcBef>
              <a:spcAft>
                <a:spcPts val="0"/>
              </a:spcAft>
              <a:buClr>
                <a:srgbClr val="0B5394"/>
              </a:buClr>
              <a:buSzPts val="5200"/>
              <a:buNone/>
              <a:defRPr b="1" sz="5200">
                <a:solidFill>
                  <a:srgbClr val="0B5394"/>
                </a:solidFill>
              </a:defRPr>
            </a:lvl2pPr>
            <a:lvl3pPr lvl="2" algn="ctr">
              <a:spcBef>
                <a:spcPts val="0"/>
              </a:spcBef>
              <a:spcAft>
                <a:spcPts val="0"/>
              </a:spcAft>
              <a:buClr>
                <a:srgbClr val="0B5394"/>
              </a:buClr>
              <a:buSzPts val="5200"/>
              <a:buNone/>
              <a:defRPr b="1" sz="5200">
                <a:solidFill>
                  <a:srgbClr val="0B5394"/>
                </a:solidFill>
              </a:defRPr>
            </a:lvl3pPr>
            <a:lvl4pPr lvl="3" algn="ctr">
              <a:spcBef>
                <a:spcPts val="0"/>
              </a:spcBef>
              <a:spcAft>
                <a:spcPts val="0"/>
              </a:spcAft>
              <a:buClr>
                <a:srgbClr val="0B5394"/>
              </a:buClr>
              <a:buSzPts val="5200"/>
              <a:buNone/>
              <a:defRPr b="1" sz="5200">
                <a:solidFill>
                  <a:srgbClr val="0B5394"/>
                </a:solidFill>
              </a:defRPr>
            </a:lvl4pPr>
            <a:lvl5pPr lvl="4" algn="ctr">
              <a:spcBef>
                <a:spcPts val="0"/>
              </a:spcBef>
              <a:spcAft>
                <a:spcPts val="0"/>
              </a:spcAft>
              <a:buClr>
                <a:srgbClr val="0B5394"/>
              </a:buClr>
              <a:buSzPts val="5200"/>
              <a:buNone/>
              <a:defRPr b="1" sz="5200">
                <a:solidFill>
                  <a:srgbClr val="0B5394"/>
                </a:solidFill>
              </a:defRPr>
            </a:lvl5pPr>
            <a:lvl6pPr lvl="5" algn="ctr">
              <a:spcBef>
                <a:spcPts val="0"/>
              </a:spcBef>
              <a:spcAft>
                <a:spcPts val="0"/>
              </a:spcAft>
              <a:buClr>
                <a:srgbClr val="0B5394"/>
              </a:buClr>
              <a:buSzPts val="5200"/>
              <a:buNone/>
              <a:defRPr b="1" sz="5200">
                <a:solidFill>
                  <a:srgbClr val="0B5394"/>
                </a:solidFill>
              </a:defRPr>
            </a:lvl6pPr>
            <a:lvl7pPr lvl="6" algn="ctr">
              <a:spcBef>
                <a:spcPts val="0"/>
              </a:spcBef>
              <a:spcAft>
                <a:spcPts val="0"/>
              </a:spcAft>
              <a:buClr>
                <a:srgbClr val="0B5394"/>
              </a:buClr>
              <a:buSzPts val="5200"/>
              <a:buNone/>
              <a:defRPr b="1" sz="5200">
                <a:solidFill>
                  <a:srgbClr val="0B5394"/>
                </a:solidFill>
              </a:defRPr>
            </a:lvl7pPr>
            <a:lvl8pPr lvl="7" algn="ctr">
              <a:spcBef>
                <a:spcPts val="0"/>
              </a:spcBef>
              <a:spcAft>
                <a:spcPts val="0"/>
              </a:spcAft>
              <a:buClr>
                <a:srgbClr val="0B5394"/>
              </a:buClr>
              <a:buSzPts val="5200"/>
              <a:buNone/>
              <a:defRPr b="1" sz="5200">
                <a:solidFill>
                  <a:srgbClr val="0B5394"/>
                </a:solidFill>
              </a:defRPr>
            </a:lvl8pPr>
            <a:lvl9pPr lvl="8" algn="ctr">
              <a:spcBef>
                <a:spcPts val="0"/>
              </a:spcBef>
              <a:spcAft>
                <a:spcPts val="0"/>
              </a:spcAft>
              <a:buClr>
                <a:srgbClr val="0B5394"/>
              </a:buClr>
              <a:buSzPts val="5200"/>
              <a:buNone/>
              <a:defRPr b="1" sz="5200">
                <a:solidFill>
                  <a:srgbClr val="0B5394"/>
                </a:solidFill>
              </a:defRPr>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595308" y="476850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Calibri"/>
              <a:buNone/>
              <a:defRPr>
                <a:latin typeface="Calibri"/>
                <a:ea typeface="Calibri"/>
                <a:cs typeface="Calibri"/>
                <a:sym typeface="Calibri"/>
              </a:defRPr>
            </a:lvl1pPr>
            <a:lvl2pPr lvl="1">
              <a:spcBef>
                <a:spcPts val="0"/>
              </a:spcBef>
              <a:spcAft>
                <a:spcPts val="0"/>
              </a:spcAft>
              <a:buSzPts val="2800"/>
              <a:buFont typeface="Calibri"/>
              <a:buNone/>
              <a:defRPr>
                <a:latin typeface="Calibri"/>
                <a:ea typeface="Calibri"/>
                <a:cs typeface="Calibri"/>
                <a:sym typeface="Calibri"/>
              </a:defRPr>
            </a:lvl2pPr>
            <a:lvl3pPr lvl="2">
              <a:spcBef>
                <a:spcPts val="0"/>
              </a:spcBef>
              <a:spcAft>
                <a:spcPts val="0"/>
              </a:spcAft>
              <a:buSzPts val="2800"/>
              <a:buFont typeface="Calibri"/>
              <a:buNone/>
              <a:defRPr>
                <a:latin typeface="Calibri"/>
                <a:ea typeface="Calibri"/>
                <a:cs typeface="Calibri"/>
                <a:sym typeface="Calibri"/>
              </a:defRPr>
            </a:lvl3pPr>
            <a:lvl4pPr lvl="3">
              <a:spcBef>
                <a:spcPts val="0"/>
              </a:spcBef>
              <a:spcAft>
                <a:spcPts val="0"/>
              </a:spcAft>
              <a:buSzPts val="2800"/>
              <a:buFont typeface="Calibri"/>
              <a:buNone/>
              <a:defRPr>
                <a:latin typeface="Calibri"/>
                <a:ea typeface="Calibri"/>
                <a:cs typeface="Calibri"/>
                <a:sym typeface="Calibri"/>
              </a:defRPr>
            </a:lvl4pPr>
            <a:lvl5pPr lvl="4">
              <a:spcBef>
                <a:spcPts val="0"/>
              </a:spcBef>
              <a:spcAft>
                <a:spcPts val="0"/>
              </a:spcAft>
              <a:buSzPts val="2800"/>
              <a:buFont typeface="Calibri"/>
              <a:buNone/>
              <a:defRPr>
                <a:latin typeface="Calibri"/>
                <a:ea typeface="Calibri"/>
                <a:cs typeface="Calibri"/>
                <a:sym typeface="Calibri"/>
              </a:defRPr>
            </a:lvl5pPr>
            <a:lvl6pPr lvl="5">
              <a:spcBef>
                <a:spcPts val="0"/>
              </a:spcBef>
              <a:spcAft>
                <a:spcPts val="0"/>
              </a:spcAft>
              <a:buSzPts val="2800"/>
              <a:buFont typeface="Calibri"/>
              <a:buNone/>
              <a:defRPr>
                <a:latin typeface="Calibri"/>
                <a:ea typeface="Calibri"/>
                <a:cs typeface="Calibri"/>
                <a:sym typeface="Calibri"/>
              </a:defRPr>
            </a:lvl6pPr>
            <a:lvl7pPr lvl="6">
              <a:spcBef>
                <a:spcPts val="0"/>
              </a:spcBef>
              <a:spcAft>
                <a:spcPts val="0"/>
              </a:spcAft>
              <a:buSzPts val="2800"/>
              <a:buFont typeface="Calibri"/>
              <a:buNone/>
              <a:defRPr>
                <a:latin typeface="Calibri"/>
                <a:ea typeface="Calibri"/>
                <a:cs typeface="Calibri"/>
                <a:sym typeface="Calibri"/>
              </a:defRPr>
            </a:lvl7pPr>
            <a:lvl8pPr lvl="7">
              <a:spcBef>
                <a:spcPts val="0"/>
              </a:spcBef>
              <a:spcAft>
                <a:spcPts val="0"/>
              </a:spcAft>
              <a:buSzPts val="2800"/>
              <a:buFont typeface="Calibri"/>
              <a:buNone/>
              <a:defRPr>
                <a:latin typeface="Calibri"/>
                <a:ea typeface="Calibri"/>
                <a:cs typeface="Calibri"/>
                <a:sym typeface="Calibri"/>
              </a:defRPr>
            </a:lvl8pPr>
            <a:lvl9pPr lvl="8">
              <a:spcBef>
                <a:spcPts val="0"/>
              </a:spcBef>
              <a:spcAft>
                <a:spcPts val="0"/>
              </a:spcAft>
              <a:buSzPts val="2800"/>
              <a:buFont typeface="Calibri"/>
              <a:buNone/>
              <a:defRPr>
                <a:latin typeface="Calibri"/>
                <a:ea typeface="Calibri"/>
                <a:cs typeface="Calibri"/>
                <a:sym typeface="Calibri"/>
              </a:defRPr>
            </a:lvl9pPr>
          </a:lstStyle>
          <a:p/>
        </p:txBody>
      </p:sp>
      <p:sp>
        <p:nvSpPr>
          <p:cNvPr id="29" name="Google Shape;29;p6"/>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4787168"/>
            <a:ext cx="9144000" cy="356333"/>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1pPr>
            <a:lvl2pPr lvl="1">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2pPr>
            <a:lvl3pPr lvl="2">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3pPr>
            <a:lvl4pPr lvl="3">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4pPr>
            <a:lvl5pPr lvl="4">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5pPr>
            <a:lvl6pPr lvl="5">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6pPr>
            <a:lvl7pPr lvl="6">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7pPr>
            <a:lvl8pPr lvl="7">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8pPr>
            <a:lvl9pPr lvl="8">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Calibri"/>
              <a:buChar char="●"/>
              <a:defRPr sz="1800">
                <a:solidFill>
                  <a:schemeClr val="dk2"/>
                </a:solidFill>
                <a:latin typeface="Calibri"/>
                <a:ea typeface="Calibri"/>
                <a:cs typeface="Calibri"/>
                <a:sym typeface="Calibri"/>
              </a:defRPr>
            </a:lvl1pPr>
            <a:lvl2pPr indent="-317500" lvl="1" marL="9144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2pPr>
            <a:lvl3pPr indent="-317500" lvl="2" marL="13716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3pPr>
            <a:lvl4pPr indent="-317500" lvl="3" marL="18288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4pPr>
            <a:lvl5pPr indent="-317500" lvl="4" marL="22860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5pPr>
            <a:lvl6pPr indent="-317500" lvl="5" marL="27432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6pPr>
            <a:lvl7pPr indent="-317500" lvl="6" marL="32004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7pPr>
            <a:lvl8pPr indent="-317500" lvl="7" marL="36576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8pPr>
            <a:lvl9pPr indent="-317500" lvl="8" marL="41148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9pPr>
          </a:lstStyle>
          <a:p/>
        </p:txBody>
      </p:sp>
      <p:sp>
        <p:nvSpPr>
          <p:cNvPr id="9" name="Google Shape;9;p1"/>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defRPr>
            </a:lvl1pPr>
            <a:lvl2pPr lvl="1" algn="r">
              <a:buNone/>
              <a:defRPr sz="1000">
                <a:solidFill>
                  <a:schemeClr val="lt1"/>
                </a:solidFill>
              </a:defRPr>
            </a:lvl2pPr>
            <a:lvl3pPr lvl="2" algn="r">
              <a:buNone/>
              <a:defRPr sz="1000">
                <a:solidFill>
                  <a:schemeClr val="lt1"/>
                </a:solidFill>
              </a:defRPr>
            </a:lvl3pPr>
            <a:lvl4pPr lvl="3" algn="r">
              <a:buNone/>
              <a:defRPr sz="1000">
                <a:solidFill>
                  <a:schemeClr val="lt1"/>
                </a:solidFill>
              </a:defRPr>
            </a:lvl4pPr>
            <a:lvl5pPr lvl="4" algn="r">
              <a:buNone/>
              <a:defRPr sz="1000">
                <a:solidFill>
                  <a:schemeClr val="lt1"/>
                </a:solidFill>
              </a:defRPr>
            </a:lvl5pPr>
            <a:lvl6pPr lvl="5" algn="r">
              <a:buNone/>
              <a:defRPr sz="1000">
                <a:solidFill>
                  <a:schemeClr val="lt1"/>
                </a:solidFill>
              </a:defRPr>
            </a:lvl6pPr>
            <a:lvl7pPr lvl="6" algn="r">
              <a:buNone/>
              <a:defRPr sz="1000">
                <a:solidFill>
                  <a:schemeClr val="lt1"/>
                </a:solidFill>
              </a:defRPr>
            </a:lvl7pPr>
            <a:lvl8pPr lvl="7" algn="r">
              <a:buNone/>
              <a:defRPr sz="1000">
                <a:solidFill>
                  <a:schemeClr val="lt1"/>
                </a:solidFill>
              </a:defRPr>
            </a:lvl8pPr>
            <a:lvl9pPr lvl="8" algn="r">
              <a:buNone/>
              <a:defRPr sz="1000">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
        <p:nvSpPr>
          <p:cNvPr id="10" name="Google Shape;10;p1"/>
          <p:cNvSpPr txBox="1"/>
          <p:nvPr/>
        </p:nvSpPr>
        <p:spPr>
          <a:xfrm>
            <a:off x="1019175" y="4806045"/>
            <a:ext cx="6677100" cy="31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it" sz="1100">
                <a:solidFill>
                  <a:schemeClr val="lt1"/>
                </a:solidFill>
              </a:rPr>
              <a:t>© G. Malnati, 2021-25</a:t>
            </a:r>
            <a:endParaRPr i="1" sz="1100">
              <a:solidFill>
                <a:schemeClr val="lt1"/>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7.png"/><Relationship Id="rId8"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1506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Programmazione di Sistema</a:t>
            </a:r>
            <a:endParaRPr/>
          </a:p>
        </p:txBody>
      </p:sp>
      <p:sp>
        <p:nvSpPr>
          <p:cNvPr id="57" name="Google Shape;57;p13"/>
          <p:cNvSpPr txBox="1"/>
          <p:nvPr>
            <p:ph idx="1" type="subTitle"/>
          </p:nvPr>
        </p:nvSpPr>
        <p:spPr>
          <a:xfrm>
            <a:off x="311700" y="3596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2024-25</a:t>
            </a:r>
            <a:endParaRPr/>
          </a:p>
        </p:txBody>
      </p:sp>
      <p:pic>
        <p:nvPicPr>
          <p:cNvPr id="58" name="Google Shape;58;p13"/>
          <p:cNvPicPr preferRelativeResize="0"/>
          <p:nvPr/>
        </p:nvPicPr>
        <p:blipFill>
          <a:blip r:embed="rId3">
            <a:alphaModFix/>
          </a:blip>
          <a:stretch>
            <a:fillRect/>
          </a:stretch>
        </p:blipFill>
        <p:spPr>
          <a:xfrm>
            <a:off x="3425650" y="207975"/>
            <a:ext cx="2292699" cy="2292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Programmazione di sistema</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Un solo voto sul libretto, due percorsi didattici (attinenti l'uno con l'altro, ma distinti)</a:t>
            </a:r>
            <a:endParaRPr/>
          </a:p>
          <a:p>
            <a:pPr indent="-317500" lvl="1" marL="914400" rtl="0" algn="l">
              <a:spcBef>
                <a:spcPts val="0"/>
              </a:spcBef>
              <a:spcAft>
                <a:spcPts val="0"/>
              </a:spcAft>
              <a:buSzPts val="1400"/>
              <a:buChar char="○"/>
            </a:pPr>
            <a:r>
              <a:rPr lang="it"/>
              <a:t>OS Internals</a:t>
            </a:r>
            <a:endParaRPr/>
          </a:p>
          <a:p>
            <a:pPr indent="-317500" lvl="1" marL="914400" rtl="0" algn="l">
              <a:spcBef>
                <a:spcPts val="0"/>
              </a:spcBef>
              <a:spcAft>
                <a:spcPts val="0"/>
              </a:spcAft>
              <a:buSzPts val="1400"/>
              <a:buChar char="○"/>
            </a:pPr>
            <a:r>
              <a:rPr lang="it"/>
              <a:t>API Programming</a:t>
            </a:r>
            <a:endParaRPr/>
          </a:p>
          <a:p>
            <a:pPr indent="-342900" lvl="0" marL="457200" rtl="0" algn="l">
              <a:spcBef>
                <a:spcPts val="0"/>
              </a:spcBef>
              <a:spcAft>
                <a:spcPts val="0"/>
              </a:spcAft>
              <a:buSzPts val="1800"/>
              <a:buChar char="●"/>
            </a:pPr>
            <a:r>
              <a:rPr lang="it"/>
              <a:t>I due percorsi si alterneranno ogni settimana</a:t>
            </a:r>
            <a:endParaRPr/>
          </a:p>
          <a:p>
            <a:pPr indent="-317500" lvl="1" marL="914400" rtl="0" algn="l">
              <a:spcBef>
                <a:spcPts val="0"/>
              </a:spcBef>
              <a:spcAft>
                <a:spcPts val="0"/>
              </a:spcAft>
              <a:buSzPts val="1400"/>
              <a:buChar char="○"/>
            </a:pPr>
            <a:r>
              <a:rPr lang="it"/>
              <a:t>Ciascuno dei due percorsi consiste di lezioni frontali e esercitazioni</a:t>
            </a:r>
            <a:endParaRPr/>
          </a:p>
          <a:p>
            <a:pPr indent="-342900" lvl="0" marL="457200" rtl="0" algn="l">
              <a:spcBef>
                <a:spcPts val="0"/>
              </a:spcBef>
              <a:spcAft>
                <a:spcPts val="0"/>
              </a:spcAft>
              <a:buSzPts val="1800"/>
              <a:buChar char="●"/>
            </a:pPr>
            <a:r>
              <a:rPr lang="it"/>
              <a:t>Due prove di esame distinte</a:t>
            </a:r>
            <a:endParaRPr/>
          </a:p>
          <a:p>
            <a:pPr indent="-317500" lvl="1" marL="914400" rtl="0" algn="l">
              <a:spcBef>
                <a:spcPts val="0"/>
              </a:spcBef>
              <a:spcAft>
                <a:spcPts val="0"/>
              </a:spcAft>
              <a:buSzPts val="1400"/>
              <a:buChar char="○"/>
            </a:pPr>
            <a:r>
              <a:rPr lang="it"/>
              <a:t>Possono essere svolte in tempi diversi</a:t>
            </a:r>
            <a:endParaRPr/>
          </a:p>
          <a:p>
            <a:pPr indent="-317500" lvl="1" marL="914400" rtl="0" algn="l">
              <a:spcBef>
                <a:spcPts val="0"/>
              </a:spcBef>
              <a:spcAft>
                <a:spcPts val="0"/>
              </a:spcAft>
              <a:buSzPts val="1400"/>
              <a:buChar char="○"/>
            </a:pPr>
            <a:r>
              <a:rPr lang="it"/>
              <a:t>Occorre superarle entrambe per avere il voto registrato</a:t>
            </a:r>
            <a:endParaRPr/>
          </a:p>
          <a:p>
            <a:pPr indent="-317500" lvl="1" marL="914400" rtl="0" algn="l">
              <a:spcBef>
                <a:spcPts val="0"/>
              </a:spcBef>
              <a:spcAft>
                <a:spcPts val="0"/>
              </a:spcAft>
              <a:buSzPts val="1400"/>
              <a:buChar char="○"/>
            </a:pPr>
            <a:r>
              <a:rPr lang="it"/>
              <a:t>Dopo 4 appelli, una prova scade se non si è superata anche l'altra</a:t>
            </a:r>
            <a:endParaRPr/>
          </a:p>
          <a:p>
            <a:pPr indent="-342900" lvl="0" marL="457200" rtl="0" algn="l">
              <a:spcBef>
                <a:spcPts val="0"/>
              </a:spcBef>
              <a:spcAft>
                <a:spcPts val="0"/>
              </a:spcAft>
              <a:buSzPts val="1800"/>
              <a:buChar char="●"/>
            </a:pPr>
            <a:r>
              <a:rPr lang="it"/>
              <a:t>Possibilità di svolgere un progetto in gruppo, a scelta, tra una rosa di proposte</a:t>
            </a:r>
            <a:endParaRPr/>
          </a:p>
          <a:p>
            <a:pPr indent="-317500" lvl="1" marL="914400" rtl="0" algn="l">
              <a:spcBef>
                <a:spcPts val="0"/>
              </a:spcBef>
              <a:spcAft>
                <a:spcPts val="0"/>
              </a:spcAft>
              <a:buSzPts val="1400"/>
              <a:buChar char="○"/>
            </a:pPr>
            <a:r>
              <a:rPr lang="it"/>
              <a:t>La cui valutazione può valere fino a 6 punti</a:t>
            </a:r>
            <a:endParaRPr/>
          </a:p>
          <a:p>
            <a:pPr indent="-317500" lvl="1" marL="914400" rtl="0" algn="l">
              <a:spcBef>
                <a:spcPts val="0"/>
              </a:spcBef>
              <a:spcAft>
                <a:spcPts val="0"/>
              </a:spcAft>
              <a:buSzPts val="1400"/>
              <a:buChar char="○"/>
            </a:pPr>
            <a:r>
              <a:rPr lang="it"/>
              <a:t>Il progetto non sostituisce una delle due prove di esame né compensa un voto insufficiente</a:t>
            </a:r>
            <a:endParaRPr/>
          </a:p>
          <a:p>
            <a:pPr indent="-317500" lvl="1" marL="914400" rtl="0" algn="l">
              <a:spcBef>
                <a:spcPts val="0"/>
              </a:spcBef>
              <a:spcAft>
                <a:spcPts val="0"/>
              </a:spcAft>
              <a:buSzPts val="1400"/>
              <a:buChar char="○"/>
            </a:pPr>
            <a:r>
              <a:rPr lang="it"/>
              <a:t>I progetti saranno annunciati più avanti</a:t>
            </a:r>
            <a:endParaRPr/>
          </a:p>
        </p:txBody>
      </p:sp>
      <p:sp>
        <p:nvSpPr>
          <p:cNvPr id="65" name="Google Shape;65;p14"/>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Cos'è la programmazione di sistema?</a:t>
            </a:r>
            <a:endParaRPr/>
          </a:p>
        </p:txBody>
      </p:sp>
      <p:pic>
        <p:nvPicPr>
          <p:cNvPr id="71" name="Google Shape;71;p15"/>
          <p:cNvPicPr preferRelativeResize="0"/>
          <p:nvPr/>
        </p:nvPicPr>
        <p:blipFill>
          <a:blip r:embed="rId3">
            <a:alphaModFix/>
          </a:blip>
          <a:stretch>
            <a:fillRect/>
          </a:stretch>
        </p:blipFill>
        <p:spPr>
          <a:xfrm>
            <a:off x="311700" y="2017863"/>
            <a:ext cx="1233675" cy="1233675"/>
          </a:xfrm>
          <a:prstGeom prst="rect">
            <a:avLst/>
          </a:prstGeom>
          <a:noFill/>
          <a:ln>
            <a:noFill/>
          </a:ln>
        </p:spPr>
      </p:pic>
      <p:sp>
        <p:nvSpPr>
          <p:cNvPr id="72" name="Google Shape;72;p15"/>
          <p:cNvSpPr/>
          <p:nvPr/>
        </p:nvSpPr>
        <p:spPr>
          <a:xfrm>
            <a:off x="1479775" y="2452588"/>
            <a:ext cx="613800" cy="3642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73" name="Google Shape;73;p15"/>
          <p:cNvGrpSpPr/>
          <p:nvPr/>
        </p:nvGrpSpPr>
        <p:grpSpPr>
          <a:xfrm>
            <a:off x="2195900" y="1894125"/>
            <a:ext cx="1877400" cy="1596600"/>
            <a:chOff x="2881700" y="1894125"/>
            <a:chExt cx="1877400" cy="1596600"/>
          </a:xfrm>
        </p:grpSpPr>
        <p:sp>
          <p:nvSpPr>
            <p:cNvPr id="74" name="Google Shape;74;p15"/>
            <p:cNvSpPr/>
            <p:nvPr/>
          </p:nvSpPr>
          <p:spPr>
            <a:xfrm>
              <a:off x="2881700" y="1894125"/>
              <a:ext cx="1877400" cy="159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it"/>
                <a:t>Software</a:t>
              </a:r>
              <a:endParaRPr/>
            </a:p>
            <a:p>
              <a:pPr indent="0" lvl="0" marL="0" rtl="0" algn="ctr">
                <a:spcBef>
                  <a:spcPts val="0"/>
                </a:spcBef>
                <a:spcAft>
                  <a:spcPts val="0"/>
                </a:spcAft>
                <a:buNone/>
              </a:pPr>
              <a:r>
                <a:rPr lang="it"/>
                <a:t>Applicativo</a:t>
              </a:r>
              <a:endParaRPr/>
            </a:p>
          </p:txBody>
        </p:sp>
        <p:pic>
          <p:nvPicPr>
            <p:cNvPr id="75" name="Google Shape;75;p15"/>
            <p:cNvPicPr preferRelativeResize="0"/>
            <p:nvPr/>
          </p:nvPicPr>
          <p:blipFill>
            <a:blip r:embed="rId4">
              <a:alphaModFix/>
            </a:blip>
            <a:stretch>
              <a:fillRect/>
            </a:stretch>
          </p:blipFill>
          <p:spPr>
            <a:xfrm>
              <a:off x="3326337" y="1933074"/>
              <a:ext cx="988125" cy="988125"/>
            </a:xfrm>
            <a:prstGeom prst="rect">
              <a:avLst/>
            </a:prstGeom>
            <a:noFill/>
            <a:ln>
              <a:noFill/>
            </a:ln>
          </p:spPr>
        </p:pic>
      </p:grpSp>
      <p:sp>
        <p:nvSpPr>
          <p:cNvPr id="76" name="Google Shape;76;p15"/>
          <p:cNvSpPr/>
          <p:nvPr/>
        </p:nvSpPr>
        <p:spPr>
          <a:xfrm>
            <a:off x="4186663" y="2510313"/>
            <a:ext cx="613800" cy="364200"/>
          </a:xfrm>
          <a:prstGeom prst="leftRightArrow">
            <a:avLst>
              <a:gd fmla="val 50000" name="adj1"/>
              <a:gd fmla="val 5000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77" name="Google Shape;77;p15"/>
          <p:cNvPicPr preferRelativeResize="0"/>
          <p:nvPr/>
        </p:nvPicPr>
        <p:blipFill rotWithShape="1">
          <a:blip r:embed="rId5">
            <a:alphaModFix/>
          </a:blip>
          <a:srcRect b="14010" l="0" r="0" t="-14010"/>
          <a:stretch/>
        </p:blipFill>
        <p:spPr>
          <a:xfrm>
            <a:off x="7922425" y="3425050"/>
            <a:ext cx="737700" cy="737700"/>
          </a:xfrm>
          <a:prstGeom prst="rect">
            <a:avLst/>
          </a:prstGeom>
          <a:noFill/>
          <a:ln>
            <a:noFill/>
          </a:ln>
        </p:spPr>
      </p:pic>
      <p:pic>
        <p:nvPicPr>
          <p:cNvPr id="78" name="Google Shape;78;p15"/>
          <p:cNvPicPr preferRelativeResize="0"/>
          <p:nvPr/>
        </p:nvPicPr>
        <p:blipFill>
          <a:blip r:embed="rId6">
            <a:alphaModFix/>
          </a:blip>
          <a:stretch>
            <a:fillRect/>
          </a:stretch>
        </p:blipFill>
        <p:spPr>
          <a:xfrm>
            <a:off x="7879863" y="1170125"/>
            <a:ext cx="822825" cy="822825"/>
          </a:xfrm>
          <a:prstGeom prst="rect">
            <a:avLst/>
          </a:prstGeom>
          <a:noFill/>
          <a:ln>
            <a:noFill/>
          </a:ln>
        </p:spPr>
      </p:pic>
      <p:pic>
        <p:nvPicPr>
          <p:cNvPr id="79" name="Google Shape;79;p15"/>
          <p:cNvPicPr preferRelativeResize="0"/>
          <p:nvPr/>
        </p:nvPicPr>
        <p:blipFill>
          <a:blip r:embed="rId7">
            <a:alphaModFix/>
          </a:blip>
          <a:stretch>
            <a:fillRect/>
          </a:stretch>
        </p:blipFill>
        <p:spPr>
          <a:xfrm>
            <a:off x="7437975" y="1870850"/>
            <a:ext cx="1706601" cy="1706601"/>
          </a:xfrm>
          <a:prstGeom prst="rect">
            <a:avLst/>
          </a:prstGeom>
          <a:noFill/>
          <a:ln>
            <a:noFill/>
          </a:ln>
        </p:spPr>
      </p:pic>
      <p:sp>
        <p:nvSpPr>
          <p:cNvPr id="80" name="Google Shape;80;p15"/>
          <p:cNvSpPr/>
          <p:nvPr/>
        </p:nvSpPr>
        <p:spPr>
          <a:xfrm>
            <a:off x="6856213" y="2510313"/>
            <a:ext cx="613800" cy="364200"/>
          </a:xfrm>
          <a:prstGeom prst="leftRightArrow">
            <a:avLst>
              <a:gd fmla="val 50000" name="adj1"/>
              <a:gd fmla="val 5000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81" name="Google Shape;81;p15"/>
          <p:cNvGrpSpPr/>
          <p:nvPr/>
        </p:nvGrpSpPr>
        <p:grpSpPr>
          <a:xfrm>
            <a:off x="4913825" y="1930575"/>
            <a:ext cx="1877400" cy="1596600"/>
            <a:chOff x="4913825" y="1930575"/>
            <a:chExt cx="1877400" cy="1596600"/>
          </a:xfrm>
        </p:grpSpPr>
        <p:sp>
          <p:nvSpPr>
            <p:cNvPr id="82" name="Google Shape;82;p15"/>
            <p:cNvSpPr/>
            <p:nvPr/>
          </p:nvSpPr>
          <p:spPr>
            <a:xfrm>
              <a:off x="4913825" y="1930575"/>
              <a:ext cx="1877400" cy="15966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it"/>
                <a:t>Software</a:t>
              </a:r>
              <a:endParaRPr/>
            </a:p>
            <a:p>
              <a:pPr indent="0" lvl="0" marL="0" rtl="0" algn="ctr">
                <a:spcBef>
                  <a:spcPts val="0"/>
                </a:spcBef>
                <a:spcAft>
                  <a:spcPts val="0"/>
                </a:spcAft>
                <a:buNone/>
              </a:pPr>
              <a:r>
                <a:rPr lang="it"/>
                <a:t>di Sistema</a:t>
              </a:r>
              <a:endParaRPr/>
            </a:p>
          </p:txBody>
        </p:sp>
        <p:pic>
          <p:nvPicPr>
            <p:cNvPr id="83" name="Google Shape;83;p15"/>
            <p:cNvPicPr preferRelativeResize="0"/>
            <p:nvPr/>
          </p:nvPicPr>
          <p:blipFill>
            <a:blip r:embed="rId8">
              <a:alphaModFix/>
            </a:blip>
            <a:stretch>
              <a:fillRect/>
            </a:stretch>
          </p:blipFill>
          <p:spPr>
            <a:xfrm>
              <a:off x="5393300" y="1995625"/>
              <a:ext cx="918450" cy="918450"/>
            </a:xfrm>
            <a:prstGeom prst="rect">
              <a:avLst/>
            </a:prstGeom>
            <a:noFill/>
            <a:ln>
              <a:noFill/>
            </a:ln>
          </p:spPr>
        </p:pic>
      </p:grpSp>
      <p:sp>
        <p:nvSpPr>
          <p:cNvPr id="84" name="Google Shape;84;p15"/>
          <p:cNvSpPr/>
          <p:nvPr/>
        </p:nvSpPr>
        <p:spPr>
          <a:xfrm>
            <a:off x="7514638" y="1077628"/>
            <a:ext cx="255600" cy="32400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 name="Google Shape;85;p15"/>
          <p:cNvSpPr/>
          <p:nvPr/>
        </p:nvSpPr>
        <p:spPr>
          <a:xfrm>
            <a:off x="4453400" y="1259963"/>
            <a:ext cx="2749500" cy="2749500"/>
          </a:xfrm>
          <a:prstGeom prst="ellipse">
            <a:avLst/>
          </a:prstGeom>
          <a:noFill/>
          <a:ln cap="flat" cmpd="sng" w="7620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86" name="Google Shape;86;p15"/>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Cos'è la programmazione di sistema?</a:t>
            </a:r>
            <a:endParaRPr/>
          </a:p>
        </p:txBody>
      </p:sp>
      <p:sp>
        <p:nvSpPr>
          <p:cNvPr id="92" name="Google Shape;9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La programmazione di sistema fornisce le fondamenta che supportano la programmazione applicativa </a:t>
            </a:r>
            <a:endParaRPr/>
          </a:p>
          <a:p>
            <a:pPr indent="-317500" lvl="1" marL="914400" rtl="0" algn="l">
              <a:spcBef>
                <a:spcPts val="0"/>
              </a:spcBef>
              <a:spcAft>
                <a:spcPts val="0"/>
              </a:spcAft>
              <a:buSzPts val="1400"/>
              <a:buChar char="○"/>
            </a:pPr>
            <a:r>
              <a:rPr lang="it"/>
              <a:t>Creando il software necessario a permettere ai tanti componenti dell'ecosistema di elaborazione (CPU, memoria, periferiche, rete, …) di operare come un organismo integrato</a:t>
            </a:r>
            <a:endParaRPr/>
          </a:p>
          <a:p>
            <a:pPr indent="-342900" lvl="0" marL="457200" rtl="0" algn="l">
              <a:spcBef>
                <a:spcPts val="0"/>
              </a:spcBef>
              <a:spcAft>
                <a:spcPts val="0"/>
              </a:spcAft>
              <a:buSzPts val="1800"/>
              <a:buChar char="●"/>
            </a:pPr>
            <a:r>
              <a:rPr lang="it"/>
              <a:t>La programmazione di sistema è orientata ai contesti dove le risorse sono limitate</a:t>
            </a:r>
            <a:endParaRPr/>
          </a:p>
          <a:p>
            <a:pPr indent="-317500" lvl="1" marL="914400" rtl="0" algn="l">
              <a:spcBef>
                <a:spcPts val="0"/>
              </a:spcBef>
              <a:spcAft>
                <a:spcPts val="0"/>
              </a:spcAft>
              <a:buSzPts val="1400"/>
              <a:buChar char="○"/>
            </a:pPr>
            <a:r>
              <a:rPr lang="it"/>
              <a:t>Richiede la capacità di organizzare il codice tenendo conto che ciascun byte e ciascun ciclo di CPU è rilevante</a:t>
            </a:r>
            <a:endParaRPr/>
          </a:p>
          <a:p>
            <a:pPr indent="-342900" lvl="0" marL="457200" rtl="0" algn="l">
              <a:spcBef>
                <a:spcPts val="0"/>
              </a:spcBef>
              <a:spcAft>
                <a:spcPts val="0"/>
              </a:spcAft>
              <a:buSzPts val="1800"/>
              <a:buChar char="●"/>
            </a:pPr>
            <a:r>
              <a:rPr lang="it"/>
              <a:t>La quantità di codice di sistema coinvolto nel permettere ad una semplice applicazione di essere eseguita è sorprendente</a:t>
            </a:r>
            <a:endParaRPr/>
          </a:p>
          <a:p>
            <a:pPr indent="-317500" lvl="1" marL="914400" rtl="0" algn="l">
              <a:spcBef>
                <a:spcPts val="0"/>
              </a:spcBef>
              <a:spcAft>
                <a:spcPts val="0"/>
              </a:spcAft>
              <a:buSzPts val="1400"/>
              <a:buChar char="○"/>
            </a:pPr>
            <a:r>
              <a:rPr lang="it"/>
              <a:t>Sistema operativo, driver delle periferiche, compilatore, linker, loader, librerie di vario tipo…</a:t>
            </a:r>
            <a:endParaRPr/>
          </a:p>
        </p:txBody>
      </p:sp>
      <p:sp>
        <p:nvSpPr>
          <p:cNvPr id="93" name="Google Shape;93;p16"/>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Ambiti della programmazione di sistema</a:t>
            </a:r>
            <a:endParaRPr/>
          </a:p>
        </p:txBody>
      </p:sp>
      <p:pic>
        <p:nvPicPr>
          <p:cNvPr id="99" name="Google Shape;99;p17"/>
          <p:cNvPicPr preferRelativeResize="0"/>
          <p:nvPr/>
        </p:nvPicPr>
        <p:blipFill rotWithShape="1">
          <a:blip r:embed="rId3">
            <a:alphaModFix/>
          </a:blip>
          <a:srcRect b="15864" l="0" r="0" t="15871"/>
          <a:stretch/>
        </p:blipFill>
        <p:spPr>
          <a:xfrm>
            <a:off x="1413150" y="763000"/>
            <a:ext cx="5789850" cy="3952302"/>
          </a:xfrm>
          <a:prstGeom prst="rect">
            <a:avLst/>
          </a:prstGeom>
          <a:noFill/>
          <a:ln>
            <a:noFill/>
          </a:ln>
        </p:spPr>
      </p:pic>
      <p:sp>
        <p:nvSpPr>
          <p:cNvPr id="100" name="Google Shape;100;p17"/>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Linguaggi per la programmazione di sistema</a:t>
            </a:r>
            <a:endParaRPr/>
          </a:p>
        </p:txBody>
      </p:sp>
      <p:sp>
        <p:nvSpPr>
          <p:cNvPr id="106" name="Google Shape;10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Scrivere codice ad alte prestazioni richiede l'uso di un linguaggio che permetta al programmatore di controllare come siano usate le risorse di memoria, processore, I/O, …</a:t>
            </a:r>
            <a:endParaRPr/>
          </a:p>
          <a:p>
            <a:pPr indent="-317500" lvl="1" marL="914400" rtl="0" algn="l">
              <a:spcBef>
                <a:spcPts val="0"/>
              </a:spcBef>
              <a:spcAft>
                <a:spcPts val="0"/>
              </a:spcAft>
              <a:buSzPts val="1400"/>
              <a:buChar char="○"/>
            </a:pPr>
            <a:r>
              <a:rPr lang="it"/>
              <a:t>Questo esclude, a priori, tutti quei linguaggi che adottano un sistema di gestione automatico della memoria (come Java, JavaScript, Python, C#, Go, …) </a:t>
            </a:r>
            <a:endParaRPr/>
          </a:p>
          <a:p>
            <a:pPr indent="-317500" lvl="1" marL="914400" rtl="0" algn="l">
              <a:spcBef>
                <a:spcPts val="0"/>
              </a:spcBef>
              <a:spcAft>
                <a:spcPts val="0"/>
              </a:spcAft>
              <a:buSzPts val="1400"/>
              <a:buChar char="○"/>
            </a:pPr>
            <a:r>
              <a:rPr lang="it"/>
              <a:t>Riducendo le opzioni possibili sostanzialmente all'uso di C, C++ e Rust (oltre a Swift, in ambiente Apple)</a:t>
            </a:r>
            <a:endParaRPr/>
          </a:p>
          <a:p>
            <a:pPr indent="-342900" lvl="0" marL="457200" rtl="0" algn="l">
              <a:spcBef>
                <a:spcPts val="0"/>
              </a:spcBef>
              <a:spcAft>
                <a:spcPts val="0"/>
              </a:spcAft>
              <a:buSzPts val="1800"/>
              <a:buChar char="●"/>
            </a:pPr>
            <a:r>
              <a:rPr lang="it"/>
              <a:t>Rust combina tale livello di controllo con un sistema di tipi alquanto sofisticato, in grado di identificare, in fase di compilazione, un'ampia gamma di errori, dall'uso incorretto dei puntatori alle interferenze tra thread </a:t>
            </a:r>
            <a:endParaRPr/>
          </a:p>
          <a:p>
            <a:pPr indent="-317500" lvl="1" marL="914400" rtl="0" algn="l">
              <a:spcBef>
                <a:spcPts val="0"/>
              </a:spcBef>
              <a:spcAft>
                <a:spcPts val="0"/>
              </a:spcAft>
              <a:buSzPts val="1400"/>
              <a:buChar char="○"/>
            </a:pPr>
            <a:r>
              <a:rPr lang="it"/>
              <a:t>Garantendo che se un programma riesce ad essere compilato, non contiene comportamenti non definiti (che non vuol dire che funzionerà certamente, ma che avrà un comportamento riproducibile)</a:t>
            </a:r>
            <a:endParaRPr/>
          </a:p>
        </p:txBody>
      </p:sp>
      <p:sp>
        <p:nvSpPr>
          <p:cNvPr id="107" name="Google Shape;107;p18"/>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Abilità richieste</a:t>
            </a:r>
            <a:endParaRPr/>
          </a:p>
        </p:txBody>
      </p:sp>
      <p:sp>
        <p:nvSpPr>
          <p:cNvPr id="113" name="Google Shape;11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Coding</a:t>
            </a:r>
            <a:endParaRPr/>
          </a:p>
          <a:p>
            <a:pPr indent="-317500" lvl="1" marL="914400" rtl="0" algn="l">
              <a:spcBef>
                <a:spcPts val="0"/>
              </a:spcBef>
              <a:spcAft>
                <a:spcPts val="0"/>
              </a:spcAft>
              <a:buSzPts val="1400"/>
              <a:buChar char="○"/>
            </a:pPr>
            <a:r>
              <a:rPr lang="it"/>
              <a:t>Algoritmi (inserimento, ricerca, ordinamento, …)</a:t>
            </a:r>
            <a:endParaRPr/>
          </a:p>
          <a:p>
            <a:pPr indent="-317500" lvl="1" marL="914400" rtl="0" algn="l">
              <a:spcBef>
                <a:spcPts val="0"/>
              </a:spcBef>
              <a:spcAft>
                <a:spcPts val="0"/>
              </a:spcAft>
              <a:buSzPts val="1400"/>
              <a:buChar char="○"/>
            </a:pPr>
            <a:r>
              <a:rPr lang="it"/>
              <a:t>Strutture dati (stringhe, liste, insiemi, mappe, …)</a:t>
            </a:r>
            <a:endParaRPr/>
          </a:p>
          <a:p>
            <a:pPr indent="-317500" lvl="1" marL="914400" rtl="0" algn="l">
              <a:spcBef>
                <a:spcPts val="0"/>
              </a:spcBef>
              <a:spcAft>
                <a:spcPts val="0"/>
              </a:spcAft>
              <a:buSzPts val="1400"/>
              <a:buChar char="○"/>
            </a:pPr>
            <a:r>
              <a:rPr lang="it"/>
              <a:t>Lettura e scrittura di file (conversioni di formato, segmentazione del testo, codifica di dati binari, …)</a:t>
            </a:r>
            <a:endParaRPr/>
          </a:p>
          <a:p>
            <a:pPr indent="-317500" lvl="1" marL="914400" rtl="0" algn="l">
              <a:spcBef>
                <a:spcPts val="0"/>
              </a:spcBef>
              <a:spcAft>
                <a:spcPts val="0"/>
              </a:spcAft>
              <a:buSzPts val="1400"/>
              <a:buChar char="○"/>
            </a:pPr>
            <a:r>
              <a:rPr lang="it"/>
              <a:t>Conoscenza approfondita del linguaggio C</a:t>
            </a:r>
            <a:endParaRPr/>
          </a:p>
          <a:p>
            <a:pPr indent="-342900" lvl="0" marL="457200" rtl="0" algn="l">
              <a:spcBef>
                <a:spcPts val="0"/>
              </a:spcBef>
              <a:spcAft>
                <a:spcPts val="0"/>
              </a:spcAft>
              <a:buSzPts val="1800"/>
              <a:buChar char="●"/>
            </a:pPr>
            <a:r>
              <a:rPr lang="it"/>
              <a:t>Architetture di elaborazione e elettronica digitale</a:t>
            </a:r>
            <a:endParaRPr/>
          </a:p>
          <a:p>
            <a:pPr indent="-317500" lvl="1" marL="914400" rtl="0" algn="l">
              <a:spcBef>
                <a:spcPts val="0"/>
              </a:spcBef>
              <a:spcAft>
                <a:spcPts val="0"/>
              </a:spcAft>
              <a:buSzPts val="1400"/>
              <a:buChar char="○"/>
            </a:pPr>
            <a:r>
              <a:rPr lang="it" sz="1400"/>
              <a:t>CPU, memoria, bus di comunicazione, periferiche, interrupt, DMA …</a:t>
            </a:r>
            <a:endParaRPr sz="1400"/>
          </a:p>
          <a:p>
            <a:pPr indent="-317500" lvl="1" marL="914400" rtl="0" algn="l">
              <a:spcBef>
                <a:spcPts val="0"/>
              </a:spcBef>
              <a:spcAft>
                <a:spcPts val="0"/>
              </a:spcAft>
              <a:buSzPts val="1400"/>
              <a:buChar char="○"/>
            </a:pPr>
            <a:r>
              <a:rPr lang="it"/>
              <a:t>Nozioni di base sui sistemi operativi</a:t>
            </a:r>
            <a:endParaRPr/>
          </a:p>
          <a:p>
            <a:pPr indent="-342900" lvl="0" marL="457200" rtl="0" algn="l">
              <a:spcBef>
                <a:spcPts val="0"/>
              </a:spcBef>
              <a:spcAft>
                <a:spcPts val="0"/>
              </a:spcAft>
              <a:buSzPts val="1800"/>
              <a:buChar char="●"/>
            </a:pPr>
            <a:r>
              <a:rPr lang="it"/>
              <a:t>Capacità di analisi di un problema e pensiero critico</a:t>
            </a:r>
            <a:endParaRPr/>
          </a:p>
          <a:p>
            <a:pPr indent="-317500" lvl="1" marL="914400" rtl="0" algn="l">
              <a:spcBef>
                <a:spcPts val="0"/>
              </a:spcBef>
              <a:spcAft>
                <a:spcPts val="0"/>
              </a:spcAft>
              <a:buSzPts val="1400"/>
              <a:buChar char="○"/>
            </a:pPr>
            <a:r>
              <a:rPr lang="it"/>
              <a:t>Definizione e comprensione dei requisiti</a:t>
            </a:r>
            <a:endParaRPr/>
          </a:p>
          <a:p>
            <a:pPr indent="-317500" lvl="1" marL="914400" rtl="0" algn="l">
              <a:spcBef>
                <a:spcPts val="0"/>
              </a:spcBef>
              <a:spcAft>
                <a:spcPts val="0"/>
              </a:spcAft>
              <a:buSzPts val="1400"/>
              <a:buChar char="○"/>
            </a:pPr>
            <a:r>
              <a:rPr lang="it"/>
              <a:t>Schematizzazione tramite diagrammi (entità/relazioni, sequenze di eventi,  gerarchie di vario tipo, …)</a:t>
            </a:r>
            <a:endParaRPr/>
          </a:p>
          <a:p>
            <a:pPr indent="-342900" lvl="0" marL="457200" rtl="0" algn="l">
              <a:spcBef>
                <a:spcPts val="0"/>
              </a:spcBef>
              <a:spcAft>
                <a:spcPts val="0"/>
              </a:spcAft>
              <a:buSzPts val="1800"/>
              <a:buChar char="●"/>
            </a:pPr>
            <a:r>
              <a:rPr lang="it"/>
              <a:t>Attitudine alla risoluzione dei problemi</a:t>
            </a:r>
            <a:endParaRPr/>
          </a:p>
          <a:p>
            <a:pPr indent="-317500" lvl="1" marL="914400" rtl="0" algn="l">
              <a:spcBef>
                <a:spcPts val="0"/>
              </a:spcBef>
              <a:spcAft>
                <a:spcPts val="0"/>
              </a:spcAft>
              <a:buSzPts val="1400"/>
              <a:buChar char="○"/>
            </a:pPr>
            <a:r>
              <a:rPr lang="it"/>
              <a:t>Elaborazione e raffinamento dei propri modelli mentali</a:t>
            </a:r>
            <a:endParaRPr/>
          </a:p>
        </p:txBody>
      </p:sp>
      <p:sp>
        <p:nvSpPr>
          <p:cNvPr id="114" name="Google Shape;114;p19"/>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Abilità da sviluppare</a:t>
            </a:r>
            <a:endParaRPr/>
          </a:p>
        </p:txBody>
      </p:sp>
      <p:sp>
        <p:nvSpPr>
          <p:cNvPr id="120" name="Google Shape;12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Motivazione</a:t>
            </a:r>
            <a:endParaRPr/>
          </a:p>
          <a:p>
            <a:pPr indent="-317500" lvl="1" marL="914400" rtl="0" algn="l">
              <a:spcBef>
                <a:spcPts val="0"/>
              </a:spcBef>
              <a:spcAft>
                <a:spcPts val="0"/>
              </a:spcAft>
              <a:buSzPts val="1400"/>
              <a:buChar char="○"/>
            </a:pPr>
            <a:r>
              <a:rPr lang="it"/>
              <a:t>Il corso è impegnativo per la vastità dei concetti che esplora così come per la loro intrinseca complessità</a:t>
            </a:r>
            <a:endParaRPr/>
          </a:p>
          <a:p>
            <a:pPr indent="-317500" lvl="1" marL="914400" rtl="0" algn="l">
              <a:spcBef>
                <a:spcPts val="0"/>
              </a:spcBef>
              <a:spcAft>
                <a:spcPts val="0"/>
              </a:spcAft>
              <a:buSzPts val="1400"/>
              <a:buChar char="○"/>
            </a:pPr>
            <a:r>
              <a:rPr lang="it"/>
              <a:t>In base alle inclinazioni e sensibilità personali, può anche apparire arido</a:t>
            </a:r>
            <a:endParaRPr/>
          </a:p>
          <a:p>
            <a:pPr indent="-317500" lvl="1" marL="914400" rtl="0" algn="l">
              <a:spcBef>
                <a:spcPts val="0"/>
              </a:spcBef>
              <a:spcAft>
                <a:spcPts val="0"/>
              </a:spcAft>
              <a:buSzPts val="1400"/>
              <a:buChar char="○"/>
            </a:pPr>
            <a:r>
              <a:rPr lang="it"/>
              <a:t>Può essere opportuno mettere a fuoco molto bene le motivazioni che hanno portato a scegliere il percorso magistrale di Ingegneria Informatica per trovare le energie necessarie ad impegnarsi nello studio, dando ad esso un senso nella prospettiva del proprio progetto di vita professionale</a:t>
            </a:r>
            <a:endParaRPr/>
          </a:p>
          <a:p>
            <a:pPr indent="-342900" lvl="0" marL="457200" rtl="0" algn="l">
              <a:spcBef>
                <a:spcPts val="0"/>
              </a:spcBef>
              <a:spcAft>
                <a:spcPts val="0"/>
              </a:spcAft>
              <a:buSzPts val="1800"/>
              <a:buChar char="●"/>
            </a:pPr>
            <a:r>
              <a:rPr lang="it"/>
              <a:t>Organizzazione e gestione del tempo</a:t>
            </a:r>
            <a:endParaRPr/>
          </a:p>
          <a:p>
            <a:pPr indent="-317500" lvl="1" marL="914400" rtl="0" algn="l">
              <a:spcBef>
                <a:spcPts val="0"/>
              </a:spcBef>
              <a:spcAft>
                <a:spcPts val="0"/>
              </a:spcAft>
              <a:buSzPts val="1400"/>
              <a:buChar char="○"/>
            </a:pPr>
            <a:r>
              <a:rPr lang="it"/>
              <a:t>La presenza di due percorsi paralleli richiede un'attenta pianificazione dei propri tempi di studio, per non lasciare indietro qualche concetto che poi diventa molto difficile recuperare</a:t>
            </a:r>
            <a:endParaRPr/>
          </a:p>
          <a:p>
            <a:pPr indent="-317500" lvl="1" marL="914400" rtl="0" algn="l">
              <a:spcBef>
                <a:spcPts val="0"/>
              </a:spcBef>
              <a:spcAft>
                <a:spcPts val="0"/>
              </a:spcAft>
              <a:buSzPts val="1400"/>
              <a:buChar char="○"/>
            </a:pPr>
            <a:r>
              <a:rPr lang="it"/>
              <a:t>Parallelamente, occorre trovare il giusto ritmo, sapendo concedersi il riposo necessario, per evitare di saturare le proprie capacità mentali</a:t>
            </a:r>
            <a:endParaRPr/>
          </a:p>
        </p:txBody>
      </p:sp>
      <p:sp>
        <p:nvSpPr>
          <p:cNvPr id="121" name="Google Shape;121;p20"/>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API Programming - Obiettivi attesi </a:t>
            </a:r>
            <a:endParaRPr/>
          </a:p>
        </p:txBody>
      </p:sp>
      <p:sp>
        <p:nvSpPr>
          <p:cNvPr id="127" name="Google Shape;12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Conoscenza del linguaggio Rust e suo utilizzo per la realizzazione di applicativi di media complessità</a:t>
            </a:r>
            <a:endParaRPr/>
          </a:p>
          <a:p>
            <a:pPr indent="-342900" lvl="0" marL="457200" rtl="0" algn="l">
              <a:spcBef>
                <a:spcPts val="0"/>
              </a:spcBef>
              <a:spcAft>
                <a:spcPts val="0"/>
              </a:spcAft>
              <a:buSzPts val="1800"/>
              <a:buChar char="●"/>
            </a:pPr>
            <a:r>
              <a:rPr lang="it"/>
              <a:t>Comprensione approfondita dei meccanismi soggiacenti l'esecuzione di un programma nel contesto di un sistema operativo</a:t>
            </a:r>
            <a:endParaRPr/>
          </a:p>
          <a:p>
            <a:pPr indent="-342900" lvl="0" marL="457200" rtl="0" algn="l">
              <a:spcBef>
                <a:spcPts val="0"/>
              </a:spcBef>
              <a:spcAft>
                <a:spcPts val="0"/>
              </a:spcAft>
              <a:buSzPts val="1800"/>
              <a:buChar char="●"/>
            </a:pPr>
            <a:r>
              <a:rPr lang="it"/>
              <a:t>Comprensione delle problematiche introdotte dalla programmazione concorrente e capacità di realizzare algoritmi in grado di operare correttamente in contesti multi-thread e asincroni</a:t>
            </a:r>
            <a:endParaRPr/>
          </a:p>
          <a:p>
            <a:pPr indent="-342900" lvl="0" marL="457200" rtl="0" algn="l">
              <a:spcBef>
                <a:spcPts val="0"/>
              </a:spcBef>
              <a:spcAft>
                <a:spcPts val="0"/>
              </a:spcAft>
              <a:buSzPts val="1800"/>
              <a:buChar char="●"/>
            </a:pPr>
            <a:r>
              <a:rPr lang="it"/>
              <a:t>(per chi svolge il progetto) Capacità di lavorare in gruppo, organizzando il lavoro così da coinvolgere tutti e provando a gestire le problematiche connesse, sia sul piano tecnico che su quello umano</a:t>
            </a:r>
            <a:endParaRPr/>
          </a:p>
        </p:txBody>
      </p:sp>
      <p:sp>
        <p:nvSpPr>
          <p:cNvPr id="128" name="Google Shape;128;p21"/>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lit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