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77">
          <p15:clr>
            <a:srgbClr val="747775"/>
          </p15:clr>
        </p15:guide>
        <p15:guide id="2" pos="408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77" orient="horz"/>
        <p:guide pos="40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0b2e003b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0b2e003b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0b2e003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0b2e003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f8c71be4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f8c71be4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0b2e003b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0b2e003b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0b2e003b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0b2e003b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0b2e003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0b2e003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0b2e003b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0b2e003b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0b2e003b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0b2e003b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0b2e003b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0b2e003b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0b2e003b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80b2e003b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52d34f14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52d34f14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0b2e003b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0b2e003b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0b2e003b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0b2e003b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0b2e003b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80b2e003b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0b2e003b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80b2e003b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0b2e003b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0b2e003b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0b2e003b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0b2e003b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0b2e003b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80b2e003b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80b2e003b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80b2e003b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80b2e003b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80b2e003b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80b2e003b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80b2e003b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7f8c71be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7f8c71be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80b2e003b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80b2e003b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80b2e003b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80b2e003b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80b2e003b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80b2e003b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80b2e003b4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80b2e003b4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80b2e003b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80b2e003b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80b2e003b4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80b2e003b4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80b2e003b4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80b2e003b4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80b2e003b4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80b2e003b4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80b2e003b4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80b2e003b4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80b2e003b4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80b2e003b4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7f8c71be4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7f8c71be4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80b2e003b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80b2e003b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52d86cffe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52d86cffe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a7c1f23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a7c1f23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52d86cffe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52d86cffe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52d86cffe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52d86cffe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52d86cffe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52d86cffe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52d86cffe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52d86cffe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52d86cffe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52d86cffe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52d86cffe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52d86cffe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52d86cffe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52d86cffe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f8c71be4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f8c71be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80b2e003b4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80b2e003b4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52d86cffe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52d86cffe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52d86cffe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52d86cffe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52d86cffe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52d86cffe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52d86cffe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52d86cffe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52d86cffe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52d86cffe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52d86cffe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52d86cffe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52d86cffe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52d86cffe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52d86cffe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52d86cffe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52d86cffe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52d86cffe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2d86cffe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2d86cffe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52d86cffe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52d86cffe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52d86cffe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52d86cffe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52d86cffe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52d86cffe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52d86cffe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52d86cffe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52d86cffe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52d86cffe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83d618a4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83d618a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83d618a4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83d618a4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83d618a4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83d618a4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83d618a44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83d618a44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83d618a44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83d618a44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f8c71be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f8c71be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83d618a44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83d618a44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52d86cffe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52d86cffe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83d618a44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83d618a44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83d618a44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83d618a44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83d618a44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83d618a44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83d618a44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83d618a44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83d618a44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83d618a44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83d618a44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83d618a44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8ced82a42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8ced82a42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8ced82a42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8ced82a42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2d86cffe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2d86cffe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8ced82a42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8ced82a4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8ced82a42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8ced82a42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8ced82a42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8ced82a42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52d86cffe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52d86cffe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52d86cffe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52d86cffe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52d86cffe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52d86cffe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a7c1f23e6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a7c1f23e6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a7c1f23e6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a7c1f23e6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a88ab87d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a88ab87d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2a7c1f23e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2a7c1f23e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0b2e003b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0b2e003b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2a7c1f23e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2a7c1f23e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52d86cffe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52d86cffe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a7c1f23e6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a7c1f23e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787168"/>
            <a:ext cx="9144000" cy="3563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019175" y="4806045"/>
            <a:ext cx="6677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</a:rPr>
              <a:t>© G. Malnati, 2021-25</a:t>
            </a:r>
            <a:endParaRPr i="1" sz="11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en.wikipedia.org/wiki/Dangling_pointer" TargetMode="External"/><Relationship Id="rId4" Type="http://schemas.openxmlformats.org/officeDocument/2006/relationships/image" Target="../media/image1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en.wikipedia.org/wiki/Memory_safety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5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www.valgrind.org/" TargetMode="External"/><Relationship Id="rId4" Type="http://schemas.openxmlformats.org/officeDocument/2006/relationships/hyperlink" Target="http://drmemory.org/" TargetMode="Externa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gist.github.com/CMCDragonkai/10ab53654b2aa6ce55c11cfc5b2432a4" TargetMode="External"/><Relationship Id="rId4" Type="http://schemas.openxmlformats.org/officeDocument/2006/relationships/hyperlink" Target="https://www.squash.io/how-to-manage-memory-with-python/" TargetMode="External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ctrTitle"/>
          </p:nvPr>
        </p:nvSpPr>
        <p:spPr>
          <a:xfrm>
            <a:off x="311708" y="1582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4000"/>
              <a:t>Allocazione della memoria</a:t>
            </a:r>
            <a:endParaRPr sz="4000"/>
          </a:p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311700" y="3672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2024-25</a:t>
            </a:r>
            <a:endParaRPr/>
          </a:p>
        </p:txBody>
      </p:sp>
      <p:pic>
        <p:nvPicPr>
          <p:cNvPr id="35" name="Google Shape;3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000" y="313900"/>
            <a:ext cx="2358000" cy="23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Gerarchia di memoria</a:t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313" y="795125"/>
            <a:ext cx="363458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Spesso la memoria cache è organizzata su vari livelli, via via più capaci ma anche più lenti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L'hardware di sistema si occupa di tutti i trasferimenti, nascondendoli all'attenzione del programmatore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In alcune situazioni (programmazione concorrente) è fondamentale comprendere cosa realmente avvenga nel sistema e tenerne conto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00" y="1168050"/>
            <a:ext cx="7262582" cy="314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Impatto sui tempi di esecuzione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875" y="282022"/>
            <a:ext cx="871538" cy="112759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17"/>
          <p:cNvSpPr/>
          <p:nvPr/>
        </p:nvSpPr>
        <p:spPr>
          <a:xfrm>
            <a:off x="2716876" y="4468275"/>
            <a:ext cx="63540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1600" u="none" cap="none" strike="noStrike">
                <a:solidFill>
                  <a:srgbClr val="0F1111"/>
                </a:solidFill>
                <a:latin typeface="Arial"/>
                <a:ea typeface="Arial"/>
                <a:cs typeface="Arial"/>
                <a:sym typeface="Arial"/>
              </a:rPr>
              <a:t>da "</a:t>
            </a:r>
            <a:r>
              <a:rPr b="0" i="1" lang="it" sz="1600" u="none" cap="none" strike="noStrike">
                <a:solidFill>
                  <a:srgbClr val="0F1111"/>
                </a:solidFill>
                <a:latin typeface="Arial"/>
                <a:ea typeface="Arial"/>
                <a:cs typeface="Arial"/>
                <a:sym typeface="Arial"/>
              </a:rPr>
              <a:t>Asynchronous programming</a:t>
            </a:r>
            <a:r>
              <a:rPr b="0" i="0" lang="it" sz="1600" u="none" cap="none" strike="noStrike">
                <a:solidFill>
                  <a:srgbClr val="0F1111"/>
                </a:solidFill>
                <a:latin typeface="Arial"/>
                <a:ea typeface="Arial"/>
                <a:cs typeface="Arial"/>
                <a:sym typeface="Arial"/>
              </a:rPr>
              <a:t>" di </a:t>
            </a:r>
            <a:r>
              <a:rPr b="0" i="0" lang="it" sz="1600" u="none" cap="none" strike="noStrike">
                <a:solidFill>
                  <a:srgbClr val="007185"/>
                </a:solidFill>
                <a:latin typeface="Arial"/>
                <a:ea typeface="Arial"/>
                <a:cs typeface="Arial"/>
                <a:sym typeface="Arial"/>
              </a:rPr>
              <a:t>Kirill Bobrov</a:t>
            </a:r>
            <a:r>
              <a:rPr b="0" i="0" lang="i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it" sz="1600" u="none" cap="none" strike="noStrike">
                <a:solidFill>
                  <a:srgbClr val="00718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i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b="0" i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Esecuzione e programmi di alto livello</a:t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Utilizzando linguaggi di programmazione ad alto livello, i dettagli legati al meccanismo di esecuzione sono normalmente </a:t>
            </a:r>
            <a:r>
              <a:rPr b="1" lang="it">
                <a:solidFill>
                  <a:srgbClr val="0B5394"/>
                </a:solidFill>
              </a:rPr>
              <a:t>invisibili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Tuttavia, per poter garantire il livello di astrazione necessario, essi devono introdurre delle sovrastrutture che impattano sul codice che viene scritto dal programmatore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…e introducono un insieme di </a:t>
            </a:r>
            <a:r>
              <a:rPr b="1" lang="it">
                <a:solidFill>
                  <a:srgbClr val="0B5394"/>
                </a:solidFill>
              </a:rPr>
              <a:t>vincoli</a:t>
            </a:r>
            <a:r>
              <a:rPr lang="it"/>
              <a:t> e </a:t>
            </a:r>
            <a:r>
              <a:rPr b="1" lang="it">
                <a:solidFill>
                  <a:srgbClr val="0B5394"/>
                </a:solidFill>
              </a:rPr>
              <a:t>restrizioni</a:t>
            </a:r>
            <a:r>
              <a:rPr lang="it"/>
              <a:t> di cui è necessario essere pienamente coscienti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Modello di esecuzione di un programma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Ogni linguaggio di programmazione propone uno specifico modello di esecuzione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Insieme di comportamenti attuati dall'elaboratore a fronte dei costrutti di alto livello del linguaggio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Tale modello per lo più non corrisponde a quello di un dispositivo reale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E' compito del </a:t>
            </a:r>
            <a:r>
              <a:rPr b="1" lang="it">
                <a:solidFill>
                  <a:srgbClr val="0B5394"/>
                </a:solidFill>
              </a:rPr>
              <a:t>compilatore</a:t>
            </a:r>
            <a:r>
              <a:rPr lang="it"/>
              <a:t> introdurre uno strato di adattamento che implementi il modello nei termini offerti dal dispositivo soggiacente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strato è composto, da un lato, da una </a:t>
            </a:r>
            <a:r>
              <a:rPr lang="it"/>
              <a:t>specifica </a:t>
            </a:r>
            <a:r>
              <a:rPr lang="it"/>
              <a:t>modalità di traduzione dei costrutti di alto livello in istruzioni macchina e, dall'altro, da un insieme di funzionalità </a:t>
            </a:r>
            <a:r>
              <a:rPr lang="it"/>
              <a:t>di supporto </a:t>
            </a:r>
            <a:r>
              <a:rPr lang="it"/>
              <a:t>offerte sotto forma di libreria di supporto all'esecuzione (</a:t>
            </a:r>
            <a:r>
              <a:rPr b="1" lang="it">
                <a:solidFill>
                  <a:srgbClr val="0B5394"/>
                </a:solidFill>
              </a:rPr>
              <a:t>run-time library</a:t>
            </a:r>
            <a:r>
              <a:rPr lang="it"/>
              <a:t>)</a:t>
            </a:r>
            <a:endParaRPr/>
          </a:p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Livelli di astrazione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compilazione trasforma i</a:t>
            </a:r>
            <a:r>
              <a:rPr lang="it"/>
              <a:t>l programma sorgente in un nuovo programma dotato di un modello di esecuzione ed un insieme di istruzioni più semplice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Che può essere eseguito da una macchina fisica (CPU) o subire un'ulteriore trasformazione (esecuzione virtuale)</a:t>
            </a:r>
            <a:br>
              <a:rPr lang="it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571775" y="2884908"/>
            <a:ext cx="1960500" cy="10623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Programma </a:t>
            </a:r>
            <a:b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 alto </a:t>
            </a:r>
            <a:b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livello</a:t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3510108" y="3032601"/>
            <a:ext cx="1805700" cy="752100"/>
          </a:xfrm>
          <a:prstGeom prst="rect">
            <a:avLst/>
          </a:prstGeom>
          <a:gradFill>
            <a:gsLst>
              <a:gs pos="0">
                <a:srgbClr val="CCE3E5"/>
              </a:gs>
              <a:gs pos="50000">
                <a:srgbClr val="C0DCDF"/>
              </a:gs>
              <a:gs pos="97000">
                <a:srgbClr val="ADD1D6"/>
              </a:gs>
              <a:gs pos="100000">
                <a:srgbClr val="A6CFD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Compilatore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5613164" y="3242562"/>
            <a:ext cx="383100" cy="298500"/>
          </a:xfrm>
          <a:prstGeom prst="rightArrow">
            <a:avLst>
              <a:gd fmla="val 50000" name="adj1"/>
              <a:gd fmla="val 50001" name="adj2"/>
            </a:avLst>
          </a:prstGeom>
          <a:solidFill>
            <a:srgbClr val="5C92B5"/>
          </a:solidFill>
          <a:ln cap="flat" cmpd="sng" w="9525">
            <a:solidFill>
              <a:srgbClr val="0B539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dir="5400000" dist="2694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6618288" y="2351490"/>
            <a:ext cx="2140800" cy="7521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Programma eseguibile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6293625" y="2344500"/>
            <a:ext cx="136200" cy="2094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618288" y="3687093"/>
            <a:ext cx="2140800" cy="752100"/>
          </a:xfrm>
          <a:prstGeom prst="roundRect">
            <a:avLst>
              <a:gd fmla="val 16667" name="adj"/>
            </a:avLst>
          </a:prstGeom>
          <a:solidFill>
            <a:srgbClr val="BFBFB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Libreria di esecuzione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491528" y="3260961"/>
            <a:ext cx="394200" cy="310200"/>
          </a:xfrm>
          <a:prstGeom prst="mathPlus">
            <a:avLst>
              <a:gd fmla="val 23520" name="adj1"/>
            </a:avLst>
          </a:prstGeom>
          <a:solidFill>
            <a:srgbClr val="A04DA3"/>
          </a:solidFill>
          <a:ln cap="flat" cmpd="sng" w="25400">
            <a:solidFill>
              <a:srgbClr val="743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2829639" y="3242562"/>
            <a:ext cx="383100" cy="298500"/>
          </a:xfrm>
          <a:prstGeom prst="rightArrow">
            <a:avLst>
              <a:gd fmla="val 50000" name="adj1"/>
              <a:gd fmla="val 50001" name="adj2"/>
            </a:avLst>
          </a:prstGeom>
          <a:solidFill>
            <a:srgbClr val="5C92B5"/>
          </a:solidFill>
          <a:ln cap="flat" cmpd="sng" w="9525">
            <a:solidFill>
              <a:srgbClr val="0B539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dir="5400000" dist="2694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Offrono agli applicativi meccanismi di base per il loro funzionamento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Supportano le astrazioni del linguaggio di programmazione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Forniscono un'interfaccia uniforme tra i diversi S.O. per le funzioni ad essi demandate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Costituite da due tipi di funzioni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Alcune, invisibili al programmatore, sono inserite in fase di compilazione per supportare l'esecuzione (es.: controllo dello stack, copia di aree di memoria, 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Altre offrono al programmatore funzionalità standard, gestendo opportune strutture dati ausiliarie e/o richiedendo al S.O. quelle non altrimenti realizzabili (es.: malloc, fopen, …) </a:t>
            </a:r>
            <a:endParaRPr/>
          </a:p>
        </p:txBody>
      </p:sp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4" name="Google Shape;2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Librerie di esecuzione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Modello di esecuzione nei linguaggi C e C++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programmi sono pensati come se fossero gli unici utilizzatori di un elaboratore, completamente dedicato loro (isolamento)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Le eventuali interazioni si riducono al più all'uso di risorse persistenti come il file system o le connessioni di rete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L'isolamento è reso possibile dal meccanismo di indirizzamento virtuale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programma C/C++ assume di poter accedere a qualsiasi indirizzo di memoria presente nello spazio di indirizzamento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All'interno del quale può leggere o scrivere dati o dal quale può eseguire codice macchina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realtà, gli indirizzi effettivamente accessibili sono molti meno, formano uno spazio sparso e non tutti consentono ogni tipo di operazione</a:t>
            </a:r>
            <a:endParaRPr/>
          </a:p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Esecuzione sequenziale sincrona, senza limitazioni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programma C/C++ è formato da un insieme di istruzioni eseguite, una per volta, nell'ordine indicato dal programmatore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Non ci sono limiti sul numero di  istruzioni da eseguire, sul tempo richiesto alla loro esecuzione, né sulla memoria necessaria</a:t>
            </a:r>
            <a:br>
              <a:rPr lang="it"/>
            </a:br>
            <a:r>
              <a:rPr lang="it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realtà, tali limiti esistono e condizionano la scrittura dei programmi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Richiedendo al programmatore la comprensione del modello concettuale soggiacente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All'interno del flusso principale di esecuzione è possibile attivare flussi di elaborazione secondari, detti </a:t>
            </a:r>
            <a:r>
              <a:rPr b="1" i="1" lang="it">
                <a:solidFill>
                  <a:srgbClr val="0B5394"/>
                </a:solidFill>
              </a:rPr>
              <a:t>thread</a:t>
            </a:r>
            <a:endParaRPr b="1" i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Questi abilitano l'esecuzione concorrente (effettivamente parallela se la CPU è multicore) e introducono un ordine di grandezza nel livello di complessità della scrittura dei programmi</a:t>
            </a:r>
            <a:endParaRPr/>
          </a:p>
        </p:txBody>
      </p:sp>
      <p:sp>
        <p:nvSpPr>
          <p:cNvPr id="218" name="Google Shape;218;p23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Flusso di esecuzione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programma è costituito, come minimo, da un flusso di esecuzione il cui punto di partenza è predefinito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funzione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r>
              <a:rPr lang="it"/>
              <a:t> nel linguaggio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costruttori delle variabili globali in C++, seguiti dalla chiamata alla funzione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r>
              <a:rPr lang="it"/>
              <a:t> 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struttura a pila, lo </a:t>
            </a:r>
            <a:r>
              <a:rPr b="1" i="1" lang="it">
                <a:solidFill>
                  <a:srgbClr val="0B5394"/>
                </a:solidFill>
              </a:rPr>
              <a:t>stack</a:t>
            </a:r>
            <a:r>
              <a:rPr lang="it"/>
              <a:t>, permette di gestire chiamate annidate tra funzioni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Essa supporta la ricorsione e l'uso di variabili locali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C++, supporta anche la gestione strutturata delle eccezioni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seconda struttura dati, lo </a:t>
            </a:r>
            <a:r>
              <a:rPr b="1" i="1" lang="it">
                <a:solidFill>
                  <a:srgbClr val="0B5394"/>
                </a:solidFill>
              </a:rPr>
              <a:t>heap</a:t>
            </a:r>
            <a:r>
              <a:rPr lang="it"/>
              <a:t>, offre supporto per gestire dinamicamente l'utilizzo della memoria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Secondo logiche non strettamente correlate al procedere dell'esecuzione</a:t>
            </a:r>
            <a:endParaRPr/>
          </a:p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Blocco di memoria allocato automaticamente all'avvio di un programma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Ha il compito di supportare l'esecuzione tenendo traccia della storia delle chiamate a funzione, degli argomenti passati ad ogni invocazione, dei valori di ritorno e delle variabili locali e temporanee presenti al loro interno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Viene utilizzato a partire da un estremo, espandendosi verso l'estremo opposto ogni volta che avviene una chiamata e contraendosi verso l'inizio quando una funzione ritorna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Poiché ha dimensione finita, limita la profondità massima di ricorsione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Così come la dimensione totale delle variabili locali complessivamente utilizzabili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Se, a seguito di un numero troppo elevato di chiamate o all'allocazione di variabili troppo grandi, si espande oltre il proprio limite, il sistema operativo (o il processore) interviene terminando l'esecuzione del programma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Stack overflow</a:t>
            </a:r>
            <a:endParaRPr/>
          </a:p>
        </p:txBody>
      </p:sp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Argomenti </a:t>
            </a:r>
            <a:endParaRPr/>
          </a:p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Architettura di elaborazione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Spazio di indirizzamento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Modello di esecuzione di un programma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Stack e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Puntatori e loro utilizzo</a:t>
            </a:r>
            <a:endParaRPr/>
          </a:p>
        </p:txBody>
      </p:sp>
      <p:pic>
        <p:nvPicPr>
          <p:cNvPr id="43" name="Google Shape;4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200" y="0"/>
            <a:ext cx="1635799" cy="163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9" name="Google Shape;239;p26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f(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i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a+i;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a-1;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v = 9;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v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460975" y="3380200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5194886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52" name="Google Shape;252;p27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3" name="Google Shape;253;p27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i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a+i;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a-1;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9;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v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460975" y="3608800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5194886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5634995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9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5695945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/>
          </a:p>
        </p:txBody>
      </p:sp>
      <p:sp>
        <p:nvSpPr>
          <p:cNvPr id="263" name="Google Shape;263;p27"/>
          <p:cNvSpPr/>
          <p:nvPr/>
        </p:nvSpPr>
        <p:spPr>
          <a:xfrm>
            <a:off x="6063520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69" name="Google Shape;269;p28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70" name="Google Shape;270;p28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i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a+i;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a-1;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9;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v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460975" y="3810013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634995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5695945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/>
          </a:p>
        </p:txBody>
      </p:sp>
      <p:sp>
        <p:nvSpPr>
          <p:cNvPr id="278" name="Google Shape;278;p28"/>
          <p:cNvSpPr/>
          <p:nvPr/>
        </p:nvSpPr>
        <p:spPr>
          <a:xfrm>
            <a:off x="6784067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 txBox="1"/>
          <p:nvPr/>
        </p:nvSpPr>
        <p:spPr>
          <a:xfrm>
            <a:off x="6418844" y="1255971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a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6001558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…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5931734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res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5194886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6369608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9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90" name="Google Shape;290;p29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i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a+i;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a-1;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9;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v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94" name="Google Shape;294;p29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460975" y="1256195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5630524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5691474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/>
          </a:p>
        </p:txBody>
      </p:sp>
      <p:sp>
        <p:nvSpPr>
          <p:cNvPr id="299" name="Google Shape;299;p29"/>
          <p:cNvSpPr/>
          <p:nvPr/>
        </p:nvSpPr>
        <p:spPr>
          <a:xfrm>
            <a:off x="7160595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6365137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6426948" y="1255971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</a:t>
            </a:r>
            <a:endParaRPr b="1"/>
          </a:p>
        </p:txBody>
      </p:sp>
      <p:sp>
        <p:nvSpPr>
          <p:cNvPr id="302" name="Google Shape;302;p29"/>
          <p:cNvSpPr/>
          <p:nvPr/>
        </p:nvSpPr>
        <p:spPr>
          <a:xfrm>
            <a:off x="6737137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dk1"/>
                </a:solidFill>
              </a:rPr>
              <a:t>ret</a:t>
            </a:r>
            <a:br>
              <a:rPr lang="it" sz="700">
                <a:solidFill>
                  <a:schemeClr val="dk1"/>
                </a:solidFill>
              </a:rPr>
            </a:br>
            <a:r>
              <a:rPr lang="it" sz="700">
                <a:solidFill>
                  <a:schemeClr val="dk1"/>
                </a:solidFill>
              </a:rPr>
              <a:t>addr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1063450" y="3840349"/>
            <a:ext cx="138300" cy="13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29"/>
          <p:cNvCxnSpPr>
            <a:stCxn id="302" idx="2"/>
            <a:endCxn id="303" idx="7"/>
          </p:cNvCxnSpPr>
          <p:nvPr/>
        </p:nvCxnSpPr>
        <p:spPr>
          <a:xfrm rot="5400000">
            <a:off x="3204037" y="141550"/>
            <a:ext cx="1696500" cy="5741700"/>
          </a:xfrm>
          <a:prstGeom prst="curvedConnector3">
            <a:avLst>
              <a:gd fmla="val 4940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5" name="Google Shape;305;p29"/>
          <p:cNvSpPr/>
          <p:nvPr/>
        </p:nvSpPr>
        <p:spPr>
          <a:xfrm>
            <a:off x="5997086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5939839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5194886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14" name="Google Shape;314;p30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i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a+i;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a-1;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9;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v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30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460975" y="1458898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/>
          </a:p>
        </p:txBody>
      </p:sp>
      <p:sp>
        <p:nvSpPr>
          <p:cNvPr id="323" name="Google Shape;323;p30"/>
          <p:cNvSpPr/>
          <p:nvPr/>
        </p:nvSpPr>
        <p:spPr>
          <a:xfrm>
            <a:off x="7545321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>
            <a:off x="1063450" y="3840349"/>
            <a:ext cx="138300" cy="13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"/>
          <p:cNvSpPr txBox="1"/>
          <p:nvPr/>
        </p:nvSpPr>
        <p:spPr>
          <a:xfrm>
            <a:off x="7179353" y="1255971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</a:t>
            </a:r>
            <a:endParaRPr b="1"/>
          </a:p>
        </p:txBody>
      </p:sp>
      <p:sp>
        <p:nvSpPr>
          <p:cNvPr id="326" name="Google Shape;326;p30"/>
          <p:cNvSpPr/>
          <p:nvPr/>
        </p:nvSpPr>
        <p:spPr>
          <a:xfrm>
            <a:off x="6368863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6430674" y="1255971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</a:t>
            </a:r>
            <a:endParaRPr b="1"/>
          </a:p>
        </p:txBody>
      </p:sp>
      <p:sp>
        <p:nvSpPr>
          <p:cNvPr id="328" name="Google Shape;328;p30"/>
          <p:cNvSpPr/>
          <p:nvPr/>
        </p:nvSpPr>
        <p:spPr>
          <a:xfrm>
            <a:off x="6740863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dk1"/>
                </a:solidFill>
              </a:rPr>
              <a:t>ret</a:t>
            </a:r>
            <a:br>
              <a:rPr lang="it" sz="700">
                <a:solidFill>
                  <a:schemeClr val="dk1"/>
                </a:solidFill>
              </a:rPr>
            </a:br>
            <a:r>
              <a:rPr lang="it" sz="700">
                <a:solidFill>
                  <a:schemeClr val="dk1"/>
                </a:solidFill>
              </a:rPr>
              <a:t>addr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6000813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5943565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  <p:cxnSp>
        <p:nvCxnSpPr>
          <p:cNvPr id="331" name="Google Shape;331;p30"/>
          <p:cNvCxnSpPr>
            <a:stCxn id="328" idx="2"/>
            <a:endCxn id="324" idx="7"/>
          </p:cNvCxnSpPr>
          <p:nvPr/>
        </p:nvCxnSpPr>
        <p:spPr>
          <a:xfrm rot="5400000">
            <a:off x="3205963" y="139750"/>
            <a:ext cx="1696500" cy="5745300"/>
          </a:xfrm>
          <a:prstGeom prst="curvedConnector3">
            <a:avLst>
              <a:gd fmla="val 4940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32" name="Google Shape;332;p30"/>
          <p:cNvSpPr/>
          <p:nvPr/>
        </p:nvSpPr>
        <p:spPr>
          <a:xfrm>
            <a:off x="7104966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5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5194886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40" name="Google Shape;340;p31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41" name="Google Shape;341;p31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i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a+i;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a-1;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9;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v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1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460975" y="1886475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/>
          </a:p>
        </p:txBody>
      </p:sp>
      <p:sp>
        <p:nvSpPr>
          <p:cNvPr id="349" name="Google Shape;349;p31"/>
          <p:cNvSpPr/>
          <p:nvPr/>
        </p:nvSpPr>
        <p:spPr>
          <a:xfrm>
            <a:off x="5619439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1063450" y="3840349"/>
            <a:ext cx="138300" cy="13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31"/>
          <p:cNvCxnSpPr>
            <a:stCxn id="352" idx="2"/>
            <a:endCxn id="350" idx="7"/>
          </p:cNvCxnSpPr>
          <p:nvPr/>
        </p:nvCxnSpPr>
        <p:spPr>
          <a:xfrm rot="5400000">
            <a:off x="3199687" y="146050"/>
            <a:ext cx="1696500" cy="5732700"/>
          </a:xfrm>
          <a:prstGeom prst="curvedConnector3">
            <a:avLst>
              <a:gd fmla="val 4940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3" name="Google Shape;353;p31"/>
          <p:cNvSpPr txBox="1"/>
          <p:nvPr/>
        </p:nvSpPr>
        <p:spPr>
          <a:xfrm>
            <a:off x="7179353" y="1255971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</a:t>
            </a:r>
            <a:endParaRPr b="1"/>
          </a:p>
        </p:txBody>
      </p:sp>
      <p:sp>
        <p:nvSpPr>
          <p:cNvPr id="354" name="Google Shape;354;p31"/>
          <p:cNvSpPr/>
          <p:nvPr/>
        </p:nvSpPr>
        <p:spPr>
          <a:xfrm>
            <a:off x="6356287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6430674" y="1255971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</a:t>
            </a:r>
            <a:endParaRPr b="1"/>
          </a:p>
        </p:txBody>
      </p:sp>
      <p:sp>
        <p:nvSpPr>
          <p:cNvPr id="352" name="Google Shape;352;p31"/>
          <p:cNvSpPr/>
          <p:nvPr/>
        </p:nvSpPr>
        <p:spPr>
          <a:xfrm>
            <a:off x="6728287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dk1"/>
                </a:solidFill>
              </a:rPr>
              <a:t>ret</a:t>
            </a:r>
            <a:br>
              <a:rPr lang="it" sz="700">
                <a:solidFill>
                  <a:schemeClr val="dk1"/>
                </a:solidFill>
              </a:rPr>
            </a:br>
            <a:r>
              <a:rPr lang="it" sz="700">
                <a:solidFill>
                  <a:schemeClr val="dk1"/>
                </a:solidFill>
              </a:rPr>
              <a:t>addr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356" name="Google Shape;356;p31"/>
          <p:cNvSpPr/>
          <p:nvPr/>
        </p:nvSpPr>
        <p:spPr>
          <a:xfrm>
            <a:off x="5988237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14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5943215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res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709239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9" name="Google Shape;359;p31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5194886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66" name="Google Shape;366;p32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67" name="Google Shape;367;p32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i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a+i;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a-1;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9;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v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72" name="Google Shape;372;p32"/>
          <p:cNvSpPr/>
          <p:nvPr/>
        </p:nvSpPr>
        <p:spPr>
          <a:xfrm>
            <a:off x="460975" y="3804051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v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1063450" y="3840349"/>
            <a:ext cx="138300" cy="13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"/>
          <p:cNvSpPr/>
          <p:nvPr/>
        </p:nvSpPr>
        <p:spPr>
          <a:xfrm flipH="1">
            <a:off x="6097521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5194886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14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84" name="Google Shape;384;p33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85" name="Google Shape;385;p33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i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a+i;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a-1;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9;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v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88" name="Google Shape;388;p3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460975" y="4030415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14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2" name="Google Shape;392;p33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/>
          </a:p>
        </p:txBody>
      </p:sp>
      <p:sp>
        <p:nvSpPr>
          <p:cNvPr id="393" name="Google Shape;393;p33"/>
          <p:cNvSpPr/>
          <p:nvPr/>
        </p:nvSpPr>
        <p:spPr>
          <a:xfrm>
            <a:off x="1063450" y="3840349"/>
            <a:ext cx="138300" cy="13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0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95" name="Google Shape;395;p33"/>
          <p:cNvSpPr txBox="1"/>
          <p:nvPr/>
        </p:nvSpPr>
        <p:spPr>
          <a:xfrm>
            <a:off x="5194886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res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01" name="Google Shape;401;p34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02" name="Google Shape;402;p34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i = 5;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a+i;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a-1;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9;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v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>
            <a:off x="460975" y="4233864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1063450" y="3840349"/>
            <a:ext cx="138300" cy="13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5691370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34"/>
          <p:cNvSpPr txBox="1"/>
          <p:nvPr/>
        </p:nvSpPr>
        <p:spPr>
          <a:xfrm>
            <a:off x="5194886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17" name="Google Shape;4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L'allocazione ed il rilascio sullo stack sono estremamente efficienti, grazie alla particolare politica di espansione / contrazione adottata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Per contro, la durata dei valori memorizzati al suo interno è strettamente correlata alla durata dell'invocazione di un funzione</a:t>
            </a:r>
            <a:br>
              <a:rPr lang="it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Non è possibile memorizzare nello stack un dato che duri </a:t>
            </a:r>
            <a:r>
              <a:rPr b="1" lang="it">
                <a:solidFill>
                  <a:srgbClr val="0B5394"/>
                </a:solidFill>
              </a:rPr>
              <a:t>più a lungo</a:t>
            </a:r>
            <a:r>
              <a:rPr lang="it"/>
              <a:t> della funzione in cui è stato allocato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Per questo motivo, il chiamante di una funzione ha la responsabilità di pre-allocare lo spazio in cui dovrà essere memorizzato il risultato prodotto dalla funzione chiamata</a:t>
            </a:r>
            <a:br>
              <a:rPr lang="it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Inoltre, poiché lo spazio complessivo dello stack è definito a priori, non è possibile memorizzare un dato la cui dimensione </a:t>
            </a:r>
            <a:r>
              <a:rPr b="1" lang="it">
                <a:solidFill>
                  <a:srgbClr val="0B5394"/>
                </a:solidFill>
              </a:rPr>
              <a:t>superi</a:t>
            </a:r>
            <a:r>
              <a:rPr lang="it"/>
              <a:t> tale spazio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In generale, occorre limitare la dimensione massima del dato allocato ad una grandezza compatibile con il livello di profondità di chiamate e la dimensione degli altri dati che devono essere memorizzati complessivamente nello stack</a:t>
            </a:r>
            <a:endParaRPr/>
          </a:p>
        </p:txBody>
      </p:sp>
      <p:sp>
        <p:nvSpPr>
          <p:cNvPr id="418" name="Google Shape;418;p35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 e loro esecuzione</a:t>
            </a:r>
            <a:endParaRPr/>
          </a:p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programma eseguibile è costituito da un  insieme di istruzioni macchina, dati, valori di configurazione e controllo rappresentati come sequenze di numeri binari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significato delle istruzioni macchina è cablato all'interno del processore specifico per cui il programma è stato creato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significato delle informazioni restanti è contenuto, in parte, nelle istruzioni macchina e, per la parte restante, dipende dal sistema operativo (se c'è) o da particolari caratteristiche del processore stesso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poter essere eseguito, un programma deve essere caricato all'interno della memoria accessibile al processore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Nei sistemi più piccoli (es., Arduino) questo avviene grazie ad hardware specifico che memorizza in modo semipermanente quanto necessario nella memoria flash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Nei sistemi più grandi, un modulo del sistema operativo (</a:t>
            </a:r>
            <a:r>
              <a:rPr b="1" i="1" lang="it">
                <a:solidFill>
                  <a:srgbClr val="0B5394"/>
                </a:solidFill>
              </a:rPr>
              <a:t>loader</a:t>
            </a:r>
            <a:r>
              <a:rPr lang="it"/>
              <a:t>) si occupa di trasferire dal disco alla memoria RAM il contenuto del file eseguibile</a:t>
            </a:r>
            <a:endParaRPr/>
          </a:p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24" name="Google Shape;424;p36"/>
          <p:cNvSpPr txBox="1"/>
          <p:nvPr>
            <p:ph idx="1" type="body"/>
          </p:nvPr>
        </p:nvSpPr>
        <p:spPr>
          <a:xfrm>
            <a:off x="311700" y="1152475"/>
            <a:ext cx="85206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Tutte le volte in cui un dato ha un ciclo di vita non collegato al tempo di esecuzione della funzione in cui è stato creato o la cui dimensione è cospicua oppure non nota in fase di compilazione, occorre richiederne la memorizzazione in una struttura a parte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linguaggi C e C++ offrono un'apposita area, chiamata </a:t>
            </a:r>
            <a:r>
              <a:rPr b="1" lang="it">
                <a:solidFill>
                  <a:srgbClr val="0B5394"/>
                </a:solidFill>
              </a:rPr>
              <a:t>Heap</a:t>
            </a:r>
            <a:r>
              <a:rPr lang="it"/>
              <a:t> o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</a:rPr>
              <a:t>Free Store</a:t>
            </a:r>
            <a:r>
              <a:rPr lang="it"/>
              <a:t>, all'interno della quale è possibile allocare e rilasciare blocchi di dimensione arbitraria (entro il limite della memoria disponibile)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 differenza di quanto avviene per lo stack, le aree allocate sullo heap non sono associate, a livello di linguaggio sorgente, ad un nome di variabile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accede al loro contenuto esclusivamente tramite </a:t>
            </a:r>
            <a:r>
              <a:rPr b="1" lang="it">
                <a:solidFill>
                  <a:srgbClr val="0B5394"/>
                </a:solidFill>
              </a:rPr>
              <a:t>puntatori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Inoltre, è responsabilità del programmatore rilasciare, prima o poi, la memoria allocata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Altrimenti si verificherà una perdita di memoria (memory leak) che, se reiterata, porta il sistema operativo a distruggere il processo</a:t>
            </a:r>
            <a:endParaRPr/>
          </a:p>
        </p:txBody>
      </p:sp>
      <p:sp>
        <p:nvSpPr>
          <p:cNvPr id="425" name="Google Shape;425;p36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31" name="Google Shape;431;p37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32" name="Google Shape;432;p37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int*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new int[a];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nullptr;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int* buf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//process buf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delete[] buf;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37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7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35" name="Google Shape;435;p37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37" name="Google Shape;437;p37"/>
          <p:cNvSpPr/>
          <p:nvPr/>
        </p:nvSpPr>
        <p:spPr>
          <a:xfrm>
            <a:off x="460975" y="2961473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7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5194886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45" name="Google Shape;445;p38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46" name="Google Shape;446;p38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int*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new int[a];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nullptr;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int* buf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//process buf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delete[] buf;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49" name="Google Shape;449;p3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460975" y="3177497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3" name="Google Shape;453;p38"/>
          <p:cNvSpPr txBox="1"/>
          <p:nvPr/>
        </p:nvSpPr>
        <p:spPr>
          <a:xfrm>
            <a:off x="5194886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  <p:sp>
        <p:nvSpPr>
          <p:cNvPr id="454" name="Google Shape;454;p38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v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455" name="Google Shape;455;p38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2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6063520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62" name="Google Shape;462;p39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63" name="Google Shape;463;p39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int*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new int[a];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nullptr;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int* buf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//process buf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delete[] buf;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66" name="Google Shape;466;p39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68" name="Google Shape;468;p39"/>
          <p:cNvSpPr/>
          <p:nvPr/>
        </p:nvSpPr>
        <p:spPr>
          <a:xfrm>
            <a:off x="460975" y="3391285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9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39"/>
          <p:cNvSpPr txBox="1"/>
          <p:nvPr/>
        </p:nvSpPr>
        <p:spPr>
          <a:xfrm>
            <a:off x="5194886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  <p:sp>
        <p:nvSpPr>
          <p:cNvPr id="471" name="Google Shape;471;p39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7206520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9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…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…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76" name="Google Shape;476;p39"/>
          <p:cNvSpPr txBox="1"/>
          <p:nvPr/>
        </p:nvSpPr>
        <p:spPr>
          <a:xfrm>
            <a:off x="5948661" y="125597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buf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477" name="Google Shape;477;p39"/>
          <p:cNvSpPr txBox="1"/>
          <p:nvPr/>
        </p:nvSpPr>
        <p:spPr>
          <a:xfrm>
            <a:off x="6320661" y="12670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res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78" name="Google Shape;478;p39"/>
          <p:cNvSpPr txBox="1"/>
          <p:nvPr/>
        </p:nvSpPr>
        <p:spPr>
          <a:xfrm>
            <a:off x="6813048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a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6752098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2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85" name="Google Shape;485;p40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86" name="Google Shape;486;p40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int*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new int[a];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nullptr;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int* buf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//process buf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delete[] buf;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40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0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0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91" name="Google Shape;491;p40"/>
          <p:cNvSpPr/>
          <p:nvPr/>
        </p:nvSpPr>
        <p:spPr>
          <a:xfrm>
            <a:off x="480648" y="1243410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0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5194886" y="126151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  <p:sp>
        <p:nvSpPr>
          <p:cNvPr id="494" name="Google Shape;494;p40"/>
          <p:cNvSpPr txBox="1"/>
          <p:nvPr/>
        </p:nvSpPr>
        <p:spPr>
          <a:xfrm>
            <a:off x="5695200" y="1261511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495" name="Google Shape;495;p40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40"/>
          <p:cNvSpPr/>
          <p:nvPr/>
        </p:nvSpPr>
        <p:spPr>
          <a:xfrm>
            <a:off x="7587520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8" name="Google Shape;498;p40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99" name="Google Shape;499;p40"/>
          <p:cNvSpPr txBox="1"/>
          <p:nvPr/>
        </p:nvSpPr>
        <p:spPr>
          <a:xfrm>
            <a:off x="5948661" y="126151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buf</a:t>
            </a:r>
            <a:endParaRPr b="1"/>
          </a:p>
        </p:txBody>
      </p:sp>
      <p:sp>
        <p:nvSpPr>
          <p:cNvPr id="500" name="Google Shape;500;p40"/>
          <p:cNvSpPr txBox="1"/>
          <p:nvPr/>
        </p:nvSpPr>
        <p:spPr>
          <a:xfrm>
            <a:off x="6320661" y="126151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res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6813048" y="1261511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502" name="Google Shape;502;p40"/>
          <p:cNvSpPr/>
          <p:nvPr/>
        </p:nvSpPr>
        <p:spPr>
          <a:xfrm>
            <a:off x="6752098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3" name="Google Shape;503;p40"/>
          <p:cNvSpPr/>
          <p:nvPr/>
        </p:nvSpPr>
        <p:spPr>
          <a:xfrm>
            <a:off x="1823102" y="3356199"/>
            <a:ext cx="138300" cy="13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" name="Google Shape;504;p40"/>
          <p:cNvCxnSpPr>
            <a:stCxn id="505" idx="2"/>
            <a:endCxn id="503" idx="7"/>
          </p:cNvCxnSpPr>
          <p:nvPr/>
        </p:nvCxnSpPr>
        <p:spPr>
          <a:xfrm rot="5400000">
            <a:off x="4018589" y="86775"/>
            <a:ext cx="1212300" cy="5367000"/>
          </a:xfrm>
          <a:prstGeom prst="curvedConnector3">
            <a:avLst>
              <a:gd fmla="val 49166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05" name="Google Shape;505;p40"/>
          <p:cNvSpPr/>
          <p:nvPr/>
        </p:nvSpPr>
        <p:spPr>
          <a:xfrm>
            <a:off x="7122239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980000"/>
                </a:solidFill>
              </a:rPr>
              <a:t>ret</a:t>
            </a:r>
            <a:br>
              <a:rPr lang="it" sz="700">
                <a:solidFill>
                  <a:srgbClr val="980000"/>
                </a:solidFill>
              </a:rPr>
            </a:br>
            <a:r>
              <a:rPr lang="it" sz="700">
                <a:solidFill>
                  <a:srgbClr val="980000"/>
                </a:solidFill>
              </a:rPr>
              <a:t>addr</a:t>
            </a:r>
            <a:endParaRPr sz="7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11" name="Google Shape;511;p41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12" name="Google Shape;512;p41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int*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new int[a];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nullptr;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int* buf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//process buf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delete[] buf;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17" name="Google Shape;517;p41"/>
          <p:cNvSpPr/>
          <p:nvPr/>
        </p:nvSpPr>
        <p:spPr>
          <a:xfrm>
            <a:off x="480648" y="1688034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1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9" name="Google Shape;519;p41"/>
          <p:cNvSpPr txBox="1"/>
          <p:nvPr/>
        </p:nvSpPr>
        <p:spPr>
          <a:xfrm>
            <a:off x="5194886" y="126151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  <p:sp>
        <p:nvSpPr>
          <p:cNvPr id="520" name="Google Shape;520;p41"/>
          <p:cNvSpPr txBox="1"/>
          <p:nvPr/>
        </p:nvSpPr>
        <p:spPr>
          <a:xfrm>
            <a:off x="5695200" y="1261511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521" name="Google Shape;521;p41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2" name="Google Shape;522;p41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3" name="Google Shape;523;p41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24" name="Google Shape;524;p41"/>
          <p:cNvSpPr txBox="1"/>
          <p:nvPr/>
        </p:nvSpPr>
        <p:spPr>
          <a:xfrm>
            <a:off x="5948661" y="126151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buf</a:t>
            </a:r>
            <a:endParaRPr b="1"/>
          </a:p>
        </p:txBody>
      </p:sp>
      <p:sp>
        <p:nvSpPr>
          <p:cNvPr id="525" name="Google Shape;525;p41"/>
          <p:cNvSpPr txBox="1"/>
          <p:nvPr/>
        </p:nvSpPr>
        <p:spPr>
          <a:xfrm>
            <a:off x="6320661" y="126151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res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526" name="Google Shape;526;p41"/>
          <p:cNvSpPr txBox="1"/>
          <p:nvPr/>
        </p:nvSpPr>
        <p:spPr>
          <a:xfrm>
            <a:off x="6813048" y="1261511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527" name="Google Shape;527;p41"/>
          <p:cNvSpPr/>
          <p:nvPr/>
        </p:nvSpPr>
        <p:spPr>
          <a:xfrm>
            <a:off x="6752098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8" name="Google Shape;528;p41"/>
          <p:cNvSpPr/>
          <p:nvPr/>
        </p:nvSpPr>
        <p:spPr>
          <a:xfrm>
            <a:off x="1823102" y="3356199"/>
            <a:ext cx="138300" cy="13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41"/>
          <p:cNvCxnSpPr>
            <a:stCxn id="530" idx="2"/>
            <a:endCxn id="528" idx="7"/>
          </p:cNvCxnSpPr>
          <p:nvPr/>
        </p:nvCxnSpPr>
        <p:spPr>
          <a:xfrm rot="5400000">
            <a:off x="4018589" y="86775"/>
            <a:ext cx="1212300" cy="5367000"/>
          </a:xfrm>
          <a:prstGeom prst="curvedConnector3">
            <a:avLst>
              <a:gd fmla="val 49166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30" name="Google Shape;530;p41"/>
          <p:cNvSpPr/>
          <p:nvPr/>
        </p:nvSpPr>
        <p:spPr>
          <a:xfrm>
            <a:off x="7122239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dk1"/>
                </a:solidFill>
              </a:rPr>
              <a:t>ret</a:t>
            </a:r>
            <a:br>
              <a:rPr lang="it" sz="700">
                <a:solidFill>
                  <a:schemeClr val="dk1"/>
                </a:solidFill>
              </a:rPr>
            </a:br>
            <a:r>
              <a:rPr lang="it" sz="700">
                <a:solidFill>
                  <a:schemeClr val="dk1"/>
                </a:solidFill>
              </a:rPr>
              <a:t>addr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531" name="Google Shape;531;p41"/>
          <p:cNvSpPr/>
          <p:nvPr/>
        </p:nvSpPr>
        <p:spPr>
          <a:xfrm>
            <a:off x="6320650" y="31339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…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32" name="Google Shape;532;p41"/>
          <p:cNvSpPr/>
          <p:nvPr/>
        </p:nvSpPr>
        <p:spPr>
          <a:xfrm>
            <a:off x="6692650" y="31339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…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33" name="Google Shape;533;p41"/>
          <p:cNvSpPr/>
          <p:nvPr/>
        </p:nvSpPr>
        <p:spPr>
          <a:xfrm>
            <a:off x="6493791" y="1817456"/>
            <a:ext cx="138300" cy="13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4" name="Google Shape;534;p41"/>
          <p:cNvCxnSpPr>
            <a:stCxn id="533" idx="4"/>
            <a:endCxn id="531" idx="0"/>
          </p:cNvCxnSpPr>
          <p:nvPr/>
        </p:nvCxnSpPr>
        <p:spPr>
          <a:xfrm rot="5400000">
            <a:off x="5945691" y="2516606"/>
            <a:ext cx="1178100" cy="564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40" name="Google Shape;540;p42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41" name="Google Shape;541;p42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int*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new int[a];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nullptr;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int* buf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//process buf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delete[] buf;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4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44" name="Google Shape;544;p4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46" name="Google Shape;546;p42"/>
          <p:cNvSpPr/>
          <p:nvPr/>
        </p:nvSpPr>
        <p:spPr>
          <a:xfrm>
            <a:off x="480648" y="3374774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2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8" name="Google Shape;548;p42"/>
          <p:cNvSpPr txBox="1"/>
          <p:nvPr/>
        </p:nvSpPr>
        <p:spPr>
          <a:xfrm>
            <a:off x="5194886" y="126151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  <p:sp>
        <p:nvSpPr>
          <p:cNvPr id="549" name="Google Shape;549;p42"/>
          <p:cNvSpPr txBox="1"/>
          <p:nvPr/>
        </p:nvSpPr>
        <p:spPr>
          <a:xfrm>
            <a:off x="5695200" y="1261511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550" name="Google Shape;550;p42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1" name="Google Shape;551;p42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2" name="Google Shape;552;p42"/>
          <p:cNvSpPr txBox="1"/>
          <p:nvPr/>
        </p:nvSpPr>
        <p:spPr>
          <a:xfrm>
            <a:off x="5948661" y="126151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buf</a:t>
            </a:r>
            <a:endParaRPr b="1"/>
          </a:p>
        </p:txBody>
      </p:sp>
      <p:sp>
        <p:nvSpPr>
          <p:cNvPr id="553" name="Google Shape;553;p42"/>
          <p:cNvSpPr/>
          <p:nvPr/>
        </p:nvSpPr>
        <p:spPr>
          <a:xfrm>
            <a:off x="6320650" y="31339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…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54" name="Google Shape;554;p42"/>
          <p:cNvSpPr/>
          <p:nvPr/>
        </p:nvSpPr>
        <p:spPr>
          <a:xfrm>
            <a:off x="6692650" y="31339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…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55" name="Google Shape;555;p42"/>
          <p:cNvSpPr/>
          <p:nvPr/>
        </p:nvSpPr>
        <p:spPr>
          <a:xfrm>
            <a:off x="6112791" y="1817456"/>
            <a:ext cx="138300" cy="13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6" name="Google Shape;556;p42"/>
          <p:cNvCxnSpPr>
            <a:stCxn id="555" idx="4"/>
            <a:endCxn id="553" idx="0"/>
          </p:cNvCxnSpPr>
          <p:nvPr/>
        </p:nvCxnSpPr>
        <p:spPr>
          <a:xfrm flipH="1" rot="-5400000">
            <a:off x="5755191" y="2382506"/>
            <a:ext cx="1178100" cy="3246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57" name="Google Shape;557;p42"/>
          <p:cNvSpPr/>
          <p:nvPr/>
        </p:nvSpPr>
        <p:spPr>
          <a:xfrm flipH="1">
            <a:off x="6478521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63" name="Google Shape;563;p43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64" name="Google Shape;564;p43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int*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new int[a];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nullptr;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int* buf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//process buf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delete[] buf;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4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480648" y="3603374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1" name="Google Shape;571;p43"/>
          <p:cNvSpPr txBox="1"/>
          <p:nvPr/>
        </p:nvSpPr>
        <p:spPr>
          <a:xfrm>
            <a:off x="5194886" y="126151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  <p:sp>
        <p:nvSpPr>
          <p:cNvPr id="572" name="Google Shape;572;p43"/>
          <p:cNvSpPr txBox="1"/>
          <p:nvPr/>
        </p:nvSpPr>
        <p:spPr>
          <a:xfrm>
            <a:off x="5695200" y="1261511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573" name="Google Shape;573;p43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4" name="Google Shape;574;p43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5" name="Google Shape;575;p43"/>
          <p:cNvSpPr txBox="1"/>
          <p:nvPr/>
        </p:nvSpPr>
        <p:spPr>
          <a:xfrm>
            <a:off x="5948661" y="126151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buf</a:t>
            </a:r>
            <a:endParaRPr b="1"/>
          </a:p>
        </p:txBody>
      </p:sp>
      <p:sp>
        <p:nvSpPr>
          <p:cNvPr id="576" name="Google Shape;576;p43"/>
          <p:cNvSpPr/>
          <p:nvPr/>
        </p:nvSpPr>
        <p:spPr>
          <a:xfrm>
            <a:off x="6320650" y="31339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7" name="Google Shape;577;p43"/>
          <p:cNvSpPr/>
          <p:nvPr/>
        </p:nvSpPr>
        <p:spPr>
          <a:xfrm>
            <a:off x="6692650" y="313390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8" name="Google Shape;578;p43"/>
          <p:cNvSpPr/>
          <p:nvPr/>
        </p:nvSpPr>
        <p:spPr>
          <a:xfrm>
            <a:off x="6112791" y="1817456"/>
            <a:ext cx="138300" cy="13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p43"/>
          <p:cNvCxnSpPr>
            <a:stCxn id="578" idx="4"/>
            <a:endCxn id="576" idx="0"/>
          </p:cNvCxnSpPr>
          <p:nvPr/>
        </p:nvCxnSpPr>
        <p:spPr>
          <a:xfrm flipH="1" rot="-5400000">
            <a:off x="5755191" y="2382506"/>
            <a:ext cx="1178100" cy="3246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85" name="Google Shape;585;p44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86" name="Google Shape;586;p44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int*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new int[a];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nullptr;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int* buf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//process buf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delete[] buf;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7" name="Google Shape;587;p4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89" name="Google Shape;589;p44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91" name="Google Shape;591;p44"/>
          <p:cNvSpPr/>
          <p:nvPr/>
        </p:nvSpPr>
        <p:spPr>
          <a:xfrm>
            <a:off x="480648" y="3805332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4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3" name="Google Shape;593;p44"/>
          <p:cNvSpPr txBox="1"/>
          <p:nvPr/>
        </p:nvSpPr>
        <p:spPr>
          <a:xfrm>
            <a:off x="5194886" y="126151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  <p:sp>
        <p:nvSpPr>
          <p:cNvPr id="594" name="Google Shape;594;p44"/>
          <p:cNvSpPr txBox="1"/>
          <p:nvPr/>
        </p:nvSpPr>
        <p:spPr>
          <a:xfrm>
            <a:off x="5695200" y="1261511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595" name="Google Shape;595;p44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6" name="Google Shape;596;p44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7" name="Google Shape;597;p44"/>
          <p:cNvSpPr txBox="1"/>
          <p:nvPr/>
        </p:nvSpPr>
        <p:spPr>
          <a:xfrm>
            <a:off x="5948661" y="126151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buf</a:t>
            </a:r>
            <a:endParaRPr b="1"/>
          </a:p>
        </p:txBody>
      </p:sp>
      <p:sp>
        <p:nvSpPr>
          <p:cNvPr id="598" name="Google Shape;598;p44"/>
          <p:cNvSpPr/>
          <p:nvPr/>
        </p:nvSpPr>
        <p:spPr>
          <a:xfrm>
            <a:off x="6112791" y="1817456"/>
            <a:ext cx="138300" cy="13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9" name="Google Shape;599;p44"/>
          <p:cNvCxnSpPr>
            <a:stCxn id="598" idx="4"/>
            <a:endCxn id="600" idx="0"/>
          </p:cNvCxnSpPr>
          <p:nvPr/>
        </p:nvCxnSpPr>
        <p:spPr>
          <a:xfrm flipH="1" rot="-5400000">
            <a:off x="5755191" y="2382506"/>
            <a:ext cx="1178100" cy="324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01" name="Google Shape;601;p44"/>
          <p:cNvSpPr/>
          <p:nvPr/>
        </p:nvSpPr>
        <p:spPr>
          <a:xfrm>
            <a:off x="6266700" y="3805325"/>
            <a:ext cx="2565600" cy="867600"/>
          </a:xfrm>
          <a:prstGeom prst="wedgeRectCallout">
            <a:avLst>
              <a:gd fmla="val -40794" name="adj1"/>
              <a:gd fmla="val -10421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L'area è stata rilasciata,</a:t>
            </a:r>
            <a:br>
              <a:rPr lang="it"/>
            </a:br>
            <a:r>
              <a:rPr lang="it"/>
              <a:t>ma il puntatore rimane!!!</a:t>
            </a:r>
            <a:endParaRPr/>
          </a:p>
        </p:txBody>
      </p:sp>
      <p:pic>
        <p:nvPicPr>
          <p:cNvPr id="602" name="Google Shape;6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250" y="2273987"/>
            <a:ext cx="919049" cy="91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08" name="Google Shape;608;p45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09" name="Google Shape;609;p45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int*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new int[a];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nullptr;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int* buf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//process buf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delete[] buf;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45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5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612" name="Google Shape;612;p45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5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14" name="Google Shape;614;p45"/>
          <p:cNvSpPr/>
          <p:nvPr/>
        </p:nvSpPr>
        <p:spPr>
          <a:xfrm>
            <a:off x="480648" y="4021356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5"/>
          <p:cNvSpPr txBox="1"/>
          <p:nvPr/>
        </p:nvSpPr>
        <p:spPr>
          <a:xfrm>
            <a:off x="5194886" y="126151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  <p:sp>
        <p:nvSpPr>
          <p:cNvPr id="616" name="Google Shape;616;p45"/>
          <p:cNvSpPr txBox="1"/>
          <p:nvPr/>
        </p:nvSpPr>
        <p:spPr>
          <a:xfrm>
            <a:off x="5695200" y="1261511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617" name="Google Shape;617;p45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8" name="Google Shape;618;p45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9" name="Google Shape;619;p45"/>
          <p:cNvSpPr txBox="1"/>
          <p:nvPr/>
        </p:nvSpPr>
        <p:spPr>
          <a:xfrm>
            <a:off x="5948661" y="126151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buf</a:t>
            </a:r>
            <a:endParaRPr b="1"/>
          </a:p>
        </p:txBody>
      </p:sp>
      <p:sp>
        <p:nvSpPr>
          <p:cNvPr id="620" name="Google Shape;620;p45"/>
          <p:cNvSpPr/>
          <p:nvPr/>
        </p:nvSpPr>
        <p:spPr>
          <a:xfrm>
            <a:off x="6112791" y="1817456"/>
            <a:ext cx="138300" cy="138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1" name="Google Shape;621;p45"/>
          <p:cNvCxnSpPr>
            <a:stCxn id="620" idx="4"/>
            <a:endCxn id="622" idx="0"/>
          </p:cNvCxnSpPr>
          <p:nvPr/>
        </p:nvCxnSpPr>
        <p:spPr>
          <a:xfrm flipH="1" rot="-5400000">
            <a:off x="5755191" y="2382506"/>
            <a:ext cx="1178100" cy="324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23" name="Google Shape;623;p45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0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 e loro esecuzione</a:t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volta che il programma è presente in memoria, può essere eseguito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processore preleva dalla memoria, una alla volta, le istruzioni macchina del programma e provvede ad eseguirle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L'esecuzione di un'istruzione determina </a:t>
            </a:r>
            <a:r>
              <a:rPr lang="it"/>
              <a:t>quali effetti collaterali debbano avvenire e </a:t>
            </a:r>
            <a:r>
              <a:rPr lang="it"/>
              <a:t>quale debba essere la prossima istruzione da eseguire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Modifiche nelle informazioni contenute nel processore stesso e/o nella memoria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Eventuali interazioni con altre periferiche collegate al processore stesso (I/O)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modello base di esecuzione prevede l'alternarsi continuo di tre fasi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/>
              <a:t>- Un'istruzione viene trasferita dalla memoria all'interno del processore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Decode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/>
              <a:t>- L'istruzione prelevata viene trasformata in comandi da eseguire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/>
              <a:t>- I comandi vengono eseguiti</a:t>
            </a:r>
            <a:endParaRPr/>
          </a:p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29" name="Google Shape;629;p46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30" name="Google Shape;630;p46"/>
          <p:cNvSpPr txBox="1"/>
          <p:nvPr/>
        </p:nvSpPr>
        <p:spPr>
          <a:xfrm>
            <a:off x="429600" y="1151325"/>
            <a:ext cx="3619200" cy="3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int* f(int a)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if (a&gt;0)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new int[a];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    return nullptr;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 v =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int* buf = f(v);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//process buf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delete[] buf;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46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6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633" name="Google Shape;633;p46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6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35" name="Google Shape;635;p46"/>
          <p:cNvSpPr/>
          <p:nvPr/>
        </p:nvSpPr>
        <p:spPr>
          <a:xfrm>
            <a:off x="480648" y="4249956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6"/>
          <p:cNvSpPr txBox="1"/>
          <p:nvPr/>
        </p:nvSpPr>
        <p:spPr>
          <a:xfrm>
            <a:off x="5194886" y="1261511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</a:t>
            </a:r>
            <a:endParaRPr/>
          </a:p>
        </p:txBody>
      </p:sp>
      <p:sp>
        <p:nvSpPr>
          <p:cNvPr id="637" name="Google Shape;637;p46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46"/>
          <p:cNvSpPr/>
          <p:nvPr/>
        </p:nvSpPr>
        <p:spPr>
          <a:xfrm flipH="1">
            <a:off x="5716521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Organizzazione dello spazio di indirizzamento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Codice eseguibile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Contiene le istruzioni in codice macchina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Accesso in lettura ed esecuzione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Costanti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Accesso in sola lettura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Variabili globali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Accesso lettura/scrittura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Contiene indirizzi e valori di ritorno, parametri e variabili locali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Accesso lettura/scrittura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H</a:t>
            </a:r>
            <a:r>
              <a:rPr lang="it"/>
              <a:t>eap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Insieme di blocchi di memoria disponibili per l’allocazione dinamica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Gestiti tramite funzioni di libreria (malloc, new, free, …) che li frammentano e ricompattano in base alle richieste del programma</a:t>
            </a:r>
            <a:endParaRPr/>
          </a:p>
        </p:txBody>
      </p:sp>
      <p:sp>
        <p:nvSpPr>
          <p:cNvPr id="645" name="Google Shape;645;p47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Organizzazione dello spazio di indirizzamento</a:t>
            </a:r>
            <a:endParaRPr/>
          </a:p>
        </p:txBody>
      </p:sp>
      <p:sp>
        <p:nvSpPr>
          <p:cNvPr id="651" name="Google Shape;65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Nel sistema operativo Linux, è facile verificare come sia organizzato lo spazio di indirizzamento di un programma in esecuzione (processo)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Ogni processo è identificato univocamente da un numero intero (PID)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comando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ps -ef</a:t>
            </a:r>
            <a:r>
              <a:rPr lang="it"/>
              <a:t> permette di elencare tutti i processi esistenti all'atto della sua esecuzione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sistema operativo crea, per ciascun processo attivo, un file virtuale denominato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/proc/&lt;pid&gt;/maps</a:t>
            </a:r>
            <a:r>
              <a:rPr lang="it"/>
              <a:t> che descrive lo spazio di indirizzamento con informazioni sui diversi segmenti al suo interno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8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53" name="Google Shape;653;p48"/>
          <p:cNvSpPr txBox="1"/>
          <p:nvPr/>
        </p:nvSpPr>
        <p:spPr>
          <a:xfrm>
            <a:off x="478275" y="3293100"/>
            <a:ext cx="8176500" cy="1477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cat /proc/4742/maps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latin typeface="Consolas"/>
                <a:ea typeface="Consolas"/>
                <a:cs typeface="Consolas"/>
                <a:sym typeface="Consolas"/>
              </a:rPr>
              <a:t>…altre righe…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7f4e3161d000-7f4e3161e000 r-xp 00001000 00:00 3538         /home/user/testmem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7fffc62c6000-7fffc62e7000 rw-p 00000000 00:00 0            [heap]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7fffcdb6d000-7fffce36d000 rw-p 00000000 00:00 0            [stack]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7fffceaee000-7fffceaef000 r-xp 00000000 00:00 0            [vdso]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Ciclo di vita delle variabili</a:t>
            </a:r>
            <a:endParaRPr/>
          </a:p>
        </p:txBody>
      </p:sp>
      <p:sp>
        <p:nvSpPr>
          <p:cNvPr id="659" name="Google Shape;65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modello di esecuzione dei linguaggi C/C++ distingue diverse </a:t>
            </a:r>
            <a:r>
              <a:rPr b="1" lang="it">
                <a:solidFill>
                  <a:srgbClr val="0B5394"/>
                </a:solidFill>
              </a:rPr>
              <a:t>tipologie </a:t>
            </a:r>
            <a:r>
              <a:rPr lang="it"/>
              <a:t>di variabili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Globali, locali, dinamiche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Ciascuna classe ha un proprio </a:t>
            </a:r>
            <a:r>
              <a:rPr b="1" lang="it">
                <a:solidFill>
                  <a:srgbClr val="0B5394"/>
                </a:solidFill>
              </a:rPr>
              <a:t>ciclo di vita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Intervallo di tempo in cui è garantito l'accesso alle informazioni contenute al loro interno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9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Variabili globali e locali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variabili </a:t>
            </a:r>
            <a:r>
              <a:rPr b="1" lang="it">
                <a:solidFill>
                  <a:srgbClr val="0B5394"/>
                </a:solidFill>
              </a:rPr>
              <a:t>globali </a:t>
            </a:r>
            <a:r>
              <a:rPr lang="it"/>
              <a:t>hanno un indirizzo fisso, determinato dal compilatore e dal linker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Accessibili in ogni momento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All’avvio del programma, contengono l’eventuale valore di inizializzazione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variabili </a:t>
            </a:r>
            <a:r>
              <a:rPr b="1" lang="it">
                <a:solidFill>
                  <a:srgbClr val="0B5394"/>
                </a:solidFill>
              </a:rPr>
              <a:t>locali</a:t>
            </a:r>
            <a:r>
              <a:rPr lang="it"/>
              <a:t> hanno un indirizzo relativo alla cima dello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Ciclo di vita coincidente con quello della funzione/blocco in cui sono dichiarate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Valore iniziale casuale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0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Variabili dinamiche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variabili </a:t>
            </a:r>
            <a:r>
              <a:rPr b="1" lang="it">
                <a:solidFill>
                  <a:srgbClr val="0B5394"/>
                </a:solidFill>
              </a:rPr>
              <a:t>dinamiche </a:t>
            </a:r>
            <a:r>
              <a:rPr lang="it"/>
              <a:t>h</a:t>
            </a:r>
            <a:r>
              <a:rPr lang="it"/>
              <a:t>anno un indirizzo assoluto, determinato in fase di esecuzione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Accessibili solo tramite puntatori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programmatore ne controlla il ciclo di vita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valore iniziale può essere inizializzato o meno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L'uso di questo tipo di variabili presuppone un'infrastruttura di supporto che offra meccanismi di allocazione e di rilascio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Fornita dalla libreria di esecuzione e dal S.O.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1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Allocazione della memoria</a:t>
            </a:r>
            <a:endParaRPr/>
          </a:p>
        </p:txBody>
      </p:sp>
      <p:sp>
        <p:nvSpPr>
          <p:cNvPr id="680" name="Google Shape;68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libreria standard C offre vari meccanismi per ottenere l'indirizzo di un blocco allocato dinamicamente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void *malloc(size_t s)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void *calloc(int n, size_t s)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void *realloc(void* p, size_t s)</a:t>
            </a:r>
            <a:b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caso di fallimento, viene restituito NULL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realloc(…)</a:t>
            </a:r>
            <a:r>
              <a:rPr lang="it"/>
              <a:t> fallisce, il blocco originale non viene toccato e il puntatore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"/>
              <a:t> resta valido</a:t>
            </a:r>
            <a:endParaRPr/>
          </a:p>
        </p:txBody>
      </p:sp>
      <p:sp>
        <p:nvSpPr>
          <p:cNvPr id="681" name="Google Shape;681;p52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Allocazione della memoria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C++ viene definito il costrutto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new NomeTipo{argomenti…}</a:t>
            </a: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Alloca nello heap un blocco di dimensioni opportune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Invoca il costruttore della classe sul blocco per inizializzare il suo contenuto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Restituisce il puntatore all'oggetto inizializzato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Dal C++v11 ne esistono 2 versioni: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new NomeTipo{args…}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new (std::nothrow) NomeTipo{args…}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prima versione genera un'eccezione invece di ritornare un puntatore non valido 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it"/>
              <a:t>) se non è possibile trovare un'area grande a sufficienza per contenere il tipo di dato richiesto</a:t>
            </a:r>
            <a:endParaRPr/>
          </a:p>
        </p:txBody>
      </p:sp>
      <p:sp>
        <p:nvSpPr>
          <p:cNvPr id="688" name="Google Shape;688;p53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Allocazione della memoria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allocare sequenze di oggetti, C++ offre il costrutto </a:t>
            </a:r>
            <a:br>
              <a:rPr lang="it"/>
            </a:b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omeClasse[numero_elementi]</a:t>
            </a:r>
            <a:br>
              <a:rPr b="1" lang="it" sz="1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 sz="1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indica il numero di oggetti consecutivi da allocare tra le quadre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Inizializza i singoli oggetti con il costruttore di </a:t>
            </a:r>
            <a:r>
              <a:rPr i="1" lang="it"/>
              <a:t>default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Restituisce il puntatore all'inizio dell'</a:t>
            </a:r>
            <a:r>
              <a:rPr i="1" lang="it"/>
              <a:t>array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4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Rilascio della memoria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Opportune funzioni di libreria permettono di restituire i blocchi precedentemente allocati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Organizzandoli in una lista in base alla dimensione e altri criteri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Poiché ogni funzione di allocazione mantiene le proprie strutture dati, occorre che un blocco sia rilasciato dalla </a:t>
            </a:r>
            <a:r>
              <a:rPr b="1" lang="it">
                <a:solidFill>
                  <a:srgbClr val="0B5394"/>
                </a:solidFill>
              </a:rPr>
              <a:t>funzione duale</a:t>
            </a:r>
            <a:r>
              <a:rPr lang="it"/>
              <a:t> di quella con cui è stato allocato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malloc(…) / free(…), new / delete, new …[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num_elements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] / delete[ ]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il blocco non viene rilasciato si crea una perdita di memoria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Che, a lungo andare, provoca l'esaurimento dello spazio di indirizzamento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il blocco viene rilasciato più volte o viene rilasciato con la funzione sbagliata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</a:t>
            </a:r>
            <a:r>
              <a:rPr lang="it"/>
              <a:t>i corrompono le strutture dati degli allocatori, con conseguenze imprevedibili</a:t>
            </a:r>
            <a:endParaRPr/>
          </a:p>
        </p:txBody>
      </p:sp>
      <p:sp>
        <p:nvSpPr>
          <p:cNvPr id="702" name="Google Shape;702;p55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 e loro esecuzione</a:t>
            </a:r>
            <a:endParaRPr/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processore fa riferimento ad una specifica cella di memoria indicandone l'</a:t>
            </a:r>
            <a:r>
              <a:rPr b="1" lang="it">
                <a:solidFill>
                  <a:srgbClr val="0B5394"/>
                </a:solidFill>
              </a:rPr>
              <a:t>indirizzo</a:t>
            </a: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Uno speciale registro presente nella CPU (IP) "ricorda" l'indirizzo della prossima istruzione da eseguire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Altri registri vengono usati per "ricordare" indirizzi relativi ai dati o alle strutture di controllo che il programma utilizza (SP, …)</a:t>
            </a:r>
            <a:endParaRPr/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625" y="1359625"/>
            <a:ext cx="33528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Puntatori</a:t>
            </a:r>
            <a:endParaRPr/>
          </a:p>
        </p:txBody>
      </p:sp>
      <p:sp>
        <p:nvSpPr>
          <p:cNvPr id="708" name="Google Shape;708;p56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09" name="Google Shape;70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disponibilità di uno spazio di allocazione dinamico abilita l'implementazione di una vasta gamma di algoritmi e strutture dati che altrimenti risulterebbero di difficile implementazione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Tuttavia implica che il programmatore gestisca esplicitamente l'allocazione ed il rilascio dei blocchi al loro interno e ne manipoli il contenuto attraverso l'uso dei puntatori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puntatori sono uno strumento al tempo stesso estremamente potente ed estremamente pericoloso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loro utilizzo espone </a:t>
            </a:r>
            <a:r>
              <a:rPr lang="it"/>
              <a:t>infatti</a:t>
            </a:r>
            <a:r>
              <a:rPr lang="it"/>
              <a:t> il programmatore ad una vasta gamma di errori, le cui conseguenze portano - nella maggior parte dei casi - a </a:t>
            </a:r>
            <a:r>
              <a:rPr b="1" lang="it">
                <a:solidFill>
                  <a:srgbClr val="0B5394"/>
                </a:solidFill>
              </a:rPr>
              <a:t>comportamenti non definiti</a:t>
            </a:r>
            <a:r>
              <a:rPr lang="it"/>
              <a:t> (undefined behavior), le cui conseguenze sono disastrose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Puntatori in C / C++</a:t>
            </a:r>
            <a:endParaRPr/>
          </a:p>
        </p:txBody>
      </p:sp>
      <p:sp>
        <p:nvSpPr>
          <p:cNvPr id="715" name="Google Shape;71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Permettono l’accesso diretto ad un blocco di memoria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Tale blocco può appartenere ad altri oggetti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 A=10;  </a:t>
            </a:r>
            <a:b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int* pA = &amp;A;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Essere allocato allo scopo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int* pB = new int{24};</a:t>
            </a:r>
            <a:r>
              <a:rPr lang="it"/>
              <a:t>  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Possono essere esplicitamente invalidi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valore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macro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NULL ((void *)0)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parola-chiave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/>
              <a:t>(C++11 e superiori)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Quando si usano i puntatori, occorre stabilire quali responsabilità/permessi sono associati al loro uso</a:t>
            </a:r>
            <a:endParaRPr/>
          </a:p>
        </p:txBody>
      </p:sp>
      <p:sp>
        <p:nvSpPr>
          <p:cNvPr id="716" name="Google Shape;716;p57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Le ambiguità dei puntatori in C / C++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Contiene un indirizzo valido?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Quanto è grosso il blocco puntato?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Fino a quando è garantito l’accesso?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ne può modificare il contenuto?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Occorre rilasciarlo?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Lo si può rilasciare o altri conoscono lo stesso indirizzo?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Viene usato come modo per esprimere l'opzionalità del dato?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8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222513"/>
            <a:ext cx="1017726" cy="1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Usi dei puntatori in C / C++</a:t>
            </a:r>
            <a:endParaRPr/>
          </a:p>
        </p:txBody>
      </p:sp>
      <p:sp>
        <p:nvSpPr>
          <p:cNvPr id="730" name="Google Shape;73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Come strumento per accedere qui ed ora ad un’informazione contenuta in una altra struttura dati, senza doverla ricopiare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responsabilità per la gestione della memoria del dato è totalmente esterna all'osservatore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Caso più semplice e alquanto frequente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l'accesso è in sola lettura, si antepone alla definizione del tipo puntato la parola chiave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Come modo per indicare ad una funzione dove depositare parte dei dati che essa deve calcolare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Anche in questo caso, la responsabilità è esterna all'osservatore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C++11 e superiori, possono essere usate le tuple oppure i riferimenti per restituire più valori senza dover ricorrere ai puntatori</a:t>
            </a:r>
            <a:endParaRPr/>
          </a:p>
        </p:txBody>
      </p:sp>
      <p:sp>
        <p:nvSpPr>
          <p:cNvPr id="731" name="Google Shape;731;p59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Puntatori come meccanismo per restituire più risultati</a:t>
            </a:r>
            <a:endParaRPr/>
          </a:p>
        </p:txBody>
      </p:sp>
      <p:sp>
        <p:nvSpPr>
          <p:cNvPr id="737" name="Google Shape;737;p60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38" name="Google Shape;738;p60"/>
          <p:cNvSpPr txBox="1"/>
          <p:nvPr/>
        </p:nvSpPr>
        <p:spPr>
          <a:xfrm>
            <a:off x="1043775" y="1187450"/>
            <a:ext cx="6912000" cy="3360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read_data1(int* result)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//Se il puntatore sembra valido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//e ci sono dati...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(result!=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i="1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some_data_available() </a:t>
            </a: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//accedi in scrittura all</a:t>
            </a:r>
            <a:r>
              <a:rPr lang="it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'indirizzo indicato dal chiamante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*result = </a:t>
            </a:r>
            <a:r>
              <a:rPr i="1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get_some_data()</a:t>
            </a: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//indica operazione eseguita correttamente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 else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//operazione fallita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Puntatori come meccanismo per accedere a blocchi di dati</a:t>
            </a:r>
            <a:endParaRPr/>
          </a:p>
        </p:txBody>
      </p:sp>
      <p:sp>
        <p:nvSpPr>
          <p:cNvPr id="744" name="Google Shape;744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accedere ad </a:t>
            </a:r>
            <a:r>
              <a:rPr i="1" lang="it"/>
              <a:t>array </a:t>
            </a:r>
            <a:r>
              <a:rPr lang="it"/>
              <a:t>monodimensionali di dati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compilatore trasforma gli accessi agli </a:t>
            </a:r>
            <a:r>
              <a:rPr i="1" lang="it"/>
              <a:t>array </a:t>
            </a:r>
            <a:r>
              <a:rPr lang="it"/>
              <a:t>in operazioni aritmetiche sui puntatori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perde di vista l'effettiva dimensione della struttura dati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Occorre fare attenzione a non spostare il puntatore al di fuori dell'effettiva zona di sua pertinenza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C++11 introduce il tipo std::array&lt;T, N&gt; per mantenere sintatticamente l'informazione sulla dimensione del blocco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61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Puntatori come meccanismo per accedere a blocchi di dati</a:t>
            </a:r>
            <a:endParaRPr/>
          </a:p>
        </p:txBody>
      </p:sp>
      <p:sp>
        <p:nvSpPr>
          <p:cNvPr id="751" name="Google Shape;751;p62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52" name="Google Shape;752;p62"/>
          <p:cNvSpPr txBox="1"/>
          <p:nvPr/>
        </p:nvSpPr>
        <p:spPr>
          <a:xfrm>
            <a:off x="1590750" y="1093925"/>
            <a:ext cx="6881700" cy="3210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E3F6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const char* ptr = "Quel ramo del lago di Como...";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//conta gli spazi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n=0;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//usa l'aritmetica dei puntatori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for (int i=0; *(ptr+i)!=0; i++)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//usa il puntatore come fosse un array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 isSpace(ptr[i]) ) n++;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//altro...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Puntatori come meccanismo per accedere a dati dinamici</a:t>
            </a:r>
            <a:endParaRPr/>
          </a:p>
        </p:txBody>
      </p:sp>
      <p:sp>
        <p:nvSpPr>
          <p:cNvPr id="758" name="Google Shape;75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Come modo per accedere ad un dato memorizzato sullo </a:t>
            </a:r>
            <a:r>
              <a:rPr i="1" lang="it"/>
              <a:t>heap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ciclo di vita del dato è slegato da quello del blocco di codice che lo ha allocato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E' il caso base di tutte le strutture dati dinamiche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Chi è responsabile del suo rilascio e quando va fatto?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C++11 introduce il concetto di smart pointer per gestire questa situazione in modo automatico e pulito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Come modo per esprimere l'opzionalità del risultato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Responsabile del rilascio diventa necessariamente il chiamante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C++11 introduce il tipo generico std::optional&lt;T&gt; per evitare l'uso dei puntatori in questa situazione</a:t>
            </a:r>
            <a:endParaRPr/>
          </a:p>
        </p:txBody>
      </p:sp>
      <p:sp>
        <p:nvSpPr>
          <p:cNvPr id="759" name="Google Shape;759;p63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4"/>
          <p:cNvSpPr txBox="1"/>
          <p:nvPr>
            <p:ph type="title"/>
          </p:nvPr>
        </p:nvSpPr>
        <p:spPr>
          <a:xfrm>
            <a:off x="311700" y="43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Puntatori come meccanismo per accedere a dati dinamici</a:t>
            </a:r>
            <a:endParaRPr/>
          </a:p>
        </p:txBody>
      </p:sp>
      <p:sp>
        <p:nvSpPr>
          <p:cNvPr id="765" name="Google Shape;765;p64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66" name="Google Shape;766;p64"/>
          <p:cNvSpPr txBox="1"/>
          <p:nvPr/>
        </p:nvSpPr>
        <p:spPr>
          <a:xfrm>
            <a:off x="1346200" y="998547"/>
            <a:ext cx="6366000" cy="3540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int* read_data() {</a:t>
            </a:r>
            <a:endParaRPr i="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unsigned int size = </a:t>
            </a:r>
            <a:r>
              <a:rPr i="1" lang="it">
                <a:latin typeface="Consolas"/>
                <a:ea typeface="Consolas"/>
                <a:cs typeface="Consolas"/>
                <a:sym typeface="Consolas"/>
              </a:rPr>
              <a:t>count_available_data();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size &gt; 0</a:t>
            </a: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int* ptr=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new int[size]</a:t>
            </a: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it">
                <a:latin typeface="Consolas"/>
                <a:ea typeface="Consolas"/>
                <a:cs typeface="Consolas"/>
                <a:sym typeface="Consolas"/>
              </a:rPr>
              <a:t>consume_data(ptr, size);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//indica operazione eseguita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//correttamente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ptr;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 else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//nessun dato disponibile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int* result = read_data();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(result)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delete[] </a:t>
            </a: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Puntatori come meccanismo per implementare strutture dati articolate</a:t>
            </a:r>
            <a:endParaRPr/>
          </a:p>
        </p:txBody>
      </p:sp>
      <p:sp>
        <p:nvSpPr>
          <p:cNvPr id="772" name="Google Shape;772;p65"/>
          <p:cNvSpPr txBox="1"/>
          <p:nvPr>
            <p:ph idx="1" type="body"/>
          </p:nvPr>
        </p:nvSpPr>
        <p:spPr>
          <a:xfrm>
            <a:off x="311700" y="1381075"/>
            <a:ext cx="85206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Strutture che richiedono la manipolazione di dati variamente collegati tra loro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Liste, grafi, mappe,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struttura nel suo complesso è responsabile della gestione di tutte le sue parti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5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74" name="Google Shape;774;p65"/>
          <p:cNvSpPr txBox="1"/>
          <p:nvPr/>
        </p:nvSpPr>
        <p:spPr>
          <a:xfrm>
            <a:off x="825500" y="2474922"/>
            <a:ext cx="7362900" cy="213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struct simple_list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int data;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struct simple_list *next;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struct simple_list *head;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i="1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head </a:t>
            </a: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è responsabile di tutte le proprie parti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quando si rilascia la lista, occorre liberarne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tutti gli elementi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Spazio di indirizzamento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L’esecuzione di un programma avviene nel suo </a:t>
            </a:r>
            <a:r>
              <a:rPr b="1" lang="it">
                <a:solidFill>
                  <a:srgbClr val="0B5394"/>
                </a:solidFill>
              </a:rPr>
              <a:t>spazio di indirizzamento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Sottoinsieme delle celle indirizzabili, gestito dal sistema operativo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Dati, istruzioni, informazioni di controllo, … sono memorizzati come valori al suo interno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Lo spazio di indirizzamento può essere immaginato come un enorme array di byte, che possono essere letti individualmente, a coppie, a gruppi di 4, 8 alla volta, in base al parallelismo del processore (8, 16, 32 o 64 bit)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numero di celle </a:t>
            </a:r>
            <a:r>
              <a:rPr b="1" lang="it">
                <a:solidFill>
                  <a:srgbClr val="0B5394"/>
                </a:solidFill>
              </a:rPr>
              <a:t>potenzialmente</a:t>
            </a:r>
            <a:r>
              <a:rPr lang="it"/>
              <a:t> presenti nello spazio di indirizzamento dipende dal processore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numero di celle </a:t>
            </a:r>
            <a:r>
              <a:rPr b="1" lang="it">
                <a:solidFill>
                  <a:srgbClr val="0B5394"/>
                </a:solidFill>
              </a:rPr>
              <a:t>effettivamente</a:t>
            </a:r>
            <a:r>
              <a:rPr lang="it"/>
              <a:t> presenti, è limitato dalla quantità di RAM disponibile ed è controllato dal sistema operativo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Nel caso di CPU Intel x64, il processore opera a 64 bit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 lo spazio di indirizzamento si estende tra 0 e 2</a:t>
            </a:r>
            <a:r>
              <a:rPr baseline="30000" lang="it"/>
              <a:t>48</a:t>
            </a:r>
            <a:r>
              <a:rPr lang="it"/>
              <a:t>-1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All'interno di questo, solo una piccola parte di indirizzi è effettivamente presente</a:t>
            </a:r>
            <a:endParaRPr/>
          </a:p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Problemi legati ai puntatori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C, la gestione della memoria è totalmente affidata al programmatore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Non ci sono supporti sintattici per automatizzare il ciclo di vita del blocco puntato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Né meccanismi per associare una specifica semantica al puntatore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C++ sono state introdotte nuove astrazioni (riferimenti, smart pointer) che sollevano il programmatore da alcune responsabilità, facilitando la creazione di programmi più robusti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 richiedono in ogni caso una comprensione approfondita del problema e l'uso attento e coerente dei puntatori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6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Responsabilità del programmatore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Limitare gli accessi ad un blocco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Nello spazio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Non accedere alle locazioni che lo precedono o che lo seguono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Nel tempo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it"/>
              <a:t>Non accedere al blocco al di fuori del suo ciclo di vita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Non assegnare a puntatori valori che corrispondono ad indirizzi non mappati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Possibile nel caso di </a:t>
            </a:r>
            <a:r>
              <a:rPr i="1" lang="it"/>
              <a:t>cast </a:t>
            </a:r>
            <a:r>
              <a:rPr lang="it"/>
              <a:t>o di assegnazione improprie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Rilasciare tutta la memoria dinamica allocata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e una sola volta, usando la funzione duale di quella usata per la sua allocazione</a:t>
            </a:r>
            <a:endParaRPr/>
          </a:p>
        </p:txBody>
      </p:sp>
      <p:sp>
        <p:nvSpPr>
          <p:cNvPr id="788" name="Google Shape;788;p67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89" name="Google Shape;78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075" y="221400"/>
            <a:ext cx="1019976" cy="101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Rischi</a:t>
            </a:r>
            <a:endParaRPr/>
          </a:p>
        </p:txBody>
      </p:sp>
      <p:sp>
        <p:nvSpPr>
          <p:cNvPr id="795" name="Google Shape;795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Accedere ad un indirizzo quando il corrispondente ciclo di vita è terminato, ha </a:t>
            </a:r>
            <a:r>
              <a:rPr b="1" lang="it">
                <a:solidFill>
                  <a:srgbClr val="0B5394"/>
                </a:solidFill>
              </a:rPr>
              <a:t>effetti impredicibili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it" u="sng">
                <a:solidFill>
                  <a:schemeClr val="hlink"/>
                </a:solidFill>
                <a:hlinkClick r:id="rId3"/>
              </a:rPr>
              <a:t>Dangling pointer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memoria indirizzata può essere inutilizzata, in uso ad altre parti del programma o non mappata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Non rilasciare la memoria non più in uso, </a:t>
            </a:r>
            <a:r>
              <a:rPr b="1" lang="it">
                <a:solidFill>
                  <a:srgbClr val="0B5394"/>
                </a:solidFill>
              </a:rPr>
              <a:t>spreca risorse</a:t>
            </a:r>
            <a:r>
              <a:rPr lang="it"/>
              <a:t> del sistema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b="1" i="1" lang="it">
                <a:solidFill>
                  <a:srgbClr val="0B5394"/>
                </a:solidFill>
              </a:rPr>
              <a:t>Memory leakage</a:t>
            </a:r>
            <a:endParaRPr b="1" i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si continua ad allocare senza mai rilasciare, si può saturare lo spazio di indirizzamento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Rilasciare la memoria più volte</a:t>
            </a:r>
            <a:r>
              <a:rPr b="1" lang="it">
                <a:solidFill>
                  <a:srgbClr val="0B5394"/>
                </a:solidFill>
              </a:rPr>
              <a:t> corrompe le strutture</a:t>
            </a:r>
            <a:r>
              <a:rPr lang="it"/>
              <a:t> usate dallo heap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it">
                <a:solidFill>
                  <a:srgbClr val="0B5394"/>
                </a:solidFill>
              </a:rPr>
              <a:t>Double free</a:t>
            </a:r>
            <a:endParaRPr i="1"/>
          </a:p>
        </p:txBody>
      </p:sp>
      <p:sp>
        <p:nvSpPr>
          <p:cNvPr id="796" name="Google Shape;796;p68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97" name="Google Shape;79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7225" y="146313"/>
            <a:ext cx="1017726" cy="1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Rischi</a:t>
            </a:r>
            <a:endParaRPr/>
          </a:p>
        </p:txBody>
      </p:sp>
      <p:sp>
        <p:nvSpPr>
          <p:cNvPr id="803" name="Google Shape;803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si assegna ad un puntatore un indirizzo non mappato nello spazio di indirizzamento e si usa quel puntatore, viene generata una</a:t>
            </a:r>
            <a:r>
              <a:rPr b="1" lang="it">
                <a:solidFill>
                  <a:srgbClr val="0B5394"/>
                </a:solidFill>
              </a:rPr>
              <a:t> interruzione del processore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S.O. intercetta tale interruzione e termina il processo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non si inizializza un puntatore e lo si usa, il suo contenuto potrebbe </a:t>
            </a:r>
            <a:r>
              <a:rPr b="1" lang="it">
                <a:solidFill>
                  <a:srgbClr val="0B5394"/>
                </a:solidFill>
              </a:rPr>
              <a:t>puntare ovunque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b="1" i="1" lang="it">
                <a:solidFill>
                  <a:srgbClr val="0B5394"/>
                </a:solidFill>
              </a:rPr>
              <a:t>Wild pointer</a:t>
            </a:r>
            <a:endParaRPr b="1" i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Può causare una violazione di accesso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Oppure corrompere un'area di memoria in uso ad altre parti del programma</a:t>
            </a:r>
            <a:endParaRPr/>
          </a:p>
        </p:txBody>
      </p:sp>
      <p:sp>
        <p:nvSpPr>
          <p:cNvPr id="804" name="Google Shape;804;p69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05" name="Google Shape;80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225" y="146313"/>
            <a:ext cx="1017726" cy="1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Dangling Pointer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70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12" name="Google Shape;812;p70"/>
          <p:cNvSpPr txBox="1"/>
          <p:nvPr/>
        </p:nvSpPr>
        <p:spPr>
          <a:xfrm>
            <a:off x="1982950" y="1191900"/>
            <a:ext cx="5239200" cy="321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char* ptr =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{  </a:t>
            </a: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inizio di un nuovo blocco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char ch='!';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ptr = &amp;ch;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   </a:t>
            </a: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fine blocco: lo stack si contrae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// le variabili qui definite cessano di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// esistere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printf("%c", *ptr);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//contenuto impredicibile</a:t>
            </a:r>
            <a:endParaRPr i="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Dangling Pointer</a:t>
            </a:r>
            <a:endParaRPr/>
          </a:p>
        </p:txBody>
      </p:sp>
      <p:sp>
        <p:nvSpPr>
          <p:cNvPr id="818" name="Google Shape;818;p71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19" name="Google Shape;819;p71"/>
          <p:cNvSpPr txBox="1"/>
          <p:nvPr/>
        </p:nvSpPr>
        <p:spPr>
          <a:xfrm>
            <a:off x="429600" y="1151325"/>
            <a:ext cx="3619200" cy="27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{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char ch='!';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ptr = &amp;ch;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printf("%c", *ptr);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0" name="Google Shape;820;p71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71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822" name="Google Shape;822;p71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71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824" name="Google Shape;824;p71"/>
          <p:cNvSpPr/>
          <p:nvPr/>
        </p:nvSpPr>
        <p:spPr>
          <a:xfrm>
            <a:off x="471325" y="1243523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71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Dangling Pointer</a:t>
            </a:r>
            <a:endParaRPr/>
          </a:p>
        </p:txBody>
      </p:sp>
      <p:sp>
        <p:nvSpPr>
          <p:cNvPr id="831" name="Google Shape;831;p72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32" name="Google Shape;832;p72"/>
          <p:cNvSpPr txBox="1"/>
          <p:nvPr/>
        </p:nvSpPr>
        <p:spPr>
          <a:xfrm>
            <a:off x="429600" y="1151325"/>
            <a:ext cx="3619200" cy="27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{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char ch='!';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ptr = &amp;ch;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printf("%c", *ptr);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3" name="Google Shape;833;p7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835" name="Google Shape;835;p7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7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837" name="Google Shape;837;p72"/>
          <p:cNvSpPr/>
          <p:nvPr/>
        </p:nvSpPr>
        <p:spPr>
          <a:xfrm>
            <a:off x="471325" y="1481053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72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9" name="Google Shape;839;p72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980000"/>
                </a:solidFill>
              </a:rPr>
              <a:t>NULL</a:t>
            </a:r>
            <a:endParaRPr sz="800">
              <a:solidFill>
                <a:srgbClr val="980000"/>
              </a:solidFill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5573574" y="1308625"/>
            <a:ext cx="4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ptr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Dangling Pointer</a:t>
            </a:r>
            <a:endParaRPr/>
          </a:p>
        </p:txBody>
      </p:sp>
      <p:sp>
        <p:nvSpPr>
          <p:cNvPr id="846" name="Google Shape;846;p73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47" name="Google Shape;847;p73"/>
          <p:cNvSpPr txBox="1"/>
          <p:nvPr/>
        </p:nvSpPr>
        <p:spPr>
          <a:xfrm>
            <a:off x="429600" y="1151325"/>
            <a:ext cx="3619200" cy="27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{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char ch='!';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ptr = &amp;ch;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printf("%c", *ptr);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8" name="Google Shape;848;p7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7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850" name="Google Shape;850;p7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7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852" name="Google Shape;852;p73"/>
          <p:cNvSpPr/>
          <p:nvPr/>
        </p:nvSpPr>
        <p:spPr>
          <a:xfrm>
            <a:off x="471325" y="2101003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3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</a:rPr>
              <a:t>NULL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55" name="Google Shape;855;p73"/>
          <p:cNvSpPr txBox="1"/>
          <p:nvPr/>
        </p:nvSpPr>
        <p:spPr>
          <a:xfrm>
            <a:off x="5573574" y="1308625"/>
            <a:ext cx="4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ptr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6009152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!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857" name="Google Shape;857;p73"/>
          <p:cNvSpPr txBox="1"/>
          <p:nvPr/>
        </p:nvSpPr>
        <p:spPr>
          <a:xfrm>
            <a:off x="5976749" y="1308625"/>
            <a:ext cx="4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ch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Dangling Pointer</a:t>
            </a:r>
            <a:endParaRPr/>
          </a:p>
        </p:txBody>
      </p:sp>
      <p:sp>
        <p:nvSpPr>
          <p:cNvPr id="863" name="Google Shape;863;p74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64" name="Google Shape;864;p74"/>
          <p:cNvSpPr txBox="1"/>
          <p:nvPr/>
        </p:nvSpPr>
        <p:spPr>
          <a:xfrm>
            <a:off x="429600" y="1151325"/>
            <a:ext cx="3619200" cy="27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{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char ch='!';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ptr = &amp;ch;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printf("%c", *ptr);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5" name="Google Shape;865;p7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7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867" name="Google Shape;867;p74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7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869" name="Google Shape;869;p74"/>
          <p:cNvSpPr/>
          <p:nvPr/>
        </p:nvSpPr>
        <p:spPr>
          <a:xfrm>
            <a:off x="471325" y="2333359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74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1" name="Google Shape;871;p74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980000"/>
              </a:solidFill>
            </a:endParaRPr>
          </a:p>
        </p:txBody>
      </p:sp>
      <p:sp>
        <p:nvSpPr>
          <p:cNvPr id="872" name="Google Shape;872;p74"/>
          <p:cNvSpPr txBox="1"/>
          <p:nvPr/>
        </p:nvSpPr>
        <p:spPr>
          <a:xfrm>
            <a:off x="5573574" y="1308625"/>
            <a:ext cx="4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ptr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873" name="Google Shape;873;p74"/>
          <p:cNvSpPr/>
          <p:nvPr/>
        </p:nvSpPr>
        <p:spPr>
          <a:xfrm>
            <a:off x="6009152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!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74" name="Google Shape;874;p74"/>
          <p:cNvSpPr txBox="1"/>
          <p:nvPr/>
        </p:nvSpPr>
        <p:spPr>
          <a:xfrm>
            <a:off x="5976749" y="1308625"/>
            <a:ext cx="4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ch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875" name="Google Shape;875;p74"/>
          <p:cNvCxnSpPr>
            <a:endCxn id="873" idx="2"/>
          </p:cNvCxnSpPr>
          <p:nvPr/>
        </p:nvCxnSpPr>
        <p:spPr>
          <a:xfrm>
            <a:off x="5836952" y="1973050"/>
            <a:ext cx="358200" cy="191100"/>
          </a:xfrm>
          <a:prstGeom prst="curvedConnector4">
            <a:avLst>
              <a:gd fmla="val -8669" name="adj1"/>
              <a:gd fmla="val 406149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Dangling Pointer</a:t>
            </a:r>
            <a:endParaRPr/>
          </a:p>
        </p:txBody>
      </p:sp>
      <p:sp>
        <p:nvSpPr>
          <p:cNvPr id="881" name="Google Shape;881;p75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82" name="Google Shape;882;p75"/>
          <p:cNvSpPr txBox="1"/>
          <p:nvPr/>
        </p:nvSpPr>
        <p:spPr>
          <a:xfrm>
            <a:off x="429600" y="1151325"/>
            <a:ext cx="3619200" cy="27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{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char ch='!';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ptr = &amp;ch;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printf("%c", *ptr);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3" name="Google Shape;883;p75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75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885" name="Google Shape;885;p75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75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887" name="Google Shape;887;p75"/>
          <p:cNvSpPr/>
          <p:nvPr/>
        </p:nvSpPr>
        <p:spPr>
          <a:xfrm>
            <a:off x="471325" y="2754337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75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9" name="Google Shape;889;p75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980000"/>
              </a:solidFill>
            </a:endParaRPr>
          </a:p>
        </p:txBody>
      </p:sp>
      <p:sp>
        <p:nvSpPr>
          <p:cNvPr id="890" name="Google Shape;890;p75"/>
          <p:cNvSpPr txBox="1"/>
          <p:nvPr/>
        </p:nvSpPr>
        <p:spPr>
          <a:xfrm>
            <a:off x="5573574" y="1308625"/>
            <a:ext cx="4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ptr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891" name="Google Shape;891;p75"/>
          <p:cNvCxnSpPr/>
          <p:nvPr/>
        </p:nvCxnSpPr>
        <p:spPr>
          <a:xfrm flipH="1" rot="-5400000">
            <a:off x="5798200" y="2011875"/>
            <a:ext cx="393300" cy="315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Spazio di indirizzamento</a:t>
            </a:r>
            <a:endParaRPr/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Gli indirizzi che un programma utilizza non corrispondono - in generale - all'effettiva posizione che un dato assume in memoria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Il codice fa riferimento ad </a:t>
            </a:r>
            <a:r>
              <a:rPr b="1" lang="it">
                <a:solidFill>
                  <a:srgbClr val="0B5394"/>
                </a:solidFill>
              </a:rPr>
              <a:t>indirizzi virtuali</a:t>
            </a:r>
            <a:endParaRPr b="1">
              <a:solidFill>
                <a:srgbClr val="0B5394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L'hardware utilizza </a:t>
            </a:r>
            <a:r>
              <a:rPr b="1" lang="it">
                <a:solidFill>
                  <a:srgbClr val="0B5394"/>
                </a:solidFill>
              </a:rPr>
              <a:t>indirizzi fisici</a:t>
            </a:r>
            <a:r>
              <a:rPr lang="it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Un apposito blocco hardware presente nel processore (</a:t>
            </a:r>
            <a:r>
              <a:rPr b="1" lang="it">
                <a:solidFill>
                  <a:srgbClr val="0B5394"/>
                </a:solidFill>
              </a:rPr>
              <a:t>MMU - Memory Management Unit</a:t>
            </a:r>
            <a:r>
              <a:rPr lang="it"/>
              <a:t>) si occupa di tradurre l'indirizzo virtuale in indirizzo fisico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Tale traduzione garantisce che programmi diversi contemporaneamente in esecuzione non possano </a:t>
            </a:r>
            <a:r>
              <a:rPr b="1" lang="it">
                <a:solidFill>
                  <a:srgbClr val="0B5394"/>
                </a:solidFill>
              </a:rPr>
              <a:t>interferire</a:t>
            </a:r>
            <a:r>
              <a:rPr lang="it"/>
              <a:t> tra loro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Consente di controllare quali </a:t>
            </a:r>
            <a:r>
              <a:rPr b="1" lang="it">
                <a:solidFill>
                  <a:srgbClr val="0B5394"/>
                </a:solidFill>
              </a:rPr>
              <a:t>operazioni</a:t>
            </a:r>
            <a:r>
              <a:rPr lang="it"/>
              <a:t> siano </a:t>
            </a:r>
            <a:r>
              <a:rPr b="1" lang="it">
                <a:solidFill>
                  <a:srgbClr val="0B5394"/>
                </a:solidFill>
              </a:rPr>
              <a:t>possibili</a:t>
            </a:r>
            <a:r>
              <a:rPr lang="it"/>
              <a:t> (lettura, scrittura, esecuzione)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it"/>
              <a:t>Permette inoltre di scrivere programmi che manipolano </a:t>
            </a:r>
            <a:r>
              <a:rPr b="1" lang="it">
                <a:solidFill>
                  <a:srgbClr val="0B5394"/>
                </a:solidFill>
              </a:rPr>
              <a:t>dati più grossi della memoria fisica </a:t>
            </a:r>
            <a:r>
              <a:rPr lang="it"/>
              <a:t>effettivamente presente</a:t>
            </a:r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50" y="1017725"/>
            <a:ext cx="36671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Dangling Pointer</a:t>
            </a:r>
            <a:endParaRPr/>
          </a:p>
        </p:txBody>
      </p:sp>
      <p:sp>
        <p:nvSpPr>
          <p:cNvPr id="897" name="Google Shape;897;p76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98" name="Google Shape;898;p76"/>
          <p:cNvSpPr txBox="1"/>
          <p:nvPr/>
        </p:nvSpPr>
        <p:spPr>
          <a:xfrm>
            <a:off x="429600" y="1151325"/>
            <a:ext cx="3619200" cy="27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{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char ch='!';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  ptr = &amp;ch;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printf("%c", *ptr);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76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6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901" name="Google Shape;901;p76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76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903" name="Google Shape;903;p76"/>
          <p:cNvSpPr/>
          <p:nvPr/>
        </p:nvSpPr>
        <p:spPr>
          <a:xfrm>
            <a:off x="471325" y="3161210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6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5" name="Google Shape;905;p76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980000"/>
              </a:solidFill>
            </a:endParaRPr>
          </a:p>
        </p:txBody>
      </p:sp>
      <p:sp>
        <p:nvSpPr>
          <p:cNvPr id="906" name="Google Shape;906;p76"/>
          <p:cNvSpPr txBox="1"/>
          <p:nvPr/>
        </p:nvSpPr>
        <p:spPr>
          <a:xfrm>
            <a:off x="5573574" y="1308625"/>
            <a:ext cx="4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ptr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907" name="Google Shape;907;p76"/>
          <p:cNvCxnSpPr/>
          <p:nvPr/>
        </p:nvCxnSpPr>
        <p:spPr>
          <a:xfrm flipH="1" rot="-5400000">
            <a:off x="5798200" y="2011875"/>
            <a:ext cx="393300" cy="315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908" name="Google Shape;908;p76"/>
          <p:cNvSpPr txBox="1"/>
          <p:nvPr/>
        </p:nvSpPr>
        <p:spPr>
          <a:xfrm>
            <a:off x="6006250" y="2371650"/>
            <a:ext cx="6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???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Memory leakage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77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15" name="Google Shape;915;p77"/>
          <p:cNvSpPr txBox="1"/>
          <p:nvPr/>
        </p:nvSpPr>
        <p:spPr>
          <a:xfrm>
            <a:off x="1042950" y="1438027"/>
            <a:ext cx="7058100" cy="2247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char* ptr = NULL;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ptr = (char*) malloc(10);    </a:t>
            </a: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Alloco un blocco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strncpy(ptr,10,"Leakage!");  </a:t>
            </a: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Lo uso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printf("%s\n", ptr);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				            </a:t>
            </a:r>
            <a:r>
              <a:rPr i="0" lang="it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// Ne perdo le tracce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Memory leakage</a:t>
            </a:r>
            <a:endParaRPr/>
          </a:p>
        </p:txBody>
      </p:sp>
      <p:sp>
        <p:nvSpPr>
          <p:cNvPr id="921" name="Google Shape;921;p78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22" name="Google Shape;922;p78"/>
          <p:cNvSpPr txBox="1"/>
          <p:nvPr/>
        </p:nvSpPr>
        <p:spPr>
          <a:xfrm>
            <a:off x="429600" y="1151325"/>
            <a:ext cx="3619200" cy="2339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 = NULL;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ptr = (char*) malloc(10);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strncpy(ptr,10,"Leakage!");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printf("%s\n", ptr);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3" name="Google Shape;923;p7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925" name="Google Shape;925;p7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927" name="Google Shape;927;p78"/>
          <p:cNvSpPr/>
          <p:nvPr/>
        </p:nvSpPr>
        <p:spPr>
          <a:xfrm>
            <a:off x="471325" y="1243523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8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Memory leakage</a:t>
            </a:r>
            <a:endParaRPr/>
          </a:p>
        </p:txBody>
      </p:sp>
      <p:sp>
        <p:nvSpPr>
          <p:cNvPr id="934" name="Google Shape;934;p79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35" name="Google Shape;935;p79"/>
          <p:cNvSpPr txBox="1"/>
          <p:nvPr/>
        </p:nvSpPr>
        <p:spPr>
          <a:xfrm>
            <a:off x="429600" y="1151325"/>
            <a:ext cx="3619200" cy="2339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 = NULL;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ptr = (char*) malloc(10);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strncpy(ptr,10,"Leakage!");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printf("%s\n", ptr);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6" name="Google Shape;936;p79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7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938" name="Google Shape;938;p79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7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940" name="Google Shape;940;p79"/>
          <p:cNvSpPr/>
          <p:nvPr/>
        </p:nvSpPr>
        <p:spPr>
          <a:xfrm>
            <a:off x="471325" y="1472123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79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2" name="Google Shape;942;p79"/>
          <p:cNvSpPr/>
          <p:nvPr/>
        </p:nvSpPr>
        <p:spPr>
          <a:xfrm>
            <a:off x="563425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00">
                <a:solidFill>
                  <a:srgbClr val="980000"/>
                </a:solidFill>
              </a:rPr>
              <a:t>NULL</a:t>
            </a:r>
            <a:endParaRPr sz="500">
              <a:solidFill>
                <a:srgbClr val="980000"/>
              </a:solidFill>
            </a:endParaRPr>
          </a:p>
        </p:txBody>
      </p:sp>
      <p:sp>
        <p:nvSpPr>
          <p:cNvPr id="943" name="Google Shape;943;p79"/>
          <p:cNvSpPr txBox="1"/>
          <p:nvPr/>
        </p:nvSpPr>
        <p:spPr>
          <a:xfrm>
            <a:off x="5573574" y="1308625"/>
            <a:ext cx="4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ptr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Memory leakage</a:t>
            </a:r>
            <a:endParaRPr/>
          </a:p>
        </p:txBody>
      </p:sp>
      <p:sp>
        <p:nvSpPr>
          <p:cNvPr id="949" name="Google Shape;949;p80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50" name="Google Shape;950;p80"/>
          <p:cNvSpPr txBox="1"/>
          <p:nvPr/>
        </p:nvSpPr>
        <p:spPr>
          <a:xfrm>
            <a:off x="429600" y="1151325"/>
            <a:ext cx="3619200" cy="2339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 = NULL;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ptr = (char*) malloc(10);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strncpy(ptr,10,"Leakage!");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printf("%s\n", ptr);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1" name="Google Shape;951;p80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80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953" name="Google Shape;953;p80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80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955" name="Google Shape;955;p80"/>
          <p:cNvSpPr/>
          <p:nvPr/>
        </p:nvSpPr>
        <p:spPr>
          <a:xfrm>
            <a:off x="471325" y="1893101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80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7" name="Google Shape;957;p80"/>
          <p:cNvSpPr/>
          <p:nvPr/>
        </p:nvSpPr>
        <p:spPr>
          <a:xfrm>
            <a:off x="563425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80000"/>
              </a:solidFill>
            </a:endParaRPr>
          </a:p>
        </p:txBody>
      </p:sp>
      <p:sp>
        <p:nvSpPr>
          <p:cNvPr id="958" name="Google Shape;958;p80"/>
          <p:cNvSpPr txBox="1"/>
          <p:nvPr/>
        </p:nvSpPr>
        <p:spPr>
          <a:xfrm>
            <a:off x="5573574" y="1308625"/>
            <a:ext cx="4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ptr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959" name="Google Shape;959;p80"/>
          <p:cNvCxnSpPr/>
          <p:nvPr/>
        </p:nvCxnSpPr>
        <p:spPr>
          <a:xfrm flipH="1" rot="-5400000">
            <a:off x="5461750" y="2348325"/>
            <a:ext cx="1117800" cy="367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960" name="Google Shape;960;p80"/>
          <p:cNvSpPr/>
          <p:nvPr/>
        </p:nvSpPr>
        <p:spPr>
          <a:xfrm>
            <a:off x="6051752" y="3131725"/>
            <a:ext cx="12909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1" name="Google Shape;961;p80"/>
          <p:cNvSpPr/>
          <p:nvPr/>
        </p:nvSpPr>
        <p:spPr>
          <a:xfrm>
            <a:off x="5264100" y="3131725"/>
            <a:ext cx="8586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80"/>
          <p:cNvSpPr/>
          <p:nvPr/>
        </p:nvSpPr>
        <p:spPr>
          <a:xfrm>
            <a:off x="7338000" y="3131725"/>
            <a:ext cx="14943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3" name="Google Shape;963;p80"/>
          <p:cNvCxnSpPr/>
          <p:nvPr/>
        </p:nvCxnSpPr>
        <p:spPr>
          <a:xfrm rot="-5400000">
            <a:off x="6425550" y="2579875"/>
            <a:ext cx="180300" cy="1644600"/>
          </a:xfrm>
          <a:prstGeom prst="curvedConnector4">
            <a:avLst>
              <a:gd fmla="val -132072" name="adj1"/>
              <a:gd fmla="val 63052" name="adj2"/>
            </a:avLst>
          </a:prstGeom>
          <a:noFill/>
          <a:ln cap="flat" cmpd="sng" w="19050">
            <a:solidFill>
              <a:srgbClr val="9900FF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964" name="Google Shape;964;p80"/>
          <p:cNvSpPr txBox="1"/>
          <p:nvPr/>
        </p:nvSpPr>
        <p:spPr>
          <a:xfrm>
            <a:off x="5693400" y="3702074"/>
            <a:ext cx="10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next_block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Memory leakage</a:t>
            </a:r>
            <a:endParaRPr/>
          </a:p>
        </p:txBody>
      </p:sp>
      <p:sp>
        <p:nvSpPr>
          <p:cNvPr id="970" name="Google Shape;970;p81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71" name="Google Shape;971;p81"/>
          <p:cNvSpPr txBox="1"/>
          <p:nvPr/>
        </p:nvSpPr>
        <p:spPr>
          <a:xfrm>
            <a:off x="429600" y="1151325"/>
            <a:ext cx="3619200" cy="2339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 = NULL;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ptr = (char*) malloc(10);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strncpy(ptr,10,"Leakage!");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printf("%s\n", ptr);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2" name="Google Shape;972;p81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81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974" name="Google Shape;974;p81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81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976" name="Google Shape;976;p81"/>
          <p:cNvSpPr/>
          <p:nvPr/>
        </p:nvSpPr>
        <p:spPr>
          <a:xfrm>
            <a:off x="471325" y="2329603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81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8" name="Google Shape;978;p81"/>
          <p:cNvSpPr/>
          <p:nvPr/>
        </p:nvSpPr>
        <p:spPr>
          <a:xfrm>
            <a:off x="563425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80000"/>
              </a:solidFill>
            </a:endParaRPr>
          </a:p>
        </p:txBody>
      </p:sp>
      <p:sp>
        <p:nvSpPr>
          <p:cNvPr id="979" name="Google Shape;979;p81"/>
          <p:cNvSpPr txBox="1"/>
          <p:nvPr/>
        </p:nvSpPr>
        <p:spPr>
          <a:xfrm>
            <a:off x="5573574" y="1308625"/>
            <a:ext cx="4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ptr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980" name="Google Shape;980;p81"/>
          <p:cNvCxnSpPr/>
          <p:nvPr/>
        </p:nvCxnSpPr>
        <p:spPr>
          <a:xfrm flipH="1" rot="-5400000">
            <a:off x="5461750" y="2348325"/>
            <a:ext cx="1117800" cy="367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981" name="Google Shape;981;p81"/>
          <p:cNvSpPr/>
          <p:nvPr/>
        </p:nvSpPr>
        <p:spPr>
          <a:xfrm>
            <a:off x="6051752" y="3133900"/>
            <a:ext cx="12909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Leakage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982" name="Google Shape;982;p81"/>
          <p:cNvSpPr/>
          <p:nvPr/>
        </p:nvSpPr>
        <p:spPr>
          <a:xfrm>
            <a:off x="5264100" y="3131725"/>
            <a:ext cx="8586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81"/>
          <p:cNvSpPr/>
          <p:nvPr/>
        </p:nvSpPr>
        <p:spPr>
          <a:xfrm>
            <a:off x="7338000" y="3131725"/>
            <a:ext cx="14943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4" name="Google Shape;984;p81"/>
          <p:cNvCxnSpPr/>
          <p:nvPr/>
        </p:nvCxnSpPr>
        <p:spPr>
          <a:xfrm rot="-5400000">
            <a:off x="6425550" y="2579875"/>
            <a:ext cx="180300" cy="1644600"/>
          </a:xfrm>
          <a:prstGeom prst="curvedConnector4">
            <a:avLst>
              <a:gd fmla="val -132072" name="adj1"/>
              <a:gd fmla="val 63052" name="adj2"/>
            </a:avLst>
          </a:prstGeom>
          <a:noFill/>
          <a:ln cap="flat" cmpd="sng" w="19050">
            <a:solidFill>
              <a:srgbClr val="9900FF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985" name="Google Shape;985;p81"/>
          <p:cNvSpPr txBox="1"/>
          <p:nvPr/>
        </p:nvSpPr>
        <p:spPr>
          <a:xfrm>
            <a:off x="5693400" y="3702074"/>
            <a:ext cx="10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next_block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Memory leakage</a:t>
            </a:r>
            <a:endParaRPr/>
          </a:p>
        </p:txBody>
      </p:sp>
      <p:sp>
        <p:nvSpPr>
          <p:cNvPr id="991" name="Google Shape;991;p82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92" name="Google Shape;992;p82"/>
          <p:cNvSpPr txBox="1"/>
          <p:nvPr/>
        </p:nvSpPr>
        <p:spPr>
          <a:xfrm>
            <a:off x="429600" y="1151325"/>
            <a:ext cx="3619200" cy="2339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 = NULL;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ptr = (char*) malloc(10);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strncpy(ptr,10,"Leakage!");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printf("%s\n", ptr);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3" name="Google Shape;993;p8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8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995" name="Google Shape;995;p8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8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997" name="Google Shape;997;p82"/>
          <p:cNvSpPr/>
          <p:nvPr/>
        </p:nvSpPr>
        <p:spPr>
          <a:xfrm>
            <a:off x="471325" y="2755755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82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9" name="Google Shape;999;p82"/>
          <p:cNvSpPr/>
          <p:nvPr/>
        </p:nvSpPr>
        <p:spPr>
          <a:xfrm>
            <a:off x="563425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80000"/>
              </a:solidFill>
            </a:endParaRPr>
          </a:p>
        </p:txBody>
      </p:sp>
      <p:sp>
        <p:nvSpPr>
          <p:cNvPr id="1000" name="Google Shape;1000;p82"/>
          <p:cNvSpPr txBox="1"/>
          <p:nvPr/>
        </p:nvSpPr>
        <p:spPr>
          <a:xfrm>
            <a:off x="5573574" y="1308625"/>
            <a:ext cx="4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ptr</a:t>
            </a:r>
            <a:endParaRPr b="1">
              <a:solidFill>
                <a:srgbClr val="980000"/>
              </a:solidFill>
            </a:endParaRPr>
          </a:p>
        </p:txBody>
      </p:sp>
      <p:cxnSp>
        <p:nvCxnSpPr>
          <p:cNvPr id="1001" name="Google Shape;1001;p82"/>
          <p:cNvCxnSpPr/>
          <p:nvPr/>
        </p:nvCxnSpPr>
        <p:spPr>
          <a:xfrm flipH="1" rot="-5400000">
            <a:off x="5461750" y="2348325"/>
            <a:ext cx="1117800" cy="367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002" name="Google Shape;1002;p82"/>
          <p:cNvSpPr/>
          <p:nvPr/>
        </p:nvSpPr>
        <p:spPr>
          <a:xfrm>
            <a:off x="6051752" y="3133900"/>
            <a:ext cx="12909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Leakage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003" name="Google Shape;1003;p82"/>
          <p:cNvSpPr/>
          <p:nvPr/>
        </p:nvSpPr>
        <p:spPr>
          <a:xfrm>
            <a:off x="5264100" y="3131725"/>
            <a:ext cx="8586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82"/>
          <p:cNvSpPr/>
          <p:nvPr/>
        </p:nvSpPr>
        <p:spPr>
          <a:xfrm>
            <a:off x="7338000" y="3131725"/>
            <a:ext cx="14943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5" name="Google Shape;1005;p82"/>
          <p:cNvCxnSpPr>
            <a:stCxn id="1003" idx="2"/>
            <a:endCxn id="1004" idx="1"/>
          </p:cNvCxnSpPr>
          <p:nvPr/>
        </p:nvCxnSpPr>
        <p:spPr>
          <a:xfrm rot="-5400000">
            <a:off x="6425550" y="2579875"/>
            <a:ext cx="180300" cy="1644600"/>
          </a:xfrm>
          <a:prstGeom prst="curvedConnector4">
            <a:avLst>
              <a:gd fmla="val -132072" name="adj1"/>
              <a:gd fmla="val 63052" name="adj2"/>
            </a:avLst>
          </a:prstGeom>
          <a:noFill/>
          <a:ln cap="flat" cmpd="sng" w="19050">
            <a:solidFill>
              <a:srgbClr val="9900FF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1006" name="Google Shape;1006;p82"/>
          <p:cNvSpPr txBox="1"/>
          <p:nvPr/>
        </p:nvSpPr>
        <p:spPr>
          <a:xfrm>
            <a:off x="5693400" y="3702074"/>
            <a:ext cx="10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next_block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Memory leakage</a:t>
            </a:r>
            <a:endParaRPr/>
          </a:p>
        </p:txBody>
      </p:sp>
      <p:sp>
        <p:nvSpPr>
          <p:cNvPr id="1012" name="Google Shape;1012;p83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13" name="Google Shape;1013;p83"/>
          <p:cNvSpPr txBox="1"/>
          <p:nvPr/>
        </p:nvSpPr>
        <p:spPr>
          <a:xfrm>
            <a:off x="429600" y="1151325"/>
            <a:ext cx="3619200" cy="2339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 = NULL;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ptr = (char*) malloc(10);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strncpy(ptr,10,"Leakage!");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printf("%s\n", ptr);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4" name="Google Shape;1014;p8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8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016" name="Google Shape;1016;p8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8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018" name="Google Shape;1018;p83"/>
          <p:cNvSpPr/>
          <p:nvPr/>
        </p:nvSpPr>
        <p:spPr>
          <a:xfrm>
            <a:off x="471325" y="3181908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83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0" name="Google Shape;1020;p83"/>
          <p:cNvSpPr txBox="1"/>
          <p:nvPr/>
        </p:nvSpPr>
        <p:spPr>
          <a:xfrm>
            <a:off x="5573574" y="1308625"/>
            <a:ext cx="4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ptr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021" name="Google Shape;1021;p83"/>
          <p:cNvSpPr/>
          <p:nvPr/>
        </p:nvSpPr>
        <p:spPr>
          <a:xfrm>
            <a:off x="5264100" y="3131725"/>
            <a:ext cx="8586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83"/>
          <p:cNvSpPr/>
          <p:nvPr/>
        </p:nvSpPr>
        <p:spPr>
          <a:xfrm>
            <a:off x="7338000" y="3131725"/>
            <a:ext cx="14943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83"/>
          <p:cNvSpPr txBox="1"/>
          <p:nvPr/>
        </p:nvSpPr>
        <p:spPr>
          <a:xfrm>
            <a:off x="5693400" y="3702074"/>
            <a:ext cx="10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next_block</a:t>
            </a:r>
            <a:endParaRPr/>
          </a:p>
        </p:txBody>
      </p:sp>
      <p:sp>
        <p:nvSpPr>
          <p:cNvPr id="1024" name="Google Shape;1024;p83"/>
          <p:cNvSpPr/>
          <p:nvPr/>
        </p:nvSpPr>
        <p:spPr>
          <a:xfrm>
            <a:off x="6051752" y="3133900"/>
            <a:ext cx="1290900" cy="3606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98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7F7F7F"/>
                </a:solidFill>
              </a:rPr>
              <a:t>Leakage</a:t>
            </a:r>
            <a:endParaRPr>
              <a:solidFill>
                <a:srgbClr val="7F7F7F"/>
              </a:solidFill>
            </a:endParaRPr>
          </a:p>
        </p:txBody>
      </p:sp>
      <p:cxnSp>
        <p:nvCxnSpPr>
          <p:cNvPr id="1025" name="Google Shape;1025;p83"/>
          <p:cNvCxnSpPr/>
          <p:nvPr/>
        </p:nvCxnSpPr>
        <p:spPr>
          <a:xfrm rot="-5400000">
            <a:off x="6425550" y="2579875"/>
            <a:ext cx="180300" cy="1644600"/>
          </a:xfrm>
          <a:prstGeom prst="curvedConnector4">
            <a:avLst>
              <a:gd fmla="val -132072" name="adj1"/>
              <a:gd fmla="val 63052" name="adj2"/>
            </a:avLst>
          </a:prstGeom>
          <a:noFill/>
          <a:ln cap="flat" cmpd="sng" w="19050">
            <a:solidFill>
              <a:srgbClr val="9900FF"/>
            </a:solidFill>
            <a:prstDash val="dash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Double free</a:t>
            </a:r>
            <a:endParaRPr/>
          </a:p>
        </p:txBody>
      </p:sp>
      <p:sp>
        <p:nvSpPr>
          <p:cNvPr id="1031" name="Google Shape;1031;p84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32" name="Google Shape;1032;p84"/>
          <p:cNvSpPr txBox="1"/>
          <p:nvPr/>
        </p:nvSpPr>
        <p:spPr>
          <a:xfrm>
            <a:off x="429600" y="1151325"/>
            <a:ext cx="3619200" cy="27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ptr1 = malloc(10);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ptr2 = ptr1;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// use ptr1 and/or ptr2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free(ptr1);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free(ptr2);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3" name="Google Shape;1033;p8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8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035" name="Google Shape;1035;p84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8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037" name="Google Shape;1037;p84"/>
          <p:cNvSpPr/>
          <p:nvPr/>
        </p:nvSpPr>
        <p:spPr>
          <a:xfrm>
            <a:off x="471325" y="1444754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84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9" name="Google Shape;1039;p84"/>
          <p:cNvSpPr txBox="1"/>
          <p:nvPr/>
        </p:nvSpPr>
        <p:spPr>
          <a:xfrm>
            <a:off x="5503075" y="1308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ptr1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040" name="Google Shape;1040;p84"/>
          <p:cNvSpPr/>
          <p:nvPr/>
        </p:nvSpPr>
        <p:spPr>
          <a:xfrm>
            <a:off x="563425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80000"/>
              </a:solidFill>
            </a:endParaRPr>
          </a:p>
        </p:txBody>
      </p:sp>
      <p:cxnSp>
        <p:nvCxnSpPr>
          <p:cNvPr id="1041" name="Google Shape;1041;p84"/>
          <p:cNvCxnSpPr/>
          <p:nvPr/>
        </p:nvCxnSpPr>
        <p:spPr>
          <a:xfrm flipH="1" rot="-5400000">
            <a:off x="5461750" y="2348325"/>
            <a:ext cx="1117800" cy="367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042" name="Google Shape;1042;p84"/>
          <p:cNvSpPr/>
          <p:nvPr/>
        </p:nvSpPr>
        <p:spPr>
          <a:xfrm>
            <a:off x="5264100" y="3131725"/>
            <a:ext cx="8586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84"/>
          <p:cNvSpPr/>
          <p:nvPr/>
        </p:nvSpPr>
        <p:spPr>
          <a:xfrm>
            <a:off x="7338000" y="3131725"/>
            <a:ext cx="14943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84"/>
          <p:cNvSpPr/>
          <p:nvPr/>
        </p:nvSpPr>
        <p:spPr>
          <a:xfrm>
            <a:off x="6122700" y="3133900"/>
            <a:ext cx="12201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1045" name="Google Shape;1045;p84"/>
          <p:cNvCxnSpPr/>
          <p:nvPr/>
        </p:nvCxnSpPr>
        <p:spPr>
          <a:xfrm rot="-5400000">
            <a:off x="6425550" y="2579875"/>
            <a:ext cx="180300" cy="1644600"/>
          </a:xfrm>
          <a:prstGeom prst="curvedConnector4">
            <a:avLst>
              <a:gd fmla="val -132072" name="adj1"/>
              <a:gd fmla="val 63052" name="adj2"/>
            </a:avLst>
          </a:prstGeom>
          <a:noFill/>
          <a:ln cap="flat" cmpd="sng" w="19050">
            <a:solidFill>
              <a:srgbClr val="9900FF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1046" name="Google Shape;1046;p84"/>
          <p:cNvSpPr txBox="1"/>
          <p:nvPr/>
        </p:nvSpPr>
        <p:spPr>
          <a:xfrm>
            <a:off x="5693400" y="3702074"/>
            <a:ext cx="10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next_block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Double free</a:t>
            </a:r>
            <a:endParaRPr/>
          </a:p>
        </p:txBody>
      </p:sp>
      <p:sp>
        <p:nvSpPr>
          <p:cNvPr id="1052" name="Google Shape;1052;p85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53" name="Google Shape;1053;p85"/>
          <p:cNvSpPr txBox="1"/>
          <p:nvPr/>
        </p:nvSpPr>
        <p:spPr>
          <a:xfrm>
            <a:off x="429600" y="1151325"/>
            <a:ext cx="3619200" cy="27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ptr1 = malloc(10);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ptr2 = ptr1;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// use ptr1 and/or ptr2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free(ptr1);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free(ptr2);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4" name="Google Shape;1054;p85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85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056" name="Google Shape;1056;p85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85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058" name="Google Shape;1058;p85"/>
          <p:cNvSpPr/>
          <p:nvPr/>
        </p:nvSpPr>
        <p:spPr>
          <a:xfrm>
            <a:off x="471325" y="1885131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85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0" name="Google Shape;1060;p85"/>
          <p:cNvSpPr txBox="1"/>
          <p:nvPr/>
        </p:nvSpPr>
        <p:spPr>
          <a:xfrm>
            <a:off x="5503075" y="1308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ptr1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61" name="Google Shape;1061;p85"/>
          <p:cNvSpPr/>
          <p:nvPr/>
        </p:nvSpPr>
        <p:spPr>
          <a:xfrm>
            <a:off x="563425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80000"/>
              </a:solidFill>
            </a:endParaRPr>
          </a:p>
        </p:txBody>
      </p:sp>
      <p:cxnSp>
        <p:nvCxnSpPr>
          <p:cNvPr id="1062" name="Google Shape;1062;p85"/>
          <p:cNvCxnSpPr/>
          <p:nvPr/>
        </p:nvCxnSpPr>
        <p:spPr>
          <a:xfrm flipH="1" rot="-5400000">
            <a:off x="5461750" y="2348325"/>
            <a:ext cx="1117800" cy="367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063" name="Google Shape;1063;p85"/>
          <p:cNvSpPr/>
          <p:nvPr/>
        </p:nvSpPr>
        <p:spPr>
          <a:xfrm>
            <a:off x="6051752" y="3133900"/>
            <a:ext cx="12909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064" name="Google Shape;1064;p85"/>
          <p:cNvSpPr txBox="1"/>
          <p:nvPr/>
        </p:nvSpPr>
        <p:spPr>
          <a:xfrm>
            <a:off x="5884075" y="1308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ptr2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065" name="Google Shape;1065;p85"/>
          <p:cNvSpPr/>
          <p:nvPr/>
        </p:nvSpPr>
        <p:spPr>
          <a:xfrm>
            <a:off x="601525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80000"/>
              </a:solidFill>
            </a:endParaRPr>
          </a:p>
        </p:txBody>
      </p:sp>
      <p:cxnSp>
        <p:nvCxnSpPr>
          <p:cNvPr id="1066" name="Google Shape;1066;p85"/>
          <p:cNvCxnSpPr/>
          <p:nvPr/>
        </p:nvCxnSpPr>
        <p:spPr>
          <a:xfrm rot="5400000">
            <a:off x="5648950" y="2524425"/>
            <a:ext cx="1120500" cy="17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067" name="Google Shape;1067;p85"/>
          <p:cNvSpPr/>
          <p:nvPr/>
        </p:nvSpPr>
        <p:spPr>
          <a:xfrm>
            <a:off x="5264100" y="3131725"/>
            <a:ext cx="8586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85"/>
          <p:cNvSpPr/>
          <p:nvPr/>
        </p:nvSpPr>
        <p:spPr>
          <a:xfrm>
            <a:off x="7338000" y="3131725"/>
            <a:ext cx="14943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9" name="Google Shape;1069;p85"/>
          <p:cNvCxnSpPr/>
          <p:nvPr/>
        </p:nvCxnSpPr>
        <p:spPr>
          <a:xfrm rot="-5400000">
            <a:off x="6425550" y="2579875"/>
            <a:ext cx="180300" cy="1644600"/>
          </a:xfrm>
          <a:prstGeom prst="curvedConnector4">
            <a:avLst>
              <a:gd fmla="val -132072" name="adj1"/>
              <a:gd fmla="val 63052" name="adj2"/>
            </a:avLst>
          </a:prstGeom>
          <a:noFill/>
          <a:ln cap="flat" cmpd="sng" w="19050">
            <a:solidFill>
              <a:srgbClr val="9900FF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1070" name="Google Shape;1070;p85"/>
          <p:cNvSpPr txBox="1"/>
          <p:nvPr/>
        </p:nvSpPr>
        <p:spPr>
          <a:xfrm>
            <a:off x="5693400" y="3702074"/>
            <a:ext cx="10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next_block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Spazio di indirizzamento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6107766" y="2290195"/>
            <a:ext cx="216000" cy="432000"/>
          </a:xfrm>
          <a:prstGeom prst="rect">
            <a:avLst/>
          </a:prstGeom>
          <a:solidFill>
            <a:srgbClr val="92D050">
              <a:alpha val="49800"/>
            </a:srgbClr>
          </a:solidFill>
          <a:ln cap="flat" cmpd="sng" w="28575">
            <a:solidFill>
              <a:srgbClr val="53548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490413" y="1104488"/>
            <a:ext cx="1363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Indirizzo </a:t>
            </a:r>
            <a:b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virtuale 0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7210313" y="1017713"/>
            <a:ext cx="1814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Indirizzo</a:t>
            </a:r>
            <a:b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virtuale  2</a:t>
            </a:r>
            <a:r>
              <a:rPr b="0" baseline="3000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</p:txBody>
      </p:sp>
      <p:cxnSp>
        <p:nvCxnSpPr>
          <p:cNvPr id="90" name="Google Shape;90;p14"/>
          <p:cNvCxnSpPr>
            <a:stCxn id="88" idx="2"/>
            <a:endCxn id="91" idx="0"/>
          </p:cNvCxnSpPr>
          <p:nvPr/>
        </p:nvCxnSpPr>
        <p:spPr>
          <a:xfrm flipH="1">
            <a:off x="1149813" y="1935488"/>
            <a:ext cx="22500" cy="3546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63500" rotWithShape="0" dir="5400000" dist="26940">
              <a:srgbClr val="000000">
                <a:alpha val="42750"/>
              </a:srgbClr>
            </a:outerShdw>
          </a:effectLst>
        </p:spPr>
      </p:cxnSp>
      <p:cxnSp>
        <p:nvCxnSpPr>
          <p:cNvPr id="92" name="Google Shape;92;p14"/>
          <p:cNvCxnSpPr>
            <a:stCxn id="89" idx="2"/>
            <a:endCxn id="93" idx="0"/>
          </p:cNvCxnSpPr>
          <p:nvPr/>
        </p:nvCxnSpPr>
        <p:spPr>
          <a:xfrm flipH="1">
            <a:off x="7987013" y="1848713"/>
            <a:ext cx="130500" cy="4413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med" w="med" type="none"/>
            <a:tailEnd len="med" w="med" type="stealth"/>
          </a:ln>
          <a:effectLst>
            <a:outerShdw blurRad="63500" rotWithShape="0" dir="5400000" dist="26940">
              <a:srgbClr val="000000">
                <a:alpha val="42750"/>
              </a:srgbClr>
            </a:outerShdw>
          </a:effectLst>
        </p:spPr>
      </p:cxnSp>
      <p:sp>
        <p:nvSpPr>
          <p:cNvPr id="94" name="Google Shape;94;p14"/>
          <p:cNvSpPr txBox="1"/>
          <p:nvPr/>
        </p:nvSpPr>
        <p:spPr>
          <a:xfrm>
            <a:off x="3059113" y="1330325"/>
            <a:ext cx="294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Blocchi non accessibili</a:t>
            </a:r>
            <a:endParaRPr b="0" baseline="3000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1115801" y="3668592"/>
            <a:ext cx="5182963" cy="431741"/>
            <a:chOff x="4904724" y="4653136"/>
            <a:chExt cx="5184000" cy="432000"/>
          </a:xfrm>
        </p:grpSpPr>
        <p:sp>
          <p:nvSpPr>
            <p:cNvPr id="96" name="Google Shape;96;p14"/>
            <p:cNvSpPr/>
            <p:nvPr/>
          </p:nvSpPr>
          <p:spPr>
            <a:xfrm>
              <a:off x="4904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120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336724" y="4653136"/>
              <a:ext cx="216000" cy="432000"/>
            </a:xfrm>
            <a:prstGeom prst="rect">
              <a:avLst/>
            </a:prstGeom>
            <a:solidFill>
              <a:srgbClr val="53548A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5552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768724" y="4653136"/>
              <a:ext cx="216000" cy="432000"/>
            </a:xfrm>
            <a:prstGeom prst="rect">
              <a:avLst/>
            </a:prstGeom>
            <a:solidFill>
              <a:srgbClr val="3E3E67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984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200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416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632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848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064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280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496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712724" y="4653136"/>
              <a:ext cx="216000" cy="432000"/>
            </a:xfrm>
            <a:prstGeom prst="rect">
              <a:avLst/>
            </a:prstGeom>
            <a:solidFill>
              <a:srgbClr val="72BFC5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928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144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360724" y="4653136"/>
              <a:ext cx="216000" cy="432000"/>
            </a:xfrm>
            <a:prstGeom prst="rect">
              <a:avLst/>
            </a:prstGeom>
            <a:solidFill>
              <a:srgbClr val="72BFC5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576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792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9008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9224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9440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9656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9872724" y="4653136"/>
              <a:ext cx="2160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4"/>
          <p:cNvSpPr txBox="1"/>
          <p:nvPr/>
        </p:nvSpPr>
        <p:spPr>
          <a:xfrm>
            <a:off x="2457450" y="4232275"/>
            <a:ext cx="234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Memoria fisica</a:t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6836978" y="3258141"/>
            <a:ext cx="945600" cy="9741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FFCCBF"/>
              </a:gs>
              <a:gs pos="50000">
                <a:srgbClr val="FFC0B0"/>
              </a:gs>
              <a:gs pos="97000">
                <a:srgbClr val="FFAE94"/>
              </a:gs>
              <a:gs pos="100000">
                <a:srgbClr val="FFA58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C4652D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518275" y="4232275"/>
            <a:ext cx="14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file</a:t>
            </a:r>
            <a:endParaRPr/>
          </a:p>
        </p:txBody>
      </p:sp>
      <p:cxnSp>
        <p:nvCxnSpPr>
          <p:cNvPr id="123" name="Google Shape;123;p14"/>
          <p:cNvCxnSpPr>
            <a:stCxn id="124" idx="2"/>
            <a:endCxn id="100" idx="0"/>
          </p:cNvCxnSpPr>
          <p:nvPr/>
        </p:nvCxnSpPr>
        <p:spPr>
          <a:xfrm rot="5400000">
            <a:off x="2195390" y="2614345"/>
            <a:ext cx="946500" cy="11622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rotWithShape="0" dir="5400000" dist="26940">
              <a:srgbClr val="000000">
                <a:alpha val="42750"/>
              </a:srgbClr>
            </a:outerShdw>
          </a:effectLst>
        </p:spPr>
      </p:cxnSp>
      <p:cxnSp>
        <p:nvCxnSpPr>
          <p:cNvPr id="125" name="Google Shape;125;p14"/>
          <p:cNvCxnSpPr>
            <a:stCxn id="126" idx="2"/>
            <a:endCxn id="112" idx="0"/>
          </p:cNvCxnSpPr>
          <p:nvPr/>
        </p:nvCxnSpPr>
        <p:spPr>
          <a:xfrm rot="5400000">
            <a:off x="4476080" y="2925077"/>
            <a:ext cx="946500" cy="5406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rotWithShape="0" dir="5400000" dist="26940">
              <a:srgbClr val="000000">
                <a:alpha val="42750"/>
              </a:srgbClr>
            </a:outerShdw>
          </a:effectLst>
        </p:spPr>
      </p:cxnSp>
      <p:cxnSp>
        <p:nvCxnSpPr>
          <p:cNvPr id="127" name="Google Shape;127;p14"/>
          <p:cNvCxnSpPr>
            <a:stCxn id="87" idx="2"/>
            <a:endCxn id="121" idx="1"/>
          </p:cNvCxnSpPr>
          <p:nvPr/>
        </p:nvCxnSpPr>
        <p:spPr>
          <a:xfrm flipH="1" rot="-5400000">
            <a:off x="6494916" y="2443045"/>
            <a:ext cx="535800" cy="1094100"/>
          </a:xfrm>
          <a:prstGeom prst="bentConnector3">
            <a:avLst>
              <a:gd fmla="val 50014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rotWithShape="0" dir="5400000" dist="26940">
              <a:srgbClr val="000000">
                <a:alpha val="42750"/>
              </a:srgbClr>
            </a:outerShdw>
          </a:effectLst>
        </p:spPr>
      </p:cxnSp>
      <p:sp>
        <p:nvSpPr>
          <p:cNvPr id="128" name="Google Shape;128;p14"/>
          <p:cNvSpPr/>
          <p:nvPr/>
        </p:nvSpPr>
        <p:spPr>
          <a:xfrm>
            <a:off x="4443015" y="2290195"/>
            <a:ext cx="216000" cy="432000"/>
          </a:xfrm>
          <a:prstGeom prst="rect">
            <a:avLst/>
          </a:prstGeom>
          <a:solidFill>
            <a:srgbClr val="72BFC5"/>
          </a:solidFill>
          <a:ln cap="flat" cmpd="sng" w="28575">
            <a:solidFill>
              <a:srgbClr val="53548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4"/>
          <p:cNvCxnSpPr>
            <a:stCxn id="128" idx="2"/>
            <a:endCxn id="109" idx="0"/>
          </p:cNvCxnSpPr>
          <p:nvPr/>
        </p:nvCxnSpPr>
        <p:spPr>
          <a:xfrm rot="5400000">
            <a:off x="3817815" y="2935495"/>
            <a:ext cx="946500" cy="5199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rotWithShape="0" dir="5400000" dist="26940">
              <a:srgbClr val="000000">
                <a:alpha val="42750"/>
              </a:srgbClr>
            </a:outerShdw>
          </a:effectLst>
        </p:spPr>
      </p:cxnSp>
      <p:sp>
        <p:nvSpPr>
          <p:cNvPr id="130" name="Google Shape;130;p14"/>
          <p:cNvSpPr txBox="1"/>
          <p:nvPr/>
        </p:nvSpPr>
        <p:spPr>
          <a:xfrm>
            <a:off x="2405063" y="2819400"/>
            <a:ext cx="5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X,R</a:t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3924300" y="2795588"/>
            <a:ext cx="5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R,W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4849813" y="2779713"/>
            <a:ext cx="3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4679025" y="2290200"/>
            <a:ext cx="432600" cy="432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rgbClr val="53548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2628046" y="1403491"/>
            <a:ext cx="360000" cy="360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rgbClr val="53548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3348054" y="2290195"/>
            <a:ext cx="1080000" cy="432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rgbClr val="53548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1980052" y="2290195"/>
            <a:ext cx="1152600" cy="432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rgbClr val="53548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5111630" y="2290127"/>
            <a:ext cx="216000" cy="432000"/>
          </a:xfrm>
          <a:prstGeom prst="rect">
            <a:avLst/>
          </a:prstGeom>
          <a:solidFill>
            <a:srgbClr val="72BFC5"/>
          </a:solidFill>
          <a:ln cap="flat" cmpd="sng" w="28575">
            <a:solidFill>
              <a:srgbClr val="53548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5327625" y="2290150"/>
            <a:ext cx="780000" cy="432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rgbClr val="53548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14"/>
          <p:cNvGrpSpPr/>
          <p:nvPr/>
        </p:nvGrpSpPr>
        <p:grpSpPr>
          <a:xfrm>
            <a:off x="1127059" y="2290127"/>
            <a:ext cx="6901145" cy="432023"/>
            <a:chOff x="1126647" y="3483584"/>
            <a:chExt cx="6901835" cy="432023"/>
          </a:xfrm>
        </p:grpSpPr>
        <p:sp>
          <p:nvSpPr>
            <p:cNvPr id="91" name="Google Shape;91;p14"/>
            <p:cNvSpPr/>
            <p:nvPr/>
          </p:nvSpPr>
          <p:spPr>
            <a:xfrm>
              <a:off x="1126647" y="3483584"/>
              <a:ext cx="45600" cy="432000"/>
            </a:xfrm>
            <a:prstGeom prst="rect">
              <a:avLst/>
            </a:prstGeom>
            <a:solidFill>
              <a:srgbClr val="72BFC5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7964597" y="3483584"/>
              <a:ext cx="45600" cy="432000"/>
            </a:xfrm>
            <a:prstGeom prst="rect">
              <a:avLst/>
            </a:prstGeom>
            <a:solidFill>
              <a:srgbClr val="72BFC5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6323882" y="3483607"/>
              <a:ext cx="1704600" cy="432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rgbClr val="53548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000000">
                  <a:alpha val="427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4"/>
          <p:cNvSpPr/>
          <p:nvPr/>
        </p:nvSpPr>
        <p:spPr>
          <a:xfrm>
            <a:off x="1116024" y="2290195"/>
            <a:ext cx="597000" cy="432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rgbClr val="53548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3141740" y="2290195"/>
            <a:ext cx="216000" cy="432000"/>
          </a:xfrm>
          <a:prstGeom prst="rect">
            <a:avLst/>
          </a:prstGeom>
          <a:solidFill>
            <a:srgbClr val="72BFC5"/>
          </a:solidFill>
          <a:ln cap="flat" cmpd="sng" w="28575">
            <a:solidFill>
              <a:srgbClr val="53548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14"/>
          <p:cNvCxnSpPr>
            <a:stCxn id="142" idx="2"/>
            <a:endCxn id="98" idx="0"/>
          </p:cNvCxnSpPr>
          <p:nvPr/>
        </p:nvCxnSpPr>
        <p:spPr>
          <a:xfrm rot="5400000">
            <a:off x="1279265" y="3098545"/>
            <a:ext cx="946500" cy="1938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rotWithShape="0" dir="5400000" dist="26940">
              <a:srgbClr val="000000">
                <a:alpha val="42750"/>
              </a:srgbClr>
            </a:outerShdw>
          </a:effectLst>
        </p:spPr>
      </p:cxnSp>
      <p:sp>
        <p:nvSpPr>
          <p:cNvPr id="142" name="Google Shape;142;p14"/>
          <p:cNvSpPr/>
          <p:nvPr/>
        </p:nvSpPr>
        <p:spPr>
          <a:xfrm>
            <a:off x="1741415" y="2290195"/>
            <a:ext cx="216000" cy="432000"/>
          </a:xfrm>
          <a:prstGeom prst="rect">
            <a:avLst/>
          </a:prstGeom>
          <a:solidFill>
            <a:srgbClr val="72BFC5"/>
          </a:solidFill>
          <a:ln cap="flat" cmpd="sng" w="28575">
            <a:solidFill>
              <a:srgbClr val="53548A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1327113" y="2819400"/>
            <a:ext cx="5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X,R</a:t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6215763" y="2995263"/>
            <a:ext cx="3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Double free</a:t>
            </a:r>
            <a:endParaRPr/>
          </a:p>
        </p:txBody>
      </p:sp>
      <p:sp>
        <p:nvSpPr>
          <p:cNvPr id="1076" name="Google Shape;1076;p86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77" name="Google Shape;1077;p86"/>
          <p:cNvSpPr txBox="1"/>
          <p:nvPr/>
        </p:nvSpPr>
        <p:spPr>
          <a:xfrm>
            <a:off x="429600" y="1151325"/>
            <a:ext cx="3619200" cy="27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ptr1 = malloc(10);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ptr2 = ptr1;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// use ptr1 and/or ptr2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free(ptr1);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free(ptr2);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8" name="Google Shape;1078;p86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86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080" name="Google Shape;1080;p86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86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082" name="Google Shape;1082;p86"/>
          <p:cNvSpPr/>
          <p:nvPr/>
        </p:nvSpPr>
        <p:spPr>
          <a:xfrm>
            <a:off x="471325" y="2312642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86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4" name="Google Shape;1084;p86"/>
          <p:cNvSpPr txBox="1"/>
          <p:nvPr/>
        </p:nvSpPr>
        <p:spPr>
          <a:xfrm>
            <a:off x="5503075" y="1308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ptr1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85" name="Google Shape;1085;p86"/>
          <p:cNvSpPr/>
          <p:nvPr/>
        </p:nvSpPr>
        <p:spPr>
          <a:xfrm>
            <a:off x="563425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80000"/>
              </a:solidFill>
            </a:endParaRPr>
          </a:p>
        </p:txBody>
      </p:sp>
      <p:cxnSp>
        <p:nvCxnSpPr>
          <p:cNvPr id="1086" name="Google Shape;1086;p86"/>
          <p:cNvCxnSpPr/>
          <p:nvPr/>
        </p:nvCxnSpPr>
        <p:spPr>
          <a:xfrm flipH="1" rot="-5400000">
            <a:off x="5461750" y="2348325"/>
            <a:ext cx="1117800" cy="367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087" name="Google Shape;1087;p86"/>
          <p:cNvSpPr/>
          <p:nvPr/>
        </p:nvSpPr>
        <p:spPr>
          <a:xfrm>
            <a:off x="6051752" y="3133900"/>
            <a:ext cx="12909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088" name="Google Shape;1088;p86"/>
          <p:cNvSpPr txBox="1"/>
          <p:nvPr/>
        </p:nvSpPr>
        <p:spPr>
          <a:xfrm>
            <a:off x="5884075" y="1308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ptr2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89" name="Google Shape;1089;p86"/>
          <p:cNvSpPr/>
          <p:nvPr/>
        </p:nvSpPr>
        <p:spPr>
          <a:xfrm>
            <a:off x="601525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80000"/>
              </a:solidFill>
            </a:endParaRPr>
          </a:p>
        </p:txBody>
      </p:sp>
      <p:cxnSp>
        <p:nvCxnSpPr>
          <p:cNvPr id="1090" name="Google Shape;1090;p86"/>
          <p:cNvCxnSpPr/>
          <p:nvPr/>
        </p:nvCxnSpPr>
        <p:spPr>
          <a:xfrm rot="5400000">
            <a:off x="5648950" y="2524425"/>
            <a:ext cx="1120500" cy="17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091" name="Google Shape;1091;p86"/>
          <p:cNvSpPr/>
          <p:nvPr/>
        </p:nvSpPr>
        <p:spPr>
          <a:xfrm>
            <a:off x="5264100" y="3131725"/>
            <a:ext cx="8586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86"/>
          <p:cNvSpPr/>
          <p:nvPr/>
        </p:nvSpPr>
        <p:spPr>
          <a:xfrm>
            <a:off x="7338000" y="3131725"/>
            <a:ext cx="14943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3" name="Google Shape;1093;p86"/>
          <p:cNvCxnSpPr/>
          <p:nvPr/>
        </p:nvCxnSpPr>
        <p:spPr>
          <a:xfrm rot="-5400000">
            <a:off x="6425550" y="2579875"/>
            <a:ext cx="180300" cy="1644600"/>
          </a:xfrm>
          <a:prstGeom prst="curvedConnector4">
            <a:avLst>
              <a:gd fmla="val -132072" name="adj1"/>
              <a:gd fmla="val 63052" name="adj2"/>
            </a:avLst>
          </a:prstGeom>
          <a:noFill/>
          <a:ln cap="flat" cmpd="sng" w="19050">
            <a:solidFill>
              <a:srgbClr val="9900FF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1094" name="Google Shape;1094;p86"/>
          <p:cNvSpPr txBox="1"/>
          <p:nvPr/>
        </p:nvSpPr>
        <p:spPr>
          <a:xfrm>
            <a:off x="5693400" y="3702074"/>
            <a:ext cx="10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next_block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Double free</a:t>
            </a:r>
            <a:endParaRPr/>
          </a:p>
        </p:txBody>
      </p:sp>
      <p:sp>
        <p:nvSpPr>
          <p:cNvPr id="1100" name="Google Shape;1100;p87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01" name="Google Shape;1101;p87"/>
          <p:cNvSpPr txBox="1"/>
          <p:nvPr/>
        </p:nvSpPr>
        <p:spPr>
          <a:xfrm>
            <a:off x="429600" y="1151325"/>
            <a:ext cx="3619200" cy="27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ptr1 = malloc(10);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ptr2 = ptr1;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// use ptr1 and/or ptr2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free(ptr1);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free(ptr2);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2" name="Google Shape;1102;p87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87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104" name="Google Shape;1104;p87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87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106" name="Google Shape;1106;p87"/>
          <p:cNvSpPr/>
          <p:nvPr/>
        </p:nvSpPr>
        <p:spPr>
          <a:xfrm>
            <a:off x="471325" y="2730753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87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8" name="Google Shape;1108;p87"/>
          <p:cNvSpPr txBox="1"/>
          <p:nvPr/>
        </p:nvSpPr>
        <p:spPr>
          <a:xfrm>
            <a:off x="5503075" y="1308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ptr1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09" name="Google Shape;1109;p87"/>
          <p:cNvSpPr/>
          <p:nvPr/>
        </p:nvSpPr>
        <p:spPr>
          <a:xfrm>
            <a:off x="563425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80000"/>
              </a:solidFill>
            </a:endParaRPr>
          </a:p>
        </p:txBody>
      </p:sp>
      <p:cxnSp>
        <p:nvCxnSpPr>
          <p:cNvPr id="1110" name="Google Shape;1110;p87"/>
          <p:cNvCxnSpPr/>
          <p:nvPr/>
        </p:nvCxnSpPr>
        <p:spPr>
          <a:xfrm flipH="1" rot="-5400000">
            <a:off x="5461750" y="2348325"/>
            <a:ext cx="1117800" cy="367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1111" name="Google Shape;1111;p87"/>
          <p:cNvSpPr txBox="1"/>
          <p:nvPr/>
        </p:nvSpPr>
        <p:spPr>
          <a:xfrm>
            <a:off x="5884075" y="1308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ptr2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12" name="Google Shape;1112;p87"/>
          <p:cNvSpPr/>
          <p:nvPr/>
        </p:nvSpPr>
        <p:spPr>
          <a:xfrm>
            <a:off x="601525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80000"/>
              </a:solidFill>
            </a:endParaRPr>
          </a:p>
        </p:txBody>
      </p:sp>
      <p:cxnSp>
        <p:nvCxnSpPr>
          <p:cNvPr id="1113" name="Google Shape;1113;p87"/>
          <p:cNvCxnSpPr/>
          <p:nvPr/>
        </p:nvCxnSpPr>
        <p:spPr>
          <a:xfrm rot="5400000">
            <a:off x="5648950" y="2524425"/>
            <a:ext cx="1120500" cy="17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Double free</a:t>
            </a:r>
            <a:endParaRPr/>
          </a:p>
        </p:txBody>
      </p:sp>
      <p:sp>
        <p:nvSpPr>
          <p:cNvPr id="1119" name="Google Shape;1119;p88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20" name="Google Shape;1120;p88"/>
          <p:cNvSpPr txBox="1"/>
          <p:nvPr/>
        </p:nvSpPr>
        <p:spPr>
          <a:xfrm>
            <a:off x="429600" y="1151325"/>
            <a:ext cx="3619200" cy="2770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ptr1 = malloc(10);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char* ptr2 = ptr1;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// use ptr1 and/or ptr2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free(ptr1);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free(ptr2);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1" name="Google Shape;1121;p8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8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123" name="Google Shape;1123;p8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8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125" name="Google Shape;1125;p88"/>
          <p:cNvSpPr/>
          <p:nvPr/>
        </p:nvSpPr>
        <p:spPr>
          <a:xfrm>
            <a:off x="471325" y="3173109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88"/>
          <p:cNvSpPr/>
          <p:nvPr/>
        </p:nvSpPr>
        <p:spPr>
          <a:xfrm>
            <a:off x="526470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7" name="Google Shape;1127;p88"/>
          <p:cNvSpPr txBox="1"/>
          <p:nvPr/>
        </p:nvSpPr>
        <p:spPr>
          <a:xfrm>
            <a:off x="5503075" y="1308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ptr1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28" name="Google Shape;1128;p88"/>
          <p:cNvSpPr/>
          <p:nvPr/>
        </p:nvSpPr>
        <p:spPr>
          <a:xfrm>
            <a:off x="563425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80000"/>
              </a:solidFill>
            </a:endParaRPr>
          </a:p>
        </p:txBody>
      </p:sp>
      <p:cxnSp>
        <p:nvCxnSpPr>
          <p:cNvPr id="1129" name="Google Shape;1129;p88"/>
          <p:cNvCxnSpPr/>
          <p:nvPr/>
        </p:nvCxnSpPr>
        <p:spPr>
          <a:xfrm flipH="1" rot="-5400000">
            <a:off x="5461750" y="2348325"/>
            <a:ext cx="1117800" cy="367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1130" name="Google Shape;1130;p88"/>
          <p:cNvSpPr txBox="1"/>
          <p:nvPr/>
        </p:nvSpPr>
        <p:spPr>
          <a:xfrm>
            <a:off x="5884075" y="1308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ptr2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31" name="Google Shape;1131;p88"/>
          <p:cNvSpPr/>
          <p:nvPr/>
        </p:nvSpPr>
        <p:spPr>
          <a:xfrm>
            <a:off x="6015259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980000"/>
              </a:solidFill>
            </a:endParaRPr>
          </a:p>
        </p:txBody>
      </p:sp>
      <p:cxnSp>
        <p:nvCxnSpPr>
          <p:cNvPr id="1132" name="Google Shape;1132;p88"/>
          <p:cNvCxnSpPr/>
          <p:nvPr/>
        </p:nvCxnSpPr>
        <p:spPr>
          <a:xfrm rot="5400000">
            <a:off x="5648950" y="2524425"/>
            <a:ext cx="1120500" cy="17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pic>
        <p:nvPicPr>
          <p:cNvPr id="1133" name="Google Shape;113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221" y="3006126"/>
            <a:ext cx="615724" cy="61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Gestire i puntatori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Chi alloca un blocco di memoria è </a:t>
            </a:r>
            <a:r>
              <a:rPr b="1" lang="it">
                <a:solidFill>
                  <a:srgbClr val="0B5394"/>
                </a:solidFill>
              </a:rPr>
              <a:t>responsabile</a:t>
            </a:r>
            <a:r>
              <a:rPr lang="it"/>
              <a:t> di mettere in atto un meccanismo che ne garantisca il successivo </a:t>
            </a:r>
            <a:r>
              <a:rPr b="1" lang="it">
                <a:solidFill>
                  <a:srgbClr val="0B5394"/>
                </a:solidFill>
              </a:rPr>
              <a:t>rilascio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Viene detto “possessore” del blocco</a:t>
            </a:r>
            <a:br>
              <a:rPr lang="it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Cosa capita se si effettua una </a:t>
            </a:r>
            <a:r>
              <a:rPr b="1" lang="it">
                <a:solidFill>
                  <a:srgbClr val="0B5394"/>
                </a:solidFill>
              </a:rPr>
              <a:t>copia</a:t>
            </a:r>
            <a:r>
              <a:rPr lang="it"/>
              <a:t> di un puntatore?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secondo puntatore si trova coinvolto, suo malgrado, nel ciclo di vita del dato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Occorre introdurre un meccanismo per gestire efficacemente la semantica di un puntatore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89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Possesso della memoria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vincolo di rilascio risulta problematico per via </a:t>
            </a:r>
            <a:r>
              <a:rPr lang="it"/>
              <a:t>dell'</a:t>
            </a:r>
            <a:r>
              <a:rPr b="1" lang="it">
                <a:solidFill>
                  <a:srgbClr val="0B5394"/>
                </a:solidFill>
              </a:rPr>
              <a:t>ambiguità</a:t>
            </a:r>
            <a:r>
              <a:rPr lang="it"/>
              <a:t> del concetto di puntatore all'interno del linguaggio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Dato un indirizzo non nullo, non è possibile distinguere </a:t>
            </a:r>
            <a:r>
              <a:rPr lang="it"/>
              <a:t>se sia </a:t>
            </a:r>
            <a:r>
              <a:rPr b="1" lang="it">
                <a:solidFill>
                  <a:srgbClr val="0B5394"/>
                </a:solidFill>
              </a:rPr>
              <a:t>valido o meno</a:t>
            </a:r>
            <a:r>
              <a:rPr lang="it"/>
              <a:t>, né 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</a:rPr>
              <a:t>a quale area appartenga</a:t>
            </a:r>
            <a:r>
              <a:rPr lang="it"/>
              <a:t>, né se occorra o meno </a:t>
            </a:r>
            <a:r>
              <a:rPr b="1" lang="it">
                <a:solidFill>
                  <a:srgbClr val="0B5394"/>
                </a:solidFill>
              </a:rPr>
              <a:t>rilasciarlo</a:t>
            </a:r>
            <a:r>
              <a:rPr lang="it"/>
              <a:t> 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Ogni volta in cui si alloca un blocco dinamico e se ne salva l'indirizzo in una variabile puntatore, quella variabile diventa </a:t>
            </a:r>
            <a:r>
              <a:rPr b="1" lang="it">
                <a:solidFill>
                  <a:srgbClr val="0B5394"/>
                </a:solidFill>
              </a:rPr>
              <a:t>proprietaria </a:t>
            </a:r>
            <a:r>
              <a:rPr lang="it"/>
              <a:t>del blocco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Ha la responsabilità di </a:t>
            </a:r>
            <a:r>
              <a:rPr b="1" lang="it">
                <a:solidFill>
                  <a:srgbClr val="0B5394"/>
                </a:solidFill>
              </a:rPr>
              <a:t>liberarlo</a:t>
            </a:r>
            <a:endParaRPr b="1">
              <a:solidFill>
                <a:srgbClr val="0B5394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90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Possesso</a:t>
            </a:r>
            <a:r>
              <a:rPr lang="it"/>
              <a:t> della memoria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Non tutti i puntatori posseggono il blocco a cui puntano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ad un puntatore viene assegnato l'indirizzo di un'altra variabile, la proprietà è della libreria di esecuzione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problema si complica se un puntatore che possiede il proprio blocco viene copiato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Quale delle due copie è responsabile del rilascio?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91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Dipendenze</a:t>
            </a:r>
            <a:endParaRPr/>
          </a:p>
        </p:txBody>
      </p:sp>
      <p:sp>
        <p:nvSpPr>
          <p:cNvPr id="1160" name="Google Shape;1160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Quando si introducono strutture dati </a:t>
            </a:r>
            <a:r>
              <a:rPr lang="it"/>
              <a:t>complesse</a:t>
            </a:r>
            <a:r>
              <a:rPr lang="it"/>
              <a:t>, è comune che tali strutture debbano appoggiarsi a blocchi di memoria ausiliari in cui memorizzare le informazioni che esse gestiscono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oggetto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std::vector&lt;T&gt;</a:t>
            </a:r>
            <a:r>
              <a:rPr lang="it"/>
              <a:t>, in C++, </a:t>
            </a:r>
            <a:r>
              <a:rPr lang="it"/>
              <a:t>incapsula</a:t>
            </a:r>
            <a:r>
              <a:rPr lang="it"/>
              <a:t> un array dinamico di dati di tipo generico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/>
              <a:t>: tali dati possono essere aggiunti, rimossi, sostituiti, … tramite opportuni metodi sull'oggetto stesso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Tali blocchi ausiliari sono di proprietà dell'oggetto: vengono gestiti dai suoi metodi e devono essere rilasciati quando l'oggetto viene distrutto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Analogamente, altre strutture dati possono mantenere riferimenti a oggetti del sistema operativo (handle a file, socket, timer, 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Anche in questo caso le risorse corrispondenti risultano di proprietà dell'oggetto che le gestisce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Collettivamente, questi tipi di dato prendono il nome di </a:t>
            </a:r>
            <a:r>
              <a:rPr b="1" lang="it">
                <a:solidFill>
                  <a:srgbClr val="0B5394"/>
                </a:solidFill>
              </a:rPr>
              <a:t>dipendenze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161" name="Google Shape;1161;p92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Dipendenze</a:t>
            </a:r>
            <a:endParaRPr/>
          </a:p>
        </p:txBody>
      </p:sp>
      <p:sp>
        <p:nvSpPr>
          <p:cNvPr id="1167" name="Google Shape;1167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linguaggio C non offre nessun supporto sintattico per la gestione delle dipendenze e lascia al programmatore la completa responsabilità della loro gestione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 contrario, il linguaggio C++ offre, per gli oggetti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it"/>
              <a:t>,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it"/>
              <a:t> 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it"/>
              <a:t> (!), la possibilità di specificare particolari funzioni membro dette rispettivamente </a:t>
            </a:r>
            <a:r>
              <a:rPr b="1" lang="it">
                <a:solidFill>
                  <a:srgbClr val="0B5394"/>
                </a:solidFill>
              </a:rPr>
              <a:t>costruttori </a:t>
            </a:r>
            <a:r>
              <a:rPr lang="it"/>
              <a:t>e </a:t>
            </a:r>
            <a:r>
              <a:rPr b="1" lang="it">
                <a:solidFill>
                  <a:srgbClr val="0B5394"/>
                </a:solidFill>
              </a:rPr>
              <a:t>distruttori</a:t>
            </a:r>
            <a:endParaRPr b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costruttore è una funzione membro che ha il compito di inizializzare un oggetto, provvedendo ad acquisire - se necessario - le sue dipendenze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distruttore è una funzione membro che viene invocata automaticamente dal compilatore quando l'oggetto raggiunge la fine della propria esistenza ed ha il compito di rilasciare correttamente le dipendenze possedute dall'oggetto stesso</a:t>
            </a:r>
            <a:endParaRPr/>
          </a:p>
        </p:txBody>
      </p:sp>
      <p:sp>
        <p:nvSpPr>
          <p:cNvPr id="1168" name="Google Shape;1168;p93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 non basta scrivere un programma "giusto"?</a:t>
            </a:r>
            <a:endParaRPr/>
          </a:p>
        </p:txBody>
      </p:sp>
      <p:sp>
        <p:nvSpPr>
          <p:cNvPr id="1174" name="Google Shape;1174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Sì, basterebbe se fosse possibile essere certi che lo è!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realtà le cose sono molto più complesse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Raramente i programmi sono scritti da una singola persona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lo più si appoggiano a librerie scritte da altri che hanno fatto opportune assunzioni su come debbano essere utilizzate, ma non è detto che tali assunzioni siano rispettate né (talvolta) conosciute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Spesso si lavora in gruppo e la comunicazione è imperfetta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 crescere della dimensione del programma, la quantità di particolari a cui occorre badare </a:t>
            </a:r>
            <a:r>
              <a:rPr lang="it"/>
              <a:t>cresce molto più in fretta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Ed è estremamente probabile dimenticarsi delle proprie assunzioni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70% delle vulnerabilità rilevate all'interno di Windows sono dovute a problemi di gestione della memoria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https://en.wikipedia.org/wiki/Memory_safety</a:t>
            </a:r>
            <a:r>
              <a:rPr lang="it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175" name="Google Shape;1175;p94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Perché questo problema non si verifica in altri linguaggi?</a:t>
            </a:r>
            <a:endParaRPr/>
          </a:p>
        </p:txBody>
      </p:sp>
      <p:sp>
        <p:nvSpPr>
          <p:cNvPr id="1181" name="Google Shape;1181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Nella maggior parte dei linguaggi di alto livello il problema della gestione della memoria non si pone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Pur  offrendo, a vario titolo, il concetto di puntatore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Java, C#, Python, JavaScript, …, </a:t>
            </a:r>
            <a:r>
              <a:rPr lang="it"/>
              <a:t> basano il proprio meccanismo di rilascio su un algoritmo di </a:t>
            </a:r>
            <a:r>
              <a:rPr b="1" lang="it">
                <a:solidFill>
                  <a:srgbClr val="0B5394"/>
                </a:solidFill>
              </a:rPr>
              <a:t>Garbage Collection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Che libera il programmatore dalla responsabilità di rilasciare esplicitamente la memoria dinamica allocata, in cambio della perdita di controllo su </a:t>
            </a:r>
            <a:r>
              <a:rPr b="1" lang="it">
                <a:solidFill>
                  <a:srgbClr val="0B5394"/>
                </a:solidFill>
              </a:rPr>
              <a:t>quando </a:t>
            </a:r>
            <a:r>
              <a:rPr lang="it"/>
              <a:t>e </a:t>
            </a:r>
            <a:r>
              <a:rPr b="1" lang="it">
                <a:solidFill>
                  <a:srgbClr val="0B5394"/>
                </a:solidFill>
              </a:rPr>
              <a:t>come</a:t>
            </a:r>
            <a:r>
              <a:rPr lang="it"/>
              <a:t> tale rilascio avvenga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maggior parte di tali linguaggi basa la propria strategia di gestione della memoria su una combinazione dei seguenti algoritmi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Reference counting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Mark and Sweep</a:t>
            </a:r>
            <a:endParaRPr/>
          </a:p>
        </p:txBody>
      </p:sp>
      <p:sp>
        <p:nvSpPr>
          <p:cNvPr id="1182" name="Google Shape;1182;p95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Gerarchia di memoria</a:t>
            </a:r>
            <a:endParaRPr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Nei sistemi non elementari, il processore </a:t>
            </a:r>
            <a:r>
              <a:rPr b="1" lang="it">
                <a:solidFill>
                  <a:srgbClr val="0B5394"/>
                </a:solidFill>
              </a:rPr>
              <a:t>non legge/scrive</a:t>
            </a:r>
            <a:r>
              <a:rPr lang="it"/>
              <a:t> direttamente dalla memoria 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Tra i due elementi viene interposta la memoria </a:t>
            </a:r>
            <a:r>
              <a:rPr b="1" lang="it">
                <a:solidFill>
                  <a:srgbClr val="0B5394"/>
                </a:solidFill>
              </a:rPr>
              <a:t>cache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Questa ha il compito di velocizzare l'accesso alle informazioni cercando di anticipare il bisogno di informazioni da parte della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basa sul </a:t>
            </a:r>
            <a:r>
              <a:rPr b="1" lang="it">
                <a:solidFill>
                  <a:srgbClr val="0B5394"/>
                </a:solidFill>
              </a:rPr>
              <a:t>principio di località</a:t>
            </a:r>
            <a:r>
              <a:rPr lang="it"/>
              <a:t> dei programmi: se è stato appena fatto accesso all'indirizzo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"/>
              <a:t>, è molto probabile che venga fatto subito dopo accesso all'indirizzo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I+Δ </a:t>
            </a:r>
            <a:r>
              <a:rPr lang="it"/>
              <a:t>(con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Δ</a:t>
            </a:r>
            <a:r>
              <a:rPr lang="it"/>
              <a:t> molto piccolo)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memoria cache si basa su dispositivi il cui tempo di accesso è molto più rapido di quello offerto dalla memoria RAM tradizionale, ma dotati di una capacità molto inferiore (pochi KB/MB)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Confronto</a:t>
            </a:r>
            <a:endParaRPr/>
          </a:p>
        </p:txBody>
      </p:sp>
      <p:sp>
        <p:nvSpPr>
          <p:cNvPr id="1188" name="Google Shape;1188;p9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Gestione manuale in C/C++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Il rilascio avviene invocando la funzione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free()</a:t>
            </a:r>
            <a:r>
              <a:rPr lang="it"/>
              <a:t> o l'operatore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Il momento in cui avviene il rilascio è controllato dal programmatore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In C++, gli oggetti dispongono di un distruttore che gestisce il rilascio esplicito delle dipendenze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Il rilascio non comporta tempi supplementari di attesa, che sarebbero incompatibili con i sistemi in tempo reale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Si possono verificare memory leak, doppi rilasci, dangling pointer, wild pointer,...</a:t>
            </a:r>
            <a:endParaRPr/>
          </a:p>
        </p:txBody>
      </p:sp>
      <p:sp>
        <p:nvSpPr>
          <p:cNvPr id="1189" name="Google Shape;1189;p96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90" name="Google Shape;1190;p96"/>
          <p:cNvSpPr txBox="1"/>
          <p:nvPr>
            <p:ph idx="2" type="body"/>
          </p:nvPr>
        </p:nvSpPr>
        <p:spPr>
          <a:xfrm>
            <a:off x="4832400" y="1152475"/>
            <a:ext cx="39999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Gestione automatica (Java/C#/Python/Js)</a:t>
            </a:r>
            <a:endParaRPr b="1"/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Il rilascio è eseguito automaticamente dal garbage collector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Il momento in cui avviene il rilascio è controllato dal garbage collector, che viene eseguito periodicamente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Il concetto di distruttore non è parte del linguaggio (ecc. Java, con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finalize()</a:t>
            </a:r>
            <a:r>
              <a:rPr lang="it"/>
              <a:t> ora deprecato)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Quando si attiva la garbage collection, il programma si arresta fino al termine dell'algoritmo, mettendo a rischio il funzionamento di un sistema in tempo reale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Non possono verificarsi errori sulla gestione della memoria</a:t>
            </a:r>
            <a:endParaRPr/>
          </a:p>
        </p:txBody>
      </p:sp>
      <p:pic>
        <p:nvPicPr>
          <p:cNvPr id="1191" name="Google Shape;119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174" y="94875"/>
            <a:ext cx="857976" cy="85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Tecniche di sopravvivenza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Utilizzo di strumenti per la diagnosi dei processi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Valgrind Memcheck (Linux, MacOS,  Android - </a:t>
            </a:r>
            <a:r>
              <a:rPr lang="it" u="sng">
                <a:solidFill>
                  <a:schemeClr val="hlink"/>
                </a:solidFill>
                <a:hlinkClick r:id="rId3"/>
              </a:rPr>
              <a:t>https://www.valgrind.org/</a:t>
            </a:r>
            <a:r>
              <a:rPr lang="it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Dr.Memory (windows - </a:t>
            </a:r>
            <a:r>
              <a:rPr lang="it" u="sng">
                <a:solidFill>
                  <a:schemeClr val="hlink"/>
                </a:solidFill>
                <a:hlinkClick r:id="rId4"/>
              </a:rPr>
              <a:t>http://drmemory.org/</a:t>
            </a:r>
            <a:r>
              <a:rPr lang="it"/>
              <a:t>)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Incapsulamento dei puntatori in apposite strutture dati che, sintatticamente, hanno lo stesso </a:t>
            </a:r>
            <a:r>
              <a:rPr i="1" lang="it"/>
              <a:t>pattern </a:t>
            </a:r>
            <a:r>
              <a:rPr lang="it"/>
              <a:t>di uso di un puntatore, ma esplicitano la semantica d'uso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smart pointer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Iterator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Span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Optional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Costrutti di libreria (std::array, std::vector, …)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Utilizzo di linguaggi "memory safe", come Rust</a:t>
            </a:r>
            <a:endParaRPr/>
          </a:p>
        </p:txBody>
      </p:sp>
      <p:sp>
        <p:nvSpPr>
          <p:cNvPr id="1198" name="Google Shape;1198;p97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saperne di più</a:t>
            </a:r>
            <a:endParaRPr/>
          </a:p>
        </p:txBody>
      </p:sp>
      <p:sp>
        <p:nvSpPr>
          <p:cNvPr id="1204" name="Google Shape;1204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2000">
                <a:solidFill>
                  <a:srgbClr val="1F2328"/>
                </a:solidFill>
                <a:highlight>
                  <a:srgbClr val="FFFFFF"/>
                </a:highlight>
              </a:rPr>
              <a:t>Memory Management Algorithms and Implementation in C/C++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Bill Blunden, Wordware Publishing, Inc., 2003, ISBN 1-55622-347-1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Trattazione esaustiva, anche se datata, dei diversi algoritmi di allocazione della memoria, con i relativi limiti e prestazioni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2000">
                <a:solidFill>
                  <a:srgbClr val="1F2328"/>
                </a:solidFill>
                <a:highlight>
                  <a:srgbClr val="FFFFFF"/>
                </a:highlight>
              </a:rPr>
              <a:t>Understanding the Memory Layout of Linux Executables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https://gist.github.com/CMCDragonkai/10ab53654b2aa6ce55c11cfc5b2432a4</a:t>
            </a: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Approfondimento sulla struttura di un processo in Linux</a:t>
            </a:r>
            <a:endParaRPr/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2000">
                <a:solidFill>
                  <a:srgbClr val="1F2328"/>
                </a:solidFill>
                <a:highlight>
                  <a:srgbClr val="FFFFFF"/>
                </a:highlight>
              </a:rPr>
              <a:t>How to Manage Memory with Python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https://www.squash.io/how-to-manage-memory-with-python/</a:t>
            </a:r>
            <a:r>
              <a:rPr lang="it"/>
              <a:t>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Descrizione dei meccanismi utilizzati dagli interpreti Python per la gestione della memoria</a:t>
            </a:r>
            <a:endParaRPr/>
          </a:p>
        </p:txBody>
      </p:sp>
      <p:sp>
        <p:nvSpPr>
          <p:cNvPr id="1205" name="Google Shape;1205;p98"/>
          <p:cNvSpPr txBox="1"/>
          <p:nvPr>
            <p:ph idx="12" type="sldNum"/>
          </p:nvPr>
        </p:nvSpPr>
        <p:spPr>
          <a:xfrm>
            <a:off x="8472458" y="476850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06" name="Google Shape;1206;p98"/>
          <p:cNvPicPr preferRelativeResize="0"/>
          <p:nvPr/>
        </p:nvPicPr>
        <p:blipFill rotWithShape="1">
          <a:blip r:embed="rId5">
            <a:alphaModFix/>
          </a:blip>
          <a:srcRect b="18805" l="17234" r="17234" t="18799"/>
          <a:stretch/>
        </p:blipFill>
        <p:spPr>
          <a:xfrm>
            <a:off x="7771925" y="156614"/>
            <a:ext cx="1249224" cy="1189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li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