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c2725c2e9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1c2725c2e9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2725c2e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c2725c2e96_0_5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2725c2e9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c2725c2e96_0_58: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2725c2e9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c2725c2e96_0_6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2725c2e9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c2725c2e96_0_68: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c2725c2e96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c2725c2e96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2725c2e96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c2725c2e96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c2725c2e96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c2725c2e96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2725c2e96_0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c2725c2e96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c2725c2e96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c2725c2e96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c2725c2e9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c2725c2e96_0_154: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c2725c2e96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1c2725c2e9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2725c2e9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c2725c2e96_0_159: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2725c2e9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c2725c2e96_0_16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c2725c2e9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1c2725c2e96_0_17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c2725c2e9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1c2725c2e96_0_17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c2725c2e9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c2725c2e96_0_18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c2725c2e9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1c2725c2e96_0_189: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c2725c2e9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c2725c2e96_0_19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c2725c2e9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1c2725c2e96_0_20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c2725c2e9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1c2725c2e96_0_20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c2725c2e9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c2725c2e96_0_213: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c2725c2e96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g1c2725c2e9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c2725c2e9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1c2725c2e96_0_219: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c2725c2e9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1c2725c2e96_0_22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c2725c2e96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c2725c2e96_0_23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c2725c2e9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1c2725c2e96_0_23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c2725c2e96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1c2725c2e96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c2725c2e96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c2725c2e96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c2725c2e96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c2725c2e96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c2725c2e96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c2725c2e96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c2725c2e96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c2725c2e96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c2725c2e96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1c2725c2e96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c2725c2e96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c2725c2e9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c2725c2e96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1c2725c2e96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c2725c2e96_0_35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c2725c2e9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c2725c2e96_0_37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c2725c2e9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c2725c2e96_0_40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c2725c2e9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c2725c2e96_0_42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c2725c2e96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2d6b4292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2d6b4292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2d6b4292f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2d6b4292f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c2725c2e96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g1c2725c2e96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c2725c2e96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1c2725c2e96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c2725c2e96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1c2725c2e96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c2725c2e9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1c2725c2e96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c4a43d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c4a43d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c2725c2e96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c2725c2e9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e2b7128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e2b7128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5e2b712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e2b712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476850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4787168"/>
            <a:ext cx="9144000" cy="356333"/>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1pPr>
            <a:lvl2pPr lvl="1">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2pPr>
            <a:lvl3pPr lvl="2">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3pPr>
            <a:lvl4pPr lvl="3">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4pPr>
            <a:lvl5pPr lvl="4">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5pPr>
            <a:lvl6pPr lvl="5">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6pPr>
            <a:lvl7pPr lvl="6">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7pPr>
            <a:lvl8pPr lvl="7">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8pPr>
            <a:lvl9pPr lvl="8">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9" name="Google Shape;9;p1"/>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4806045"/>
            <a:ext cx="6677100" cy="3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2021-25</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justinpombrio.net/2021/03/11/algebra-and-data-typ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microsoft/windows-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rustup.rs" TargetMode="External"/><Relationship Id="rId4" Type="http://schemas.openxmlformats.org/officeDocument/2006/relationships/hyperlink" Target="https://play.rust-lang.or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crates.io" TargetMode="External"/><Relationship Id="rId4" Type="http://schemas.openxmlformats.org/officeDocument/2006/relationships/hyperlink" Target="https://github.com/killercup/cargo-edit" TargetMode="External"/></Relationships>
</file>

<file path=ppt/slides/_rels/slide39.xml.rels><?xml version="1.0" encoding="UTF-8" standalone="yes"?><Relationships xmlns="http://schemas.openxmlformats.org/package/2006/relationships"><Relationship Id="rId10" Type="http://schemas.openxmlformats.org/officeDocument/2006/relationships/hyperlink" Target="https://dhghomon.github.io/easy_rust/" TargetMode="External"/><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marketplace.visualstudio.com/items?itemName=rust-lang.rust" TargetMode="External"/><Relationship Id="rId4" Type="http://schemas.openxmlformats.org/officeDocument/2006/relationships/hyperlink" Target="https://www.jetbrains.com/rust/nextversion/" TargetMode="External"/><Relationship Id="rId9" Type="http://schemas.openxmlformats.org/officeDocument/2006/relationships/hyperlink" Target="https://github.com/rust-lang/atom-ide-rust" TargetMode="External"/><Relationship Id="rId5" Type="http://schemas.openxmlformats.org/officeDocument/2006/relationships/hyperlink" Target="https://www.eclipse.org/downloads/packages/release/2019-09/r/eclipse-ide-rust-developers-includes-incubating-components" TargetMode="External"/><Relationship Id="rId6" Type="http://schemas.openxmlformats.org/officeDocument/2006/relationships/hyperlink" Target="https://www.eclipse.org/downloads/packages/release/2019-09/r/eclipse-ide-rust-developers-includes-incubating-components" TargetMode="External"/><Relationship Id="rId7" Type="http://schemas.openxmlformats.org/officeDocument/2006/relationships/hyperlink" Target="https://www.eclipse.org/downloads/packages/release/2019-09/r/eclipse-ide-rust-developers-includes-incubating-components" TargetMode="External"/><Relationship Id="rId8" Type="http://schemas.openxmlformats.org/officeDocument/2006/relationships/hyperlink" Target="https://github.com/rust-lang/rust-enhanc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tourofrust.com/" TargetMode="External"/><Relationship Id="rId4" Type="http://schemas.openxmlformats.org/officeDocument/2006/relationships/hyperlink" Target="https://dhghomon.github.io/easy_rust/" TargetMode="External"/><Relationship Id="rId5" Type="http://schemas.openxmlformats.org/officeDocument/2006/relationships/hyperlink" Target="https://cheats.rs/#the-abstract-machine" TargetMode="External"/><Relationship Id="rId6" Type="http://schemas.openxmlformats.org/officeDocument/2006/relationships/hyperlink" Target="https://doc.rust-lang.org/stable/rust-by-example/" TargetMode="External"/><Relationship Id="rId7" Type="http://schemas.openxmlformats.org/officeDocument/2006/relationships/hyperlink" Target="https://rust-lang-nursery.github.io/rust-cookbook/" TargetMode="External"/><Relationship Id="rId8"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oc.rust-lang.org/book/" TargetMode="External"/><Relationship Id="rId4" Type="http://schemas.openxmlformats.org/officeDocument/2006/relationships/hyperlink" Target="https://doc.rust-lang.org/stable/reference/" TargetMode="External"/><Relationship Id="rId5" Type="http://schemas.openxmlformats.org/officeDocument/2006/relationships/hyperlink" Target="https://github.com/ctjhoa/rust-learning" TargetMode="External"/><Relationship Id="rId6" Type="http://schemas.openxmlformats.org/officeDocument/2006/relationships/hyperlink" Target="https://lborb.github.io/book/" TargetMode="External"/><Relationship Id="rId7" Type="http://schemas.openxmlformats.org/officeDocument/2006/relationships/hyperlink" Target="https://github.com/sger/RustBooks" TargetMode="External"/><Relationship Id="rId8" Type="http://schemas.openxmlformats.org/officeDocument/2006/relationships/image" Target="../media/image9.png"/></Relationships>
</file>

<file path=ppt/slides/_rels/slide49.xml.rels><?xml version="1.0" encoding="UTF-8" standalone="yes"?><Relationships xmlns="http://schemas.openxmlformats.org/package/2006/relationships"><Relationship Id="rId10"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github.com/firecracker-microvm/firecracker" TargetMode="External"/><Relationship Id="rId4" Type="http://schemas.openxmlformats.org/officeDocument/2006/relationships/hyperlink" Target="https://gitlab.redox-os.org/redox-os/redox/" TargetMode="External"/><Relationship Id="rId9" Type="http://schemas.openxmlformats.org/officeDocument/2006/relationships/hyperlink" Target="https://rustjobs.dev/" TargetMode="External"/><Relationship Id="rId5" Type="http://schemas.openxmlformats.org/officeDocument/2006/relationships/hyperlink" Target="https://www.tockos.org" TargetMode="External"/><Relationship Id="rId6" Type="http://schemas.openxmlformats.org/officeDocument/2006/relationships/hyperlink" Target="https://os.phil-opp.com/" TargetMode="External"/><Relationship Id="rId7" Type="http://schemas.openxmlformats.org/officeDocument/2006/relationships/hyperlink" Target="https://github.com/bevyengine/bevy" TargetMode="External"/><Relationship Id="rId8" Type="http://schemas.openxmlformats.org/officeDocument/2006/relationships/hyperlink" Target="https://github.com/swc-project/sw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oats.gitlab.io/blog/post/zero-cost-abstraction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508317"/>
            <a:ext cx="8520600" cy="1847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it"/>
              <a:t>RUST</a:t>
            </a:r>
            <a:endParaRPr/>
          </a:p>
        </p:txBody>
      </p:sp>
      <p:sp>
        <p:nvSpPr>
          <p:cNvPr id="57" name="Google Shape;57;p13"/>
          <p:cNvSpPr txBox="1"/>
          <p:nvPr>
            <p:ph idx="1" type="subTitle"/>
          </p:nvPr>
        </p:nvSpPr>
        <p:spPr>
          <a:xfrm>
            <a:off x="311700" y="3388913"/>
            <a:ext cx="8520600" cy="7134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it"/>
              <a:t>Introduzione al linguaggio</a:t>
            </a:r>
            <a:endParaRPr/>
          </a:p>
        </p:txBody>
      </p:sp>
      <p:pic>
        <p:nvPicPr>
          <p:cNvPr id="58" name="Google Shape;58;p13"/>
          <p:cNvPicPr preferRelativeResize="0"/>
          <p:nvPr/>
        </p:nvPicPr>
        <p:blipFill rotWithShape="1">
          <a:blip r:embed="rId3">
            <a:alphaModFix/>
          </a:blip>
          <a:srcRect b="0" l="0" r="0" t="0"/>
          <a:stretch/>
        </p:blipFill>
        <p:spPr>
          <a:xfrm>
            <a:off x="3766837" y="433508"/>
            <a:ext cx="1449293" cy="14492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vs Python</a:t>
            </a:r>
            <a:br>
              <a:rPr lang="it"/>
            </a:br>
            <a:endParaRPr/>
          </a:p>
        </p:txBody>
      </p:sp>
      <p:sp>
        <p:nvSpPr>
          <p:cNvPr id="140" name="Google Shape;140;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Molto più veloce</a:t>
            </a:r>
            <a:endParaRPr/>
          </a:p>
          <a:p>
            <a:pPr indent="-317500" lvl="1" marL="914400" rtl="0" algn="l">
              <a:lnSpc>
                <a:spcPct val="115000"/>
              </a:lnSpc>
              <a:spcBef>
                <a:spcPts val="0"/>
              </a:spcBef>
              <a:spcAft>
                <a:spcPts val="0"/>
              </a:spcAft>
              <a:buSzPts val="1400"/>
              <a:buChar char="○"/>
            </a:pPr>
            <a:r>
              <a:rPr lang="it"/>
              <a:t>Normalmente destinato a contesti differenti</a:t>
            </a:r>
            <a:endParaRPr/>
          </a:p>
          <a:p>
            <a:pPr indent="-342900" lvl="0" marL="457200" rtl="0" algn="l">
              <a:lnSpc>
                <a:spcPct val="115000"/>
              </a:lnSpc>
              <a:spcBef>
                <a:spcPts val="0"/>
              </a:spcBef>
              <a:spcAft>
                <a:spcPts val="0"/>
              </a:spcAft>
              <a:buSzPts val="1800"/>
              <a:buChar char="●"/>
            </a:pPr>
            <a:r>
              <a:rPr lang="it"/>
              <a:t>Minor consumo di memoria</a:t>
            </a:r>
            <a:endParaRPr/>
          </a:p>
          <a:p>
            <a:pPr indent="-342900" lvl="0" marL="457200" rtl="0" algn="l">
              <a:lnSpc>
                <a:spcPct val="115000"/>
              </a:lnSpc>
              <a:spcBef>
                <a:spcPts val="0"/>
              </a:spcBef>
              <a:spcAft>
                <a:spcPts val="0"/>
              </a:spcAft>
              <a:buSzPts val="1800"/>
              <a:buChar char="●"/>
            </a:pPr>
            <a:r>
              <a:rPr lang="it"/>
              <a:t>Vero multi-threading</a:t>
            </a:r>
            <a:endParaRPr/>
          </a:p>
          <a:p>
            <a:pPr indent="-317500" lvl="1" marL="914400" rtl="0" algn="l">
              <a:lnSpc>
                <a:spcPct val="115000"/>
              </a:lnSpc>
              <a:spcBef>
                <a:spcPts val="0"/>
              </a:spcBef>
              <a:spcAft>
                <a:spcPts val="0"/>
              </a:spcAft>
              <a:buSzPts val="1400"/>
              <a:buChar char="○"/>
            </a:pPr>
            <a:r>
              <a:rPr lang="it"/>
              <a:t>Parzialmente disponibile a partire da Python v.3.12</a:t>
            </a:r>
            <a:endParaRPr/>
          </a:p>
          <a:p>
            <a:pPr indent="-342900" lvl="0" marL="457200" rtl="0" algn="l">
              <a:lnSpc>
                <a:spcPct val="115000"/>
              </a:lnSpc>
              <a:spcBef>
                <a:spcPts val="0"/>
              </a:spcBef>
              <a:spcAft>
                <a:spcPts val="0"/>
              </a:spcAft>
              <a:buSzPts val="1800"/>
              <a:buChar char="●"/>
            </a:pPr>
            <a:r>
              <a:rPr lang="it"/>
              <a:t>Tipi algebrici</a:t>
            </a:r>
            <a:endParaRPr/>
          </a:p>
          <a:p>
            <a:pPr indent="-342900" lvl="0" marL="457200" rtl="0" algn="l">
              <a:lnSpc>
                <a:spcPct val="115000"/>
              </a:lnSpc>
              <a:spcBef>
                <a:spcPts val="0"/>
              </a:spcBef>
              <a:spcAft>
                <a:spcPts val="0"/>
              </a:spcAft>
              <a:buSzPts val="1800"/>
              <a:buChar char="●"/>
            </a:pPr>
            <a:r>
              <a:rPr lang="it"/>
              <a:t>Approccio all'ereditarietà differente</a:t>
            </a:r>
            <a:endParaRPr/>
          </a:p>
          <a:p>
            <a:pPr indent="-342900" lvl="0" marL="457200" rtl="0" algn="l">
              <a:lnSpc>
                <a:spcPct val="115000"/>
              </a:lnSpc>
              <a:spcBef>
                <a:spcPts val="0"/>
              </a:spcBef>
              <a:spcAft>
                <a:spcPts val="0"/>
              </a:spcAft>
              <a:buSzPts val="1800"/>
              <a:buChar char="●"/>
            </a:pPr>
            <a:r>
              <a:rPr lang="it"/>
              <a:t>Pattern matching</a:t>
            </a:r>
            <a:r>
              <a:rPr lang="it"/>
              <a:t> </a:t>
            </a:r>
            <a:endParaRPr/>
          </a:p>
          <a:p>
            <a:pPr indent="-342900" lvl="1" marL="914400" rtl="0" algn="l">
              <a:lnSpc>
                <a:spcPct val="115000"/>
              </a:lnSpc>
              <a:spcBef>
                <a:spcPts val="0"/>
              </a:spcBef>
              <a:spcAft>
                <a:spcPts val="0"/>
              </a:spcAft>
              <a:buSzPts val="1800"/>
              <a:buChar char="○"/>
            </a:pPr>
            <a:r>
              <a:rPr lang="it"/>
              <a:t>Introdotto in Python v.3.10</a:t>
            </a:r>
            <a:endParaRPr/>
          </a:p>
          <a:p>
            <a:pPr indent="-342900" lvl="0" marL="457200" rtl="0" algn="l">
              <a:lnSpc>
                <a:spcPct val="115000"/>
              </a:lnSpc>
              <a:spcBef>
                <a:spcPts val="0"/>
              </a:spcBef>
              <a:spcAft>
                <a:spcPts val="0"/>
              </a:spcAft>
              <a:buSzPts val="1800"/>
              <a:buChar char="●"/>
            </a:pPr>
            <a:r>
              <a:rPr lang="it"/>
              <a:t>Linguaggio staticamente orientato ai tipi: molti meno arresti anomali in fase di esecuzione</a:t>
            </a:r>
            <a:endParaRPr/>
          </a:p>
          <a:p>
            <a:pPr indent="-317500" lvl="1" marL="914400" rtl="0" algn="l">
              <a:lnSpc>
                <a:spcPct val="115000"/>
              </a:lnSpc>
              <a:spcBef>
                <a:spcPts val="0"/>
              </a:spcBef>
              <a:spcAft>
                <a:spcPts val="0"/>
              </a:spcAft>
              <a:buSzPts val="1400"/>
              <a:buChar char="○"/>
            </a:pPr>
            <a:r>
              <a:rPr lang="it"/>
              <a:t>La gestione dinamica dei tipi usata da Python porta l'interprete ad accettare costrutti che si rivelano incoerenti solo in fase di esecuzione</a:t>
            </a:r>
            <a:endParaRPr/>
          </a:p>
        </p:txBody>
      </p:sp>
      <p:sp>
        <p:nvSpPr>
          <p:cNvPr id="141" name="Google Shape;141;p22"/>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vs Java</a:t>
            </a:r>
            <a:endParaRPr/>
          </a:p>
        </p:txBody>
      </p:sp>
      <p:sp>
        <p:nvSpPr>
          <p:cNvPr id="147" name="Google Shape;14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Nessun overhead causato dalla JVM </a:t>
            </a:r>
            <a:endParaRPr/>
          </a:p>
          <a:p>
            <a:pPr indent="-317500" lvl="1" marL="914400" rtl="0" algn="l">
              <a:lnSpc>
                <a:spcPct val="115000"/>
              </a:lnSpc>
              <a:spcBef>
                <a:spcPts val="0"/>
              </a:spcBef>
              <a:spcAft>
                <a:spcPts val="0"/>
              </a:spcAft>
              <a:buSzPts val="1400"/>
              <a:buChar char="○"/>
            </a:pPr>
            <a:r>
              <a:rPr lang="it"/>
              <a:t>non si verificano pause causate dal Garbage Collector </a:t>
            </a:r>
            <a:endParaRPr/>
          </a:p>
          <a:p>
            <a:pPr indent="-342900" lvl="0" marL="457200" rtl="0" algn="l">
              <a:lnSpc>
                <a:spcPct val="115000"/>
              </a:lnSpc>
              <a:spcBef>
                <a:spcPts val="0"/>
              </a:spcBef>
              <a:spcAft>
                <a:spcPts val="0"/>
              </a:spcAft>
              <a:buSzPts val="1800"/>
              <a:buChar char="●"/>
            </a:pPr>
            <a:r>
              <a:rPr lang="it"/>
              <a:t>Minor consumo di memoria</a:t>
            </a:r>
            <a:endParaRPr/>
          </a:p>
          <a:p>
            <a:pPr indent="-342900" lvl="0" marL="457200" rtl="0" algn="l">
              <a:lnSpc>
                <a:spcPct val="115000"/>
              </a:lnSpc>
              <a:spcBef>
                <a:spcPts val="0"/>
              </a:spcBef>
              <a:spcAft>
                <a:spcPts val="0"/>
              </a:spcAft>
              <a:buSzPts val="1800"/>
              <a:buChar char="●"/>
            </a:pPr>
            <a:r>
              <a:rPr lang="it"/>
              <a:t>Nessun costo di astrazione</a:t>
            </a:r>
            <a:endParaRPr/>
          </a:p>
          <a:p>
            <a:pPr indent="-342900" lvl="0" marL="457200" rtl="0" algn="l">
              <a:lnSpc>
                <a:spcPct val="115000"/>
              </a:lnSpc>
              <a:spcBef>
                <a:spcPts val="0"/>
              </a:spcBef>
              <a:spcAft>
                <a:spcPts val="0"/>
              </a:spcAft>
              <a:buSzPts val="1800"/>
              <a:buChar char="●"/>
            </a:pPr>
            <a:r>
              <a:rPr lang="it"/>
              <a:t>Approccio all'ereditarietà ed alla programmazione generica differente</a:t>
            </a:r>
            <a:endParaRPr/>
          </a:p>
          <a:p>
            <a:pPr indent="-342900" lvl="0" marL="457200" rtl="0" algn="l">
              <a:lnSpc>
                <a:spcPct val="115000"/>
              </a:lnSpc>
              <a:spcBef>
                <a:spcPts val="0"/>
              </a:spcBef>
              <a:spcAft>
                <a:spcPts val="0"/>
              </a:spcAft>
              <a:buSzPts val="1800"/>
              <a:buChar char="●"/>
            </a:pPr>
            <a:r>
              <a:rPr lang="it"/>
              <a:t>Pattern matching</a:t>
            </a:r>
            <a:endParaRPr/>
          </a:p>
          <a:p>
            <a:pPr indent="-342900" lvl="0" marL="457200" rtl="0" algn="l">
              <a:lnSpc>
                <a:spcPct val="115000"/>
              </a:lnSpc>
              <a:spcBef>
                <a:spcPts val="0"/>
              </a:spcBef>
              <a:spcAft>
                <a:spcPts val="0"/>
              </a:spcAft>
              <a:buSzPts val="1800"/>
              <a:buChar char="●"/>
            </a:pPr>
            <a:r>
              <a:rPr lang="it"/>
              <a:t>Sistema di compilazione unico</a:t>
            </a:r>
            <a:endParaRPr/>
          </a:p>
          <a:p>
            <a:pPr indent="-342900" lvl="0" marL="457200" rtl="0" algn="l">
              <a:lnSpc>
                <a:spcPct val="115000"/>
              </a:lnSpc>
              <a:spcBef>
                <a:spcPts val="0"/>
              </a:spcBef>
              <a:spcAft>
                <a:spcPts val="0"/>
              </a:spcAft>
              <a:buSzPts val="1800"/>
              <a:buChar char="●"/>
            </a:pPr>
            <a:r>
              <a:rPr lang="it"/>
              <a:t>Gestione delle dipendenze integrata</a:t>
            </a:r>
            <a:endParaRPr/>
          </a:p>
          <a:p>
            <a:pPr indent="-228600" lvl="0" marL="457200" rtl="0" algn="l">
              <a:lnSpc>
                <a:spcPct val="115000"/>
              </a:lnSpc>
              <a:spcBef>
                <a:spcPts val="0"/>
              </a:spcBef>
              <a:spcAft>
                <a:spcPts val="0"/>
              </a:spcAft>
              <a:buSzPts val="1800"/>
              <a:buNone/>
            </a:pPr>
            <a:r>
              <a:t/>
            </a:r>
            <a:endParaRPr/>
          </a:p>
        </p:txBody>
      </p:sp>
      <p:sp>
        <p:nvSpPr>
          <p:cNvPr id="148" name="Google Shape;148;p23"/>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vs C/C++</a:t>
            </a:r>
            <a:endParaRPr/>
          </a:p>
        </p:txBody>
      </p:sp>
      <p:sp>
        <p:nvSpPr>
          <p:cNvPr id="154" name="Google Shape;154;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Nessun segmentation fault</a:t>
            </a:r>
            <a:endParaRPr/>
          </a:p>
          <a:p>
            <a:pPr indent="-342900" lvl="0" marL="457200" rtl="0" algn="l">
              <a:lnSpc>
                <a:spcPct val="115000"/>
              </a:lnSpc>
              <a:spcBef>
                <a:spcPts val="0"/>
              </a:spcBef>
              <a:spcAft>
                <a:spcPts val="0"/>
              </a:spcAft>
              <a:buSzPts val="1800"/>
              <a:buChar char="●"/>
            </a:pPr>
            <a:r>
              <a:rPr lang="it"/>
              <a:t>Nessun buffer overflow</a:t>
            </a:r>
            <a:endParaRPr/>
          </a:p>
          <a:p>
            <a:pPr indent="-342900" lvl="0" marL="457200" rtl="0" algn="l">
              <a:lnSpc>
                <a:spcPct val="115000"/>
              </a:lnSpc>
              <a:spcBef>
                <a:spcPts val="0"/>
              </a:spcBef>
              <a:spcAft>
                <a:spcPts val="0"/>
              </a:spcAft>
              <a:buSzPts val="1800"/>
              <a:buChar char="●"/>
            </a:pPr>
            <a:r>
              <a:rPr lang="it"/>
              <a:t>Nessun null pointer</a:t>
            </a:r>
            <a:endParaRPr/>
          </a:p>
          <a:p>
            <a:pPr indent="-342900" lvl="0" marL="457200" rtl="0" algn="l">
              <a:lnSpc>
                <a:spcPct val="115000"/>
              </a:lnSpc>
              <a:spcBef>
                <a:spcPts val="0"/>
              </a:spcBef>
              <a:spcAft>
                <a:spcPts val="0"/>
              </a:spcAft>
              <a:buSzPts val="1800"/>
              <a:buChar char="●"/>
            </a:pPr>
            <a:r>
              <a:rPr lang="it"/>
              <a:t>Nessuna corsa critica</a:t>
            </a:r>
            <a:endParaRPr/>
          </a:p>
          <a:p>
            <a:pPr indent="-342900" lvl="0" marL="457200" rtl="0" algn="l">
              <a:lnSpc>
                <a:spcPct val="115000"/>
              </a:lnSpc>
              <a:spcBef>
                <a:spcPts val="0"/>
              </a:spcBef>
              <a:spcAft>
                <a:spcPts val="0"/>
              </a:spcAft>
              <a:buSzPts val="1800"/>
              <a:buChar char="●"/>
            </a:pPr>
            <a:r>
              <a:rPr lang="it"/>
              <a:t>Sistema dei tipi più elaborato</a:t>
            </a:r>
            <a:endParaRPr/>
          </a:p>
          <a:p>
            <a:pPr indent="-342900" lvl="0" marL="457200" rtl="0" algn="l">
              <a:lnSpc>
                <a:spcPct val="115000"/>
              </a:lnSpc>
              <a:spcBef>
                <a:spcPts val="0"/>
              </a:spcBef>
              <a:spcAft>
                <a:spcPts val="0"/>
              </a:spcAft>
              <a:buSzPts val="1800"/>
              <a:buChar char="●"/>
            </a:pPr>
            <a:r>
              <a:rPr lang="it"/>
              <a:t>Approccio all'ereditarietà differente</a:t>
            </a:r>
            <a:endParaRPr/>
          </a:p>
          <a:p>
            <a:pPr indent="-342900" lvl="0" marL="457200" rtl="0" algn="l">
              <a:lnSpc>
                <a:spcPct val="115000"/>
              </a:lnSpc>
              <a:spcBef>
                <a:spcPts val="0"/>
              </a:spcBef>
              <a:spcAft>
                <a:spcPts val="0"/>
              </a:spcAft>
              <a:buSzPts val="1800"/>
              <a:buChar char="●"/>
            </a:pPr>
            <a:r>
              <a:rPr lang="it"/>
              <a:t>Processo di costruzione unificato</a:t>
            </a:r>
            <a:endParaRPr/>
          </a:p>
          <a:p>
            <a:pPr indent="-342900" lvl="0" marL="457200" rtl="0" algn="l">
              <a:lnSpc>
                <a:spcPct val="115000"/>
              </a:lnSpc>
              <a:spcBef>
                <a:spcPts val="0"/>
              </a:spcBef>
              <a:spcAft>
                <a:spcPts val="0"/>
              </a:spcAft>
              <a:buSzPts val="1800"/>
              <a:buChar char="●"/>
            </a:pPr>
            <a:r>
              <a:rPr lang="it"/>
              <a:t>Gestione delle dipendenze integrata</a:t>
            </a:r>
            <a:endParaRPr/>
          </a:p>
        </p:txBody>
      </p:sp>
      <p:sp>
        <p:nvSpPr>
          <p:cNvPr id="155" name="Google Shape;155;p2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vs Go</a:t>
            </a:r>
            <a:endParaRPr/>
          </a:p>
        </p:txBody>
      </p:sp>
      <p:sp>
        <p:nvSpPr>
          <p:cNvPr id="161" name="Google Shape;16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it"/>
              <a:t>Nessuna pausa a causa del Garbage Collector</a:t>
            </a:r>
            <a:endParaRPr/>
          </a:p>
          <a:p>
            <a:pPr indent="-342900" lvl="0" marL="457200" rtl="0" algn="l">
              <a:lnSpc>
                <a:spcPct val="115000"/>
              </a:lnSpc>
              <a:spcBef>
                <a:spcPts val="0"/>
              </a:spcBef>
              <a:spcAft>
                <a:spcPts val="0"/>
              </a:spcAft>
              <a:buSzPts val="1800"/>
              <a:buChar char="●"/>
            </a:pPr>
            <a:r>
              <a:rPr lang="it"/>
              <a:t>Minor consumo di memoria</a:t>
            </a:r>
            <a:endParaRPr/>
          </a:p>
          <a:p>
            <a:pPr indent="-342900" lvl="0" marL="457200" rtl="0" algn="l">
              <a:lnSpc>
                <a:spcPct val="115000"/>
              </a:lnSpc>
              <a:spcBef>
                <a:spcPts val="0"/>
              </a:spcBef>
              <a:spcAft>
                <a:spcPts val="0"/>
              </a:spcAft>
              <a:buSzPts val="1800"/>
              <a:buChar char="●"/>
            </a:pPr>
            <a:r>
              <a:rPr lang="it"/>
              <a:t>Nessun null pointer</a:t>
            </a:r>
            <a:endParaRPr/>
          </a:p>
          <a:p>
            <a:pPr indent="-342900" lvl="0" marL="457200" rtl="0" algn="l">
              <a:lnSpc>
                <a:spcPct val="115000"/>
              </a:lnSpc>
              <a:spcBef>
                <a:spcPts val="0"/>
              </a:spcBef>
              <a:spcAft>
                <a:spcPts val="0"/>
              </a:spcAft>
              <a:buSzPts val="1800"/>
              <a:buChar char="●"/>
            </a:pPr>
            <a:r>
              <a:rPr lang="it"/>
              <a:t>Migliore gestione degli errori</a:t>
            </a:r>
            <a:endParaRPr/>
          </a:p>
          <a:p>
            <a:pPr indent="-342900" lvl="0" marL="457200" rtl="0" algn="l">
              <a:lnSpc>
                <a:spcPct val="115000"/>
              </a:lnSpc>
              <a:spcBef>
                <a:spcPts val="0"/>
              </a:spcBef>
              <a:spcAft>
                <a:spcPts val="0"/>
              </a:spcAft>
              <a:buSzPts val="1800"/>
              <a:buChar char="●"/>
            </a:pPr>
            <a:r>
              <a:rPr lang="it"/>
              <a:t>Programmazione concorrente sicura</a:t>
            </a:r>
            <a:endParaRPr/>
          </a:p>
          <a:p>
            <a:pPr indent="-342900" lvl="0" marL="457200" rtl="0" algn="l">
              <a:lnSpc>
                <a:spcPct val="115000"/>
              </a:lnSpc>
              <a:spcBef>
                <a:spcPts val="0"/>
              </a:spcBef>
              <a:spcAft>
                <a:spcPts val="0"/>
              </a:spcAft>
              <a:buSzPts val="1800"/>
              <a:buChar char="●"/>
            </a:pPr>
            <a:r>
              <a:rPr lang="it"/>
              <a:t>Sistema dei tipi più solido</a:t>
            </a:r>
            <a:endParaRPr/>
          </a:p>
          <a:p>
            <a:pPr indent="-342900" lvl="0" marL="457200" rtl="0" algn="l">
              <a:lnSpc>
                <a:spcPct val="115000"/>
              </a:lnSpc>
              <a:spcBef>
                <a:spcPts val="0"/>
              </a:spcBef>
              <a:spcAft>
                <a:spcPts val="0"/>
              </a:spcAft>
              <a:buSzPts val="1800"/>
              <a:buChar char="●"/>
            </a:pPr>
            <a:r>
              <a:rPr lang="it"/>
              <a:t>Approccio all'ereditarietà differente</a:t>
            </a:r>
            <a:endParaRPr/>
          </a:p>
          <a:p>
            <a:pPr indent="-342900" lvl="0" marL="457200" rtl="0" algn="l">
              <a:lnSpc>
                <a:spcPct val="115000"/>
              </a:lnSpc>
              <a:spcBef>
                <a:spcPts val="0"/>
              </a:spcBef>
              <a:spcAft>
                <a:spcPts val="0"/>
              </a:spcAft>
              <a:buSzPts val="1800"/>
              <a:buChar char="●"/>
            </a:pPr>
            <a:r>
              <a:rPr lang="it"/>
              <a:t>Nessun costo di astrazione  </a:t>
            </a:r>
            <a:endParaRPr/>
          </a:p>
          <a:p>
            <a:pPr indent="-342900" lvl="0" marL="457200" rtl="0" algn="l">
              <a:lnSpc>
                <a:spcPct val="115000"/>
              </a:lnSpc>
              <a:spcBef>
                <a:spcPts val="0"/>
              </a:spcBef>
              <a:spcAft>
                <a:spcPts val="0"/>
              </a:spcAft>
              <a:buSzPts val="1800"/>
              <a:buChar char="●"/>
            </a:pPr>
            <a:r>
              <a:rPr lang="it"/>
              <a:t>Gestione delle dipendenze</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
        <p:nvSpPr>
          <p:cNvPr id="162" name="Google Shape;162;p25"/>
          <p:cNvSpPr txBox="1"/>
          <p:nvPr/>
        </p:nvSpPr>
        <p:spPr>
          <a:xfrm>
            <a:off x="5105401" y="2914651"/>
            <a:ext cx="2912400" cy="809400"/>
          </a:xfrm>
          <a:prstGeom prst="rect">
            <a:avLst/>
          </a:prstGeom>
          <a:noFill/>
          <a:ln>
            <a:noFill/>
          </a:ln>
        </p:spPr>
        <p:txBody>
          <a:bodyPr anchorCtr="0" anchor="t" bIns="0" lIns="0" spcFirstLastPara="1" rIns="0" wrap="square" tIns="12700">
            <a:spAutoFit/>
          </a:bodyPr>
          <a:lstStyle/>
          <a:p>
            <a:pPr indent="0" lvl="0" marL="12700" marR="5080" rtl="0" algn="l">
              <a:lnSpc>
                <a:spcPct val="187500"/>
              </a:lnSpc>
              <a:spcBef>
                <a:spcPts val="0"/>
              </a:spcBef>
              <a:spcAft>
                <a:spcPts val="0"/>
              </a:spcAft>
              <a:buNone/>
            </a:pPr>
            <a:r>
              <a:t/>
            </a:r>
            <a:endParaRPr b="0" i="0" sz="1800" u="none" cap="none" strike="noStrike">
              <a:solidFill>
                <a:srgbClr val="595959"/>
              </a:solidFill>
              <a:latin typeface="Arial"/>
              <a:ea typeface="Arial"/>
              <a:cs typeface="Arial"/>
              <a:sym typeface="Arial"/>
            </a:endParaRPr>
          </a:p>
          <a:p>
            <a:pPr indent="0" lvl="0" marL="12700" marR="5080" rtl="0" algn="l">
              <a:lnSpc>
                <a:spcPct val="1875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63" name="Google Shape;163;p2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Confronto (prestazioni *)</a:t>
            </a:r>
            <a:endParaRPr/>
          </a:p>
        </p:txBody>
      </p:sp>
      <p:sp>
        <p:nvSpPr>
          <p:cNvPr id="169" name="Google Shape;169;p26"/>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0" name="Google Shape;170;p26"/>
          <p:cNvPicPr preferRelativeResize="0"/>
          <p:nvPr/>
        </p:nvPicPr>
        <p:blipFill rotWithShape="1">
          <a:blip r:embed="rId3">
            <a:alphaModFix/>
          </a:blip>
          <a:srcRect b="0" l="0" r="0" t="0"/>
          <a:stretch/>
        </p:blipFill>
        <p:spPr>
          <a:xfrm>
            <a:off x="540300" y="1017697"/>
            <a:ext cx="3825090" cy="3703568"/>
          </a:xfrm>
          <a:prstGeom prst="rect">
            <a:avLst/>
          </a:prstGeom>
          <a:noFill/>
          <a:ln>
            <a:noFill/>
          </a:ln>
        </p:spPr>
      </p:pic>
      <p:sp>
        <p:nvSpPr>
          <p:cNvPr id="171" name="Google Shape;171;p26"/>
          <p:cNvSpPr txBox="1"/>
          <p:nvPr/>
        </p:nvSpPr>
        <p:spPr>
          <a:xfrm>
            <a:off x="4810800" y="3898845"/>
            <a:ext cx="4250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it" sz="900" u="none" cap="none" strike="noStrike">
                <a:solidFill>
                  <a:schemeClr val="dk1"/>
                </a:solidFill>
                <a:latin typeface="Arial"/>
                <a:ea typeface="Arial"/>
                <a:cs typeface="Arial"/>
                <a:sym typeface="Arial"/>
              </a:rPr>
              <a:t>* da: </a:t>
            </a:r>
            <a:r>
              <a:rPr b="0" i="0" lang="it" sz="900" u="none" cap="none" strike="noStrike">
                <a:solidFill>
                  <a:schemeClr val="dk1"/>
                </a:solidFill>
                <a:latin typeface="Arial"/>
                <a:ea typeface="Arial"/>
                <a:cs typeface="Arial"/>
                <a:sym typeface="Arial"/>
              </a:rPr>
              <a:t>Rui Pereira, et. all. 2017. </a:t>
            </a:r>
            <a:r>
              <a:rPr b="1" i="0" lang="it" sz="900" u="none" cap="none" strike="noStrike">
                <a:solidFill>
                  <a:schemeClr val="dk1"/>
                </a:solidFill>
                <a:latin typeface="Arial"/>
                <a:ea typeface="Arial"/>
                <a:cs typeface="Arial"/>
                <a:sym typeface="Arial"/>
              </a:rPr>
              <a:t>Energy efficiency across programming languages: how do energy, time, and memory relate? </a:t>
            </a:r>
            <a:r>
              <a:rPr b="0" i="0" lang="it" sz="900" u="none" cap="none" strike="noStrike">
                <a:solidFill>
                  <a:schemeClr val="dk1"/>
                </a:solidFill>
                <a:latin typeface="Arial"/>
                <a:ea typeface="Arial"/>
                <a:cs typeface="Arial"/>
                <a:sym typeface="Arial"/>
              </a:rPr>
              <a:t>In </a:t>
            </a:r>
            <a:r>
              <a:rPr b="0" i="1" lang="it" sz="900" u="none" cap="none" strike="noStrike">
                <a:solidFill>
                  <a:schemeClr val="dk1"/>
                </a:solidFill>
                <a:latin typeface="Arial"/>
                <a:ea typeface="Arial"/>
                <a:cs typeface="Arial"/>
                <a:sym typeface="Arial"/>
              </a:rPr>
              <a:t>Proceedings of the 10th ACM SIGPLAN International Conference on Software Language Engineering</a:t>
            </a:r>
            <a:r>
              <a:rPr b="0" i="0" lang="it" sz="900" u="none" cap="none" strike="noStrike">
                <a:solidFill>
                  <a:schemeClr val="dk1"/>
                </a:solidFill>
                <a:latin typeface="Arial"/>
                <a:ea typeface="Arial"/>
                <a:cs typeface="Arial"/>
                <a:sym typeface="Arial"/>
              </a:rPr>
              <a:t> (</a:t>
            </a:r>
            <a:r>
              <a:rPr b="0" i="1" lang="it" sz="900" u="none" cap="none" strike="noStrike">
                <a:solidFill>
                  <a:schemeClr val="dk1"/>
                </a:solidFill>
                <a:latin typeface="Arial"/>
                <a:ea typeface="Arial"/>
                <a:cs typeface="Arial"/>
                <a:sym typeface="Arial"/>
              </a:rPr>
              <a:t>SLE 2017</a:t>
            </a:r>
            <a:r>
              <a:rPr b="0" i="0" lang="it" sz="900" u="none" cap="none" strike="noStrike">
                <a:solidFill>
                  <a:schemeClr val="dk1"/>
                </a:solidFill>
                <a:latin typeface="Arial"/>
                <a:ea typeface="Arial"/>
                <a:cs typeface="Arial"/>
                <a:sym typeface="Arial"/>
              </a:rPr>
              <a:t>). Association for Computing Machinery, New York, NY, USA, 256–267. DOI:https://doi.org/10.1145/3136014.3136031</a:t>
            </a:r>
            <a:endParaRPr b="0" i="0" sz="900" u="none" cap="none" strike="noStrike">
              <a:solidFill>
                <a:srgbClr val="000000"/>
              </a:solidFill>
              <a:latin typeface="Arial"/>
              <a:ea typeface="Arial"/>
              <a:cs typeface="Arial"/>
              <a:sym typeface="Arial"/>
            </a:endParaRPr>
          </a:p>
        </p:txBody>
      </p:sp>
      <p:sp>
        <p:nvSpPr>
          <p:cNvPr id="172" name="Google Shape;172;p26"/>
          <p:cNvSpPr/>
          <p:nvPr/>
        </p:nvSpPr>
        <p:spPr>
          <a:xfrm>
            <a:off x="340476" y="14037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6"/>
          <p:cNvSpPr/>
          <p:nvPr/>
        </p:nvSpPr>
        <p:spPr>
          <a:xfrm>
            <a:off x="340476" y="1533330"/>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6"/>
          <p:cNvSpPr/>
          <p:nvPr/>
        </p:nvSpPr>
        <p:spPr>
          <a:xfrm>
            <a:off x="340476" y="16629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6"/>
          <p:cNvSpPr/>
          <p:nvPr/>
        </p:nvSpPr>
        <p:spPr>
          <a:xfrm>
            <a:off x="340476" y="1882980"/>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6"/>
          <p:cNvSpPr/>
          <p:nvPr/>
        </p:nvSpPr>
        <p:spPr>
          <a:xfrm>
            <a:off x="340476" y="4459793"/>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6"/>
          <p:cNvSpPr/>
          <p:nvPr/>
        </p:nvSpPr>
        <p:spPr>
          <a:xfrm>
            <a:off x="1717832" y="14037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6"/>
          <p:cNvSpPr/>
          <p:nvPr/>
        </p:nvSpPr>
        <p:spPr>
          <a:xfrm>
            <a:off x="1717832" y="1533330"/>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6"/>
          <p:cNvSpPr/>
          <p:nvPr/>
        </p:nvSpPr>
        <p:spPr>
          <a:xfrm>
            <a:off x="1717832" y="1662930"/>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6"/>
          <p:cNvSpPr/>
          <p:nvPr/>
        </p:nvSpPr>
        <p:spPr>
          <a:xfrm>
            <a:off x="1717832" y="1882980"/>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6"/>
          <p:cNvSpPr/>
          <p:nvPr/>
        </p:nvSpPr>
        <p:spPr>
          <a:xfrm>
            <a:off x="1717832" y="4459793"/>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2993203" y="1650908"/>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p:nvPr/>
        </p:nvSpPr>
        <p:spPr>
          <a:xfrm>
            <a:off x="2993203" y="2138947"/>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2993203" y="1910108"/>
            <a:ext cx="286800" cy="129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p:nvPr/>
        </p:nvSpPr>
        <p:spPr>
          <a:xfrm>
            <a:off x="2993203" y="3983062"/>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2994578" y="2756943"/>
            <a:ext cx="286800" cy="129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p:nvPr/>
        </p:nvSpPr>
        <p:spPr>
          <a:xfrm>
            <a:off x="340476" y="3004589"/>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1717832" y="2145371"/>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2994585" y="1530843"/>
            <a:ext cx="286800" cy="129600"/>
          </a:xfrm>
          <a:prstGeom prst="rightArrow">
            <a:avLst>
              <a:gd fmla="val 50000" name="adj1"/>
              <a:gd fmla="val 50000" name="adj2"/>
            </a:avLst>
          </a:prstGeom>
          <a:solidFill>
            <a:srgbClr val="6684E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Controllo</a:t>
            </a:r>
            <a:endParaRPr/>
          </a:p>
        </p:txBody>
      </p:sp>
      <p:sp>
        <p:nvSpPr>
          <p:cNvPr id="195" name="Google Shape;195;p27"/>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6" name="Google Shape;196;p27"/>
          <p:cNvSpPr txBox="1"/>
          <p:nvPr/>
        </p:nvSpPr>
        <p:spPr>
          <a:xfrm>
            <a:off x="1140450" y="1025055"/>
            <a:ext cx="7332000" cy="2630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it" sz="1800" u="none" cap="none" strike="noStrike">
                <a:solidFill>
                  <a:schemeClr val="dk1"/>
                </a:solidFill>
                <a:latin typeface="Consolas"/>
                <a:ea typeface="Consolas"/>
                <a:cs typeface="Consolas"/>
                <a:sym typeface="Consolas"/>
              </a:rPr>
              <a:t>typedef struct </a:t>
            </a:r>
            <a:r>
              <a:rPr b="0" i="0" lang="it" sz="1800" u="none" cap="none" strike="noStrike">
                <a:solidFill>
                  <a:schemeClr val="dk1"/>
                </a:solidFill>
                <a:latin typeface="Consolas"/>
                <a:ea typeface="Consolas"/>
                <a:cs typeface="Consolas"/>
                <a:sym typeface="Consolas"/>
              </a:rPr>
              <a:t>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a</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b</a:t>
            </a:r>
            <a:r>
              <a:rPr b="0" i="0" lang="it" sz="1800" u="none" cap="none" strike="noStrike">
                <a:solidFill>
                  <a:schemeClr val="dk1"/>
                </a:solidFill>
                <a:latin typeface="Consolas"/>
                <a:ea typeface="Consolas"/>
                <a:cs typeface="Consolas"/>
                <a:sym typeface="Consolas"/>
              </a:rPr>
              <a:t>; }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foo(</a:t>
            </a: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Dummy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 = (Dummy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malloc(</a:t>
            </a:r>
            <a:r>
              <a:rPr b="1" i="0" lang="it" sz="1800" u="none" cap="none" strike="noStrike">
                <a:solidFill>
                  <a:schemeClr val="dk1"/>
                </a:solidFill>
                <a:latin typeface="Consolas"/>
                <a:ea typeface="Consolas"/>
                <a:cs typeface="Consolas"/>
                <a:sym typeface="Consolas"/>
              </a:rPr>
              <a:t>sizeof</a:t>
            </a:r>
            <a:r>
              <a:rPr b="0" i="0" lang="it" sz="1800" u="none" cap="none" strike="noStrike">
                <a:solidFill>
                  <a:schemeClr val="dk1"/>
                </a:solidFill>
                <a:latin typeface="Consolas"/>
                <a:ea typeface="Consolas"/>
                <a:cs typeface="Consolas"/>
                <a:sym typeface="Consolas"/>
              </a:rPr>
              <a:t>(</a:t>
            </a:r>
            <a:r>
              <a:rPr b="1" i="0" lang="it" sz="1800" u="none" cap="none" strike="noStrike">
                <a:solidFill>
                  <a:schemeClr val="dk1"/>
                </a:solidFill>
                <a:latin typeface="Consolas"/>
                <a:ea typeface="Consolas"/>
                <a:cs typeface="Consolas"/>
                <a:sym typeface="Consolas"/>
              </a:rPr>
              <a:t>struct</a:t>
            </a:r>
            <a:r>
              <a:rPr b="0" i="0" lang="it" sz="1800" u="none" cap="none" strike="noStrike">
                <a:solidFill>
                  <a:schemeClr val="dk1"/>
                </a:solidFill>
                <a:latin typeface="Consolas"/>
                <a:ea typeface="Consolas"/>
                <a:cs typeface="Consolas"/>
                <a:sym typeface="Consolas"/>
              </a:rPr>
              <a:t>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-&gt;a = 2048;</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    free(</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p:txBody>
      </p:sp>
      <p:grpSp>
        <p:nvGrpSpPr>
          <p:cNvPr id="197" name="Google Shape;197;p27"/>
          <p:cNvGrpSpPr/>
          <p:nvPr/>
        </p:nvGrpSpPr>
        <p:grpSpPr>
          <a:xfrm>
            <a:off x="4530425" y="1402290"/>
            <a:ext cx="4613700" cy="611280"/>
            <a:chOff x="4530425" y="1812100"/>
            <a:chExt cx="4613700" cy="679200"/>
          </a:xfrm>
        </p:grpSpPr>
        <p:sp>
          <p:nvSpPr>
            <p:cNvPr id="198" name="Google Shape;198;p27"/>
            <p:cNvSpPr txBox="1"/>
            <p:nvPr/>
          </p:nvSpPr>
          <p:spPr>
            <a:xfrm>
              <a:off x="4803725" y="1812100"/>
              <a:ext cx="4340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Disposizione in memoria precisa</a:t>
              </a:r>
              <a:endParaRPr b="0" i="1" sz="2400" u="none" cap="none" strike="noStrike">
                <a:solidFill>
                  <a:srgbClr val="FF0000"/>
                </a:solidFill>
                <a:latin typeface="Calibri"/>
                <a:ea typeface="Calibri"/>
                <a:cs typeface="Calibri"/>
                <a:sym typeface="Calibri"/>
              </a:endParaRPr>
            </a:p>
          </p:txBody>
        </p:sp>
        <p:cxnSp>
          <p:nvCxnSpPr>
            <p:cNvPr id="199" name="Google Shape;199;p27"/>
            <p:cNvCxnSpPr>
              <a:stCxn id="198" idx="1"/>
            </p:cNvCxnSpPr>
            <p:nvPr/>
          </p:nvCxnSpPr>
          <p:spPr>
            <a:xfrm flipH="1">
              <a:off x="4530425" y="2119900"/>
              <a:ext cx="273300" cy="371400"/>
            </a:xfrm>
            <a:prstGeom prst="curvedConnector2">
              <a:avLst/>
            </a:prstGeom>
            <a:noFill/>
            <a:ln cap="flat" cmpd="sng" w="28575">
              <a:solidFill>
                <a:srgbClr val="FF0000"/>
              </a:solidFill>
              <a:prstDash val="solid"/>
              <a:round/>
              <a:headEnd len="sm" w="sm" type="none"/>
              <a:tailEnd len="med" w="med" type="triangle"/>
            </a:ln>
          </p:spPr>
        </p:cxnSp>
      </p:grpSp>
      <p:grpSp>
        <p:nvGrpSpPr>
          <p:cNvPr id="200" name="Google Shape;200;p27"/>
          <p:cNvGrpSpPr/>
          <p:nvPr/>
        </p:nvGrpSpPr>
        <p:grpSpPr>
          <a:xfrm>
            <a:off x="3564625" y="2246205"/>
            <a:ext cx="4194000" cy="554040"/>
            <a:chOff x="2955025" y="2580450"/>
            <a:chExt cx="4194000" cy="615600"/>
          </a:xfrm>
        </p:grpSpPr>
        <p:sp>
          <p:nvSpPr>
            <p:cNvPr id="201" name="Google Shape;201;p27"/>
            <p:cNvSpPr txBox="1"/>
            <p:nvPr/>
          </p:nvSpPr>
          <p:spPr>
            <a:xfrm>
              <a:off x="4149025" y="258045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Riferimento leggero</a:t>
              </a:r>
              <a:endParaRPr b="0" i="1" sz="2400" u="none" cap="none" strike="noStrike">
                <a:solidFill>
                  <a:srgbClr val="FF0000"/>
                </a:solidFill>
                <a:latin typeface="Calibri"/>
                <a:ea typeface="Calibri"/>
                <a:cs typeface="Calibri"/>
                <a:sym typeface="Calibri"/>
              </a:endParaRPr>
            </a:p>
          </p:txBody>
        </p:sp>
        <p:cxnSp>
          <p:nvCxnSpPr>
            <p:cNvPr id="202" name="Google Shape;202;p27"/>
            <p:cNvCxnSpPr>
              <a:stCxn id="201" idx="1"/>
            </p:cNvCxnSpPr>
            <p:nvPr/>
          </p:nvCxnSpPr>
          <p:spPr>
            <a:xfrm flipH="1">
              <a:off x="2955025" y="2888250"/>
              <a:ext cx="1194000" cy="6600"/>
            </a:xfrm>
            <a:prstGeom prst="curvedConnector3">
              <a:avLst>
                <a:gd fmla="val 50000" name="adj1"/>
              </a:avLst>
            </a:prstGeom>
            <a:noFill/>
            <a:ln cap="flat" cmpd="sng" w="28575">
              <a:solidFill>
                <a:srgbClr val="FF0000"/>
              </a:solidFill>
              <a:prstDash val="solid"/>
              <a:round/>
              <a:headEnd len="sm" w="sm" type="none"/>
              <a:tailEnd len="med" w="med" type="triangle"/>
            </a:ln>
          </p:spPr>
        </p:cxnSp>
      </p:grpSp>
      <p:grpSp>
        <p:nvGrpSpPr>
          <p:cNvPr id="203" name="Google Shape;203;p27"/>
          <p:cNvGrpSpPr/>
          <p:nvPr/>
        </p:nvGrpSpPr>
        <p:grpSpPr>
          <a:xfrm>
            <a:off x="3004775" y="2744895"/>
            <a:ext cx="4171800" cy="554040"/>
            <a:chOff x="3004775" y="3134550"/>
            <a:chExt cx="4171800" cy="615600"/>
          </a:xfrm>
        </p:grpSpPr>
        <p:sp>
          <p:nvSpPr>
            <p:cNvPr id="204" name="Google Shape;204;p27"/>
            <p:cNvSpPr txBox="1"/>
            <p:nvPr/>
          </p:nvSpPr>
          <p:spPr>
            <a:xfrm>
              <a:off x="4176575" y="313455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Rilascio deterministico</a:t>
              </a:r>
              <a:endParaRPr b="0" i="1" sz="2400" u="none" cap="none" strike="noStrike">
                <a:solidFill>
                  <a:srgbClr val="FF0000"/>
                </a:solidFill>
                <a:latin typeface="Calibri"/>
                <a:ea typeface="Calibri"/>
                <a:cs typeface="Calibri"/>
                <a:sym typeface="Calibri"/>
              </a:endParaRPr>
            </a:p>
          </p:txBody>
        </p:sp>
        <p:cxnSp>
          <p:nvCxnSpPr>
            <p:cNvPr id="205" name="Google Shape;205;p27"/>
            <p:cNvCxnSpPr>
              <a:stCxn id="204" idx="1"/>
            </p:cNvCxnSpPr>
            <p:nvPr/>
          </p:nvCxnSpPr>
          <p:spPr>
            <a:xfrm rot="10800000">
              <a:off x="3004775" y="3259350"/>
              <a:ext cx="1171800" cy="183000"/>
            </a:xfrm>
            <a:prstGeom prst="curvedConnector3">
              <a:avLst>
                <a:gd fmla="val 50000" name="adj1"/>
              </a:avLst>
            </a:prstGeom>
            <a:noFill/>
            <a:ln cap="flat" cmpd="sng" w="28575">
              <a:solidFill>
                <a:srgbClr val="FF0000"/>
              </a:solidFill>
              <a:prstDash val="solid"/>
              <a:round/>
              <a:headEnd len="sm" w="sm" type="none"/>
              <a:tailEnd len="med" w="med" type="triangle"/>
            </a:ln>
          </p:spPr>
        </p:cxnSp>
      </p:grpSp>
      <p:pic>
        <p:nvPicPr>
          <p:cNvPr id="206" name="Google Shape;206;p27"/>
          <p:cNvPicPr preferRelativeResize="0"/>
          <p:nvPr/>
        </p:nvPicPr>
        <p:blipFill rotWithShape="1">
          <a:blip r:embed="rId3">
            <a:alphaModFix/>
          </a:blip>
          <a:srcRect b="0" l="0" r="0" t="0"/>
          <a:stretch/>
        </p:blipFill>
        <p:spPr>
          <a:xfrm>
            <a:off x="2632200" y="3319785"/>
            <a:ext cx="3491640" cy="14913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Sicurezza</a:t>
            </a:r>
            <a:endParaRPr/>
          </a:p>
        </p:txBody>
      </p:sp>
      <p:sp>
        <p:nvSpPr>
          <p:cNvPr id="212" name="Google Shape;212;p28"/>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13" name="Google Shape;213;p28"/>
          <p:cNvSpPr txBox="1"/>
          <p:nvPr/>
        </p:nvSpPr>
        <p:spPr>
          <a:xfrm>
            <a:off x="1237075" y="1073520"/>
            <a:ext cx="7401600" cy="301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it" sz="1800" u="none" cap="none" strike="noStrike">
                <a:solidFill>
                  <a:schemeClr val="dk1"/>
                </a:solidFill>
                <a:latin typeface="Consolas"/>
                <a:ea typeface="Consolas"/>
                <a:cs typeface="Consolas"/>
                <a:sym typeface="Consolas"/>
              </a:rPr>
              <a:t>typedef struct </a:t>
            </a:r>
            <a:r>
              <a:rPr b="0" i="0" lang="it" sz="1800" u="none" cap="none" strike="noStrike">
                <a:solidFill>
                  <a:schemeClr val="dk1"/>
                </a:solidFill>
                <a:latin typeface="Consolas"/>
                <a:ea typeface="Consolas"/>
                <a:cs typeface="Consolas"/>
                <a:sym typeface="Consolas"/>
              </a:rPr>
              <a:t>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a</a:t>
            </a: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b</a:t>
            </a:r>
            <a:r>
              <a:rPr b="0" i="0" lang="it" sz="1800" u="none" cap="none" strike="noStrike">
                <a:solidFill>
                  <a:schemeClr val="dk1"/>
                </a:solidFill>
                <a:latin typeface="Consolas"/>
                <a:ea typeface="Consolas"/>
                <a:cs typeface="Consolas"/>
                <a:sym typeface="Consolas"/>
              </a:rPr>
              <a:t>; }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foo(</a:t>
            </a:r>
            <a:r>
              <a:rPr b="1" i="0" lang="it" sz="1800" u="none" cap="none" strike="noStrike">
                <a:solidFill>
                  <a:schemeClr val="dk1"/>
                </a:solidFill>
                <a:latin typeface="Consolas"/>
                <a:ea typeface="Consolas"/>
                <a:cs typeface="Consolas"/>
                <a:sym typeface="Consolas"/>
              </a:rPr>
              <a:t>void</a:t>
            </a:r>
            <a:r>
              <a:rPr b="0" i="0" lang="it" sz="1800" u="none" cap="none" strike="noStrike">
                <a:solidFill>
                  <a:schemeClr val="dk1"/>
                </a:solidFill>
                <a:latin typeface="Consolas"/>
                <a:ea typeface="Consolas"/>
                <a:cs typeface="Consolas"/>
                <a:sym typeface="Consolas"/>
              </a:rPr>
              <a:t>) {</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Dummy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 = (Dummy</a:t>
            </a:r>
            <a:r>
              <a:rPr b="1" i="0" lang="it" sz="1800" u="none" cap="none" strike="noStrike">
                <a:solidFill>
                  <a:schemeClr val="dk1"/>
                </a:solidFill>
                <a:latin typeface="Consolas"/>
                <a:ea typeface="Consolas"/>
                <a:cs typeface="Consolas"/>
                <a:sym typeface="Consolas"/>
              </a:rPr>
              <a:t> </a:t>
            </a:r>
            <a:r>
              <a:rPr b="0" i="0" lang="it" sz="1800" u="none" cap="none" strike="noStrike">
                <a:solidFill>
                  <a:schemeClr val="dk1"/>
                </a:solidFill>
                <a:latin typeface="Consolas"/>
                <a:ea typeface="Consolas"/>
                <a:cs typeface="Consolas"/>
                <a:sym typeface="Consolas"/>
              </a:rPr>
              <a:t>*) malloc(</a:t>
            </a:r>
            <a:r>
              <a:rPr b="1" i="0" lang="it" sz="1800" u="none" cap="none" strike="noStrike">
                <a:solidFill>
                  <a:schemeClr val="dk1"/>
                </a:solidFill>
                <a:latin typeface="Consolas"/>
                <a:ea typeface="Consolas"/>
                <a:cs typeface="Consolas"/>
                <a:sym typeface="Consolas"/>
              </a:rPr>
              <a:t>sizeof</a:t>
            </a:r>
            <a:r>
              <a:rPr b="0" i="0" lang="it" sz="1800" u="none" cap="none" strike="noStrike">
                <a:solidFill>
                  <a:schemeClr val="dk1"/>
                </a:solidFill>
                <a:latin typeface="Consolas"/>
                <a:ea typeface="Consolas"/>
                <a:cs typeface="Consolas"/>
                <a:sym typeface="Consolas"/>
              </a:rPr>
              <a:t>(</a:t>
            </a:r>
            <a:r>
              <a:rPr b="1" i="0" lang="it" sz="1800" u="none" cap="none" strike="noStrike">
                <a:solidFill>
                  <a:schemeClr val="dk1"/>
                </a:solidFill>
                <a:latin typeface="Consolas"/>
                <a:ea typeface="Consolas"/>
                <a:cs typeface="Consolas"/>
                <a:sym typeface="Consolas"/>
              </a:rPr>
              <a:t>struct</a:t>
            </a:r>
            <a:r>
              <a:rPr b="0" i="0" lang="it" sz="1800" u="none" cap="none" strike="noStrike">
                <a:solidFill>
                  <a:schemeClr val="dk1"/>
                </a:solidFill>
                <a:latin typeface="Consolas"/>
                <a:ea typeface="Consolas"/>
                <a:cs typeface="Consolas"/>
                <a:sym typeface="Consolas"/>
              </a:rPr>
              <a:t> Dummy));</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Dummy *</a:t>
            </a:r>
            <a:r>
              <a:rPr b="0" i="1" lang="it" sz="1800" u="none" cap="none" strike="noStrike">
                <a:solidFill>
                  <a:schemeClr val="dk1"/>
                </a:solidFill>
                <a:latin typeface="Consolas"/>
                <a:ea typeface="Consolas"/>
                <a:cs typeface="Consolas"/>
                <a:sym typeface="Consolas"/>
              </a:rPr>
              <a:t>alias </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 </a:t>
            </a:r>
            <a:r>
              <a:rPr b="0" i="0" lang="it" sz="1800" u="none" cap="none" strike="noStrike">
                <a:solidFill>
                  <a:srgbClr val="38761D"/>
                </a:solidFill>
                <a:latin typeface="Consolas"/>
                <a:ea typeface="Consolas"/>
                <a:cs typeface="Consolas"/>
                <a:sym typeface="Consolas"/>
              </a:rPr>
              <a:t>//Pericolo!!</a:t>
            </a:r>
            <a:endParaRPr b="0" i="0" sz="1800" u="none" cap="none" strike="noStrike">
              <a:solidFill>
                <a:srgbClr val="38761D"/>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free(</a:t>
            </a:r>
            <a:r>
              <a:rPr b="0" i="1" lang="it" sz="1800" u="none" cap="none" strike="noStrike">
                <a:solidFill>
                  <a:schemeClr val="dk1"/>
                </a:solidFill>
                <a:latin typeface="Consolas"/>
                <a:ea typeface="Consolas"/>
                <a:cs typeface="Consolas"/>
                <a:sym typeface="Consolas"/>
              </a:rPr>
              <a:t>ptr</a:t>
            </a: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a:t>
            </a:r>
            <a:r>
              <a:rPr b="1" i="0" lang="it" sz="1800" u="none" cap="none" strike="noStrike">
                <a:solidFill>
                  <a:schemeClr val="dk1"/>
                </a:solidFill>
                <a:latin typeface="Consolas"/>
                <a:ea typeface="Consolas"/>
                <a:cs typeface="Consolas"/>
                <a:sym typeface="Consolas"/>
              </a:rPr>
              <a:t>int</a:t>
            </a:r>
            <a:r>
              <a:rPr b="0" i="0" lang="it" sz="1800" u="none" cap="none" strike="noStrike">
                <a:solidFill>
                  <a:schemeClr val="dk1"/>
                </a:solidFill>
                <a:latin typeface="Consolas"/>
                <a:ea typeface="Consolas"/>
                <a:cs typeface="Consolas"/>
                <a:sym typeface="Consolas"/>
              </a:rPr>
              <a:t> </a:t>
            </a:r>
            <a:r>
              <a:rPr b="0" i="1" lang="it" sz="1800" u="none" cap="none" strike="noStrike">
                <a:solidFill>
                  <a:schemeClr val="dk1"/>
                </a:solidFill>
                <a:latin typeface="Consolas"/>
                <a:ea typeface="Consolas"/>
                <a:cs typeface="Consolas"/>
                <a:sym typeface="Consolas"/>
              </a:rPr>
              <a:t>a</a:t>
            </a:r>
            <a:r>
              <a:rPr b="0" i="0" lang="it" sz="1800" u="none" cap="none" strike="noStrike">
                <a:solidFill>
                  <a:schemeClr val="dk1"/>
                </a:solidFill>
                <a:latin typeface="Consolas"/>
                <a:ea typeface="Consolas"/>
                <a:cs typeface="Consolas"/>
                <a:sym typeface="Consolas"/>
              </a:rPr>
              <a:t> = </a:t>
            </a:r>
            <a:r>
              <a:rPr b="0" i="1" lang="it" sz="1800" u="none" cap="none" strike="noStrike">
                <a:solidFill>
                  <a:schemeClr val="dk1"/>
                </a:solidFill>
                <a:latin typeface="Consolas"/>
                <a:ea typeface="Consolas"/>
                <a:cs typeface="Consolas"/>
                <a:sym typeface="Consolas"/>
              </a:rPr>
              <a:t>alias</a:t>
            </a:r>
            <a:r>
              <a:rPr b="0" i="0" lang="it" sz="1800" u="none" cap="none" strike="noStrike">
                <a:solidFill>
                  <a:schemeClr val="dk1"/>
                </a:solidFill>
                <a:latin typeface="Consolas"/>
                <a:ea typeface="Consolas"/>
                <a:cs typeface="Consolas"/>
                <a:sym typeface="Consolas"/>
              </a:rPr>
              <a:t>-&gt;a;</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    free(</a:t>
            </a:r>
            <a:r>
              <a:rPr b="0" i="1" lang="it" sz="1800" u="none" cap="none" strike="noStrike">
                <a:solidFill>
                  <a:schemeClr val="dk1"/>
                </a:solidFill>
                <a:latin typeface="Consolas"/>
                <a:ea typeface="Consolas"/>
                <a:cs typeface="Consolas"/>
                <a:sym typeface="Consolas"/>
              </a:rPr>
              <a:t>alias</a:t>
            </a: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it"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p:txBody>
      </p:sp>
      <p:sp>
        <p:nvSpPr>
          <p:cNvPr id="214" name="Google Shape;214;p28"/>
          <p:cNvSpPr txBox="1"/>
          <p:nvPr/>
        </p:nvSpPr>
        <p:spPr>
          <a:xfrm>
            <a:off x="4631850" y="2586990"/>
            <a:ext cx="330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Uso di blocco rilasciato!</a:t>
            </a:r>
            <a:endParaRPr b="0" i="0" sz="1400" u="none" cap="none" strike="noStrike">
              <a:solidFill>
                <a:srgbClr val="000000"/>
              </a:solidFill>
              <a:latin typeface="Arial"/>
              <a:ea typeface="Arial"/>
              <a:cs typeface="Arial"/>
              <a:sym typeface="Arial"/>
            </a:endParaRPr>
          </a:p>
        </p:txBody>
      </p:sp>
      <p:cxnSp>
        <p:nvCxnSpPr>
          <p:cNvPr id="215" name="Google Shape;215;p28"/>
          <p:cNvCxnSpPr>
            <a:stCxn id="214" idx="1"/>
            <a:endCxn id="216" idx="0"/>
          </p:cNvCxnSpPr>
          <p:nvPr/>
        </p:nvCxnSpPr>
        <p:spPr>
          <a:xfrm flipH="1">
            <a:off x="3176250" y="2864040"/>
            <a:ext cx="1455600" cy="218100"/>
          </a:xfrm>
          <a:prstGeom prst="curvedConnector2">
            <a:avLst/>
          </a:prstGeom>
          <a:noFill/>
          <a:ln cap="flat" cmpd="sng" w="28575">
            <a:solidFill>
              <a:srgbClr val="FF0000"/>
            </a:solidFill>
            <a:prstDash val="solid"/>
            <a:round/>
            <a:headEnd len="sm" w="sm" type="none"/>
            <a:tailEnd len="med" w="med" type="triangle"/>
          </a:ln>
        </p:spPr>
      </p:cxnSp>
      <p:sp>
        <p:nvSpPr>
          <p:cNvPr id="217" name="Google Shape;217;p28"/>
          <p:cNvSpPr txBox="1"/>
          <p:nvPr/>
        </p:nvSpPr>
        <p:spPr>
          <a:xfrm>
            <a:off x="1222650" y="3970204"/>
            <a:ext cx="211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Doppio rilascio!</a:t>
            </a:r>
            <a:endParaRPr b="0" i="0" sz="1400" u="none" cap="none" strike="noStrike">
              <a:solidFill>
                <a:srgbClr val="000000"/>
              </a:solidFill>
              <a:latin typeface="Arial"/>
              <a:ea typeface="Arial"/>
              <a:cs typeface="Arial"/>
              <a:sym typeface="Arial"/>
            </a:endParaRPr>
          </a:p>
        </p:txBody>
      </p:sp>
      <p:cxnSp>
        <p:nvCxnSpPr>
          <p:cNvPr id="218" name="Google Shape;218;p28"/>
          <p:cNvCxnSpPr>
            <a:stCxn id="217" idx="1"/>
          </p:cNvCxnSpPr>
          <p:nvPr/>
        </p:nvCxnSpPr>
        <p:spPr>
          <a:xfrm flipH="1" rot="10800000">
            <a:off x="1222650" y="3513454"/>
            <a:ext cx="605700" cy="733800"/>
          </a:xfrm>
          <a:prstGeom prst="curvedConnector4">
            <a:avLst>
              <a:gd fmla="val -39314" name="adj1"/>
              <a:gd fmla="val 68878" name="adj2"/>
            </a:avLst>
          </a:prstGeom>
          <a:noFill/>
          <a:ln cap="flat" cmpd="sng" w="28575">
            <a:solidFill>
              <a:srgbClr val="FF0000"/>
            </a:solidFill>
            <a:prstDash val="solid"/>
            <a:round/>
            <a:headEnd len="sm" w="sm" type="none"/>
            <a:tailEnd len="med" w="med" type="triangle"/>
          </a:ln>
        </p:spPr>
      </p:cxnSp>
      <p:grpSp>
        <p:nvGrpSpPr>
          <p:cNvPr id="219" name="Google Shape;219;p28"/>
          <p:cNvGrpSpPr/>
          <p:nvPr/>
        </p:nvGrpSpPr>
        <p:grpSpPr>
          <a:xfrm>
            <a:off x="6955025" y="3213383"/>
            <a:ext cx="1428900" cy="653940"/>
            <a:chOff x="7488425" y="3570425"/>
            <a:chExt cx="1428900" cy="726600"/>
          </a:xfrm>
        </p:grpSpPr>
        <p:sp>
          <p:nvSpPr>
            <p:cNvPr id="220" name="Google Shape;220;p28"/>
            <p:cNvSpPr/>
            <p:nvPr/>
          </p:nvSpPr>
          <p:spPr>
            <a:xfrm>
              <a:off x="7488425" y="3570425"/>
              <a:ext cx="1428900" cy="363300"/>
            </a:xfrm>
            <a:prstGeom prst="rect">
              <a:avLst/>
            </a:prstGeom>
            <a:solidFill>
              <a:srgbClr val="E691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.a</a:t>
              </a:r>
              <a:endParaRPr b="1" i="0" sz="1400" u="none" cap="none" strike="noStrike">
                <a:solidFill>
                  <a:schemeClr val="lt1"/>
                </a:solidFill>
                <a:latin typeface="Arial"/>
                <a:ea typeface="Arial"/>
                <a:cs typeface="Arial"/>
                <a:sym typeface="Arial"/>
              </a:endParaRPr>
            </a:p>
          </p:txBody>
        </p:sp>
        <p:sp>
          <p:nvSpPr>
            <p:cNvPr id="221" name="Google Shape;221;p28"/>
            <p:cNvSpPr/>
            <p:nvPr/>
          </p:nvSpPr>
          <p:spPr>
            <a:xfrm>
              <a:off x="7488425" y="3933725"/>
              <a:ext cx="1428900" cy="363300"/>
            </a:xfrm>
            <a:prstGeom prst="rect">
              <a:avLst/>
            </a:prstGeom>
            <a:solidFill>
              <a:srgbClr val="E691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.b</a:t>
              </a:r>
              <a:endParaRPr b="1" i="0" sz="1400" u="none" cap="none" strike="noStrike">
                <a:solidFill>
                  <a:schemeClr val="lt1"/>
                </a:solidFill>
                <a:latin typeface="Arial"/>
                <a:ea typeface="Arial"/>
                <a:cs typeface="Arial"/>
                <a:sym typeface="Arial"/>
              </a:endParaRPr>
            </a:p>
          </p:txBody>
        </p:sp>
      </p:grpSp>
      <p:sp>
        <p:nvSpPr>
          <p:cNvPr id="222" name="Google Shape;222;p28"/>
          <p:cNvSpPr/>
          <p:nvPr/>
        </p:nvSpPr>
        <p:spPr>
          <a:xfrm>
            <a:off x="4135975" y="3213382"/>
            <a:ext cx="1428900" cy="327000"/>
          </a:xfrm>
          <a:prstGeom prst="rect">
            <a:avLst/>
          </a:prstGeom>
          <a:solidFill>
            <a:srgbClr val="5886C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223" name="Google Shape;223;p28"/>
          <p:cNvSpPr/>
          <p:nvPr/>
        </p:nvSpPr>
        <p:spPr>
          <a:xfrm>
            <a:off x="4135975" y="3540353"/>
            <a:ext cx="1428900" cy="327000"/>
          </a:xfrm>
          <a:prstGeom prst="rect">
            <a:avLst/>
          </a:prstGeom>
          <a:solidFill>
            <a:srgbClr val="5886C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ptr</a:t>
            </a:r>
            <a:endParaRPr b="1" i="0" sz="1400" u="none" cap="none" strike="noStrike">
              <a:solidFill>
                <a:schemeClr val="lt1"/>
              </a:solidFill>
              <a:latin typeface="Arial"/>
              <a:ea typeface="Arial"/>
              <a:cs typeface="Arial"/>
              <a:sym typeface="Arial"/>
            </a:endParaRPr>
          </a:p>
        </p:txBody>
      </p:sp>
      <p:sp>
        <p:nvSpPr>
          <p:cNvPr id="224" name="Google Shape;224;p28"/>
          <p:cNvSpPr txBox="1"/>
          <p:nvPr/>
        </p:nvSpPr>
        <p:spPr>
          <a:xfrm>
            <a:off x="5080375" y="4224443"/>
            <a:ext cx="3307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1" lang="it" sz="2400" u="none" cap="none" strike="noStrike">
                <a:solidFill>
                  <a:srgbClr val="FF0000"/>
                </a:solidFill>
                <a:latin typeface="Calibri"/>
                <a:ea typeface="Calibri"/>
                <a:cs typeface="Calibri"/>
                <a:sym typeface="Calibri"/>
              </a:rPr>
              <a:t>Dangling pointer!</a:t>
            </a:r>
            <a:endParaRPr b="0" i="0" sz="1400" u="none" cap="none" strike="noStrike">
              <a:solidFill>
                <a:srgbClr val="000000"/>
              </a:solidFill>
              <a:latin typeface="Arial"/>
              <a:ea typeface="Arial"/>
              <a:cs typeface="Arial"/>
              <a:sym typeface="Arial"/>
            </a:endParaRPr>
          </a:p>
        </p:txBody>
      </p:sp>
      <p:cxnSp>
        <p:nvCxnSpPr>
          <p:cNvPr id="225" name="Google Shape;225;p28"/>
          <p:cNvCxnSpPr>
            <a:stCxn id="223" idx="3"/>
            <a:endCxn id="220" idx="1"/>
          </p:cNvCxnSpPr>
          <p:nvPr/>
        </p:nvCxnSpPr>
        <p:spPr>
          <a:xfrm flipH="1" rot="10800000">
            <a:off x="5564875" y="3376853"/>
            <a:ext cx="1390200" cy="327000"/>
          </a:xfrm>
          <a:prstGeom prst="curvedConnector3">
            <a:avLst>
              <a:gd fmla="val 49998" name="adj1"/>
            </a:avLst>
          </a:prstGeom>
          <a:noFill/>
          <a:ln cap="flat" cmpd="sng" w="19050">
            <a:solidFill>
              <a:schemeClr val="dk2"/>
            </a:solidFill>
            <a:prstDash val="solid"/>
            <a:round/>
            <a:headEnd len="sm" w="sm" type="none"/>
            <a:tailEnd len="med" w="med" type="triangle"/>
          </a:ln>
        </p:spPr>
      </p:cxnSp>
      <p:grpSp>
        <p:nvGrpSpPr>
          <p:cNvPr id="226" name="Google Shape;226;p28"/>
          <p:cNvGrpSpPr/>
          <p:nvPr/>
        </p:nvGrpSpPr>
        <p:grpSpPr>
          <a:xfrm>
            <a:off x="4135975" y="3376744"/>
            <a:ext cx="2819100" cy="802305"/>
            <a:chOff x="4440775" y="3751938"/>
            <a:chExt cx="2819100" cy="891450"/>
          </a:xfrm>
        </p:grpSpPr>
        <p:sp>
          <p:nvSpPr>
            <p:cNvPr id="227" name="Google Shape;227;p28"/>
            <p:cNvSpPr/>
            <p:nvPr/>
          </p:nvSpPr>
          <p:spPr>
            <a:xfrm>
              <a:off x="4440775" y="4280088"/>
              <a:ext cx="1428900" cy="363300"/>
            </a:xfrm>
            <a:prstGeom prst="rect">
              <a:avLst/>
            </a:prstGeom>
            <a:solidFill>
              <a:srgbClr val="5886C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it" sz="1400" u="none" cap="none" strike="noStrike">
                  <a:solidFill>
                    <a:schemeClr val="lt1"/>
                  </a:solidFill>
                  <a:latin typeface="Arial"/>
                  <a:ea typeface="Arial"/>
                  <a:cs typeface="Arial"/>
                  <a:sym typeface="Arial"/>
                </a:rPr>
                <a:t>alias</a:t>
              </a:r>
              <a:endParaRPr b="1" i="0" sz="1400" u="none" cap="none" strike="noStrike">
                <a:solidFill>
                  <a:schemeClr val="lt1"/>
                </a:solidFill>
                <a:latin typeface="Arial"/>
                <a:ea typeface="Arial"/>
                <a:cs typeface="Arial"/>
                <a:sym typeface="Arial"/>
              </a:endParaRPr>
            </a:p>
          </p:txBody>
        </p:sp>
        <p:cxnSp>
          <p:nvCxnSpPr>
            <p:cNvPr id="228" name="Google Shape;228;p28"/>
            <p:cNvCxnSpPr>
              <a:stCxn id="227" idx="3"/>
              <a:endCxn id="220" idx="1"/>
            </p:cNvCxnSpPr>
            <p:nvPr/>
          </p:nvCxnSpPr>
          <p:spPr>
            <a:xfrm flipH="1" rot="10800000">
              <a:off x="5869675" y="3751938"/>
              <a:ext cx="1390200" cy="709800"/>
            </a:xfrm>
            <a:prstGeom prst="curvedConnector3">
              <a:avLst>
                <a:gd fmla="val 71923" name="adj1"/>
              </a:avLst>
            </a:prstGeom>
            <a:noFill/>
            <a:ln cap="flat" cmpd="sng" w="19050">
              <a:solidFill>
                <a:schemeClr val="dk2"/>
              </a:solidFill>
              <a:prstDash val="solid"/>
              <a:round/>
              <a:headEnd len="sm" w="sm" type="none"/>
              <a:tailEnd len="med" w="med" type="triangle"/>
            </a:ln>
          </p:spPr>
        </p:cxnSp>
      </p:grpSp>
      <p:sp>
        <p:nvSpPr>
          <p:cNvPr id="229" name="Google Shape;229;p28"/>
          <p:cNvSpPr/>
          <p:nvPr/>
        </p:nvSpPr>
        <p:spPr>
          <a:xfrm>
            <a:off x="7035725" y="2969978"/>
            <a:ext cx="1267500" cy="1140600"/>
          </a:xfrm>
          <a:prstGeom prst="mathMultiply">
            <a:avLst>
              <a:gd fmla="val 23520" name="adj1"/>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a:off x="2860475" y="3081998"/>
            <a:ext cx="631500" cy="213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8"/>
          <p:cNvSpPr/>
          <p:nvPr/>
        </p:nvSpPr>
        <p:spPr>
          <a:xfrm>
            <a:off x="192475" y="2187334"/>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8"/>
          <p:cNvSpPr/>
          <p:nvPr/>
        </p:nvSpPr>
        <p:spPr>
          <a:xfrm>
            <a:off x="192475" y="2485130"/>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8"/>
          <p:cNvSpPr/>
          <p:nvPr/>
        </p:nvSpPr>
        <p:spPr>
          <a:xfrm>
            <a:off x="192475" y="2782927"/>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8"/>
          <p:cNvSpPr/>
          <p:nvPr/>
        </p:nvSpPr>
        <p:spPr>
          <a:xfrm>
            <a:off x="192475" y="3127480"/>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8"/>
          <p:cNvSpPr/>
          <p:nvPr/>
        </p:nvSpPr>
        <p:spPr>
          <a:xfrm>
            <a:off x="192475" y="3437014"/>
            <a:ext cx="789300" cy="204900"/>
          </a:xfrm>
          <a:prstGeom prst="rightArrow">
            <a:avLst>
              <a:gd fmla="val 50000" name="adj1"/>
              <a:gd fmla="val 50000" name="adj2"/>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0"/>
                                        </p:tgtEl>
                                      </p:cBhvr>
                                    </p:animEffect>
                                    <p:set>
                                      <p:cBhvr>
                                        <p:cTn dur="1" fill="hold">
                                          <p:stCondLst>
                                            <p:cond delay="1000"/>
                                          </p:stCondLst>
                                        </p:cTn>
                                        <p:tgtEl>
                                          <p:spTgt spid="2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300"/>
                                        <p:tgtEl>
                                          <p:spTgt spid="229"/>
                                        </p:tgtEl>
                                      </p:cBhvr>
                                    </p:animEffect>
                                  </p:childTnLst>
                                </p:cTn>
                              </p:par>
                              <p:par>
                                <p:cTn fill="hold" nodeType="withEffect" presetClass="exit" presetID="10" presetSubtype="0">
                                  <p:stCondLst>
                                    <p:cond delay="0"/>
                                  </p:stCondLst>
                                  <p:childTnLst>
                                    <p:animEffect filter="fade" transition="out">
                                      <p:cBhvr>
                                        <p:cTn dur="1000"/>
                                        <p:tgtEl>
                                          <p:spTgt spid="231"/>
                                        </p:tgtEl>
                                      </p:cBhvr>
                                    </p:animEffect>
                                    <p:set>
                                      <p:cBhvr>
                                        <p:cTn dur="1" fill="hold">
                                          <p:stCondLst>
                                            <p:cond delay="1000"/>
                                          </p:stCondLst>
                                        </p:cTn>
                                        <p:tgtEl>
                                          <p:spTgt spid="2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par>
                          <p:cTn fill="hold">
                            <p:stCondLst>
                              <p:cond delay="1300"/>
                            </p:stCondLst>
                            <p:childTnLst>
                              <p:par>
                                <p:cTn fill="hold" nodeType="afterEffect" presetClass="exit" presetID="10" presetSubtype="0">
                                  <p:stCondLst>
                                    <p:cond delay="0"/>
                                  </p:stCondLst>
                                  <p:childTnLst>
                                    <p:animEffect filter="fade" transition="out">
                                      <p:cBhvr>
                                        <p:cTn dur="1000"/>
                                        <p:tgtEl>
                                          <p:spTgt spid="219"/>
                                        </p:tgtEl>
                                      </p:cBhvr>
                                    </p:animEffect>
                                    <p:set>
                                      <p:cBhvr>
                                        <p:cTn dur="1" fill="hold">
                                          <p:stCondLst>
                                            <p:cond delay="1000"/>
                                          </p:stCondLst>
                                        </p:cTn>
                                        <p:tgtEl>
                                          <p:spTgt spid="2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5"/>
                                        </p:tgtEl>
                                      </p:cBhvr>
                                    </p:animEffect>
                                    <p:set>
                                      <p:cBhvr>
                                        <p:cTn dur="1" fill="hold">
                                          <p:stCondLst>
                                            <p:cond delay="1000"/>
                                          </p:stCondLst>
                                        </p:cTn>
                                        <p:tgtEl>
                                          <p:spTgt spid="225"/>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xit" presetID="10" presetSubtype="0">
                                  <p:stCondLst>
                                    <p:cond delay="0"/>
                                  </p:stCondLst>
                                  <p:childTnLst>
                                    <p:animEffect filter="fade" transition="out">
                                      <p:cBhvr>
                                        <p:cTn dur="1000"/>
                                        <p:tgtEl>
                                          <p:spTgt spid="232"/>
                                        </p:tgtEl>
                                      </p:cBhvr>
                                    </p:animEffect>
                                    <p:set>
                                      <p:cBhvr>
                                        <p:cTn dur="1" fill="hold">
                                          <p:stCondLst>
                                            <p:cond delay="1000"/>
                                          </p:stCondLst>
                                        </p:cTn>
                                        <p:tgtEl>
                                          <p:spTgt spid="2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xit" presetID="10" presetSubtype="0">
                                  <p:stCondLst>
                                    <p:cond delay="0"/>
                                  </p:stCondLst>
                                  <p:childTnLst>
                                    <p:animEffect filter="fade" transition="out">
                                      <p:cBhvr>
                                        <p:cTn dur="1000"/>
                                        <p:tgtEl>
                                          <p:spTgt spid="233"/>
                                        </p:tgtEl>
                                      </p:cBhvr>
                                    </p:animEffect>
                                    <p:set>
                                      <p:cBhvr>
                                        <p:cTn dur="1" fill="hold">
                                          <p:stCondLst>
                                            <p:cond delay="1000"/>
                                          </p:stCondLst>
                                        </p:cTn>
                                        <p:tgtEl>
                                          <p:spTgt spid="23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Sicurezza</a:t>
            </a:r>
            <a:endParaRPr/>
          </a:p>
        </p:txBody>
      </p:sp>
      <p:sp>
        <p:nvSpPr>
          <p:cNvPr id="240" name="Google Shape;24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it"/>
              <a:t>Rust si appoggia ad un sistema di validazione dei tipi in fase di compilazione che impedisce (per i programmi che non fanno uso delle estensioni </a:t>
            </a:r>
            <a:r>
              <a:rPr i="1" lang="it"/>
              <a:t>unsafe</a:t>
            </a:r>
            <a:r>
              <a:rPr lang="it"/>
              <a:t>) i seguenti tipi di errore:</a:t>
            </a:r>
            <a:endParaRPr/>
          </a:p>
          <a:p>
            <a:pPr indent="-317499" lvl="1" marL="914400" rtl="0" algn="l">
              <a:lnSpc>
                <a:spcPct val="115000"/>
              </a:lnSpc>
              <a:spcBef>
                <a:spcPts val="0"/>
              </a:spcBef>
              <a:spcAft>
                <a:spcPts val="0"/>
              </a:spcAft>
              <a:buSzPct val="108107"/>
              <a:buChar char="○"/>
            </a:pPr>
            <a:r>
              <a:rPr b="1" lang="it">
                <a:solidFill>
                  <a:srgbClr val="0B5394"/>
                </a:solidFill>
              </a:rPr>
              <a:t>Dangling pointer </a:t>
            </a:r>
            <a:r>
              <a:rPr lang="it"/>
              <a:t>- uso di puntatori ad aree di memoria GIÀ rilasciate</a:t>
            </a:r>
            <a:endParaRPr/>
          </a:p>
          <a:p>
            <a:pPr indent="-317499" lvl="1" marL="914400" rtl="0" algn="l">
              <a:lnSpc>
                <a:spcPct val="115000"/>
              </a:lnSpc>
              <a:spcBef>
                <a:spcPts val="0"/>
              </a:spcBef>
              <a:spcAft>
                <a:spcPts val="0"/>
              </a:spcAft>
              <a:buSzPct val="108107"/>
              <a:buChar char="○"/>
            </a:pPr>
            <a:r>
              <a:rPr b="1" lang="it">
                <a:solidFill>
                  <a:srgbClr val="0B5394"/>
                </a:solidFill>
              </a:rPr>
              <a:t>Doppi rilasci</a:t>
            </a:r>
            <a:r>
              <a:rPr b="1" lang="it">
                <a:solidFill>
                  <a:srgbClr val="6684E1"/>
                </a:solidFill>
              </a:rPr>
              <a:t> </a:t>
            </a:r>
            <a:r>
              <a:rPr lang="it"/>
              <a:t>- tentativo di restituire al S.O. un’area di memoria già rilasciata</a:t>
            </a:r>
            <a:endParaRPr/>
          </a:p>
          <a:p>
            <a:pPr indent="-317499" lvl="1" marL="914400" rtl="0" algn="l">
              <a:lnSpc>
                <a:spcPct val="115000"/>
              </a:lnSpc>
              <a:spcBef>
                <a:spcPts val="0"/>
              </a:spcBef>
              <a:spcAft>
                <a:spcPts val="0"/>
              </a:spcAft>
              <a:buSzPct val="108107"/>
              <a:buChar char="○"/>
            </a:pPr>
            <a:r>
              <a:rPr b="1" lang="it">
                <a:solidFill>
                  <a:srgbClr val="0B5394"/>
                </a:solidFill>
              </a:rPr>
              <a:t>Corse critiche</a:t>
            </a:r>
            <a:r>
              <a:rPr lang="it"/>
              <a:t> - accesso a dati il cui contenuto è indeterminato a seguito di eventi fuori dal controllo del programma stesso (ordine di schedulazione, attese legate all’I/O, …)</a:t>
            </a:r>
            <a:endParaRPr/>
          </a:p>
          <a:p>
            <a:pPr indent="-317499" lvl="1" marL="914400" rtl="0" algn="l">
              <a:lnSpc>
                <a:spcPct val="115000"/>
              </a:lnSpc>
              <a:spcBef>
                <a:spcPts val="0"/>
              </a:spcBef>
              <a:spcAft>
                <a:spcPts val="0"/>
              </a:spcAft>
              <a:buSzPct val="108107"/>
              <a:buChar char="○"/>
            </a:pPr>
            <a:r>
              <a:rPr b="1" lang="it">
                <a:solidFill>
                  <a:srgbClr val="0B5394"/>
                </a:solidFill>
              </a:rPr>
              <a:t>Buffer overflow</a:t>
            </a:r>
            <a:r>
              <a:rPr lang="it"/>
              <a:t> - tentativi di accedere ad aree di memoria contigue a quelle possedute da una variabile, ma non di sua pertinenza</a:t>
            </a:r>
            <a:endParaRPr/>
          </a:p>
          <a:p>
            <a:pPr indent="-317499" lvl="1" marL="914400" rtl="0" algn="l">
              <a:lnSpc>
                <a:spcPct val="115000"/>
              </a:lnSpc>
              <a:spcBef>
                <a:spcPts val="0"/>
              </a:spcBef>
              <a:spcAft>
                <a:spcPts val="0"/>
              </a:spcAft>
              <a:buSzPct val="108107"/>
              <a:buChar char="○"/>
            </a:pPr>
            <a:r>
              <a:rPr b="1" lang="it">
                <a:solidFill>
                  <a:srgbClr val="0B5394"/>
                </a:solidFill>
              </a:rPr>
              <a:t>Iteratori invalidi</a:t>
            </a:r>
            <a:r>
              <a:rPr b="1" lang="it">
                <a:solidFill>
                  <a:srgbClr val="6684E1"/>
                </a:solidFill>
              </a:rPr>
              <a:t> </a:t>
            </a:r>
            <a:r>
              <a:rPr lang="it"/>
              <a:t>- accesso iterativo (uno alla volta) agli elementi contenuti in una collezione che viene modificata mentre l’iterazione è in corso</a:t>
            </a:r>
            <a:endParaRPr/>
          </a:p>
          <a:p>
            <a:pPr indent="-317499" lvl="1" marL="914400" rtl="0" algn="l">
              <a:lnSpc>
                <a:spcPct val="115000"/>
              </a:lnSpc>
              <a:spcBef>
                <a:spcPts val="0"/>
              </a:spcBef>
              <a:spcAft>
                <a:spcPts val="0"/>
              </a:spcAft>
              <a:buSzPct val="108107"/>
              <a:buChar char="○"/>
            </a:pPr>
            <a:r>
              <a:rPr b="1" lang="it">
                <a:solidFill>
                  <a:srgbClr val="0B5394"/>
                </a:solidFill>
              </a:rPr>
              <a:t>Overflow aritmetici</a:t>
            </a:r>
            <a:r>
              <a:rPr b="1" lang="it">
                <a:solidFill>
                  <a:srgbClr val="6684E1"/>
                </a:solidFill>
              </a:rPr>
              <a:t> </a:t>
            </a:r>
            <a:r>
              <a:rPr lang="it"/>
              <a:t>(solo in modalità debug) - esecuzione di operazioni aritmetiche che, a seguito della limitata capacità di rappresentazione dei numeri binari, portano ad  errori grossolani (2_000_000_000 + 2_000_000_000 = -294_967_296)</a:t>
            </a:r>
            <a:endParaRPr/>
          </a:p>
          <a:p>
            <a:pPr indent="-342900" lvl="0" marL="457200" rtl="0" algn="l">
              <a:lnSpc>
                <a:spcPct val="115000"/>
              </a:lnSpc>
              <a:spcBef>
                <a:spcPts val="0"/>
              </a:spcBef>
              <a:spcAft>
                <a:spcPts val="0"/>
              </a:spcAft>
              <a:buSzPct val="108108"/>
              <a:buChar char="●"/>
            </a:pPr>
            <a:r>
              <a:rPr lang="it"/>
              <a:t>Il linguaggio favorisce l’uso di costrutti immutabili e propone convenzioni volte a limitare il rischio di compromissione dei dati</a:t>
            </a:r>
            <a:endParaRPr/>
          </a:p>
        </p:txBody>
      </p:sp>
      <p:sp>
        <p:nvSpPr>
          <p:cNvPr id="241" name="Google Shape;241;p29"/>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Prestazioni</a:t>
            </a:r>
            <a:endParaRPr/>
          </a:p>
        </p:txBody>
      </p:sp>
      <p:sp>
        <p:nvSpPr>
          <p:cNvPr id="247" name="Google Shape;24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Il compilatore ottimizza in modo aggressivo </a:t>
            </a:r>
            <a:r>
              <a:rPr b="1" lang="it">
                <a:solidFill>
                  <a:srgbClr val="0C5394"/>
                </a:solidFill>
              </a:rPr>
              <a:t>dimensioni</a:t>
            </a:r>
            <a:r>
              <a:rPr lang="it"/>
              <a:t> e </a:t>
            </a:r>
            <a:r>
              <a:rPr b="1" lang="it">
                <a:solidFill>
                  <a:srgbClr val="0B5394"/>
                </a:solidFill>
              </a:rPr>
              <a:t>velocità</a:t>
            </a:r>
            <a:r>
              <a:rPr lang="it"/>
              <a:t> del codice generato</a:t>
            </a:r>
            <a:endParaRPr/>
          </a:p>
          <a:p>
            <a:pPr indent="-317500" lvl="1" marL="914400" rtl="0" algn="l">
              <a:lnSpc>
                <a:spcPct val="115000"/>
              </a:lnSpc>
              <a:spcBef>
                <a:spcPts val="0"/>
              </a:spcBef>
              <a:spcAft>
                <a:spcPts val="0"/>
              </a:spcAft>
              <a:buSzPts val="1400"/>
              <a:buChar char="○"/>
            </a:pPr>
            <a:r>
              <a:rPr lang="it"/>
              <a:t>Le strutture dati base del linguaggio sono pensate per favorire l’</a:t>
            </a:r>
            <a:r>
              <a:rPr b="1" lang="it">
                <a:solidFill>
                  <a:srgbClr val="0B5394"/>
                </a:solidFill>
              </a:rPr>
              <a:t>uso della memoria cache</a:t>
            </a:r>
            <a:r>
              <a:rPr lang="it"/>
              <a:t>, preferendo l’uso di array a più articolate strutture basate su puntatori che limitano la località dei riferimenti, vanificando i benefici statistici offerti dalla cache</a:t>
            </a:r>
            <a:endParaRPr/>
          </a:p>
          <a:p>
            <a:pPr indent="-317500" lvl="1" marL="914400" rtl="0" algn="l">
              <a:lnSpc>
                <a:spcPct val="115000"/>
              </a:lnSpc>
              <a:spcBef>
                <a:spcPts val="0"/>
              </a:spcBef>
              <a:spcAft>
                <a:spcPts val="0"/>
              </a:spcAft>
              <a:buSzPts val="1400"/>
              <a:buChar char="○"/>
            </a:pPr>
            <a:r>
              <a:rPr lang="it"/>
              <a:t>La politica di invocazione standard è basata su </a:t>
            </a:r>
            <a:r>
              <a:rPr b="1" lang="it">
                <a:solidFill>
                  <a:srgbClr val="0B5394"/>
                </a:solidFill>
              </a:rPr>
              <a:t>indirizzi statici</a:t>
            </a:r>
            <a:r>
              <a:rPr lang="it"/>
              <a:t>, che possono essere ottimizzati inline, piuttosto che su meccanismi polimorfici che richiedono l’uso di invocazioni indirette, non ottimizzabili</a:t>
            </a:r>
            <a:endParaRPr/>
          </a:p>
          <a:p>
            <a:pPr indent="-317500" lvl="1" marL="914400" rtl="0" algn="l">
              <a:lnSpc>
                <a:spcPct val="115000"/>
              </a:lnSpc>
              <a:spcBef>
                <a:spcPts val="0"/>
              </a:spcBef>
              <a:spcAft>
                <a:spcPts val="0"/>
              </a:spcAft>
              <a:buSzPts val="1400"/>
              <a:buChar char="○"/>
            </a:pPr>
            <a:r>
              <a:rPr lang="it"/>
              <a:t>La presenza di un sistema integrato per la </a:t>
            </a:r>
            <a:r>
              <a:rPr b="1" lang="it">
                <a:solidFill>
                  <a:srgbClr val="0B5394"/>
                </a:solidFill>
              </a:rPr>
              <a:t>gestione delle dipendenze</a:t>
            </a:r>
            <a:r>
              <a:rPr lang="it"/>
              <a:t> e dei moduli facilita la condivisione del codice e l’accesso ad un vasto panorama di librerie open source che spesso offrono soluzioni allo stato dell’arte per molti problemi comuni</a:t>
            </a:r>
            <a:endParaRPr/>
          </a:p>
        </p:txBody>
      </p:sp>
      <p:sp>
        <p:nvSpPr>
          <p:cNvPr id="248" name="Google Shape;248;p30"/>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Linguaggio moderno</a:t>
            </a:r>
            <a:endParaRPr/>
          </a:p>
        </p:txBody>
      </p:sp>
      <p:sp>
        <p:nvSpPr>
          <p:cNvPr id="254" name="Google Shape;254;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it"/>
              <a:t>Tipi generici ben implementati</a:t>
            </a:r>
            <a:endParaRPr/>
          </a:p>
          <a:p>
            <a:pPr indent="-317500" lvl="1" marL="914400" rtl="0" algn="l">
              <a:lnSpc>
                <a:spcPct val="115000"/>
              </a:lnSpc>
              <a:spcBef>
                <a:spcPts val="0"/>
              </a:spcBef>
              <a:spcAft>
                <a:spcPts val="0"/>
              </a:spcAft>
              <a:buSzPts val="1400"/>
              <a:buChar char="○"/>
            </a:pPr>
            <a:r>
              <a:rPr lang="it"/>
              <a:t>Segue l'approccio simile al C++ della monomorfizzazione e non quello usato in Java della cancellazione del tipo</a:t>
            </a:r>
            <a:endParaRPr/>
          </a:p>
          <a:p>
            <a:pPr indent="-342900" lvl="0" marL="457200" rtl="0" algn="l">
              <a:lnSpc>
                <a:spcPct val="115000"/>
              </a:lnSpc>
              <a:spcBef>
                <a:spcPts val="0"/>
              </a:spcBef>
              <a:spcAft>
                <a:spcPts val="0"/>
              </a:spcAft>
              <a:buSzPts val="1800"/>
              <a:buChar char="●"/>
            </a:pPr>
            <a:r>
              <a:rPr lang="it"/>
              <a:t>Tipi algebrici e pattern</a:t>
            </a:r>
            <a:endParaRPr/>
          </a:p>
          <a:p>
            <a:pPr indent="-317500" lvl="1" marL="914400" rtl="0" algn="l">
              <a:lnSpc>
                <a:spcPct val="115000"/>
              </a:lnSpc>
              <a:spcBef>
                <a:spcPts val="0"/>
              </a:spcBef>
              <a:spcAft>
                <a:spcPts val="0"/>
              </a:spcAft>
              <a:buSzPts val="1400"/>
              <a:buChar char="○"/>
            </a:pPr>
            <a:r>
              <a:rPr lang="it"/>
              <a:t>Supporto di tipi "prodotto" (struct e tuple) e di tipi somma (enum) </a:t>
            </a:r>
            <a:br>
              <a:rPr lang="it"/>
            </a:br>
            <a:r>
              <a:rPr lang="it"/>
              <a:t>( </a:t>
            </a:r>
            <a:r>
              <a:rPr lang="it" u="sng">
                <a:solidFill>
                  <a:schemeClr val="hlink"/>
                </a:solidFill>
                <a:hlinkClick r:id="rId3"/>
              </a:rPr>
              <a:t>https://justinpombrio.net/2021/03/11/algebra-and-data-types.html</a:t>
            </a:r>
            <a:r>
              <a:rPr lang="it"/>
              <a:t> )</a:t>
            </a:r>
            <a:endParaRPr/>
          </a:p>
          <a:p>
            <a:pPr indent="-317500" lvl="1" marL="914400" rtl="0" algn="l">
              <a:lnSpc>
                <a:spcPct val="115000"/>
              </a:lnSpc>
              <a:spcBef>
                <a:spcPts val="0"/>
              </a:spcBef>
              <a:spcAft>
                <a:spcPts val="0"/>
              </a:spcAft>
              <a:buSzPts val="1400"/>
              <a:buChar char="○"/>
            </a:pPr>
            <a:r>
              <a:rPr lang="it"/>
              <a:t>Il costrutto </a:t>
            </a:r>
            <a:r>
              <a:rPr i="1" lang="it"/>
              <a:t>match ...</a:t>
            </a:r>
            <a:r>
              <a:rPr lang="it"/>
              <a:t> unisce il controllo dell'esaustività del dominio di un'espressione con la potenza espressiva della destrutturazione sintattica, consentendo di esprimere – in forma sintetica e facilmente leggibile – flussi di controllo molto articolati</a:t>
            </a:r>
            <a:endParaRPr/>
          </a:p>
          <a:p>
            <a:pPr indent="-342900" lvl="0" marL="457200" rtl="0" algn="l">
              <a:lnSpc>
                <a:spcPct val="115000"/>
              </a:lnSpc>
              <a:spcBef>
                <a:spcPts val="0"/>
              </a:spcBef>
              <a:spcAft>
                <a:spcPts val="0"/>
              </a:spcAft>
              <a:buSzPts val="1800"/>
              <a:buChar char="●"/>
            </a:pPr>
            <a:r>
              <a:rPr lang="it"/>
              <a:t>Strumentazione moderna</a:t>
            </a:r>
            <a:endParaRPr/>
          </a:p>
          <a:p>
            <a:pPr indent="-317500" lvl="1" marL="914400" rtl="0" algn="l">
              <a:lnSpc>
                <a:spcPct val="115000"/>
              </a:lnSpc>
              <a:spcBef>
                <a:spcPts val="0"/>
              </a:spcBef>
              <a:spcAft>
                <a:spcPts val="0"/>
              </a:spcAft>
              <a:buSzPts val="1400"/>
              <a:buChar char="○"/>
            </a:pPr>
            <a:r>
              <a:rPr lang="it"/>
              <a:t>Il programma cargo offre supporto per automatizzare l'intero ciclo di vita del software, dalla compilazione alla gestione delle dipendenze, dall'esecuzione dei test alla profilazione</a:t>
            </a:r>
            <a:endParaRPr/>
          </a:p>
          <a:p>
            <a:pPr indent="-228600" lvl="0" marL="457200" rtl="0" algn="l">
              <a:lnSpc>
                <a:spcPct val="115000"/>
              </a:lnSpc>
              <a:spcBef>
                <a:spcPts val="0"/>
              </a:spcBef>
              <a:spcAft>
                <a:spcPts val="0"/>
              </a:spcAft>
              <a:buSzPts val="1800"/>
              <a:buNone/>
            </a:pPr>
            <a:r>
              <a:t/>
            </a:r>
            <a:endParaRPr/>
          </a:p>
        </p:txBody>
      </p:sp>
      <p:sp>
        <p:nvSpPr>
          <p:cNvPr id="255" name="Google Shape;255;p3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Introduzione</a:t>
            </a:r>
            <a:endParaRPr/>
          </a:p>
        </p:txBody>
      </p:sp>
      <p:sp>
        <p:nvSpPr>
          <p:cNvPr id="64" name="Google Shape;6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Rust è un linguaggio di programmazione moderno focalizzato sulla </a:t>
            </a:r>
            <a:r>
              <a:rPr b="1" lang="it">
                <a:solidFill>
                  <a:srgbClr val="0B5394"/>
                </a:solidFill>
              </a:rPr>
              <a:t>correttezza</a:t>
            </a:r>
            <a:r>
              <a:rPr lang="it"/>
              <a:t>, </a:t>
            </a:r>
            <a:r>
              <a:rPr b="1" lang="it">
                <a:solidFill>
                  <a:srgbClr val="0B5394"/>
                </a:solidFill>
              </a:rPr>
              <a:t>velocità</a:t>
            </a:r>
            <a:r>
              <a:rPr lang="it"/>
              <a:t> e sul supporto alla </a:t>
            </a:r>
            <a:r>
              <a:rPr b="1" lang="it">
                <a:solidFill>
                  <a:srgbClr val="0B5394"/>
                </a:solidFill>
              </a:rPr>
              <a:t>programmazione concorrente</a:t>
            </a:r>
            <a:endParaRPr b="1">
              <a:solidFill>
                <a:srgbClr val="0B5394"/>
              </a:solidFill>
            </a:endParaRPr>
          </a:p>
          <a:p>
            <a:pPr indent="-317500" lvl="1" marL="914400" rtl="0" algn="l">
              <a:lnSpc>
                <a:spcPct val="115000"/>
              </a:lnSpc>
              <a:spcBef>
                <a:spcPts val="0"/>
              </a:spcBef>
              <a:spcAft>
                <a:spcPts val="0"/>
              </a:spcAft>
              <a:buSzPts val="1400"/>
              <a:buChar char="○"/>
            </a:pPr>
            <a:r>
              <a:rPr lang="it"/>
              <a:t>Tali obiettivi vengono perseguiti mantenendo ad un livello minimo le librerie di supporto in fase di esecuzione, in particolare senza usare tecniche di garbage collection né fare assunzioni sulla struttura dell’ambiente di esecuzione diverse da quelle del linguaggio C</a:t>
            </a:r>
            <a:endParaRPr/>
          </a:p>
          <a:p>
            <a:pPr indent="-317500" lvl="1" marL="914400" rtl="0" algn="l">
              <a:lnSpc>
                <a:spcPct val="115000"/>
              </a:lnSpc>
              <a:spcBef>
                <a:spcPts val="0"/>
              </a:spcBef>
              <a:spcAft>
                <a:spcPts val="0"/>
              </a:spcAft>
              <a:buSzPts val="1400"/>
              <a:buChar char="○"/>
            </a:pPr>
            <a:r>
              <a:rPr lang="it"/>
              <a:t>Questo rende un programma scritto in Rust adatto ad essere eseguito in una varietà di contesti, dai sistemi embedded al kernel di un sistema operativo, dalle applicazioni lato server all’implementazione dei browser o di loro moduli</a:t>
            </a:r>
            <a:endParaRPr/>
          </a:p>
          <a:p>
            <a:pPr indent="-342900" lvl="0" marL="457200" rtl="0" algn="l">
              <a:lnSpc>
                <a:spcPct val="115000"/>
              </a:lnSpc>
              <a:spcBef>
                <a:spcPts val="0"/>
              </a:spcBef>
              <a:spcAft>
                <a:spcPts val="0"/>
              </a:spcAft>
              <a:buSzPts val="1800"/>
              <a:buChar char="●"/>
            </a:pPr>
            <a:r>
              <a:rPr lang="it"/>
              <a:t>Rust è un linguaggio </a:t>
            </a:r>
            <a:r>
              <a:rPr b="1" lang="it">
                <a:solidFill>
                  <a:srgbClr val="0B5394"/>
                </a:solidFill>
              </a:rPr>
              <a:t>staticamente</a:t>
            </a:r>
            <a:r>
              <a:rPr lang="it"/>
              <a:t> e </a:t>
            </a:r>
            <a:r>
              <a:rPr b="1" lang="it">
                <a:solidFill>
                  <a:srgbClr val="0B5394"/>
                </a:solidFill>
              </a:rPr>
              <a:t>fortemente tipato</a:t>
            </a:r>
            <a:r>
              <a:rPr lang="it"/>
              <a:t>, adatto alla programmazione di sistema</a:t>
            </a:r>
            <a:endParaRPr/>
          </a:p>
          <a:p>
            <a:pPr indent="-317500" lvl="1" marL="914400" rtl="0" algn="l">
              <a:lnSpc>
                <a:spcPct val="115000"/>
              </a:lnSpc>
              <a:spcBef>
                <a:spcPts val="0"/>
              </a:spcBef>
              <a:spcAft>
                <a:spcPts val="0"/>
              </a:spcAft>
              <a:buSzPts val="1400"/>
              <a:buChar char="○"/>
            </a:pPr>
            <a:r>
              <a:rPr lang="it"/>
              <a:t>Tutti i tipi sono noti in fase di compilazione</a:t>
            </a:r>
            <a:endParaRPr/>
          </a:p>
          <a:p>
            <a:pPr indent="-317500" lvl="1" marL="914400" rtl="0" algn="l">
              <a:lnSpc>
                <a:spcPct val="115000"/>
              </a:lnSpc>
              <a:spcBef>
                <a:spcPts val="0"/>
              </a:spcBef>
              <a:spcAft>
                <a:spcPts val="0"/>
              </a:spcAft>
              <a:buSzPts val="1400"/>
              <a:buChar char="○"/>
            </a:pPr>
            <a:r>
              <a:rPr lang="it"/>
              <a:t>Un sofisticato motore di inferenza viene usato per validare le proprietà dei tipi nel contesto del programma e ridurre significativamente il rischio di errori</a:t>
            </a:r>
            <a:endParaRPr/>
          </a:p>
          <a:p>
            <a:pPr indent="-317500" lvl="1" marL="914400" rtl="0" algn="l">
              <a:lnSpc>
                <a:spcPct val="115000"/>
              </a:lnSpc>
              <a:spcBef>
                <a:spcPts val="0"/>
              </a:spcBef>
              <a:spcAft>
                <a:spcPts val="0"/>
              </a:spcAft>
              <a:buSzPts val="1400"/>
              <a:buChar char="○"/>
            </a:pPr>
            <a:r>
              <a:rPr lang="it"/>
              <a:t>Permette un controllo totale dell’uso della memoria e ottimizza al massimo il codice generato</a:t>
            </a:r>
            <a:endParaRPr/>
          </a:p>
        </p:txBody>
      </p:sp>
      <p:sp>
        <p:nvSpPr>
          <p:cNvPr id="65" name="Google Shape;65;p14"/>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Tipi generici ben implementati</a:t>
            </a:r>
            <a:endParaRPr/>
          </a:p>
        </p:txBody>
      </p:sp>
      <p:sp>
        <p:nvSpPr>
          <p:cNvPr id="261" name="Google Shape;261;p32"/>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62" name="Google Shape;262;p32"/>
          <p:cNvSpPr txBox="1"/>
          <p:nvPr/>
        </p:nvSpPr>
        <p:spPr>
          <a:xfrm>
            <a:off x="566722" y="987578"/>
            <a:ext cx="8285100" cy="37326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9525" marR="0" rtl="0" algn="l">
              <a:lnSpc>
                <a:spcPct val="100000"/>
              </a:lnSpc>
              <a:spcBef>
                <a:spcPts val="0"/>
              </a:spcBef>
              <a:spcAft>
                <a:spcPts val="0"/>
              </a:spcAft>
              <a:buNone/>
            </a:pPr>
            <a:r>
              <a:rPr b="0" i="0" lang="it" sz="1800" u="none" cap="none" strike="noStrike">
                <a:solidFill>
                  <a:srgbClr val="0B5394"/>
                </a:solidFill>
                <a:latin typeface="Consolas"/>
                <a:ea typeface="Consolas"/>
                <a:cs typeface="Consolas"/>
                <a:sym typeface="Consolas"/>
              </a:rPr>
              <a:t>struct </a:t>
            </a:r>
            <a:r>
              <a:rPr b="0" i="0" lang="it" sz="1800" u="none" cap="none" strike="noStrike">
                <a:solidFill>
                  <a:srgbClr val="000000"/>
                </a:solidFill>
                <a:latin typeface="Consolas"/>
                <a:ea typeface="Consolas"/>
                <a:cs typeface="Consolas"/>
                <a:sym typeface="Consolas"/>
              </a:rPr>
              <a:t>MyVec&lt;T&gt; {</a:t>
            </a:r>
            <a:endParaRPr/>
          </a:p>
          <a:p>
            <a:pPr indent="0" lvl="0" marL="225425" marR="0" rtl="0" algn="l">
              <a:lnSpc>
                <a:spcPct val="100000"/>
              </a:lnSpc>
              <a:spcBef>
                <a:spcPts val="100"/>
              </a:spcBef>
              <a:spcAft>
                <a:spcPts val="0"/>
              </a:spcAft>
              <a:buNone/>
            </a:pPr>
            <a:r>
              <a:rPr b="0" i="0" lang="it" sz="1800" u="none" cap="none" strike="noStrike">
                <a:solidFill>
                  <a:srgbClr val="B7B7B7"/>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a:p>
          <a:p>
            <a:pPr indent="0" lvl="0" marL="1270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800" u="none" cap="none" strike="noStrike">
                <a:solidFill>
                  <a:srgbClr val="0B5394"/>
                </a:solidFill>
                <a:latin typeface="Consolas"/>
                <a:ea typeface="Consolas"/>
                <a:cs typeface="Consolas"/>
                <a:sym typeface="Consolas"/>
              </a:rPr>
              <a:t>impl</a:t>
            </a:r>
            <a:r>
              <a:rPr b="0" i="0" lang="it" sz="1800" u="none" cap="none" strike="noStrike">
                <a:solidFill>
                  <a:srgbClr val="000000"/>
                </a:solidFill>
                <a:latin typeface="Consolas"/>
                <a:ea typeface="Consolas"/>
                <a:cs typeface="Consolas"/>
                <a:sym typeface="Consolas"/>
              </a:rPr>
              <a:t>&lt;T&gt; MyVec&lt;T&gt; {</a:t>
            </a:r>
            <a:endParaRPr b="0" i="0" sz="1800" u="none" cap="none" strike="noStrike">
              <a:solidFill>
                <a:srgbClr val="000000"/>
              </a:solidFill>
              <a:latin typeface="Consolas"/>
              <a:ea typeface="Consolas"/>
              <a:cs typeface="Consolas"/>
              <a:sym typeface="Consolas"/>
            </a:endParaRPr>
          </a:p>
          <a:p>
            <a:pPr indent="-106679" lvl="0" marL="332105" marR="5080" rtl="0" algn="l">
              <a:lnSpc>
                <a:spcPct val="100000"/>
              </a:lnSpc>
              <a:spcBef>
                <a:spcPts val="65"/>
              </a:spcBef>
              <a:spcAft>
                <a:spcPts val="0"/>
              </a:spcAft>
              <a:buNone/>
            </a:pPr>
            <a:r>
              <a:rPr b="0" i="0" lang="it" sz="1800" u="none" cap="none" strike="noStrike">
                <a:solidFill>
                  <a:srgbClr val="0B5394"/>
                </a:solidFill>
                <a:latin typeface="Consolas"/>
                <a:ea typeface="Consolas"/>
                <a:cs typeface="Consolas"/>
                <a:sym typeface="Consolas"/>
              </a:rPr>
              <a:t>pub fn </a:t>
            </a:r>
            <a:r>
              <a:rPr b="0" i="0" lang="it" sz="1800" u="none" cap="none" strike="noStrike">
                <a:solidFill>
                  <a:srgbClr val="000000"/>
                </a:solidFill>
                <a:latin typeface="Consolas"/>
                <a:ea typeface="Consolas"/>
                <a:cs typeface="Consolas"/>
                <a:sym typeface="Consolas"/>
              </a:rPr>
              <a:t>find&lt;P&gt;(</a:t>
            </a:r>
            <a:r>
              <a:rPr b="0" i="0" lang="it" sz="1800" u="none" cap="none" strike="noStrike">
                <a:solidFill>
                  <a:srgbClr val="980000"/>
                </a:solidFill>
                <a:latin typeface="Consolas"/>
                <a:ea typeface="Consolas"/>
                <a:cs typeface="Consolas"/>
                <a:sym typeface="Consolas"/>
              </a:rPr>
              <a:t>&amp;</a:t>
            </a:r>
            <a:r>
              <a:rPr b="0" i="0" lang="it" sz="1800" u="none" cap="none" strike="noStrike">
                <a:solidFill>
                  <a:srgbClr val="FF9900"/>
                </a:solidFill>
                <a:latin typeface="Consolas"/>
                <a:ea typeface="Consolas"/>
                <a:cs typeface="Consolas"/>
                <a:sym typeface="Consolas"/>
              </a:rPr>
              <a:t>self</a:t>
            </a:r>
            <a:r>
              <a:rPr b="0" i="0" lang="it" sz="1800" u="none" cap="none" strike="noStrike">
                <a:solidFill>
                  <a:srgbClr val="000000"/>
                </a:solidFill>
                <a:latin typeface="Consolas"/>
                <a:ea typeface="Consolas"/>
                <a:cs typeface="Consolas"/>
                <a:sym typeface="Consolas"/>
              </a:rPr>
              <a:t>, predicate: P) -&gt; Option&lt;</a:t>
            </a:r>
            <a:r>
              <a:rPr b="0" i="0" lang="it" sz="1800" u="none" cap="none" strike="noStrike">
                <a:solidFill>
                  <a:srgbClr val="980000"/>
                </a:solidFill>
                <a:latin typeface="Consolas"/>
                <a:ea typeface="Consolas"/>
                <a:cs typeface="Consolas"/>
                <a:sym typeface="Consolas"/>
              </a:rPr>
              <a:t>&amp;</a:t>
            </a:r>
            <a:r>
              <a:rPr b="0" i="0" lang="it" sz="1800" u="none" cap="none" strike="noStrike">
                <a:solidFill>
                  <a:srgbClr val="000000"/>
                </a:solidFill>
                <a:latin typeface="Consolas"/>
                <a:ea typeface="Consolas"/>
                <a:cs typeface="Consolas"/>
                <a:sym typeface="Consolas"/>
              </a:rPr>
              <a:t>T&gt;  </a:t>
            </a:r>
            <a:endParaRPr/>
          </a:p>
          <a:p>
            <a:pPr indent="-106679" lvl="0" marL="332105" marR="5080" rtl="0" algn="l">
              <a:lnSpc>
                <a:spcPct val="100000"/>
              </a:lnSpc>
              <a:spcBef>
                <a:spcPts val="65"/>
              </a:spcBef>
              <a:spcAft>
                <a:spcPts val="0"/>
              </a:spcAft>
              <a:buNone/>
            </a:pPr>
            <a:r>
              <a:rPr b="0" i="0" lang="it" sz="1800" u="none" cap="none" strike="noStrike">
                <a:solidFill>
                  <a:srgbClr val="0B5394"/>
                </a:solidFill>
                <a:latin typeface="Consolas"/>
                <a:ea typeface="Consolas"/>
                <a:cs typeface="Consolas"/>
                <a:sym typeface="Consolas"/>
              </a:rPr>
              <a:t>where </a:t>
            </a:r>
            <a:r>
              <a:rPr b="0" i="0" lang="it" sz="1800" u="none" cap="none" strike="noStrike">
                <a:solidFill>
                  <a:srgbClr val="000000"/>
                </a:solidFill>
                <a:latin typeface="Consolas"/>
                <a:ea typeface="Consolas"/>
                <a:cs typeface="Consolas"/>
                <a:sym typeface="Consolas"/>
              </a:rPr>
              <a:t>P: Fn(</a:t>
            </a:r>
            <a:r>
              <a:rPr b="0" i="0" lang="it" sz="1800" u="none" cap="none" strike="noStrike">
                <a:solidFill>
                  <a:srgbClr val="980000"/>
                </a:solidFill>
                <a:latin typeface="Consolas"/>
                <a:ea typeface="Consolas"/>
                <a:cs typeface="Consolas"/>
                <a:sym typeface="Consolas"/>
              </a:rPr>
              <a:t>&amp;</a:t>
            </a:r>
            <a:r>
              <a:rPr b="0" i="0" lang="it" sz="1800" u="none" cap="none" strike="noStrike">
                <a:solidFill>
                  <a:srgbClr val="000000"/>
                </a:solidFill>
                <a:latin typeface="Consolas"/>
                <a:ea typeface="Consolas"/>
                <a:cs typeface="Consolas"/>
                <a:sym typeface="Consolas"/>
              </a:rPr>
              <a:t>T) -&gt; bool {</a:t>
            </a:r>
            <a:endParaRPr b="0" i="0" sz="1800" u="none" cap="none" strike="noStrike">
              <a:solidFill>
                <a:srgbClr val="000000"/>
              </a:solidFill>
              <a:latin typeface="Consolas"/>
              <a:ea typeface="Consolas"/>
              <a:cs typeface="Consolas"/>
              <a:sym typeface="Consolas"/>
            </a:endParaRPr>
          </a:p>
          <a:p>
            <a:pPr indent="0" lvl="0" marL="438783" marR="0" rtl="0" algn="l">
              <a:lnSpc>
                <a:spcPct val="100000"/>
              </a:lnSpc>
              <a:spcBef>
                <a:spcPts val="0"/>
              </a:spcBef>
              <a:spcAft>
                <a:spcPts val="0"/>
              </a:spcAft>
              <a:buNone/>
            </a:pPr>
            <a:r>
              <a:rPr b="0" i="0" lang="it" sz="1800" u="none" cap="none" strike="noStrike">
                <a:solidFill>
                  <a:srgbClr val="0B5394"/>
                </a:solidFill>
                <a:latin typeface="Consolas"/>
                <a:ea typeface="Consolas"/>
                <a:cs typeface="Consolas"/>
                <a:sym typeface="Consolas"/>
              </a:rPr>
              <a:t>for </a:t>
            </a:r>
            <a:r>
              <a:rPr b="0" i="0" lang="it" sz="1800" u="none" cap="none" strike="noStrike">
                <a:solidFill>
                  <a:srgbClr val="000000"/>
                </a:solidFill>
                <a:latin typeface="Consolas"/>
                <a:ea typeface="Consolas"/>
                <a:cs typeface="Consolas"/>
                <a:sym typeface="Consolas"/>
              </a:rPr>
              <a:t>v </a:t>
            </a:r>
            <a:r>
              <a:rPr b="0" i="0" lang="it" sz="1800" u="none" cap="none" strike="noStrike">
                <a:solidFill>
                  <a:srgbClr val="0B5394"/>
                </a:solidFill>
                <a:latin typeface="Consolas"/>
                <a:ea typeface="Consolas"/>
                <a:cs typeface="Consolas"/>
                <a:sym typeface="Consolas"/>
              </a:rPr>
              <a:t>in </a:t>
            </a:r>
            <a:r>
              <a:rPr b="0" i="0" lang="it" sz="1800" u="none" cap="none" strike="noStrike">
                <a:solidFill>
                  <a:srgbClr val="FF9900"/>
                </a:solidFill>
                <a:latin typeface="Consolas"/>
                <a:ea typeface="Consolas"/>
                <a:cs typeface="Consolas"/>
                <a:sym typeface="Consolas"/>
              </a:rPr>
              <a:t>self </a:t>
            </a: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213360" lvl="0" marL="865505" marR="2989580" rtl="0" algn="l">
              <a:spcBef>
                <a:spcPts val="65"/>
              </a:spcBef>
              <a:spcAft>
                <a:spcPts val="0"/>
              </a:spcAft>
              <a:buNone/>
            </a:pPr>
            <a:r>
              <a:rPr lang="it" sz="1800">
                <a:solidFill>
                  <a:srgbClr val="0B5394"/>
                </a:solidFill>
                <a:latin typeface="Consolas"/>
                <a:ea typeface="Consolas"/>
                <a:cs typeface="Consolas"/>
                <a:sym typeface="Consolas"/>
              </a:rPr>
              <a:t>if </a:t>
            </a:r>
            <a:r>
              <a:rPr lang="it" sz="1800">
                <a:solidFill>
                  <a:schemeClr val="dk1"/>
                </a:solidFill>
                <a:latin typeface="Consolas"/>
                <a:ea typeface="Consolas"/>
                <a:cs typeface="Consolas"/>
                <a:sym typeface="Consolas"/>
              </a:rPr>
              <a:t>predicate(v) { </a:t>
            </a:r>
            <a:r>
              <a:rPr lang="it" sz="1800">
                <a:solidFill>
                  <a:srgbClr val="0B5394"/>
                </a:solidFill>
                <a:latin typeface="Consolas"/>
                <a:ea typeface="Consolas"/>
                <a:cs typeface="Consolas"/>
                <a:sym typeface="Consolas"/>
              </a:rPr>
              <a:t>return </a:t>
            </a:r>
            <a:r>
              <a:rPr lang="it" sz="1800">
                <a:solidFill>
                  <a:schemeClr val="dk1"/>
                </a:solidFill>
                <a:latin typeface="Consolas"/>
                <a:ea typeface="Consolas"/>
                <a:cs typeface="Consolas"/>
                <a:sym typeface="Consolas"/>
              </a:rPr>
              <a:t>Some(v); }</a:t>
            </a:r>
            <a:endParaRPr sz="1800">
              <a:latin typeface="Consolas"/>
              <a:ea typeface="Consolas"/>
              <a:cs typeface="Consolas"/>
              <a:sym typeface="Consolas"/>
            </a:endParaRPr>
          </a:p>
          <a:p>
            <a:pPr indent="0" lvl="0" marL="439419"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439419"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None</a:t>
            </a:r>
            <a:endParaRPr b="0" i="0" sz="1800" u="none" cap="none" strike="noStrike">
              <a:solidFill>
                <a:srgbClr val="000000"/>
              </a:solidFill>
              <a:latin typeface="Consolas"/>
              <a:ea typeface="Consolas"/>
              <a:cs typeface="Consolas"/>
              <a:sym typeface="Consolas"/>
            </a:endParaRPr>
          </a:p>
          <a:p>
            <a:pPr indent="0" lvl="0" marL="226059"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Tipi algebrici e pattern</a:t>
            </a:r>
            <a:endParaRPr/>
          </a:p>
        </p:txBody>
      </p:sp>
      <p:sp>
        <p:nvSpPr>
          <p:cNvPr id="268" name="Google Shape;268;p33"/>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69" name="Google Shape;269;p33"/>
          <p:cNvSpPr txBox="1"/>
          <p:nvPr/>
        </p:nvSpPr>
        <p:spPr>
          <a:xfrm>
            <a:off x="1071362" y="1139083"/>
            <a:ext cx="7001400" cy="35403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enum HttpRequest { </a:t>
            </a:r>
            <a:br>
              <a:rPr b="0" i="0" lang="it" sz="1600" u="none" cap="none" strike="noStrike">
                <a:solidFill>
                  <a:schemeClr val="dk1"/>
                </a:solidFill>
                <a:latin typeface="Consolas"/>
                <a:ea typeface="Consolas"/>
                <a:cs typeface="Consolas"/>
                <a:sym typeface="Consolas"/>
              </a:rPr>
            </a:br>
            <a:r>
              <a:rPr b="0" i="0" lang="it" sz="1600" u="none" cap="none" strike="noStrike">
                <a:solidFill>
                  <a:schemeClr val="dk1"/>
                </a:solidFill>
                <a:latin typeface="Consolas"/>
                <a:ea typeface="Consolas"/>
                <a:cs typeface="Consolas"/>
                <a:sym typeface="Consolas"/>
              </a:rPr>
              <a:t>  Get, Post(String), Put(String), Unknown</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a:t>
            </a:r>
            <a:endParaRPr/>
          </a:p>
          <a:p>
            <a:pPr indent="0" lvl="0" marL="12700" marR="0" rtl="0" algn="l">
              <a:lnSpc>
                <a:spcPct val="100000"/>
              </a:lnSpc>
              <a:spcBef>
                <a:spcPts val="0"/>
              </a:spcBef>
              <a:spcAft>
                <a:spcPts val="0"/>
              </a:spcAft>
              <a:buNone/>
            </a:pPr>
            <a:r>
              <a:t/>
            </a:r>
            <a:endParaRPr b="0" i="0" sz="1600" u="none" cap="none" strike="noStrike">
              <a:solidFill>
                <a:schemeClr val="dk1"/>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fn process(req: HttpRequest)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match req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r>
              <a:rPr b="0" i="0" lang="it" sz="1600" u="none" cap="none" strike="noStrike">
                <a:solidFill>
                  <a:srgbClr val="7030A0"/>
                </a:solidFill>
                <a:latin typeface="Consolas"/>
                <a:ea typeface="Consolas"/>
                <a:cs typeface="Consolas"/>
                <a:sym typeface="Consolas"/>
              </a:rPr>
              <a:t>HttpRequest::Get</a:t>
            </a:r>
            <a:r>
              <a:rPr b="0" i="0" lang="it" sz="1600" u="none" cap="none" strike="noStrike">
                <a:solidFill>
                  <a:srgbClr val="0C5394"/>
                </a:solidFill>
                <a:latin typeface="Consolas"/>
                <a:ea typeface="Consolas"/>
                <a:cs typeface="Consolas"/>
                <a:sym typeface="Consolas"/>
              </a:rPr>
              <a:t> =&gt;</a:t>
            </a:r>
            <a:r>
              <a:rPr b="0" i="0" lang="it" sz="1600" u="none" cap="none" strike="noStrike">
                <a:solidFill>
                  <a:schemeClr val="dk1"/>
                </a:solidFill>
                <a:latin typeface="Consolas"/>
                <a:ea typeface="Consolas"/>
                <a:cs typeface="Consolas"/>
                <a:sym typeface="Consolas"/>
              </a:rPr>
              <a:t> { /* handle get request */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r>
              <a:rPr b="0" i="0" lang="it" sz="1600" u="none" cap="none" strike="noStrike">
                <a:solidFill>
                  <a:srgbClr val="7030A0"/>
                </a:solidFill>
                <a:latin typeface="Consolas"/>
                <a:ea typeface="Consolas"/>
                <a:cs typeface="Consolas"/>
                <a:sym typeface="Consolas"/>
              </a:rPr>
              <a:t>HttpRequest::Post(data) | HttpRequest::Put(data) </a:t>
            </a:r>
            <a:br>
              <a:rPr b="0" i="0" lang="it" sz="1600" u="none" cap="none" strike="noStrike">
                <a:solidFill>
                  <a:srgbClr val="7030A0"/>
                </a:solidFill>
                <a:latin typeface="Consolas"/>
                <a:ea typeface="Consolas"/>
                <a:cs typeface="Consolas"/>
                <a:sym typeface="Consolas"/>
              </a:rPr>
            </a:br>
            <a:r>
              <a:rPr b="0" i="0" lang="it" sz="1600" u="none" cap="none" strike="noStrike">
                <a:solidFill>
                  <a:srgbClr val="7030A0"/>
                </a:solidFill>
                <a:latin typeface="Consolas"/>
                <a:ea typeface="Consolas"/>
                <a:cs typeface="Consolas"/>
                <a:sym typeface="Consolas"/>
              </a:rPr>
              <a:t>    </a:t>
            </a:r>
            <a:r>
              <a:rPr b="0" i="1" lang="it" sz="1600" u="none" cap="none" strike="noStrike">
                <a:solidFill>
                  <a:srgbClr val="7030A0"/>
                </a:solidFill>
                <a:latin typeface="Consolas"/>
                <a:ea typeface="Consolas"/>
                <a:cs typeface="Consolas"/>
                <a:sym typeface="Consolas"/>
              </a:rPr>
              <a:t>if !data.is_empty() </a:t>
            </a:r>
            <a:r>
              <a:rPr b="0" i="0" lang="it" sz="1600" u="none" cap="none" strike="noStrike">
                <a:solidFill>
                  <a:srgbClr val="0C5394"/>
                </a:solidFill>
                <a:latin typeface="Consolas"/>
                <a:ea typeface="Consolas"/>
                <a:cs typeface="Consolas"/>
                <a:sym typeface="Consolas"/>
              </a:rPr>
              <a:t>=&gt;</a:t>
            </a:r>
            <a:r>
              <a:rPr b="0" i="0" lang="it" sz="1600" u="none" cap="none" strike="noStrike">
                <a:solidFill>
                  <a:schemeClr val="dk1"/>
                </a:solidFill>
                <a:latin typeface="Consolas"/>
                <a:ea typeface="Consolas"/>
                <a:cs typeface="Consolas"/>
                <a:sym typeface="Consolas"/>
              </a:rPr>
              <a: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 process data</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r>
              <a:rPr b="1" i="0" lang="it" sz="1600" u="none" cap="none" strike="noStrike">
                <a:solidFill>
                  <a:srgbClr val="7030A0"/>
                </a:solidFill>
                <a:latin typeface="Consolas"/>
                <a:ea typeface="Consolas"/>
                <a:cs typeface="Consolas"/>
                <a:sym typeface="Consolas"/>
              </a:rPr>
              <a:t>_</a:t>
            </a:r>
            <a:r>
              <a:rPr b="0" i="0" lang="it" sz="1600" u="none" cap="none" strike="noStrike">
                <a:solidFill>
                  <a:schemeClr val="dk1"/>
                </a:solidFill>
                <a:latin typeface="Consolas"/>
                <a:ea typeface="Consolas"/>
                <a:cs typeface="Consolas"/>
                <a:sym typeface="Consolas"/>
              </a:rPr>
              <a:t> </a:t>
            </a:r>
            <a:r>
              <a:rPr b="0" i="0" lang="it" sz="1600" u="none" cap="none" strike="noStrike">
                <a:solidFill>
                  <a:srgbClr val="0C5394"/>
                </a:solidFill>
                <a:latin typeface="Consolas"/>
                <a:ea typeface="Consolas"/>
                <a:cs typeface="Consolas"/>
                <a:sym typeface="Consolas"/>
              </a:rPr>
              <a:t>=&gt;</a:t>
            </a:r>
            <a:r>
              <a:rPr b="0" i="0" lang="it" sz="1600" u="none" cap="none" strike="noStrike">
                <a:solidFill>
                  <a:schemeClr val="dk1"/>
                </a:solidFill>
                <a:latin typeface="Consolas"/>
                <a:ea typeface="Consolas"/>
                <a:cs typeface="Consolas"/>
                <a:sym typeface="Consolas"/>
              </a:rPr>
              <a:t> { /* manage error */ }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  }</a:t>
            </a:r>
            <a:endParaRPr/>
          </a:p>
          <a:p>
            <a:pPr indent="0" lvl="0" marL="12700" marR="0" rtl="0" algn="l">
              <a:lnSpc>
                <a:spcPct val="100000"/>
              </a:lnSpc>
              <a:spcBef>
                <a:spcPts val="0"/>
              </a:spcBef>
              <a:spcAft>
                <a:spcPts val="0"/>
              </a:spcAft>
              <a:buNone/>
            </a:pPr>
            <a:r>
              <a:rPr b="0" i="0" lang="it" sz="160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Tipi algebrici e pattern</a:t>
            </a:r>
            <a:endParaRPr/>
          </a:p>
        </p:txBody>
      </p:sp>
      <p:sp>
        <p:nvSpPr>
          <p:cNvPr id="275" name="Google Shape;275;p34"/>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76" name="Google Shape;276;p34"/>
          <p:cNvSpPr txBox="1"/>
          <p:nvPr/>
        </p:nvSpPr>
        <p:spPr>
          <a:xfrm>
            <a:off x="981946" y="1017695"/>
            <a:ext cx="7490400" cy="36096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9525"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Option&lt;T&gt; è un enum che può essere Some(T) o None </a:t>
            </a:r>
            <a:endParaRPr b="0" i="0" sz="1600" u="none" cap="none" strike="noStrike">
              <a:solidFill>
                <a:srgbClr val="0B5394"/>
              </a:solidFill>
              <a:latin typeface="Consolas"/>
              <a:ea typeface="Consolas"/>
              <a:cs typeface="Consolas"/>
              <a:sym typeface="Consolas"/>
            </a:endParaRPr>
          </a:p>
          <a:p>
            <a:pPr indent="0" lvl="0" marL="9525" marR="0" rtl="0" algn="l">
              <a:lnSpc>
                <a:spcPct val="100000"/>
              </a:lnSpc>
              <a:spcBef>
                <a:spcPts val="100"/>
              </a:spcBef>
              <a:spcAft>
                <a:spcPts val="0"/>
              </a:spcAft>
              <a:buNone/>
            </a:pPr>
            <a:r>
              <a:rPr b="0" i="0" lang="it" sz="1600" u="none" cap="none" strike="noStrike">
                <a:solidFill>
                  <a:srgbClr val="0B5394"/>
                </a:solidFill>
                <a:latin typeface="Consolas"/>
                <a:ea typeface="Consolas"/>
                <a:cs typeface="Consolas"/>
                <a:sym typeface="Consolas"/>
              </a:rPr>
              <a:t>if let </a:t>
            </a:r>
            <a:r>
              <a:rPr b="0" i="0" lang="it" sz="1600" u="none" cap="none" strike="noStrike">
                <a:solidFill>
                  <a:srgbClr val="000000"/>
                </a:solidFill>
                <a:latin typeface="Consolas"/>
                <a:ea typeface="Consolas"/>
                <a:cs typeface="Consolas"/>
                <a:sym typeface="Consolas"/>
              </a:rPr>
              <a:t>Some(f) = my_vec.find(|t| t &gt;= </a:t>
            </a:r>
            <a:r>
              <a:rPr b="0" i="0" lang="it" sz="1600" u="none" cap="none" strike="noStrike">
                <a:solidFill>
                  <a:srgbClr val="37761C"/>
                </a:solidFill>
                <a:latin typeface="Consolas"/>
                <a:ea typeface="Consolas"/>
                <a:cs typeface="Consolas"/>
                <a:sym typeface="Consolas"/>
              </a:rPr>
              <a:t>42</a:t>
            </a:r>
            <a:r>
              <a:rPr b="0" i="0" lang="it" sz="1600" u="none" cap="none" strike="noStrike">
                <a:solidFill>
                  <a:srgbClr val="000000"/>
                </a:solidFill>
                <a:latin typeface="Consolas"/>
                <a:ea typeface="Consolas"/>
                <a:cs typeface="Consolas"/>
                <a:sym typeface="Consolas"/>
              </a:rPr>
              <a:t>) { </a:t>
            </a:r>
            <a:r>
              <a:rPr b="0" i="0" lang="it" sz="1600" u="none" cap="none" strike="noStrike">
                <a:solidFill>
                  <a:srgbClr val="B7B7B7"/>
                </a:solidFill>
                <a:latin typeface="Consolas"/>
                <a:ea typeface="Consolas"/>
                <a:cs typeface="Consolas"/>
                <a:sym typeface="Consolas"/>
              </a:rPr>
              <a:t>/* found */ </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nsolas"/>
              <a:ea typeface="Consolas"/>
              <a:cs typeface="Consolas"/>
              <a:sym typeface="Consolas"/>
            </a:endParaRPr>
          </a:p>
          <a:p>
            <a:pPr indent="-213359" lvl="0" marL="226059" marR="277495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enum </a:t>
            </a:r>
            <a:r>
              <a:rPr b="0" i="0" lang="it" sz="1600" u="none" cap="none" strike="noStrike">
                <a:solidFill>
                  <a:srgbClr val="000000"/>
                </a:solidFill>
                <a:latin typeface="Consolas"/>
                <a:ea typeface="Consolas"/>
                <a:cs typeface="Consolas"/>
                <a:sym typeface="Consolas"/>
              </a:rPr>
              <a:t>DecompressionResult {  </a:t>
            </a:r>
            <a:endParaRPr sz="1200"/>
          </a:p>
          <a:p>
            <a:pPr indent="-213359" lvl="0" marL="226059" marR="277495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Finished { size: u32 },  </a:t>
            </a:r>
            <a:endParaRPr sz="1200"/>
          </a:p>
          <a:p>
            <a:pPr indent="-213359" lvl="0" marL="226059" marR="277495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InputError(std::io::Error),  </a:t>
            </a:r>
            <a:endParaRPr sz="1200"/>
          </a:p>
          <a:p>
            <a:pPr indent="-213359" lvl="0" marL="226059" marR="277495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OutputError(std::io::Error),</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B7B7B7"/>
                </a:solidFill>
                <a:latin typeface="Consolas"/>
                <a:ea typeface="Consolas"/>
                <a:cs typeface="Consolas"/>
                <a:sym typeface="Consolas"/>
              </a:rPr>
              <a:t>// errore in fase di compilazione: manca </a:t>
            </a:r>
            <a:r>
              <a:rPr lang="it" sz="1600">
                <a:solidFill>
                  <a:srgbClr val="B7B7B7"/>
                </a:solidFill>
                <a:latin typeface="Consolas"/>
                <a:ea typeface="Consolas"/>
                <a:cs typeface="Consolas"/>
                <a:sym typeface="Consolas"/>
              </a:rPr>
              <a:t>caso generico</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0B5394"/>
                </a:solidFill>
                <a:latin typeface="Consolas"/>
                <a:ea typeface="Consolas"/>
                <a:cs typeface="Consolas"/>
                <a:sym typeface="Consolas"/>
              </a:rPr>
              <a:t>match </a:t>
            </a:r>
            <a:r>
              <a:rPr b="0" i="0" lang="it" sz="1600" u="none" cap="none" strike="sngStrike">
                <a:solidFill>
                  <a:srgbClr val="000000"/>
                </a:solidFill>
                <a:latin typeface="Consolas"/>
                <a:ea typeface="Consolas"/>
                <a:cs typeface="Consolas"/>
                <a:sym typeface="Consolas"/>
              </a:rPr>
              <a:t>decompress() {</a:t>
            </a:r>
            <a:endParaRPr b="0" i="0" sz="1600" u="none" cap="none" strike="sngStrike">
              <a:solidFill>
                <a:srgbClr val="000000"/>
              </a:solidFill>
              <a:latin typeface="Consolas"/>
              <a:ea typeface="Consolas"/>
              <a:cs typeface="Consolas"/>
              <a:sym typeface="Consolas"/>
            </a:endParaRPr>
          </a:p>
          <a:p>
            <a:pPr indent="0" lvl="0" marL="226059" marR="5080" rtl="0" algn="l">
              <a:lnSpc>
                <a:spcPct val="100000"/>
              </a:lnSpc>
              <a:spcBef>
                <a:spcPts val="65"/>
              </a:spcBef>
              <a:spcAft>
                <a:spcPts val="0"/>
              </a:spcAft>
              <a:buNone/>
            </a:pPr>
            <a:r>
              <a:rPr b="0" i="0" lang="it" sz="1600" u="none" cap="none" strike="noStrike">
                <a:solidFill>
                  <a:srgbClr val="000000"/>
                </a:solidFill>
                <a:latin typeface="Consolas"/>
                <a:ea typeface="Consolas"/>
                <a:cs typeface="Consolas"/>
                <a:sym typeface="Consolas"/>
              </a:rPr>
              <a:t>Finished { size } </a:t>
            </a:r>
            <a:r>
              <a:rPr b="0" i="0" lang="it" sz="1600" u="none" cap="none" strike="noStrike">
                <a:solidFill>
                  <a:srgbClr val="0B5394"/>
                </a:solidFill>
                <a:latin typeface="Consolas"/>
                <a:ea typeface="Consolas"/>
                <a:cs typeface="Consolas"/>
                <a:sym typeface="Consolas"/>
              </a:rPr>
              <a:t>=&gt; </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 analizzato con successo */ </a:t>
            </a:r>
            <a:r>
              <a:rPr b="0" i="0" lang="it" sz="1600" u="none" cap="none" strike="noStrike">
                <a:solidFill>
                  <a:srgbClr val="000000"/>
                </a:solidFill>
                <a:latin typeface="Consolas"/>
                <a:ea typeface="Consolas"/>
                <a:cs typeface="Consolas"/>
                <a:sym typeface="Consolas"/>
              </a:rPr>
              <a:t>}  </a:t>
            </a:r>
            <a:endParaRPr sz="1200"/>
          </a:p>
          <a:p>
            <a:pPr indent="0" lvl="0" marL="226059" marR="5080" rtl="0" algn="l">
              <a:lnSpc>
                <a:spcPct val="100000"/>
              </a:lnSpc>
              <a:spcBef>
                <a:spcPts val="65"/>
              </a:spcBef>
              <a:spcAft>
                <a:spcPts val="0"/>
              </a:spcAft>
              <a:buNone/>
            </a:pPr>
            <a:r>
              <a:rPr b="0" i="0" lang="it" sz="1600" u="none" cap="none" strike="noStrike">
                <a:solidFill>
                  <a:srgbClr val="000000"/>
                </a:solidFill>
                <a:latin typeface="Consolas"/>
                <a:ea typeface="Consolas"/>
                <a:cs typeface="Consolas"/>
                <a:sym typeface="Consolas"/>
              </a:rPr>
              <a:t>InputError(e) </a:t>
            </a:r>
            <a:r>
              <a:rPr b="0" i="0" lang="it" sz="1600" u="none" cap="none" strike="noStrike">
                <a:solidFill>
                  <a:srgbClr val="0B5394"/>
                </a:solidFill>
                <a:latin typeface="Consolas"/>
                <a:ea typeface="Consolas"/>
                <a:cs typeface="Consolas"/>
                <a:sym typeface="Consolas"/>
              </a:rPr>
              <a:t>if </a:t>
            </a:r>
            <a:r>
              <a:rPr b="0" i="0" lang="it" sz="1600" u="none" cap="none" strike="noStrike">
                <a:solidFill>
                  <a:srgbClr val="000000"/>
                </a:solidFill>
                <a:latin typeface="Consolas"/>
                <a:ea typeface="Consolas"/>
                <a:cs typeface="Consolas"/>
                <a:sym typeface="Consolas"/>
              </a:rPr>
              <a:t>e.is_eof() </a:t>
            </a:r>
            <a:r>
              <a:rPr b="0" i="0" lang="it" sz="1600" u="none" cap="none" strike="noStrike">
                <a:solidFill>
                  <a:srgbClr val="0B5394"/>
                </a:solidFill>
                <a:latin typeface="Consolas"/>
                <a:ea typeface="Consolas"/>
                <a:cs typeface="Consolas"/>
                <a:sym typeface="Consolas"/>
              </a:rPr>
              <a:t>=&gt; </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 </a:t>
            </a:r>
            <a:r>
              <a:rPr lang="it" sz="1600">
                <a:solidFill>
                  <a:srgbClr val="B7B7B7"/>
                </a:solidFill>
                <a:latin typeface="Consolas"/>
                <a:ea typeface="Consolas"/>
                <a:cs typeface="Consolas"/>
                <a:sym typeface="Consolas"/>
              </a:rPr>
              <a:t>gestisco</a:t>
            </a:r>
            <a:r>
              <a:rPr b="0" i="0" lang="it" sz="1600" u="none" cap="none" strike="noStrike">
                <a:solidFill>
                  <a:srgbClr val="B7B7B7"/>
                </a:solidFill>
                <a:latin typeface="Consolas"/>
                <a:ea typeface="Consolas"/>
                <a:cs typeface="Consolas"/>
                <a:sym typeface="Consolas"/>
              </a:rPr>
              <a:t> EOF */ </a:t>
            </a:r>
            <a:r>
              <a:rPr b="0" i="0" lang="it" sz="1600" u="none" cap="none" strike="noStrike">
                <a:solidFill>
                  <a:srgbClr val="000000"/>
                </a:solidFill>
                <a:latin typeface="Consolas"/>
                <a:ea typeface="Consolas"/>
                <a:cs typeface="Consolas"/>
                <a:sym typeface="Consolas"/>
              </a:rPr>
              <a:t>}  </a:t>
            </a:r>
            <a:endParaRPr sz="1200"/>
          </a:p>
          <a:p>
            <a:pPr indent="0" lvl="0" marL="226059" marR="5080" rtl="0" algn="l">
              <a:lnSpc>
                <a:spcPct val="100000"/>
              </a:lnSpc>
              <a:spcBef>
                <a:spcPts val="65"/>
              </a:spcBef>
              <a:spcAft>
                <a:spcPts val="0"/>
              </a:spcAft>
              <a:buNone/>
            </a:pPr>
            <a:r>
              <a:rPr b="0" i="0" lang="it" sz="1600" u="none" cap="none" strike="noStrike">
                <a:solidFill>
                  <a:srgbClr val="000000"/>
                </a:solidFill>
                <a:latin typeface="Consolas"/>
                <a:ea typeface="Consolas"/>
                <a:cs typeface="Consolas"/>
                <a:sym typeface="Consolas"/>
              </a:rPr>
              <a:t>OutputError(e) </a:t>
            </a:r>
            <a:r>
              <a:rPr b="0" i="0" lang="it" sz="1600" u="none" cap="none" strike="noStrike">
                <a:solidFill>
                  <a:srgbClr val="0B5394"/>
                </a:solidFill>
                <a:latin typeface="Consolas"/>
                <a:ea typeface="Consolas"/>
                <a:cs typeface="Consolas"/>
                <a:sym typeface="Consolas"/>
              </a:rPr>
              <a:t>=&gt; </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/*output fallisce con l’errore e*/ </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Testing e documentazione integrati</a:t>
            </a:r>
            <a:endParaRPr/>
          </a:p>
        </p:txBody>
      </p:sp>
      <p:sp>
        <p:nvSpPr>
          <p:cNvPr id="282" name="Google Shape;282;p35"/>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83" name="Google Shape;283;p35"/>
          <p:cNvSpPr txBox="1"/>
          <p:nvPr/>
        </p:nvSpPr>
        <p:spPr>
          <a:xfrm>
            <a:off x="1216915" y="1272421"/>
            <a:ext cx="6710100" cy="28758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213359" lvl="0" marL="225425" marR="1712595" rtl="0" algn="l">
              <a:lnSpc>
                <a:spcPct val="91666"/>
              </a:lnSpc>
              <a:spcBef>
                <a:spcPts val="0"/>
              </a:spcBef>
              <a:spcAft>
                <a:spcPts val="0"/>
              </a:spcAft>
              <a:buNone/>
            </a:pPr>
            <a:r>
              <a:rPr b="0" i="0" lang="it" sz="1800" u="none" cap="none" strike="noStrike">
                <a:solidFill>
                  <a:srgbClr val="FF9900"/>
                </a:solidFill>
                <a:latin typeface="Arial"/>
                <a:ea typeface="Arial"/>
                <a:cs typeface="Arial"/>
                <a:sym typeface="Arial"/>
              </a:rPr>
              <a:t>#[test]</a:t>
            </a:r>
            <a:endParaRPr/>
          </a:p>
          <a:p>
            <a:pPr indent="-213359" lvl="0" marL="225425" marR="1712595" rtl="0" algn="l">
              <a:lnSpc>
                <a:spcPct val="100000"/>
              </a:lnSpc>
              <a:spcBef>
                <a:spcPts val="180"/>
              </a:spcBef>
              <a:spcAft>
                <a:spcPts val="0"/>
              </a:spcAft>
              <a:buNone/>
            </a:pPr>
            <a:r>
              <a:rPr b="0" i="0" lang="it" sz="1800" u="none" cap="none" strike="noStrike">
                <a:solidFill>
                  <a:srgbClr val="0B5394"/>
                </a:solidFill>
                <a:latin typeface="Consolas"/>
                <a:ea typeface="Consolas"/>
                <a:cs typeface="Consolas"/>
                <a:sym typeface="Consolas"/>
              </a:rPr>
              <a:t>fn </a:t>
            </a:r>
            <a:r>
              <a:rPr b="0" i="0" lang="it" sz="1800" u="none" cap="none" strike="noStrike">
                <a:solidFill>
                  <a:srgbClr val="000000"/>
                </a:solidFill>
                <a:latin typeface="Consolas"/>
                <a:ea typeface="Consolas"/>
                <a:cs typeface="Consolas"/>
                <a:sym typeface="Consolas"/>
              </a:rPr>
              <a:t>it_works() {  </a:t>
            </a:r>
            <a:r>
              <a:rPr b="0" i="0" lang="it" sz="1800" u="none" cap="none" strike="noStrike">
                <a:solidFill>
                  <a:srgbClr val="980000"/>
                </a:solidFill>
                <a:latin typeface="Consolas"/>
                <a:ea typeface="Consolas"/>
                <a:cs typeface="Consolas"/>
                <a:sym typeface="Consolas"/>
              </a:rPr>
              <a:t>assert_eq!</a:t>
            </a:r>
            <a:r>
              <a:rPr b="0" i="0" lang="it" sz="1800" u="none" cap="none" strike="noStrike">
                <a:solidFill>
                  <a:srgbClr val="000000"/>
                </a:solidFill>
                <a:latin typeface="Consolas"/>
                <a:ea typeface="Consolas"/>
                <a:cs typeface="Consolas"/>
                <a:sym typeface="Consolas"/>
              </a:rPr>
              <a:t>(</a:t>
            </a:r>
            <a:r>
              <a:rPr b="0" i="0" lang="it" sz="1800" u="none" cap="none" strike="noStrike">
                <a:solidFill>
                  <a:srgbClr val="37761C"/>
                </a:solidFill>
                <a:latin typeface="Consolas"/>
                <a:ea typeface="Consolas"/>
                <a:cs typeface="Consolas"/>
                <a:sym typeface="Consolas"/>
              </a:rPr>
              <a:t>1 </a:t>
            </a:r>
            <a:r>
              <a:rPr b="0" i="0" lang="it" sz="1800" u="none" cap="none" strike="noStrike">
                <a:solidFill>
                  <a:srgbClr val="000000"/>
                </a:solidFill>
                <a:latin typeface="Consolas"/>
                <a:ea typeface="Consolas"/>
                <a:cs typeface="Consolas"/>
                <a:sym typeface="Consolas"/>
              </a:rPr>
              <a:t>+ </a:t>
            </a:r>
            <a:r>
              <a:rPr b="0" i="0" lang="it" sz="1800" u="none" cap="none" strike="noStrike">
                <a:solidFill>
                  <a:srgbClr val="37761C"/>
                </a:solidFill>
                <a:latin typeface="Consolas"/>
                <a:ea typeface="Consolas"/>
                <a:cs typeface="Consolas"/>
                <a:sym typeface="Consolas"/>
              </a:rPr>
              <a:t>1</a:t>
            </a:r>
            <a:r>
              <a:rPr b="0" i="0" lang="it" sz="1800" u="none" cap="none" strike="noStrike">
                <a:solidFill>
                  <a:srgbClr val="000000"/>
                </a:solidFill>
                <a:latin typeface="Consolas"/>
                <a:ea typeface="Consolas"/>
                <a:cs typeface="Consolas"/>
                <a:sym typeface="Consolas"/>
              </a:rPr>
              <a:t>, </a:t>
            </a:r>
            <a:r>
              <a:rPr b="0" i="0" lang="it" sz="1800" u="none" cap="none" strike="noStrike">
                <a:solidFill>
                  <a:srgbClr val="37761C"/>
                </a:solidFill>
                <a:latin typeface="Consolas"/>
                <a:ea typeface="Consolas"/>
                <a:cs typeface="Consolas"/>
                <a:sym typeface="Consolas"/>
              </a:rPr>
              <a:t>2</a:t>
            </a: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30"/>
              </a:spcBef>
              <a:spcAft>
                <a:spcPts val="0"/>
              </a:spcAft>
              <a:buNone/>
            </a:pPr>
            <a:r>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800" u="none" cap="none" strike="noStrike">
                <a:solidFill>
                  <a:srgbClr val="37761C"/>
                </a:solidFill>
                <a:latin typeface="Consolas"/>
                <a:ea typeface="Consolas"/>
                <a:cs typeface="Consolas"/>
                <a:sym typeface="Consolas"/>
              </a:rPr>
              <a:t>/// Returns one more than its argument.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 assert_eq!(one_more(42), 43);</a:t>
            </a:r>
            <a:endParaRPr b="0" i="0" sz="18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800" u="none" cap="none" strike="noStrike">
                <a:solidFill>
                  <a:srgbClr val="37761C"/>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213359" lvl="0" marL="226059" marR="751840" rtl="0" algn="l">
              <a:lnSpc>
                <a:spcPct val="100000"/>
              </a:lnSpc>
              <a:spcBef>
                <a:spcPts val="65"/>
              </a:spcBef>
              <a:spcAft>
                <a:spcPts val="0"/>
              </a:spcAft>
              <a:buNone/>
            </a:pPr>
            <a:r>
              <a:rPr b="0" i="0" lang="it" sz="1800" u="none" cap="none" strike="noStrike">
                <a:solidFill>
                  <a:srgbClr val="0B5394"/>
                </a:solidFill>
                <a:latin typeface="Consolas"/>
                <a:ea typeface="Consolas"/>
                <a:cs typeface="Consolas"/>
                <a:sym typeface="Consolas"/>
              </a:rPr>
              <a:t>pub fn </a:t>
            </a:r>
            <a:r>
              <a:rPr b="0" i="0" lang="it" sz="1800" u="none" cap="none" strike="noStrike">
                <a:solidFill>
                  <a:srgbClr val="000000"/>
                </a:solidFill>
                <a:latin typeface="Consolas"/>
                <a:ea typeface="Consolas"/>
                <a:cs typeface="Consolas"/>
                <a:sym typeface="Consolas"/>
              </a:rPr>
              <a:t>one_more(n: i32) -&gt; i32 { n + </a:t>
            </a:r>
            <a:r>
              <a:rPr b="0" i="0" lang="it" sz="1800" u="none" cap="none" strike="noStrike">
                <a:solidFill>
                  <a:srgbClr val="37761C"/>
                </a:solidFill>
                <a:latin typeface="Consolas"/>
                <a:ea typeface="Consolas"/>
                <a:cs typeface="Consolas"/>
                <a:sym typeface="Consolas"/>
              </a:rPr>
              <a:t>1</a:t>
            </a:r>
            <a:r>
              <a:rPr lang="it" sz="1800">
                <a:latin typeface="Consolas"/>
                <a:ea typeface="Consolas"/>
                <a:cs typeface="Consolas"/>
                <a:sym typeface="Consolas"/>
              </a:rPr>
              <a:t> </a:t>
            </a:r>
            <a:r>
              <a:rPr b="0" i="0" lang="it"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Sicuro per definizione</a:t>
            </a:r>
            <a:endParaRPr/>
          </a:p>
        </p:txBody>
      </p:sp>
      <p:sp>
        <p:nvSpPr>
          <p:cNvPr id="289" name="Google Shape;289;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33632" lvl="0" marL="457200" rtl="0" algn="l">
              <a:lnSpc>
                <a:spcPct val="115000"/>
              </a:lnSpc>
              <a:spcBef>
                <a:spcPts val="0"/>
              </a:spcBef>
              <a:spcAft>
                <a:spcPts val="0"/>
              </a:spcAft>
              <a:buSzPct val="108108"/>
              <a:buChar char="●"/>
            </a:pPr>
            <a:r>
              <a:rPr lang="it"/>
              <a:t>Il linguaggio introduce in modo esplicito il concetto di </a:t>
            </a:r>
            <a:r>
              <a:rPr b="1" lang="it">
                <a:solidFill>
                  <a:srgbClr val="0B5394"/>
                </a:solidFill>
              </a:rPr>
              <a:t>possesso di un valore</a:t>
            </a:r>
            <a:endParaRPr b="1">
              <a:solidFill>
                <a:srgbClr val="0B5394"/>
              </a:solidFill>
            </a:endParaRPr>
          </a:p>
          <a:p>
            <a:pPr indent="-310291" lvl="1" marL="914400" rtl="0" algn="l">
              <a:lnSpc>
                <a:spcPct val="115000"/>
              </a:lnSpc>
              <a:spcBef>
                <a:spcPts val="0"/>
              </a:spcBef>
              <a:spcAft>
                <a:spcPts val="0"/>
              </a:spcAft>
              <a:buSzPct val="108107"/>
              <a:buChar char="○"/>
            </a:pPr>
            <a:r>
              <a:rPr lang="it"/>
              <a:t>In ogni istante, ciascun valore è posseduto da una e una sola variabile</a:t>
            </a:r>
            <a:endParaRPr/>
          </a:p>
          <a:p>
            <a:pPr indent="-310291" lvl="1" marL="914400" rtl="0" algn="l">
              <a:lnSpc>
                <a:spcPct val="115000"/>
              </a:lnSpc>
              <a:spcBef>
                <a:spcPts val="0"/>
              </a:spcBef>
              <a:spcAft>
                <a:spcPts val="0"/>
              </a:spcAft>
              <a:buSzPct val="108107"/>
              <a:buChar char="○"/>
            </a:pPr>
            <a:r>
              <a:rPr lang="it"/>
              <a:t>E' possibile trasferire il possesso di un valore ad un'altra variabile (movimento)</a:t>
            </a:r>
            <a:endParaRPr/>
          </a:p>
          <a:p>
            <a:pPr indent="-310291" lvl="1" marL="914400" rtl="0" algn="l">
              <a:lnSpc>
                <a:spcPct val="115000"/>
              </a:lnSpc>
              <a:spcBef>
                <a:spcPts val="0"/>
              </a:spcBef>
              <a:spcAft>
                <a:spcPts val="0"/>
              </a:spcAft>
              <a:buSzPct val="108107"/>
              <a:buChar char="○"/>
            </a:pPr>
            <a:r>
              <a:rPr lang="it"/>
              <a:t>E' possibile concedere temporaneamente l'accesso ad un valore tramite l'uso di riferimenti, a patto di non modificare tale valore mentre il riferimento esiste</a:t>
            </a:r>
            <a:endParaRPr/>
          </a:p>
          <a:p>
            <a:pPr indent="-333632" lvl="0" marL="457200" rtl="0" algn="l">
              <a:lnSpc>
                <a:spcPct val="115000"/>
              </a:lnSpc>
              <a:spcBef>
                <a:spcPts val="0"/>
              </a:spcBef>
              <a:spcAft>
                <a:spcPts val="0"/>
              </a:spcAft>
              <a:buSzPct val="108108"/>
              <a:buChar char="●"/>
            </a:pPr>
            <a:r>
              <a:rPr lang="it"/>
              <a:t>Puntatori </a:t>
            </a:r>
            <a:r>
              <a:rPr b="1" lang="it">
                <a:solidFill>
                  <a:srgbClr val="0B5394"/>
                </a:solidFill>
              </a:rPr>
              <a:t>controllati</a:t>
            </a:r>
            <a:r>
              <a:rPr lang="it"/>
              <a:t> in fase di compilazione</a:t>
            </a:r>
            <a:endParaRPr/>
          </a:p>
          <a:p>
            <a:pPr indent="-310291" lvl="1" marL="914400" rtl="0" algn="l">
              <a:lnSpc>
                <a:spcPct val="115000"/>
              </a:lnSpc>
              <a:spcBef>
                <a:spcPts val="0"/>
              </a:spcBef>
              <a:spcAft>
                <a:spcPts val="0"/>
              </a:spcAft>
              <a:buSzPct val="108107"/>
              <a:buChar char="○"/>
            </a:pPr>
            <a:r>
              <a:rPr lang="it"/>
              <a:t>Il concetto di proprietà del dato è esteso ai dati cui si accede in modo indiretto, sia per riferimento (senza trasferimento della proprietà) che tramite puntatore</a:t>
            </a:r>
            <a:endParaRPr/>
          </a:p>
          <a:p>
            <a:pPr indent="-333632" lvl="0" marL="457200" rtl="0" algn="l">
              <a:lnSpc>
                <a:spcPct val="115000"/>
              </a:lnSpc>
              <a:spcBef>
                <a:spcPts val="0"/>
              </a:spcBef>
              <a:spcAft>
                <a:spcPts val="0"/>
              </a:spcAft>
              <a:buSzPct val="108108"/>
              <a:buChar char="●"/>
            </a:pPr>
            <a:r>
              <a:rPr lang="it">
                <a:solidFill>
                  <a:srgbClr val="595959"/>
                </a:solidFill>
                <a:latin typeface="Arial"/>
                <a:ea typeface="Arial"/>
                <a:cs typeface="Arial"/>
                <a:sym typeface="Arial"/>
              </a:rPr>
              <a:t>La </a:t>
            </a:r>
            <a:r>
              <a:rPr b="1" lang="it">
                <a:solidFill>
                  <a:srgbClr val="0B5394"/>
                </a:solidFill>
              </a:rPr>
              <a:t>sicurezza dei thread</a:t>
            </a:r>
            <a:r>
              <a:rPr lang="it">
                <a:solidFill>
                  <a:srgbClr val="595959"/>
                </a:solidFill>
                <a:latin typeface="Arial"/>
                <a:ea typeface="Arial"/>
                <a:cs typeface="Arial"/>
                <a:sym typeface="Arial"/>
              </a:rPr>
              <a:t> è incorporata nel sistema dei tipi</a:t>
            </a:r>
            <a:endParaRPr/>
          </a:p>
          <a:p>
            <a:pPr indent="-310291" lvl="1" marL="914400" rtl="0" algn="l">
              <a:lnSpc>
                <a:spcPct val="115000"/>
              </a:lnSpc>
              <a:spcBef>
                <a:spcPts val="0"/>
              </a:spcBef>
              <a:spcAft>
                <a:spcPts val="0"/>
              </a:spcAft>
              <a:buSzPct val="108107"/>
              <a:buChar char="○"/>
            </a:pPr>
            <a:r>
              <a:rPr lang="it">
                <a:solidFill>
                  <a:srgbClr val="595959"/>
                </a:solidFill>
                <a:latin typeface="Arial"/>
                <a:ea typeface="Arial"/>
                <a:cs typeface="Arial"/>
                <a:sym typeface="Arial"/>
              </a:rPr>
              <a:t>Il compilatore conosce quali tipi possono essere trasferiti da un thread ad un altro e quali puntatori possono essere usati in modo sicuro tra thread</a:t>
            </a:r>
            <a:endParaRPr>
              <a:solidFill>
                <a:srgbClr val="595959"/>
              </a:solidFill>
              <a:latin typeface="Arial"/>
              <a:ea typeface="Arial"/>
              <a:cs typeface="Arial"/>
              <a:sym typeface="Arial"/>
            </a:endParaRPr>
          </a:p>
          <a:p>
            <a:pPr indent="-310291" lvl="1" marL="914400" rtl="0" algn="l">
              <a:lnSpc>
                <a:spcPct val="115000"/>
              </a:lnSpc>
              <a:spcBef>
                <a:spcPts val="0"/>
              </a:spcBef>
              <a:spcAft>
                <a:spcPts val="0"/>
              </a:spcAft>
              <a:buSzPct val="108107"/>
              <a:buChar char="○"/>
            </a:pPr>
            <a:r>
              <a:rPr lang="it">
                <a:solidFill>
                  <a:srgbClr val="595959"/>
                </a:solidFill>
                <a:latin typeface="Arial"/>
                <a:ea typeface="Arial"/>
                <a:cs typeface="Arial"/>
                <a:sym typeface="Arial"/>
              </a:rPr>
              <a:t>Il concetto di "tempo di vita" associato a ciascun valore permette di individuare in fase di compilazione quali operazioni sono lecite e quali portano ad una violazione</a:t>
            </a:r>
            <a:endParaRPr/>
          </a:p>
          <a:p>
            <a:pPr indent="-333632" lvl="0" marL="457200" rtl="0" algn="l">
              <a:lnSpc>
                <a:spcPct val="115000"/>
              </a:lnSpc>
              <a:spcBef>
                <a:spcPts val="0"/>
              </a:spcBef>
              <a:spcAft>
                <a:spcPts val="0"/>
              </a:spcAft>
              <a:buSzPct val="108108"/>
              <a:buChar char="●"/>
            </a:pPr>
            <a:r>
              <a:rPr lang="it" sz="1800">
                <a:solidFill>
                  <a:srgbClr val="595959"/>
                </a:solidFill>
                <a:latin typeface="Arial"/>
                <a:ea typeface="Arial"/>
                <a:cs typeface="Arial"/>
                <a:sym typeface="Arial"/>
              </a:rPr>
              <a:t>Nessun </a:t>
            </a:r>
            <a:r>
              <a:rPr b="1" lang="it" sz="1800">
                <a:solidFill>
                  <a:srgbClr val="0B5394"/>
                </a:solidFill>
              </a:rPr>
              <a:t>stato nascosto</a:t>
            </a:r>
            <a:endParaRPr b="1">
              <a:solidFill>
                <a:srgbClr val="0B5394"/>
              </a:solidFill>
            </a:endParaRPr>
          </a:p>
          <a:p>
            <a:pPr indent="-310291" lvl="1" marL="914400" rtl="0" algn="l">
              <a:lnSpc>
                <a:spcPct val="115000"/>
              </a:lnSpc>
              <a:spcBef>
                <a:spcPts val="0"/>
              </a:spcBef>
              <a:spcAft>
                <a:spcPts val="0"/>
              </a:spcAft>
              <a:buSzPct val="108107"/>
              <a:buChar char="○"/>
            </a:pPr>
            <a:r>
              <a:rPr lang="it">
                <a:latin typeface="Arial"/>
                <a:ea typeface="Arial"/>
                <a:cs typeface="Arial"/>
                <a:sym typeface="Arial"/>
              </a:rPr>
              <a:t>La presenza di errori e l'opzionalità sono modellate esplicitamente e richiedono il controllo esplicito da parte del programmatore</a:t>
            </a:r>
            <a:endParaRPr/>
          </a:p>
        </p:txBody>
      </p:sp>
      <p:sp>
        <p:nvSpPr>
          <p:cNvPr id="290" name="Google Shape;290;p36"/>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Possesso di un valore</a:t>
            </a:r>
            <a:endParaRPr/>
          </a:p>
        </p:txBody>
      </p:sp>
      <p:sp>
        <p:nvSpPr>
          <p:cNvPr id="296" name="Google Shape;296;p37"/>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97" name="Google Shape;297;p37"/>
          <p:cNvSpPr txBox="1"/>
          <p:nvPr/>
        </p:nvSpPr>
        <p:spPr>
          <a:xfrm>
            <a:off x="698046" y="1133005"/>
            <a:ext cx="7747800" cy="32940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//v possiede il valore in lettura e scrittura</a:t>
            </a:r>
            <a:endParaRPr sz="1200"/>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v = Vec::new();</a:t>
            </a:r>
            <a:endParaRPr sz="1200"/>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//Il valore di v può essere modificato</a:t>
            </a:r>
            <a:endParaRPr sz="1200"/>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v.push(1);</a:t>
            </a:r>
            <a:br>
              <a:rPr b="0" i="0" lang="it" sz="1600" u="none" cap="none" strike="noStrike">
                <a:solidFill>
                  <a:srgbClr val="000000"/>
                </a:solidFill>
                <a:latin typeface="Consolas"/>
                <a:ea typeface="Consolas"/>
                <a:cs typeface="Consolas"/>
                <a:sym typeface="Consolas"/>
              </a:rPr>
            </a:br>
            <a:br>
              <a:rPr b="0" i="0" lang="it" sz="1600" u="none" cap="none" strike="noStrike">
                <a:solidFill>
                  <a:srgbClr val="000000"/>
                </a:solidFill>
                <a:latin typeface="Consolas"/>
                <a:ea typeface="Consolas"/>
                <a:cs typeface="Consolas"/>
                <a:sym typeface="Consolas"/>
              </a:rPr>
            </a:br>
            <a:r>
              <a:rPr b="0" i="0" lang="it" sz="1600" u="none" cap="none" strike="noStrike">
                <a:solidFill>
                  <a:srgbClr val="7F7F7F"/>
                </a:solidFill>
                <a:latin typeface="Consolas"/>
                <a:ea typeface="Consolas"/>
                <a:cs typeface="Consolas"/>
                <a:sym typeface="Consolas"/>
              </a:rPr>
              <a:t>//movimento: ora v1 possiede il valore che prima era in v</a:t>
            </a:r>
            <a:br>
              <a:rPr b="0" i="0" lang="it" sz="1600" u="none" cap="none" strike="noStrike">
                <a:solidFill>
                  <a:srgbClr val="000000"/>
                </a:solidFill>
                <a:latin typeface="Consolas"/>
                <a:ea typeface="Consolas"/>
                <a:cs typeface="Consolas"/>
                <a:sym typeface="Consolas"/>
              </a:rPr>
            </a:br>
            <a:r>
              <a:rPr b="0" i="0" lang="it" sz="1600" u="none" cap="none" strike="noStrike">
                <a:solidFill>
                  <a:srgbClr val="0B5394"/>
                </a:solidFill>
                <a:latin typeface="Consolas"/>
                <a:ea typeface="Consolas"/>
                <a:cs typeface="Consolas"/>
                <a:sym typeface="Consolas"/>
              </a:rPr>
              <a:t>let mut</a:t>
            </a:r>
            <a:r>
              <a:rPr b="0" i="0" lang="it" sz="1600" u="none" cap="none" strike="noStrike">
                <a:solidFill>
                  <a:srgbClr val="000000"/>
                </a:solidFill>
                <a:latin typeface="Consolas"/>
                <a:ea typeface="Consolas"/>
                <a:cs typeface="Consolas"/>
                <a:sym typeface="Consolas"/>
              </a:rPr>
              <a:t> v1 = v;</a:t>
            </a:r>
            <a:endParaRPr sz="1200"/>
          </a:p>
          <a:p>
            <a:pPr indent="0" lvl="0" marL="1270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//Il compilatore impedisce l'accesso tramite v</a:t>
            </a:r>
            <a:endParaRPr sz="1200"/>
          </a:p>
          <a:p>
            <a:pPr indent="0" lvl="0" marL="12700" marR="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v.push(2);</a:t>
            </a:r>
            <a:br>
              <a:rPr b="0" i="0" lang="it" sz="1600" u="none" cap="none" strike="noStrike">
                <a:solidFill>
                  <a:srgbClr val="000000"/>
                </a:solidFill>
                <a:latin typeface="Consolas"/>
                <a:ea typeface="Consolas"/>
                <a:cs typeface="Consolas"/>
                <a:sym typeface="Consolas"/>
              </a:rPr>
            </a:b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//Ora v1 contiene [1, 3]</a:t>
            </a:r>
            <a:endParaRPr sz="1200"/>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v1.push(3);</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Possesso di un valore</a:t>
            </a:r>
            <a:endParaRPr/>
          </a:p>
        </p:txBody>
      </p:sp>
      <p:sp>
        <p:nvSpPr>
          <p:cNvPr id="303" name="Google Shape;303;p38"/>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4" name="Google Shape;304;p38"/>
          <p:cNvSpPr txBox="1"/>
          <p:nvPr/>
        </p:nvSpPr>
        <p:spPr>
          <a:xfrm>
            <a:off x="698046" y="1133005"/>
            <a:ext cx="7747800" cy="28014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//v possiede il valore in lettura e scrittura</a:t>
            </a:r>
            <a:endParaRPr sz="1600"/>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i = 12;</a:t>
            </a:r>
            <a:endParaRPr sz="1600"/>
          </a:p>
          <a:p>
            <a:pPr indent="0" lvl="0" marL="12700" marR="0" rtl="0" algn="l">
              <a:lnSpc>
                <a:spcPct val="100000"/>
              </a:lnSpc>
              <a:spcBef>
                <a:spcPts val="0"/>
              </a:spcBef>
              <a:spcAft>
                <a:spcPts val="0"/>
              </a:spcAft>
              <a:buNone/>
            </a:pPr>
            <a:r>
              <a:t/>
            </a:r>
            <a:endParaRPr b="0" i="0" sz="1600" u="none" cap="none" strike="noStrike">
              <a:solidFill>
                <a:srgbClr val="7F7F7F"/>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//r è un riferimento ad i: ha in PRESTITO il suo valore</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a:t>
            </a:r>
            <a:r>
              <a:rPr b="0" i="0" lang="it" sz="1600" u="none" cap="none" strike="noStrike">
                <a:solidFill>
                  <a:srgbClr val="000000"/>
                </a:solidFill>
                <a:latin typeface="Consolas"/>
                <a:ea typeface="Consolas"/>
                <a:cs typeface="Consolas"/>
                <a:sym typeface="Consolas"/>
              </a:rPr>
              <a:t> r = &amp;i;</a:t>
            </a:r>
            <a:endParaRPr sz="1600"/>
          </a:p>
          <a:p>
            <a:pPr indent="0" lvl="0" marL="1270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//mentre r esiste, non è lecito modificare i</a:t>
            </a:r>
            <a:endParaRPr sz="1600"/>
          </a:p>
          <a:p>
            <a:pPr indent="0" lvl="0" marL="12700" marR="0" rtl="0" algn="l">
              <a:lnSpc>
                <a:spcPct val="100000"/>
              </a:lnSpc>
              <a:spcBef>
                <a:spcPts val="0"/>
              </a:spcBef>
              <a:spcAft>
                <a:spcPts val="0"/>
              </a:spcAft>
              <a:buNone/>
            </a:pPr>
            <a:r>
              <a:rPr b="0" i="0" lang="it" sz="1600" u="none" cap="none" strike="sngStrike">
                <a:solidFill>
                  <a:srgbClr val="C00000"/>
                </a:solidFill>
                <a:latin typeface="Consolas"/>
                <a:ea typeface="Consolas"/>
                <a:cs typeface="Consolas"/>
                <a:sym typeface="Consolas"/>
              </a:rPr>
              <a:t>i = 23;</a:t>
            </a:r>
            <a:endParaRPr sz="1600"/>
          </a:p>
          <a:p>
            <a:pPr indent="0" lvl="0" marL="1270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7F7F7F"/>
                </a:solidFill>
                <a:latin typeface="Consolas"/>
                <a:ea typeface="Consolas"/>
                <a:cs typeface="Consolas"/>
                <a:sym typeface="Consolas"/>
              </a:rPr>
              <a:t>//accedo al valore a cui r fa riferimento</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println!("{}", *r);</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Puntatori controllati in fase di compilazione</a:t>
            </a:r>
            <a:endParaRPr/>
          </a:p>
        </p:txBody>
      </p:sp>
      <p:sp>
        <p:nvSpPr>
          <p:cNvPr id="310" name="Google Shape;310;p39"/>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11" name="Google Shape;311;p39"/>
          <p:cNvSpPr txBox="1"/>
          <p:nvPr/>
        </p:nvSpPr>
        <p:spPr>
          <a:xfrm>
            <a:off x="698046" y="1693548"/>
            <a:ext cx="7747800" cy="19656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2352675" rtl="0" algn="l">
              <a:lnSpc>
                <a:spcPct val="91666"/>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v = Vec::new();</a:t>
            </a:r>
            <a:endParaRPr sz="1600"/>
          </a:p>
          <a:p>
            <a:pPr indent="0" lvl="0" marL="12700" marR="2352675" rtl="0" algn="l">
              <a:lnSpc>
                <a:spcPct val="91666"/>
              </a:lnSpc>
              <a:spcBef>
                <a:spcPts val="18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2352675" rtl="0" algn="l">
              <a:lnSpc>
                <a:spcPct val="91666"/>
              </a:lnSpc>
              <a:spcBef>
                <a:spcPts val="180"/>
              </a:spcBef>
              <a:spcAft>
                <a:spcPts val="0"/>
              </a:spcAft>
              <a:buNone/>
            </a:pPr>
            <a:r>
              <a:rPr b="0" i="0" lang="it" sz="1600" u="none" cap="none" strike="noStrike">
                <a:solidFill>
                  <a:srgbClr val="B7B7B7"/>
                </a:solidFill>
                <a:latin typeface="Consolas"/>
                <a:ea typeface="Consolas"/>
                <a:cs typeface="Consolas"/>
                <a:sym typeface="Consolas"/>
              </a:rPr>
              <a:t>// la compilazione avviene correttamente:  </a:t>
            </a:r>
            <a:r>
              <a:rPr b="0" i="0" lang="it" sz="1600" u="none" cap="none" strike="noStrike">
                <a:solidFill>
                  <a:srgbClr val="980000"/>
                </a:solidFill>
                <a:latin typeface="Consolas"/>
                <a:ea typeface="Consolas"/>
                <a:cs typeface="Consolas"/>
                <a:sym typeface="Consolas"/>
              </a:rPr>
              <a:t>println!</a:t>
            </a:r>
            <a:r>
              <a:rPr b="0" i="0" lang="it" sz="1600" u="none" cap="none" strike="noStrike">
                <a:solidFill>
                  <a:srgbClr val="000000"/>
                </a:solidFill>
                <a:latin typeface="Consolas"/>
                <a:ea typeface="Consolas"/>
                <a:cs typeface="Consolas"/>
                <a:sym typeface="Consolas"/>
              </a:rPr>
              <a:t>(</a:t>
            </a:r>
            <a:r>
              <a:rPr lang="it" sz="1600">
                <a:solidFill>
                  <a:srgbClr val="351B75"/>
                </a:solidFill>
                <a:latin typeface="Consolas"/>
                <a:ea typeface="Consolas"/>
                <a:cs typeface="Consolas"/>
                <a:sym typeface="Consolas"/>
              </a:rPr>
              <a:t>"</a:t>
            </a:r>
            <a:r>
              <a:rPr b="0" i="0" lang="it" sz="1600" u="none" cap="none" strike="noStrike">
                <a:solidFill>
                  <a:srgbClr val="351B75"/>
                </a:solidFill>
                <a:latin typeface="Consolas"/>
                <a:ea typeface="Consolas"/>
                <a:cs typeface="Consolas"/>
                <a:sym typeface="Consolas"/>
              </a:rPr>
              <a:t>len: {}</a:t>
            </a:r>
            <a:r>
              <a:rPr lang="it" sz="1600">
                <a:solidFill>
                  <a:srgbClr val="351B75"/>
                </a:solidFill>
                <a:latin typeface="Consolas"/>
                <a:ea typeface="Consolas"/>
                <a:cs typeface="Consolas"/>
                <a:sym typeface="Consolas"/>
              </a:rPr>
              <a:t>"</a:t>
            </a:r>
            <a:r>
              <a:rPr b="0" i="0" lang="it" sz="1600" u="none" cap="none" strike="noStrike">
                <a:solidFill>
                  <a:srgbClr val="000000"/>
                </a:solidFill>
                <a:latin typeface="Consolas"/>
                <a:ea typeface="Consolas"/>
                <a:cs typeface="Consolas"/>
                <a:sym typeface="Consolas"/>
              </a:rPr>
              <a:t>, v.len());</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5"/>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la compilazione non avviene correttamente:</a:t>
            </a:r>
            <a:br>
              <a:rPr b="0" i="0" lang="it" sz="1600" u="none" cap="none" strike="noStrike">
                <a:solidFill>
                  <a:srgbClr val="B7B7B7"/>
                </a:solidFill>
                <a:latin typeface="Consolas"/>
                <a:ea typeface="Consolas"/>
                <a:cs typeface="Consolas"/>
                <a:sym typeface="Consolas"/>
              </a:rPr>
            </a:br>
            <a:r>
              <a:rPr b="0" i="0" lang="it" sz="1600" u="none" cap="none" strike="noStrike">
                <a:solidFill>
                  <a:srgbClr val="B7B7B7"/>
                </a:solidFill>
                <a:latin typeface="Consolas"/>
                <a:ea typeface="Consolas"/>
                <a:cs typeface="Consolas"/>
                <a:sym typeface="Consolas"/>
              </a:rPr>
              <a:t>// richiede un accesso mutabile</a:t>
            </a:r>
            <a:endParaRPr b="0" i="0" sz="1600" u="none" cap="none" strike="noStrike">
              <a:solidFill>
                <a:srgbClr val="B7B7B7"/>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a:t>
            </a:r>
            <a:r>
              <a:rPr b="0" i="0" lang="it" sz="1600" u="none" cap="none" strike="sngStrike">
                <a:solidFill>
                  <a:srgbClr val="000000"/>
                </a:solidFill>
                <a:latin typeface="Consolas"/>
                <a:ea typeface="Consolas"/>
                <a:cs typeface="Consolas"/>
                <a:sym typeface="Consolas"/>
              </a:rPr>
              <a:t>v.push(</a:t>
            </a:r>
            <a:r>
              <a:rPr b="0" i="0" lang="it" sz="1600" u="none" cap="none" strike="sngStrike">
                <a:solidFill>
                  <a:srgbClr val="37761C"/>
                </a:solidFill>
                <a:latin typeface="Consolas"/>
                <a:ea typeface="Consolas"/>
                <a:cs typeface="Consolas"/>
                <a:sym typeface="Consolas"/>
              </a:rPr>
              <a:t>42</a:t>
            </a:r>
            <a:r>
              <a:rPr b="0" i="0" lang="it" sz="1600" u="none" cap="none" strike="sngStrike">
                <a:solidFill>
                  <a:srgbClr val="000000"/>
                </a:solidFill>
                <a:latin typeface="Consolas"/>
                <a:ea typeface="Consolas"/>
                <a:cs typeface="Consolas"/>
                <a:sym typeface="Consolas"/>
              </a:rPr>
              <a:t>);</a:t>
            </a:r>
            <a:endParaRPr b="0" i="0" sz="1600" u="none" cap="none" strike="sngStrike">
              <a:solidFill>
                <a:srgbClr val="000000"/>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Puntatori controllati in fase di compilazione</a:t>
            </a:r>
            <a:endParaRPr/>
          </a:p>
        </p:txBody>
      </p:sp>
      <p:sp>
        <p:nvSpPr>
          <p:cNvPr id="317" name="Google Shape;317;p40"/>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18" name="Google Shape;318;p40"/>
          <p:cNvSpPr txBox="1"/>
          <p:nvPr/>
        </p:nvSpPr>
        <p:spPr>
          <a:xfrm>
            <a:off x="253093" y="922444"/>
            <a:ext cx="8637900" cy="37917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Ogni valore ha un proprietario, responsabile del rilascio (RAII)</a:t>
            </a:r>
            <a:endParaRPr sz="1600"/>
          </a:p>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il compilatore verifica che ci sia sempre un </a:t>
            </a:r>
            <a:r>
              <a:rPr b="1" i="0" lang="it" sz="1600" u="none" cap="none" strike="noStrike">
                <a:solidFill>
                  <a:srgbClr val="999999"/>
                </a:solidFill>
                <a:latin typeface="Consolas"/>
                <a:ea typeface="Consolas"/>
                <a:cs typeface="Consolas"/>
                <a:sym typeface="Consolas"/>
              </a:rPr>
              <a:t>solo</a:t>
            </a:r>
            <a:r>
              <a:rPr b="0" i="0" lang="it" sz="1600" u="none" cap="none" strike="noStrike">
                <a:solidFill>
                  <a:srgbClr val="999999"/>
                </a:solidFill>
                <a:latin typeface="Consolas"/>
                <a:ea typeface="Consolas"/>
                <a:cs typeface="Consolas"/>
                <a:sym typeface="Consolas"/>
              </a:rPr>
              <a:t> possessore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e che non avvengano </a:t>
            </a:r>
            <a:r>
              <a:rPr b="1" i="0" lang="it" sz="1600" u="none" cap="none" strike="noStrike">
                <a:solidFill>
                  <a:srgbClr val="999999"/>
                </a:solidFill>
                <a:latin typeface="Consolas"/>
                <a:ea typeface="Consolas"/>
                <a:cs typeface="Consolas"/>
                <a:sym typeface="Consolas"/>
              </a:rPr>
              <a:t>doppi rilasci</a:t>
            </a:r>
            <a:endParaRPr b="1" i="0" sz="1600" u="none" cap="none" strike="noStrike">
              <a:solidFill>
                <a:srgbClr val="999999"/>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x: Vec&lt;i32&gt; = Vec::new();</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999999"/>
                </a:solidFill>
                <a:latin typeface="Consolas"/>
                <a:ea typeface="Consolas"/>
                <a:cs typeface="Consolas"/>
                <a:sym typeface="Consolas"/>
              </a:rPr>
              <a:t>// y ora possiede il valore contenuto in x</a:t>
            </a:r>
            <a:r>
              <a:rPr b="0" i="0" lang="it" sz="1600" u="none" cap="none" strike="noStrike">
                <a:solidFill>
                  <a:srgbClr val="000000"/>
                </a:solidFill>
                <a:latin typeface="Consolas"/>
                <a:ea typeface="Consolas"/>
                <a:cs typeface="Consolas"/>
                <a:sym typeface="Consolas"/>
              </a:rPr>
              <a:t> </a:t>
            </a:r>
            <a:br>
              <a:rPr b="0" i="0" lang="it" sz="1600" u="none" cap="none" strike="noStrike">
                <a:solidFill>
                  <a:srgbClr val="000000"/>
                </a:solidFill>
                <a:latin typeface="Consolas"/>
                <a:ea typeface="Consolas"/>
                <a:cs typeface="Consolas"/>
                <a:sym typeface="Consolas"/>
              </a:rPr>
            </a:b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y = x;</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drop(x); </a:t>
            </a:r>
            <a:r>
              <a:rPr b="0" i="0" lang="it" sz="1600" u="none" cap="none" strike="noStrike">
                <a:solidFill>
                  <a:srgbClr val="B7B7B7"/>
                </a:solidFill>
                <a:latin typeface="Consolas"/>
                <a:ea typeface="Consolas"/>
                <a:cs typeface="Consolas"/>
                <a:sym typeface="Consolas"/>
              </a:rPr>
              <a:t>// illegale, y è ora il proprietario</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3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999999"/>
                </a:solidFill>
                <a:latin typeface="Consolas"/>
                <a:ea typeface="Consolas"/>
                <a:cs typeface="Consolas"/>
                <a:sym typeface="Consolas"/>
              </a:rPr>
              <a:t>// Nessun puntatore vive dopo le modifiche o il rilascio</a:t>
            </a:r>
            <a:endParaRPr b="0" i="0" sz="1600" u="none" cap="none" strike="noStrike">
              <a:solidFill>
                <a:srgbClr val="999999"/>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999999"/>
                </a:solidFill>
                <a:latin typeface="Consolas"/>
                <a:ea typeface="Consolas"/>
                <a:cs typeface="Consolas"/>
                <a:sym typeface="Consolas"/>
              </a:rPr>
              <a:t>// </a:t>
            </a:r>
            <a:r>
              <a:rPr b="1" i="0" lang="it" sz="1600" u="none" cap="none" strike="noStrike">
                <a:solidFill>
                  <a:srgbClr val="999999"/>
                </a:solidFill>
                <a:latin typeface="Consolas"/>
                <a:ea typeface="Consolas"/>
                <a:cs typeface="Consolas"/>
                <a:sym typeface="Consolas"/>
              </a:rPr>
              <a:t>Nessun dangling pointer/use-after-free</a:t>
            </a:r>
            <a:endParaRPr b="0" i="0" sz="1600" u="none" cap="none" strike="noStrike">
              <a:solidFill>
                <a:srgbClr val="000000"/>
              </a:solidFill>
              <a:latin typeface="Consolas"/>
              <a:ea typeface="Consolas"/>
              <a:cs typeface="Consolas"/>
              <a:sym typeface="Consolas"/>
            </a:endParaRPr>
          </a:p>
          <a:p>
            <a:pPr indent="0" lvl="0" marL="12700" marR="501904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x = </a:t>
            </a:r>
            <a:r>
              <a:rPr b="0" i="0" lang="it" sz="1600" u="none" cap="none" strike="noStrike">
                <a:solidFill>
                  <a:srgbClr val="980000"/>
                </a:solidFill>
                <a:latin typeface="Consolas"/>
                <a:ea typeface="Consolas"/>
                <a:cs typeface="Consolas"/>
                <a:sym typeface="Consolas"/>
              </a:rPr>
              <a:t>vec!</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7761C"/>
                </a:solidFill>
                <a:latin typeface="Consolas"/>
                <a:ea typeface="Consolas"/>
                <a:cs typeface="Consolas"/>
                <a:sym typeface="Consolas"/>
              </a:rPr>
              <a:t>1</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37761C"/>
                </a:solidFill>
                <a:latin typeface="Consolas"/>
                <a:ea typeface="Consolas"/>
                <a:cs typeface="Consolas"/>
                <a:sym typeface="Consolas"/>
              </a:rPr>
              <a:t>2</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37761C"/>
                </a:solidFill>
                <a:latin typeface="Consolas"/>
                <a:ea typeface="Consolas"/>
                <a:cs typeface="Consolas"/>
                <a:sym typeface="Consolas"/>
              </a:rPr>
              <a:t>3</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first = </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x[</a:t>
            </a:r>
            <a:r>
              <a:rPr b="0" i="0" lang="it" sz="1600" u="none" cap="none" strike="noStrike">
                <a:solidFill>
                  <a:srgbClr val="37761C"/>
                </a:solidFill>
                <a:latin typeface="Consolas"/>
                <a:ea typeface="Consolas"/>
                <a:cs typeface="Consolas"/>
                <a:sym typeface="Consolas"/>
              </a:rPr>
              <a:t>0</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y = x;</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980000"/>
                </a:solidFill>
                <a:latin typeface="Consolas"/>
                <a:ea typeface="Consolas"/>
                <a:cs typeface="Consolas"/>
                <a:sym typeface="Consolas"/>
              </a:rPr>
              <a:t>println!</a:t>
            </a:r>
            <a:r>
              <a:rPr b="0" i="0" lang="it" sz="1600" u="none" cap="none" strike="sngStrike">
                <a:solidFill>
                  <a:srgbClr val="000000"/>
                </a:solidFill>
                <a:latin typeface="Consolas"/>
                <a:ea typeface="Consolas"/>
                <a:cs typeface="Consolas"/>
                <a:sym typeface="Consolas"/>
              </a:rPr>
              <a:t>(</a:t>
            </a:r>
            <a:r>
              <a:rPr b="0" i="0" lang="it" sz="1600" u="none" cap="none" strike="sngStrike">
                <a:solidFill>
                  <a:srgbClr val="351B75"/>
                </a:solidFill>
                <a:latin typeface="Consolas"/>
                <a:ea typeface="Consolas"/>
                <a:cs typeface="Consolas"/>
                <a:sym typeface="Consolas"/>
              </a:rPr>
              <a:t>“{}”</a:t>
            </a:r>
            <a:r>
              <a:rPr b="0" i="0" lang="it" sz="1600" u="none" cap="none" strike="sngStrike">
                <a:solidFill>
                  <a:srgbClr val="000000"/>
                </a:solidFill>
                <a:latin typeface="Consolas"/>
                <a:ea typeface="Consolas"/>
                <a:cs typeface="Consolas"/>
                <a:sym typeface="Consolas"/>
              </a:rPr>
              <a:t>, </a:t>
            </a:r>
            <a:r>
              <a:rPr b="0" i="0" lang="it" sz="1600" u="none" cap="none" strike="sngStrike">
                <a:solidFill>
                  <a:srgbClr val="980000"/>
                </a:solidFill>
                <a:latin typeface="Consolas"/>
                <a:ea typeface="Consolas"/>
                <a:cs typeface="Consolas"/>
                <a:sym typeface="Consolas"/>
              </a:rPr>
              <a:t>*</a:t>
            </a:r>
            <a:r>
              <a:rPr b="0" i="0" lang="it" sz="1600" u="none" cap="none" strike="sngStrike">
                <a:solidFill>
                  <a:srgbClr val="000000"/>
                </a:solidFill>
                <a:latin typeface="Consolas"/>
                <a:ea typeface="Consolas"/>
                <a:cs typeface="Consolas"/>
                <a:sym typeface="Consolas"/>
              </a:rPr>
              <a:t>first); </a:t>
            </a:r>
            <a:r>
              <a:rPr b="0" i="0" lang="it" sz="1600" u="none" cap="none" strike="noStrike">
                <a:solidFill>
                  <a:srgbClr val="B7B7B7"/>
                </a:solidFill>
                <a:latin typeface="Consolas"/>
                <a:ea typeface="Consolas"/>
                <a:cs typeface="Consolas"/>
                <a:sym typeface="Consolas"/>
              </a:rPr>
              <a:t>// illegale, first diventa invalido </a:t>
            </a:r>
            <a:br>
              <a:rPr b="0" i="0" lang="it" sz="1600" u="none" cap="none" strike="noStrike">
                <a:solidFill>
                  <a:srgbClr val="B7B7B7"/>
                </a:solidFill>
                <a:latin typeface="Consolas"/>
                <a:ea typeface="Consolas"/>
                <a:cs typeface="Consolas"/>
                <a:sym typeface="Consolas"/>
              </a:rPr>
            </a:br>
            <a:r>
              <a:rPr b="0" i="0" lang="it" sz="1600" u="none" cap="none" strike="noStrike">
                <a:solidFill>
                  <a:srgbClr val="B7B7B7"/>
                </a:solidFill>
                <a:latin typeface="Consolas"/>
                <a:ea typeface="Consolas"/>
                <a:cs typeface="Consolas"/>
                <a:sym typeface="Consolas"/>
              </a:rPr>
              <a:t>//quando x è stata mossa</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Puntatori controllati in fase di compilazione</a:t>
            </a:r>
            <a:endParaRPr/>
          </a:p>
        </p:txBody>
      </p:sp>
      <p:sp>
        <p:nvSpPr>
          <p:cNvPr id="324" name="Google Shape;324;p41"/>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25" name="Google Shape;325;p41"/>
          <p:cNvSpPr txBox="1"/>
          <p:nvPr/>
        </p:nvSpPr>
        <p:spPr>
          <a:xfrm>
            <a:off x="698096" y="915920"/>
            <a:ext cx="7747800" cy="37674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92444"/>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v = Vec::new();  </a:t>
            </a:r>
            <a:endParaRPr sz="1600"/>
          </a:p>
          <a:p>
            <a:pPr indent="0" lvl="0" marL="12700" marR="0" rtl="0" algn="l">
              <a:lnSpc>
                <a:spcPct val="92444"/>
              </a:lnSpc>
              <a:spcBef>
                <a:spcPts val="100"/>
              </a:spcBef>
              <a:spcAft>
                <a:spcPts val="0"/>
              </a:spcAft>
              <a:buNone/>
            </a:pPr>
            <a:r>
              <a:rPr b="0" i="0" lang="it" sz="1600" u="none" cap="none" strike="noStrike">
                <a:solidFill>
                  <a:srgbClr val="000000"/>
                </a:solidFill>
                <a:latin typeface="Consolas"/>
                <a:ea typeface="Consolas"/>
                <a:cs typeface="Consolas"/>
                <a:sym typeface="Consolas"/>
              </a:rPr>
              <a:t>accidentally_modify(</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v);</a:t>
            </a:r>
            <a:endParaRPr sz="1600"/>
          </a:p>
          <a:p>
            <a:pPr indent="0" lvl="0" marL="12700" marR="0" rtl="0" algn="l">
              <a:lnSpc>
                <a:spcPct val="92444"/>
              </a:lnSpc>
              <a:spcBef>
                <a:spcPts val="10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0" rtl="0" algn="l">
              <a:lnSpc>
                <a:spcPct val="92444"/>
              </a:lnSpc>
              <a:spcBef>
                <a:spcPts val="100"/>
              </a:spcBef>
              <a:spcAft>
                <a:spcPts val="0"/>
              </a:spcAft>
              <a:buNone/>
            </a:pPr>
            <a:r>
              <a:rPr b="0" i="0" lang="it" sz="1600" u="none" cap="none" strike="noStrike">
                <a:solidFill>
                  <a:srgbClr val="0B5394"/>
                </a:solidFill>
                <a:latin typeface="Consolas"/>
                <a:ea typeface="Consolas"/>
                <a:cs typeface="Consolas"/>
                <a:sym typeface="Consolas"/>
              </a:rPr>
              <a:t>fn </a:t>
            </a:r>
            <a:r>
              <a:rPr b="0" i="0" lang="it" sz="1600" u="none" cap="none" strike="noStrike">
                <a:solidFill>
                  <a:srgbClr val="000000"/>
                </a:solidFill>
                <a:latin typeface="Consolas"/>
                <a:ea typeface="Consolas"/>
                <a:cs typeface="Consolas"/>
                <a:sym typeface="Consolas"/>
              </a:rPr>
              <a:t>accidentally_modify(v: </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Vec&lt;i32&gt;) {</a:t>
            </a:r>
            <a:endParaRPr b="0" i="0" sz="1600" u="none" cap="none" strike="noStrike">
              <a:solidFill>
                <a:srgbClr val="B7B7B7"/>
              </a:solidFill>
              <a:latin typeface="Consolas"/>
              <a:ea typeface="Consolas"/>
              <a:cs typeface="Consolas"/>
              <a:sym typeface="Consolas"/>
            </a:endParaRPr>
          </a:p>
          <a:p>
            <a:pPr indent="0" lvl="0" marL="225425" marR="2245995" rtl="0" algn="l">
              <a:lnSpc>
                <a:spcPct val="91666"/>
              </a:lnSpc>
              <a:spcBef>
                <a:spcPts val="65"/>
              </a:spcBef>
              <a:spcAft>
                <a:spcPts val="0"/>
              </a:spcAft>
              <a:buNone/>
            </a:pPr>
            <a:r>
              <a:rPr b="0" i="0" lang="it" sz="1600" u="none" cap="none" strike="noStrike">
                <a:solidFill>
                  <a:srgbClr val="980000"/>
                </a:solidFill>
                <a:latin typeface="Consolas"/>
                <a:ea typeface="Consolas"/>
                <a:cs typeface="Consolas"/>
                <a:sym typeface="Consolas"/>
              </a:rPr>
              <a:t>println!</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51B75"/>
                </a:solidFill>
                <a:latin typeface="Consolas"/>
                <a:ea typeface="Consolas"/>
                <a:cs typeface="Consolas"/>
                <a:sym typeface="Consolas"/>
              </a:rPr>
              <a:t>“len: {}”</a:t>
            </a:r>
            <a:r>
              <a:rPr b="0" i="0" lang="it" sz="1600" u="none" cap="none" strike="noStrike">
                <a:solidFill>
                  <a:srgbClr val="000000"/>
                </a:solidFill>
                <a:latin typeface="Consolas"/>
                <a:ea typeface="Consolas"/>
                <a:cs typeface="Consolas"/>
                <a:sym typeface="Consolas"/>
              </a:rPr>
              <a:t>, v.len());</a:t>
            </a:r>
            <a:endParaRPr b="0" i="0" sz="1600" u="none" cap="none" strike="noStrike">
              <a:solidFill>
                <a:srgbClr val="000000"/>
              </a:solidFill>
              <a:latin typeface="Consolas"/>
              <a:ea typeface="Consolas"/>
              <a:cs typeface="Consolas"/>
              <a:sym typeface="Consolas"/>
            </a:endParaRPr>
          </a:p>
          <a:p>
            <a:pPr indent="-634" lvl="0" marL="226059"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la compilazione non avviene correttamente;</a:t>
            </a:r>
            <a:endParaRPr sz="1600"/>
          </a:p>
          <a:p>
            <a:pPr indent="-634" lvl="0" marL="226059"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è necessario un &amp;mut Vec&lt;i32&gt;</a:t>
            </a:r>
            <a:endParaRPr sz="1600"/>
          </a:p>
          <a:p>
            <a:pPr indent="-634" lvl="0" marL="226059" marR="5080" rtl="0" algn="l">
              <a:lnSpc>
                <a:spcPct val="91666"/>
              </a:lnSpc>
              <a:spcBef>
                <a:spcPts val="0"/>
              </a:spcBef>
              <a:spcAft>
                <a:spcPts val="0"/>
              </a:spcAft>
              <a:buNone/>
            </a:pPr>
            <a:r>
              <a:rPr lang="it" sz="1600" strike="sngStrike">
                <a:latin typeface="Consolas"/>
                <a:ea typeface="Consolas"/>
                <a:cs typeface="Consolas"/>
                <a:sym typeface="Consolas"/>
              </a:rPr>
              <a:t>push(v);</a:t>
            </a:r>
            <a:endParaRPr b="0" i="0" sz="1600" u="none" cap="none" strike="noStrike">
              <a:solidFill>
                <a:srgbClr val="000000"/>
              </a:solidFill>
              <a:latin typeface="Consolas"/>
              <a:ea typeface="Consolas"/>
              <a:cs typeface="Consolas"/>
              <a:sym typeface="Consolas"/>
            </a:endParaRPr>
          </a:p>
          <a:p>
            <a:pPr indent="0" lvl="0" marL="12700" marR="0" rtl="0" algn="l">
              <a:lnSpc>
                <a:spcPct val="88888"/>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751205"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dichiarazione esplicita di un puntatore mutabile</a:t>
            </a:r>
            <a:endParaRPr b="0" i="0" sz="1600" u="none" cap="none" strike="noStrike">
              <a:solidFill>
                <a:srgbClr val="B7B7B7"/>
              </a:solidFill>
              <a:latin typeface="Consolas"/>
              <a:ea typeface="Consolas"/>
              <a:cs typeface="Consolas"/>
              <a:sym typeface="Consolas"/>
            </a:endParaRPr>
          </a:p>
          <a:p>
            <a:pPr indent="0" lvl="0" marL="0" marR="751205" rtl="0" algn="l">
              <a:lnSpc>
                <a:spcPct val="91666"/>
              </a:lnSpc>
              <a:spcBef>
                <a:spcPts val="0"/>
              </a:spcBef>
              <a:spcAft>
                <a:spcPts val="0"/>
              </a:spcAft>
              <a:buNone/>
            </a:pPr>
            <a:r>
              <a:rPr b="0" i="0" lang="it" sz="1600" u="none" cap="none" strike="noStrike">
                <a:solidFill>
                  <a:srgbClr val="0B5394"/>
                </a:solidFill>
                <a:latin typeface="Consolas"/>
                <a:ea typeface="Consolas"/>
                <a:cs typeface="Consolas"/>
                <a:sym typeface="Consolas"/>
              </a:rPr>
              <a:t>fn </a:t>
            </a:r>
            <a:r>
              <a:rPr b="0" i="0" lang="it" sz="1600" u="none" cap="none" strike="noStrike">
                <a:solidFill>
                  <a:srgbClr val="000000"/>
                </a:solidFill>
                <a:latin typeface="Consolas"/>
                <a:ea typeface="Consolas"/>
                <a:cs typeface="Consolas"/>
                <a:sym typeface="Consolas"/>
              </a:rPr>
              <a:t>push(v: </a:t>
            </a:r>
            <a:r>
              <a:rPr b="0" i="0" lang="it" sz="1600" u="none" cap="none" strike="noStrike">
                <a:solidFill>
                  <a:srgbClr val="980000"/>
                </a:solidFill>
                <a:latin typeface="Consolas"/>
                <a:ea typeface="Consolas"/>
                <a:cs typeface="Consolas"/>
                <a:sym typeface="Consolas"/>
              </a:rPr>
              <a:t>&amp;mut </a:t>
            </a:r>
            <a:r>
              <a:rPr b="0" i="0" lang="it" sz="1600" u="none" cap="none" strike="noStrike">
                <a:solidFill>
                  <a:srgbClr val="000000"/>
                </a:solidFill>
                <a:latin typeface="Consolas"/>
                <a:ea typeface="Consolas"/>
                <a:cs typeface="Consolas"/>
                <a:sym typeface="Consolas"/>
              </a:rPr>
              <a:t>Vec&lt;i32&gt;) {</a:t>
            </a:r>
            <a:endParaRPr b="0" i="0" sz="1600" u="none" cap="none" strike="noStrike">
              <a:solidFill>
                <a:srgbClr val="000000"/>
              </a:solidFill>
              <a:latin typeface="Consolas"/>
              <a:ea typeface="Consolas"/>
              <a:cs typeface="Consolas"/>
              <a:sym typeface="Consolas"/>
            </a:endParaRPr>
          </a:p>
          <a:p>
            <a:pPr indent="0" lvl="0" marL="226059" marR="0" rtl="0" algn="l">
              <a:lnSpc>
                <a:spcPct val="88055"/>
              </a:lnSpc>
              <a:spcBef>
                <a:spcPts val="0"/>
              </a:spcBef>
              <a:spcAft>
                <a:spcPts val="0"/>
              </a:spcAft>
              <a:buNone/>
            </a:pPr>
            <a:r>
              <a:rPr b="0" i="0" lang="it" sz="1600" u="none" cap="none" strike="noStrike">
                <a:solidFill>
                  <a:srgbClr val="000000"/>
                </a:solidFill>
                <a:latin typeface="Consolas"/>
                <a:ea typeface="Consolas"/>
                <a:cs typeface="Consolas"/>
                <a:sym typeface="Consolas"/>
              </a:rPr>
              <a:t>v.push(</a:t>
            </a:r>
            <a:r>
              <a:rPr b="0" i="0" lang="it" sz="1600" u="none" cap="none" strike="noStrike">
                <a:solidFill>
                  <a:srgbClr val="37761C"/>
                </a:solidFill>
                <a:latin typeface="Consolas"/>
                <a:ea typeface="Consolas"/>
                <a:cs typeface="Consolas"/>
                <a:sym typeface="Consolas"/>
              </a:rPr>
              <a:t>42</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92444"/>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sz="1600"/>
          </a:p>
          <a:p>
            <a:pPr indent="0" lvl="0" marL="12700" marR="0" rtl="0" algn="l">
              <a:lnSpc>
                <a:spcPct val="92444"/>
              </a:lnSpc>
              <a:spcBef>
                <a:spcPts val="0"/>
              </a:spcBef>
              <a:spcAft>
                <a:spcPts val="0"/>
              </a:spcAft>
              <a:buNone/>
            </a:pPr>
            <a:r>
              <a:rPr b="0" i="0" lang="it" sz="1600" u="none" cap="none" strike="noStrike">
                <a:solidFill>
                  <a:srgbClr val="B7B7B7"/>
                </a:solidFill>
                <a:latin typeface="Consolas"/>
                <a:ea typeface="Consolas"/>
                <a:cs typeface="Consolas"/>
                <a:sym typeface="Consolas"/>
              </a:rPr>
              <a:t>// anche questo non verrà compilato: v non</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B7B7B7"/>
                </a:solidFill>
                <a:latin typeface="Consolas"/>
                <a:ea typeface="Consolas"/>
                <a:cs typeface="Consolas"/>
                <a:sym typeface="Consolas"/>
              </a:rPr>
              <a:t>è mutabile</a:t>
            </a:r>
            <a:endParaRPr b="0" i="0" sz="1600" u="none" cap="none" strike="noStrike">
              <a:solidFill>
                <a:srgbClr val="B7B7B7"/>
              </a:solidFill>
              <a:latin typeface="Consolas"/>
              <a:ea typeface="Consolas"/>
              <a:cs typeface="Consolas"/>
              <a:sym typeface="Consolas"/>
            </a:endParaRPr>
          </a:p>
          <a:p>
            <a:pPr indent="0" lvl="0" marL="12700" marR="2138045" rtl="0" algn="l">
              <a:lnSpc>
                <a:spcPct val="91666"/>
              </a:lnSpc>
              <a:spcBef>
                <a:spcPts val="0"/>
              </a:spcBef>
              <a:spcAft>
                <a:spcPts val="0"/>
              </a:spcAft>
              <a:buNone/>
            </a:pPr>
            <a:r>
              <a:rPr b="0" i="0" lang="it" sz="1600" u="none" cap="none" strike="sngStrike">
                <a:solidFill>
                  <a:srgbClr val="000000"/>
                </a:solidFill>
                <a:latin typeface="Consolas"/>
                <a:ea typeface="Consolas"/>
                <a:cs typeface="Consolas"/>
                <a:sym typeface="Consolas"/>
              </a:rPr>
              <a:t>push(</a:t>
            </a:r>
            <a:r>
              <a:rPr b="0" i="0" lang="it" sz="1600" u="none" cap="none" strike="sngStrike">
                <a:solidFill>
                  <a:srgbClr val="980000"/>
                </a:solidFill>
                <a:latin typeface="Consolas"/>
                <a:ea typeface="Consolas"/>
                <a:cs typeface="Consolas"/>
                <a:sym typeface="Consolas"/>
              </a:rPr>
              <a:t>&amp;mut </a:t>
            </a:r>
            <a:r>
              <a:rPr b="0" i="0" lang="it" sz="1600" u="none" cap="none" strike="sngStrike">
                <a:solidFill>
                  <a:srgbClr val="000000"/>
                </a:solidFill>
                <a:latin typeface="Consolas"/>
                <a:ea typeface="Consolas"/>
                <a:cs typeface="Consolas"/>
                <a:sym typeface="Consolas"/>
              </a:rPr>
              <a:t>v);</a:t>
            </a:r>
            <a:endParaRPr b="0" i="0" sz="1600" u="none" cap="none" strike="sngStrike">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Storia</a:t>
            </a:r>
            <a:endParaRPr/>
          </a:p>
        </p:txBody>
      </p:sp>
      <p:sp>
        <p:nvSpPr>
          <p:cNvPr id="71" name="Google Shape;71;p15"/>
          <p:cNvSpPr txBox="1"/>
          <p:nvPr>
            <p:ph idx="1" type="body"/>
          </p:nvPr>
        </p:nvSpPr>
        <p:spPr>
          <a:xfrm>
            <a:off x="311700" y="1152475"/>
            <a:ext cx="8520600" cy="3545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Nato nel 2006 come progetto personale di Graydon Hoare, un dipendente di Mozilla Research, nel 2009 ha ricevuto una prima sponsorizzazione da parte di Mozilla, poi è diventato open source</a:t>
            </a:r>
            <a:endParaRPr/>
          </a:p>
          <a:p>
            <a:pPr indent="-317500" lvl="1" marL="914400" rtl="0" algn="l">
              <a:lnSpc>
                <a:spcPct val="115000"/>
              </a:lnSpc>
              <a:spcBef>
                <a:spcPts val="0"/>
              </a:spcBef>
              <a:spcAft>
                <a:spcPts val="0"/>
              </a:spcAft>
              <a:buSzPts val="1400"/>
              <a:buChar char="○"/>
            </a:pPr>
            <a:r>
              <a:rPr lang="it"/>
              <a:t>Rust 1.0 - 15 maggio 2015 </a:t>
            </a:r>
            <a:endParaRPr/>
          </a:p>
          <a:p>
            <a:pPr indent="-317500" lvl="1" marL="914400" rtl="0" algn="l">
              <a:lnSpc>
                <a:spcPct val="115000"/>
              </a:lnSpc>
              <a:spcBef>
                <a:spcPts val="0"/>
              </a:spcBef>
              <a:spcAft>
                <a:spcPts val="0"/>
              </a:spcAft>
              <a:buSzPts val="1400"/>
              <a:buChar char="○"/>
            </a:pPr>
            <a:r>
              <a:rPr lang="it"/>
              <a:t>Versioni successive rilasciate costantemente ogni 6 settimane</a:t>
            </a:r>
            <a:endParaRPr/>
          </a:p>
          <a:p>
            <a:pPr indent="-317500" lvl="1" marL="914400" rtl="0" algn="l">
              <a:lnSpc>
                <a:spcPct val="115000"/>
              </a:lnSpc>
              <a:spcBef>
                <a:spcPts val="0"/>
              </a:spcBef>
              <a:spcAft>
                <a:spcPts val="0"/>
              </a:spcAft>
              <a:buSzPts val="1400"/>
              <a:buChar char="○"/>
            </a:pPr>
            <a:r>
              <a:rPr lang="it"/>
              <a:t>Rust 1.76.0 - 8 febbraio 2024</a:t>
            </a:r>
            <a:endParaRPr/>
          </a:p>
          <a:p>
            <a:pPr indent="-342900" lvl="0" marL="457200" rtl="0" algn="l">
              <a:lnSpc>
                <a:spcPct val="115000"/>
              </a:lnSpc>
              <a:spcBef>
                <a:spcPts val="0"/>
              </a:spcBef>
              <a:spcAft>
                <a:spcPts val="0"/>
              </a:spcAft>
              <a:buSzPts val="1800"/>
              <a:buChar char="●"/>
            </a:pPr>
            <a:r>
              <a:rPr lang="it"/>
              <a:t>Usato in produzione in molti contesti</a:t>
            </a:r>
            <a:endParaRPr/>
          </a:p>
          <a:p>
            <a:pPr indent="-317500" lvl="1" marL="914400" rtl="0" algn="l">
              <a:lnSpc>
                <a:spcPct val="115000"/>
              </a:lnSpc>
              <a:spcBef>
                <a:spcPts val="0"/>
              </a:spcBef>
              <a:spcAft>
                <a:spcPts val="0"/>
              </a:spcAft>
              <a:buSzPts val="1400"/>
              <a:buChar char="○"/>
            </a:pPr>
            <a:r>
              <a:rPr lang="it"/>
              <a:t>Firefox contiene 3M LoC scritte in Rust (9%)</a:t>
            </a:r>
            <a:endParaRPr/>
          </a:p>
          <a:p>
            <a:pPr indent="-317500" lvl="1" marL="914400" rtl="0" algn="l">
              <a:lnSpc>
                <a:spcPct val="115000"/>
              </a:lnSpc>
              <a:spcBef>
                <a:spcPts val="0"/>
              </a:spcBef>
              <a:spcAft>
                <a:spcPts val="0"/>
              </a:spcAft>
              <a:buSzPts val="1400"/>
              <a:buChar char="○"/>
            </a:pPr>
            <a:r>
              <a:rPr lang="it"/>
              <a:t>Dropbox usa Rust nel suo motore di sincronizzazione</a:t>
            </a:r>
            <a:endParaRPr/>
          </a:p>
          <a:p>
            <a:pPr indent="-317500" lvl="1" marL="914400" rtl="0" algn="l">
              <a:lnSpc>
                <a:spcPct val="115000"/>
              </a:lnSpc>
              <a:spcBef>
                <a:spcPts val="0"/>
              </a:spcBef>
              <a:spcAft>
                <a:spcPts val="0"/>
              </a:spcAft>
              <a:buSzPts val="1400"/>
              <a:buChar char="○"/>
            </a:pPr>
            <a:r>
              <a:rPr lang="it"/>
              <a:t>npm usa Rust per implementare il servizio di autorizzazione del registry</a:t>
            </a:r>
            <a:endParaRPr/>
          </a:p>
          <a:p>
            <a:pPr indent="-317500" lvl="1" marL="914400" rtl="0" algn="l">
              <a:lnSpc>
                <a:spcPct val="115000"/>
              </a:lnSpc>
              <a:spcBef>
                <a:spcPts val="0"/>
              </a:spcBef>
              <a:spcAft>
                <a:spcPts val="0"/>
              </a:spcAft>
              <a:buSzPts val="1400"/>
              <a:buChar char="○"/>
            </a:pPr>
            <a:r>
              <a:rPr lang="it"/>
              <a:t>deno, il successore di node.js, è scritto in Rust</a:t>
            </a:r>
            <a:endParaRPr/>
          </a:p>
          <a:p>
            <a:pPr indent="-317500" lvl="1" marL="914400" rtl="0" algn="l">
              <a:lnSpc>
                <a:spcPct val="115000"/>
              </a:lnSpc>
              <a:spcBef>
                <a:spcPts val="0"/>
              </a:spcBef>
              <a:spcAft>
                <a:spcPts val="0"/>
              </a:spcAft>
              <a:buSzPts val="1400"/>
              <a:buChar char="○"/>
            </a:pPr>
            <a:r>
              <a:rPr lang="it"/>
              <a:t>Amazon Web Services usa Rust (Firecracker project) per ottenere alte prestazioni in servizi come Lambda, EC2, S3,...</a:t>
            </a:r>
            <a:endParaRPr/>
          </a:p>
          <a:p>
            <a:pPr indent="-317500" lvl="1" marL="914400" rtl="0" algn="l">
              <a:lnSpc>
                <a:spcPct val="115000"/>
              </a:lnSpc>
              <a:spcBef>
                <a:spcPts val="0"/>
              </a:spcBef>
              <a:spcAft>
                <a:spcPts val="0"/>
              </a:spcAft>
              <a:buSzPts val="1400"/>
              <a:buChar char="○"/>
            </a:pPr>
            <a:r>
              <a:rPr lang="it"/>
              <a:t>Microsoft ha portato tutta l’API Windows in Rust (</a:t>
            </a:r>
            <a:r>
              <a:rPr lang="it" u="sng">
                <a:solidFill>
                  <a:schemeClr val="hlink"/>
                </a:solidFill>
                <a:hlinkClick r:id="rId3"/>
              </a:rPr>
              <a:t>https://github.com/microsoft/windows-rs</a:t>
            </a:r>
            <a:r>
              <a:rPr lang="it"/>
              <a:t>)</a:t>
            </a:r>
            <a:endParaRPr/>
          </a:p>
          <a:p>
            <a:pPr indent="-317500" lvl="1" marL="914400" rtl="0" algn="l">
              <a:lnSpc>
                <a:spcPct val="115000"/>
              </a:lnSpc>
              <a:spcBef>
                <a:spcPts val="0"/>
              </a:spcBef>
              <a:spcAft>
                <a:spcPts val="0"/>
              </a:spcAft>
              <a:buSzPts val="1400"/>
              <a:buChar char="○"/>
            </a:pPr>
            <a:r>
              <a:rPr lang="it"/>
              <a:t>Google predilige Rust per lo sviluppo di codice nativo in Android</a:t>
            </a:r>
            <a:endParaRPr/>
          </a:p>
        </p:txBody>
      </p:sp>
      <p:sp>
        <p:nvSpPr>
          <p:cNvPr id="72" name="Google Shape;72;p15"/>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La sicurezza dei thread è incorporata nel sistema dei tipi</a:t>
            </a:r>
            <a:endParaRPr/>
          </a:p>
        </p:txBody>
      </p:sp>
      <p:sp>
        <p:nvSpPr>
          <p:cNvPr id="331" name="Google Shape;331;p42"/>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32" name="Google Shape;332;p42"/>
          <p:cNvSpPr txBox="1"/>
          <p:nvPr/>
        </p:nvSpPr>
        <p:spPr>
          <a:xfrm>
            <a:off x="223157" y="935026"/>
            <a:ext cx="8697600" cy="38262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use </a:t>
            </a:r>
            <a:r>
              <a:rPr b="0" i="0" lang="it" sz="1600" u="none" cap="none" strike="noStrike">
                <a:solidFill>
                  <a:srgbClr val="000000"/>
                </a:solidFill>
                <a:latin typeface="Consolas"/>
                <a:ea typeface="Consolas"/>
                <a:cs typeface="Consolas"/>
                <a:sym typeface="Consolas"/>
              </a:rPr>
              <a:t>std::cell::Rc; // reference-counted, non atomico  </a:t>
            </a:r>
            <a:endParaRPr sz="1600"/>
          </a:p>
          <a:p>
            <a:pPr indent="0" lvl="0" marL="12700" marR="0" rtl="0" algn="l">
              <a:lnSpc>
                <a:spcPct val="100000"/>
              </a:lnSpc>
              <a:spcBef>
                <a:spcPts val="100"/>
              </a:spcBef>
              <a:spcAft>
                <a:spcPts val="0"/>
              </a:spcAft>
              <a:buNone/>
            </a:pPr>
            <a:r>
              <a:rPr b="0" i="0" lang="it" sz="1600" u="none" cap="none" strike="noStrike">
                <a:solidFill>
                  <a:srgbClr val="0B5394"/>
                </a:solidFill>
                <a:latin typeface="Consolas"/>
                <a:ea typeface="Consolas"/>
                <a:cs typeface="Consolas"/>
                <a:sym typeface="Consolas"/>
              </a:rPr>
              <a:t>use </a:t>
            </a:r>
            <a:r>
              <a:rPr b="0" i="0" lang="it" sz="1600" u="none" cap="none" strike="noStrike">
                <a:solidFill>
                  <a:srgbClr val="000000"/>
                </a:solidFill>
                <a:latin typeface="Consolas"/>
                <a:ea typeface="Consolas"/>
                <a:cs typeface="Consolas"/>
                <a:sym typeface="Consolas"/>
              </a:rPr>
              <a:t>std::sync::Arc; // reference-counted, atomico</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100"/>
              </a:spcBef>
              <a:spcAft>
                <a:spcPts val="0"/>
              </a:spcAft>
              <a:buNone/>
            </a:pPr>
            <a:r>
              <a:rPr b="0" i="0" lang="it" sz="1600" u="none" cap="none" strike="noStrike">
                <a:solidFill>
                  <a:srgbClr val="B7B7B7"/>
                </a:solidFill>
                <a:latin typeface="Consolas"/>
                <a:ea typeface="Consolas"/>
                <a:cs typeface="Consolas"/>
                <a:sym typeface="Consolas"/>
              </a:rPr>
              <a:t>// non compila:</a:t>
            </a:r>
            <a:endParaRPr sz="1600"/>
          </a:p>
          <a:p>
            <a:pPr indent="0" lvl="0" marL="12700" marR="0" rtl="0" algn="l">
              <a:lnSpc>
                <a:spcPct val="100000"/>
              </a:lnSpc>
              <a:spcBef>
                <a:spcPts val="10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rc = Rc::new(</a:t>
            </a:r>
            <a:r>
              <a:rPr b="0" i="0" lang="it" sz="1600" u="none" cap="none" strike="noStrike">
                <a:solidFill>
                  <a:srgbClr val="351B75"/>
                </a:solidFill>
                <a:latin typeface="Consolas"/>
                <a:ea typeface="Consolas"/>
                <a:cs typeface="Consolas"/>
                <a:sym typeface="Consolas"/>
              </a:rPr>
              <a:t>“not thread safe”</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std::thread::spawn(</a:t>
            </a:r>
            <a:r>
              <a:rPr b="0" i="0" lang="it" sz="1600" u="none" cap="none" strike="sngStrike">
                <a:solidFill>
                  <a:srgbClr val="FF9900"/>
                </a:solidFill>
                <a:latin typeface="Consolas"/>
                <a:ea typeface="Consolas"/>
                <a:cs typeface="Consolas"/>
                <a:sym typeface="Consolas"/>
              </a:rPr>
              <a:t>move </a:t>
            </a:r>
            <a:r>
              <a:rPr b="0" i="0" lang="it" sz="1600" u="none" cap="none" strike="sngStrike">
                <a:solidFill>
                  <a:srgbClr val="000000"/>
                </a:solidFill>
                <a:latin typeface="Consolas"/>
                <a:ea typeface="Consolas"/>
                <a:cs typeface="Consolas"/>
                <a:sym typeface="Consolas"/>
              </a:rPr>
              <a:t>|| { </a:t>
            </a:r>
            <a:br>
              <a:rPr b="0" i="0" lang="it" sz="1600" u="none" cap="none" strike="sngStrike">
                <a:solidFill>
                  <a:srgbClr val="000000"/>
                </a:solidFill>
                <a:latin typeface="Consolas"/>
                <a:ea typeface="Consolas"/>
                <a:cs typeface="Consolas"/>
                <a:sym typeface="Consolas"/>
              </a:rPr>
            </a:br>
            <a:r>
              <a:rPr b="0" i="0" lang="it" sz="1600" u="none" cap="none" strike="sngStrike">
                <a:solidFill>
                  <a:srgbClr val="000000"/>
                </a:solidFill>
                <a:latin typeface="Consolas"/>
                <a:ea typeface="Consolas"/>
                <a:cs typeface="Consolas"/>
                <a:sym typeface="Consolas"/>
              </a:rPr>
              <a:t>     </a:t>
            </a:r>
            <a:r>
              <a:rPr b="0" i="0" lang="it" sz="1600" u="none" cap="none" strike="sngStrike">
                <a:solidFill>
                  <a:srgbClr val="980000"/>
                </a:solidFill>
                <a:latin typeface="Consolas"/>
                <a:ea typeface="Consolas"/>
                <a:cs typeface="Consolas"/>
                <a:sym typeface="Consolas"/>
              </a:rPr>
              <a:t>println!</a:t>
            </a:r>
            <a:r>
              <a:rPr b="0" i="0" lang="it" sz="1600" u="none" cap="none" strike="sngStrike">
                <a:solidFill>
                  <a:srgbClr val="000000"/>
                </a:solidFill>
                <a:latin typeface="Consolas"/>
                <a:ea typeface="Consolas"/>
                <a:cs typeface="Consolas"/>
                <a:sym typeface="Consolas"/>
              </a:rPr>
              <a:t>(</a:t>
            </a:r>
            <a:r>
              <a:rPr b="0" i="0" lang="it" sz="1600" u="none" cap="none" strike="sngStrike">
                <a:solidFill>
                  <a:srgbClr val="351B75"/>
                </a:solidFill>
                <a:latin typeface="Consolas"/>
                <a:ea typeface="Consolas"/>
                <a:cs typeface="Consolas"/>
                <a:sym typeface="Consolas"/>
              </a:rPr>
              <a:t>“I have an rc with: {}”</a:t>
            </a:r>
            <a:r>
              <a:rPr b="0" i="0" lang="it" sz="1600" u="none" cap="none" strike="sngStrike">
                <a:solidFill>
                  <a:srgbClr val="000000"/>
                </a:solidFill>
                <a:latin typeface="Consolas"/>
                <a:ea typeface="Consolas"/>
                <a:cs typeface="Consolas"/>
                <a:sym typeface="Consolas"/>
              </a:rPr>
              <a:t>, rc); });</a:t>
            </a:r>
            <a:endParaRPr b="0" i="0" sz="1600" u="none" cap="none" strike="sngStrike">
              <a:solidFill>
                <a:srgbClr val="000000"/>
              </a:solidFill>
              <a:latin typeface="Consolas"/>
              <a:ea typeface="Consolas"/>
              <a:cs typeface="Consolas"/>
              <a:sym typeface="Consolas"/>
            </a:endParaRPr>
          </a:p>
          <a:p>
            <a:pPr indent="0" lvl="0" marL="12700" marR="0" rtl="0" algn="l">
              <a:lnSpc>
                <a:spcPct val="100000"/>
              </a:lnSpc>
              <a:spcBef>
                <a:spcPts val="5"/>
              </a:spcBef>
              <a:spcAft>
                <a:spcPts val="0"/>
              </a:spcAft>
              <a:buNone/>
            </a:pPr>
            <a:r>
              <a:rPr b="0" i="0" lang="it" sz="1600" u="none" cap="none" strike="noStrike">
                <a:solidFill>
                  <a:srgbClr val="B7B7B7"/>
                </a:solidFill>
                <a:latin typeface="Consolas"/>
                <a:ea typeface="Consolas"/>
                <a:cs typeface="Consolas"/>
                <a:sym typeface="Consolas"/>
              </a:rPr>
              <a:t>// compila correttamente:</a:t>
            </a:r>
            <a:endParaRPr sz="1600"/>
          </a:p>
          <a:p>
            <a:pPr indent="0" lvl="0" marL="12700" marR="0" rtl="0" algn="l">
              <a:lnSpc>
                <a:spcPct val="100000"/>
              </a:lnSpc>
              <a:spcBef>
                <a:spcPts val="5"/>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arc = Arc::new(</a:t>
            </a:r>
            <a:r>
              <a:rPr b="0" i="0" lang="it" sz="1600" u="none" cap="none" strike="noStrike">
                <a:solidFill>
                  <a:srgbClr val="351B75"/>
                </a:solidFill>
                <a:latin typeface="Consolas"/>
                <a:ea typeface="Consolas"/>
                <a:cs typeface="Consolas"/>
                <a:sym typeface="Consolas"/>
              </a:rPr>
              <a:t>“thread safe”</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std::thread::spawn(</a:t>
            </a:r>
            <a:r>
              <a:rPr b="0" i="0" lang="it" sz="1600" u="none" cap="none" strike="noStrike">
                <a:solidFill>
                  <a:srgbClr val="FF9900"/>
                </a:solidFill>
                <a:latin typeface="Consolas"/>
                <a:ea typeface="Consolas"/>
                <a:cs typeface="Consolas"/>
                <a:sym typeface="Consolas"/>
              </a:rPr>
              <a:t>move </a:t>
            </a:r>
            <a:r>
              <a:rPr b="0" i="0" lang="it" sz="1600" u="none" cap="none" strike="noStrike">
                <a:solidFill>
                  <a:srgbClr val="000000"/>
                </a:solidFill>
                <a:latin typeface="Consolas"/>
                <a:ea typeface="Consolas"/>
                <a:cs typeface="Consolas"/>
                <a:sym typeface="Consolas"/>
              </a:rPr>
              <a:t>|| { </a:t>
            </a:r>
            <a:endParaRPr sz="1600"/>
          </a:p>
          <a:p>
            <a:pPr indent="0" lvl="0" marL="12700" marR="0" rtl="0" algn="l">
              <a:lnSpc>
                <a:spcPct val="100000"/>
              </a:lnSpc>
              <a:spcBef>
                <a:spcPts val="0"/>
              </a:spcBef>
              <a:spcAft>
                <a:spcPts val="0"/>
              </a:spcAft>
              <a:buNone/>
            </a:pPr>
            <a:r>
              <a:rPr b="0" i="0" lang="it" sz="1600" u="none" cap="none" strike="noStrike">
                <a:solidFill>
                  <a:srgbClr val="980000"/>
                </a:solidFill>
                <a:latin typeface="Consolas"/>
                <a:ea typeface="Consolas"/>
                <a:cs typeface="Consolas"/>
                <a:sym typeface="Consolas"/>
              </a:rPr>
              <a:t>        println!</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51B75"/>
                </a:solidFill>
                <a:latin typeface="Consolas"/>
                <a:ea typeface="Consolas"/>
                <a:cs typeface="Consolas"/>
                <a:sym typeface="Consolas"/>
              </a:rPr>
              <a:t>“I have an arc with: {}”</a:t>
            </a:r>
            <a:r>
              <a:rPr b="0" i="0" lang="it" sz="1600" u="none" cap="none" strike="noStrike">
                <a:solidFill>
                  <a:srgbClr val="000000"/>
                </a:solidFill>
                <a:latin typeface="Consolas"/>
                <a:ea typeface="Consolas"/>
                <a:cs typeface="Consolas"/>
                <a:sym typeface="Consolas"/>
              </a:rPr>
              <a:t>, arc); });</a:t>
            </a:r>
            <a:endParaRPr b="0" i="0" sz="1600" u="none" cap="none" strike="noStrike">
              <a:solidFill>
                <a:srgbClr val="000000"/>
              </a:solidFill>
              <a:latin typeface="Consolas"/>
              <a:ea typeface="Consolas"/>
              <a:cs typeface="Consolas"/>
              <a:sym typeface="Consolas"/>
            </a:endParaRPr>
          </a:p>
          <a:p>
            <a:pPr indent="0" lvl="0" marL="12700" marR="458851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non compila: </a:t>
            </a:r>
            <a:endParaRPr sz="1600"/>
          </a:p>
          <a:p>
            <a:pPr indent="0" lvl="0" marL="12700" marR="458851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mut </a:t>
            </a:r>
            <a:r>
              <a:rPr b="0" i="0" lang="it" sz="1600" u="none" cap="none" strike="noStrike">
                <a:solidFill>
                  <a:srgbClr val="000000"/>
                </a:solidFill>
                <a:latin typeface="Consolas"/>
                <a:ea typeface="Consolas"/>
                <a:cs typeface="Consolas"/>
                <a:sym typeface="Consolas"/>
              </a:rPr>
              <a:t>v = Vec::new();</a:t>
            </a:r>
            <a:endParaRPr sz="1600"/>
          </a:p>
          <a:p>
            <a:pPr indent="0" lvl="0" marL="12700" marR="458851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std::thread::spawn(||{</a:t>
            </a:r>
            <a:endParaRPr sz="1600"/>
          </a:p>
          <a:p>
            <a:pPr indent="0" lvl="0" marL="12700" marR="4588510" rtl="0" algn="l">
              <a:lnSpc>
                <a:spcPct val="100000"/>
              </a:lnSpc>
              <a:spcBef>
                <a:spcPts val="0"/>
              </a:spcBef>
              <a:spcAft>
                <a:spcPts val="0"/>
              </a:spcAft>
              <a:buNone/>
            </a:pPr>
            <a:r>
              <a:rPr b="0" i="0" lang="it" sz="1600" u="none" cap="none" strike="sngStrike">
                <a:solidFill>
                  <a:srgbClr val="000000"/>
                </a:solidFill>
                <a:latin typeface="Consolas"/>
                <a:ea typeface="Consolas"/>
                <a:cs typeface="Consolas"/>
                <a:sym typeface="Consolas"/>
              </a:rPr>
              <a:t>                v.push(</a:t>
            </a:r>
            <a:r>
              <a:rPr b="0" i="0" lang="it" sz="1600" u="none" cap="none" strike="sngStrike">
                <a:solidFill>
                  <a:srgbClr val="37761C"/>
                </a:solidFill>
                <a:latin typeface="Consolas"/>
                <a:ea typeface="Consolas"/>
                <a:cs typeface="Consolas"/>
                <a:sym typeface="Consolas"/>
              </a:rPr>
              <a:t>42</a:t>
            </a:r>
            <a:r>
              <a:rPr b="0" i="0" lang="it" sz="1600" u="none" cap="none" strike="sngStrike">
                <a:solidFill>
                  <a:srgbClr val="000000"/>
                </a:solidFill>
                <a:latin typeface="Consolas"/>
                <a:ea typeface="Consolas"/>
                <a:cs typeface="Consolas"/>
                <a:sym typeface="Consolas"/>
              </a:rPr>
              <a:t>); });</a:t>
            </a:r>
            <a:endParaRPr b="0" i="0" sz="1600" u="none" cap="none" strike="noStrike">
              <a:solidFill>
                <a:srgbClr val="0B5394"/>
              </a:solidFill>
              <a:latin typeface="Consolas"/>
              <a:ea typeface="Consolas"/>
              <a:cs typeface="Consolas"/>
              <a:sym typeface="Consolas"/>
            </a:endParaRPr>
          </a:p>
          <a:p>
            <a:pPr indent="0" lvl="0" marL="12700" marR="458851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_ = v.pop();</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Nessuno stato nascosto</a:t>
            </a:r>
            <a:endParaRPr/>
          </a:p>
        </p:txBody>
      </p:sp>
      <p:sp>
        <p:nvSpPr>
          <p:cNvPr id="338" name="Google Shape;338;p43"/>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39" name="Google Shape;339;p43"/>
          <p:cNvSpPr txBox="1"/>
          <p:nvPr/>
        </p:nvSpPr>
        <p:spPr>
          <a:xfrm>
            <a:off x="391887" y="1195251"/>
            <a:ext cx="8360100" cy="33780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enum </a:t>
            </a:r>
            <a:r>
              <a:rPr b="0" i="0" lang="it" sz="1600" u="none" cap="none" strike="noStrike">
                <a:solidFill>
                  <a:srgbClr val="000000"/>
                </a:solidFill>
                <a:latin typeface="Consolas"/>
                <a:ea typeface="Consolas"/>
                <a:cs typeface="Consolas"/>
                <a:sym typeface="Consolas"/>
              </a:rPr>
              <a:t>Option&lt;T&gt; {  Some(T),  None, }</a:t>
            </a:r>
            <a:endParaRPr sz="1600"/>
          </a:p>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enum </a:t>
            </a:r>
            <a:r>
              <a:rPr b="0" i="0" lang="it" sz="1600" u="none" cap="none" strike="noStrike">
                <a:solidFill>
                  <a:srgbClr val="000000"/>
                </a:solidFill>
                <a:latin typeface="Consolas"/>
                <a:ea typeface="Consolas"/>
                <a:cs typeface="Consolas"/>
                <a:sym typeface="Consolas"/>
              </a:rPr>
              <a:t>Result&lt;T,E&gt; { Ok(T), Err(E), }</a:t>
            </a:r>
            <a:endParaRPr sz="1600"/>
          </a:p>
          <a:p>
            <a:pPr indent="0" lvl="0" marL="12700" marR="5080" rtl="0" algn="l">
              <a:lnSpc>
                <a:spcPct val="91666"/>
              </a:lnSpc>
              <a:spcBef>
                <a:spcPts val="0"/>
              </a:spcBef>
              <a:spcAft>
                <a:spcPts val="0"/>
              </a:spcAft>
              <a:buNone/>
            </a:pPr>
            <a:r>
              <a:t/>
            </a:r>
            <a:endParaRPr b="0" i="0" sz="1600" u="none" cap="none" strike="noStrike">
              <a:solidFill>
                <a:srgbClr val="B7B7B7"/>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B7B7B7"/>
                </a:solidFill>
                <a:latin typeface="Consolas"/>
                <a:ea typeface="Consolas"/>
                <a:cs typeface="Consolas"/>
                <a:sym typeface="Consolas"/>
              </a:rPr>
              <a:t>// r è Option&lt;&amp;T&gt;, non &amp;T – </a:t>
            </a:r>
            <a:br>
              <a:rPr b="0" i="0" lang="it" sz="1600" u="none" cap="none" strike="noStrike">
                <a:solidFill>
                  <a:srgbClr val="B7B7B7"/>
                </a:solidFill>
                <a:latin typeface="Consolas"/>
                <a:ea typeface="Consolas"/>
                <a:cs typeface="Consolas"/>
                <a:sym typeface="Consolas"/>
              </a:rPr>
            </a:br>
            <a:r>
              <a:rPr b="0" i="0" lang="it" sz="1600" u="none" cap="none" strike="noStrike">
                <a:solidFill>
                  <a:srgbClr val="B7B7B7"/>
                </a:solidFill>
                <a:latin typeface="Consolas"/>
                <a:ea typeface="Consolas"/>
                <a:cs typeface="Consolas"/>
                <a:sym typeface="Consolas"/>
              </a:rPr>
              <a:t>//non può essere utilizzato senza verificare la presenza di None </a:t>
            </a:r>
            <a:endParaRPr b="0" i="0" sz="1600" u="none" cap="none" strike="noStrike">
              <a:solidFill>
                <a:srgbClr val="B7B7B7"/>
              </a:solidFill>
              <a:latin typeface="Consolas"/>
              <a:ea typeface="Consolas"/>
              <a:cs typeface="Consolas"/>
              <a:sym typeface="Consolas"/>
            </a:endParaRPr>
          </a:p>
          <a:p>
            <a:pPr indent="0" lvl="0" marL="12700" marR="5080" rtl="0" algn="l">
              <a:lnSpc>
                <a:spcPct val="91666"/>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r = my_vec.find(|t| t &gt;= </a:t>
            </a:r>
            <a:r>
              <a:rPr b="0" i="0" lang="it" sz="1600" u="none" cap="none" strike="noStrike">
                <a:solidFill>
                  <a:srgbClr val="37761C"/>
                </a:solidFill>
                <a:latin typeface="Consolas"/>
                <a:ea typeface="Consolas"/>
                <a:cs typeface="Consolas"/>
                <a:sym typeface="Consolas"/>
              </a:rPr>
              <a:t>42</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BFBFBF"/>
              </a:solidFill>
              <a:latin typeface="Courier New"/>
              <a:ea typeface="Courier New"/>
              <a:cs typeface="Courier New"/>
              <a:sym typeface="Courier New"/>
            </a:endParaRPr>
          </a:p>
          <a:p>
            <a:pPr indent="0" lvl="0" marL="54864" marR="0" rtl="0" algn="just">
              <a:lnSpc>
                <a:spcPct val="89166"/>
              </a:lnSpc>
              <a:spcBef>
                <a:spcPts val="0"/>
              </a:spcBef>
              <a:spcAft>
                <a:spcPts val="0"/>
              </a:spcAft>
              <a:buNone/>
            </a:pPr>
            <a:r>
              <a:t/>
            </a:r>
            <a:endParaRPr b="0" i="0" sz="1600" u="none" cap="none" strike="noStrike">
              <a:solidFill>
                <a:srgbClr val="BFBFBF"/>
              </a:solidFill>
              <a:latin typeface="Consolas"/>
              <a:ea typeface="Consolas"/>
              <a:cs typeface="Consolas"/>
              <a:sym typeface="Consolas"/>
            </a:endParaRPr>
          </a:p>
          <a:p>
            <a:pPr indent="0" lvl="0" marL="54864" marR="0" rtl="0" algn="just">
              <a:lnSpc>
                <a:spcPct val="89166"/>
              </a:lnSpc>
              <a:spcBef>
                <a:spcPts val="0"/>
              </a:spcBef>
              <a:spcAft>
                <a:spcPts val="0"/>
              </a:spcAft>
              <a:buNone/>
            </a:pPr>
            <a:r>
              <a:rPr b="0" i="0" lang="it" sz="1600" u="none" cap="none" strike="noStrike">
                <a:solidFill>
                  <a:srgbClr val="BFBFBF"/>
                </a:solidFill>
                <a:latin typeface="Consolas"/>
                <a:ea typeface="Consolas"/>
                <a:cs typeface="Consolas"/>
                <a:sym typeface="Consolas"/>
              </a:rPr>
              <a:t>//n è di tipo Result: per accedere al valore occorre verificare</a:t>
            </a:r>
            <a:br>
              <a:rPr b="0" i="0" lang="it" sz="1600" u="none" cap="none" strike="noStrike">
                <a:solidFill>
                  <a:srgbClr val="BFBFBF"/>
                </a:solidFill>
                <a:latin typeface="Consolas"/>
                <a:ea typeface="Consolas"/>
                <a:cs typeface="Consolas"/>
                <a:sym typeface="Consolas"/>
              </a:rPr>
            </a:br>
            <a:r>
              <a:rPr b="0" i="0" lang="it" sz="1600" u="none" cap="none" strike="noStrike">
                <a:solidFill>
                  <a:srgbClr val="BFBFBF"/>
                </a:solidFill>
                <a:latin typeface="Consolas"/>
                <a:ea typeface="Consolas"/>
                <a:cs typeface="Consolas"/>
                <a:sym typeface="Consolas"/>
              </a:rPr>
              <a:t>//che non sia un Err(_)</a:t>
            </a:r>
            <a:endParaRPr b="0" i="0" sz="1600" u="none" cap="none" strike="noStrike">
              <a:solidFill>
                <a:srgbClr val="000000"/>
              </a:solidFill>
              <a:latin typeface="Consolas"/>
              <a:ea typeface="Consolas"/>
              <a:cs typeface="Consolas"/>
              <a:sym typeface="Consolas"/>
            </a:endParaRPr>
          </a:p>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n = "42".parse();</a:t>
            </a:r>
            <a:endParaRPr sz="1600"/>
          </a:p>
          <a:p>
            <a:pPr indent="0" lvl="0" marL="12700" marR="0" rtl="0" algn="l">
              <a:lnSpc>
                <a:spcPct val="150000"/>
              </a:lnSpc>
              <a:spcBef>
                <a:spcPts val="0"/>
              </a:spcBef>
              <a:spcAft>
                <a:spcPts val="0"/>
              </a:spcAft>
              <a:buNone/>
            </a:pPr>
            <a:r>
              <a:rPr b="0" i="0" lang="it" sz="1600" u="none" cap="none" strike="noStrike">
                <a:solidFill>
                  <a:srgbClr val="BFBFBF"/>
                </a:solidFill>
                <a:latin typeface="Consolas"/>
                <a:ea typeface="Consolas"/>
                <a:cs typeface="Consolas"/>
                <a:sym typeface="Consolas"/>
              </a:rPr>
              <a:t>// ? Suffisso che forza un ritorno in caso di errore</a:t>
            </a:r>
            <a:endParaRPr b="0" i="0" sz="1600" u="none" cap="none" strike="noStrike">
              <a:solidFill>
                <a:srgbClr val="BFBFBF"/>
              </a:solidFill>
              <a:latin typeface="Consolas"/>
              <a:ea typeface="Consolas"/>
              <a:cs typeface="Consolas"/>
              <a:sym typeface="Consolas"/>
            </a:endParaRPr>
          </a:p>
          <a:p>
            <a:pPr indent="0" lvl="0" marL="12700" marR="0" rtl="0" algn="l">
              <a:lnSpc>
                <a:spcPct val="15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n = "42".parse()</a:t>
            </a:r>
            <a:r>
              <a:rPr b="1" i="0" lang="it" sz="1600" u="none" cap="none" strike="noStrike">
                <a:solidFill>
                  <a:srgbClr val="FF0000"/>
                </a:solidFill>
                <a:latin typeface="Consolas"/>
                <a:ea typeface="Consolas"/>
                <a:cs typeface="Consolas"/>
                <a:sym typeface="Consolas"/>
              </a:rPr>
              <a:t>?</a:t>
            </a:r>
            <a:r>
              <a:rPr b="0" i="0" lang="it" sz="1600" u="none" cap="none" strike="noStrike">
                <a:solidFill>
                  <a:srgbClr val="000000"/>
                </a:solidFill>
                <a:latin typeface="Consolas"/>
                <a:ea typeface="Consolas"/>
                <a:cs typeface="Consolas"/>
                <a:sym typeface="Consolas"/>
              </a:rPr>
              <a:t>;</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Controllo a basso livello</a:t>
            </a:r>
            <a:endParaRPr/>
          </a:p>
        </p:txBody>
      </p:sp>
      <p:sp>
        <p:nvSpPr>
          <p:cNvPr id="345" name="Google Shape;345;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600"/>
              </a:spcBef>
              <a:spcAft>
                <a:spcPts val="0"/>
              </a:spcAft>
              <a:buSzPts val="1800"/>
              <a:buChar char="●"/>
            </a:pPr>
            <a:r>
              <a:rPr lang="it"/>
              <a:t>La memoria è rilasciata non appena una variabile esce di visibilità </a:t>
            </a:r>
            <a:endParaRPr/>
          </a:p>
          <a:p>
            <a:pPr indent="-317500" lvl="1" marL="914400" rtl="0" algn="l">
              <a:lnSpc>
                <a:spcPct val="115000"/>
              </a:lnSpc>
              <a:spcBef>
                <a:spcPts val="600"/>
              </a:spcBef>
              <a:spcAft>
                <a:spcPts val="0"/>
              </a:spcAft>
              <a:buSzPts val="1400"/>
              <a:buChar char="○"/>
            </a:pPr>
            <a:r>
              <a:rPr lang="it"/>
              <a:t>Nessuna interruzione a causa del garbage collection</a:t>
            </a:r>
            <a:endParaRPr/>
          </a:p>
          <a:p>
            <a:pPr indent="-342900" lvl="0" marL="457200" rtl="0" algn="l">
              <a:lnSpc>
                <a:spcPct val="115000"/>
              </a:lnSpc>
              <a:spcBef>
                <a:spcPts val="600"/>
              </a:spcBef>
              <a:spcAft>
                <a:spcPts val="0"/>
              </a:spcAft>
              <a:buSzPts val="1800"/>
              <a:buChar char="●"/>
            </a:pPr>
            <a:r>
              <a:rPr lang="it"/>
              <a:t>Nessuno spreco di memoria </a:t>
            </a:r>
            <a:endParaRPr/>
          </a:p>
          <a:p>
            <a:pPr indent="-342900" lvl="0" marL="457200" rtl="0" algn="l">
              <a:lnSpc>
                <a:spcPct val="115000"/>
              </a:lnSpc>
              <a:spcBef>
                <a:spcPts val="600"/>
              </a:spcBef>
              <a:spcAft>
                <a:spcPts val="0"/>
              </a:spcAft>
              <a:buSzPts val="1800"/>
              <a:buChar char="●"/>
            </a:pPr>
            <a:r>
              <a:rPr lang="it"/>
              <a:t>E' possibile invocare system call (tra cui fork/exec)</a:t>
            </a:r>
            <a:endParaRPr/>
          </a:p>
          <a:p>
            <a:pPr indent="-342900" lvl="0" marL="457200" rtl="0" algn="l">
              <a:lnSpc>
                <a:spcPct val="115000"/>
              </a:lnSpc>
              <a:spcBef>
                <a:spcPts val="600"/>
              </a:spcBef>
              <a:spcAft>
                <a:spcPts val="0"/>
              </a:spcAft>
              <a:buSzPts val="1800"/>
              <a:buChar char="●"/>
            </a:pPr>
            <a:r>
              <a:rPr lang="it"/>
              <a:t>Può essere eseguito su dispositivi senza sistema operativo</a:t>
            </a:r>
            <a:endParaRPr/>
          </a:p>
          <a:p>
            <a:pPr indent="-342900" lvl="0" marL="457200" rtl="0" algn="l">
              <a:lnSpc>
                <a:spcPct val="115000"/>
              </a:lnSpc>
              <a:spcBef>
                <a:spcPts val="600"/>
              </a:spcBef>
              <a:spcAft>
                <a:spcPts val="0"/>
              </a:spcAft>
              <a:buSzPts val="1800"/>
              <a:buChar char="●"/>
            </a:pPr>
            <a:r>
              <a:rPr lang="it"/>
              <a:t>Chiamate FFI verso altri linguaggi (C ABI)</a:t>
            </a:r>
            <a:endParaRPr/>
          </a:p>
        </p:txBody>
      </p:sp>
      <p:sp>
        <p:nvSpPr>
          <p:cNvPr id="346" name="Google Shape;346;p44"/>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it"/>
              <a:t>Controllo dell'allocazione e delle chiamate dinamiche</a:t>
            </a:r>
            <a:endParaRPr/>
          </a:p>
        </p:txBody>
      </p:sp>
      <p:sp>
        <p:nvSpPr>
          <p:cNvPr id="352" name="Google Shape;352;p45"/>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53" name="Google Shape;353;p45"/>
          <p:cNvSpPr txBox="1"/>
          <p:nvPr/>
        </p:nvSpPr>
        <p:spPr>
          <a:xfrm>
            <a:off x="350997" y="915920"/>
            <a:ext cx="8442000" cy="3809700"/>
          </a:xfrm>
          <a:prstGeom prst="rect">
            <a:avLst/>
          </a:prstGeom>
          <a:solidFill>
            <a:srgbClr val="FBFED9"/>
          </a:solidFill>
          <a:ln cap="flat" cmpd="sng" w="952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12700" marR="416560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Si può allocare nello heap</a:t>
            </a:r>
            <a:endParaRPr b="0" i="0" sz="1600" u="none" cap="none" strike="noStrike">
              <a:solidFill>
                <a:srgbClr val="0B5394"/>
              </a:solidFill>
              <a:latin typeface="Consolas"/>
              <a:ea typeface="Consolas"/>
              <a:cs typeface="Consolas"/>
              <a:sym typeface="Consolas"/>
            </a:endParaRPr>
          </a:p>
          <a:p>
            <a:pPr indent="0" lvl="0" marL="12700" marR="4165600" rtl="0" algn="l">
              <a:lnSpc>
                <a:spcPct val="100000"/>
              </a:lnSpc>
              <a:spcBef>
                <a:spcPts val="18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heap_x = Box::new(x);</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let </a:t>
            </a:r>
            <a:r>
              <a:rPr b="0" i="0" lang="it" sz="1600" u="none" cap="none" strike="noStrike">
                <a:solidFill>
                  <a:srgbClr val="000000"/>
                </a:solidFill>
                <a:latin typeface="Consolas"/>
                <a:ea typeface="Consolas"/>
                <a:cs typeface="Consolas"/>
                <a:sym typeface="Consolas"/>
              </a:rPr>
              <a:t>heap_z = </a:t>
            </a:r>
            <a:r>
              <a:rPr b="0" i="0" lang="it" sz="1600" u="none" cap="none" strike="noStrike">
                <a:solidFill>
                  <a:srgbClr val="980000"/>
                </a:solidFill>
                <a:latin typeface="Consolas"/>
                <a:ea typeface="Consolas"/>
                <a:cs typeface="Consolas"/>
                <a:sym typeface="Consolas"/>
              </a:rPr>
              <a:t>vec!</a:t>
            </a:r>
            <a:r>
              <a:rPr b="0" i="0" lang="it" sz="1600" u="none" cap="none" strike="noStrike">
                <a:solidFill>
                  <a:srgbClr val="000000"/>
                </a:solidFill>
                <a:latin typeface="Consolas"/>
                <a:ea typeface="Consolas"/>
                <a:cs typeface="Consolas"/>
                <a:sym typeface="Consolas"/>
              </a:rPr>
              <a:t>[</a:t>
            </a:r>
            <a:r>
              <a:rPr b="0" i="0" lang="it" sz="1600" u="none" cap="none" strike="noStrike">
                <a:solidFill>
                  <a:srgbClr val="37761C"/>
                </a:solidFill>
                <a:latin typeface="Consolas"/>
                <a:ea typeface="Consolas"/>
                <a:cs typeface="Consolas"/>
                <a:sym typeface="Consolas"/>
              </a:rPr>
              <a:t>0</a:t>
            </a:r>
            <a:r>
              <a:rPr b="0" i="0" lang="it" sz="1600" u="none" cap="none" strike="noStrike">
                <a:solidFill>
                  <a:srgbClr val="000000"/>
                </a:solidFill>
                <a:latin typeface="Consolas"/>
                <a:ea typeface="Consolas"/>
                <a:cs typeface="Consolas"/>
                <a:sym typeface="Consolas"/>
              </a:rPr>
              <a:t>; </a:t>
            </a:r>
            <a:r>
              <a:rPr b="0" i="0" lang="it" sz="1600" u="none" cap="none" strike="noStrike">
                <a:solidFill>
                  <a:srgbClr val="37761C"/>
                </a:solidFill>
                <a:latin typeface="Consolas"/>
                <a:ea typeface="Consolas"/>
                <a:cs typeface="Consolas"/>
                <a:sym typeface="Consolas"/>
              </a:rPr>
              <a:t>1024</a:t>
            </a: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160528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//Si può cambiare l’allocatore</a:t>
            </a:r>
            <a:endParaRPr b="0" i="0" sz="1600" u="none" cap="none" strike="noStrike">
              <a:solidFill>
                <a:srgbClr val="B7B7B7"/>
              </a:solidFill>
              <a:latin typeface="Consolas"/>
              <a:ea typeface="Consolas"/>
              <a:cs typeface="Consolas"/>
              <a:sym typeface="Consolas"/>
            </a:endParaRPr>
          </a:p>
          <a:p>
            <a:pPr indent="0" lvl="0" marL="12700" marR="1605280" rtl="0" algn="l">
              <a:lnSpc>
                <a:spcPct val="100000"/>
              </a:lnSpc>
              <a:spcBef>
                <a:spcPts val="0"/>
              </a:spcBef>
              <a:spcAft>
                <a:spcPts val="0"/>
              </a:spcAft>
              <a:buNone/>
            </a:pPr>
            <a:r>
              <a:rPr b="0" i="0" lang="it" sz="1600" u="none" cap="none" strike="noStrike">
                <a:solidFill>
                  <a:srgbClr val="FF9900"/>
                </a:solidFill>
                <a:latin typeface="Consolas"/>
                <a:ea typeface="Consolas"/>
                <a:cs typeface="Consolas"/>
                <a:sym typeface="Consolas"/>
              </a:rPr>
              <a:t>#[global_allocator]</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static </a:t>
            </a:r>
            <a:r>
              <a:rPr b="0" i="0" lang="it" sz="1600" u="none" cap="none" strike="noStrike">
                <a:solidFill>
                  <a:srgbClr val="000000"/>
                </a:solidFill>
                <a:latin typeface="Consolas"/>
                <a:ea typeface="Consolas"/>
                <a:cs typeface="Consolas"/>
                <a:sym typeface="Consolas"/>
              </a:rPr>
              <a:t>A: MyAllocator = MyAllocator;</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Consolas"/>
              <a:ea typeface="Consolas"/>
              <a:cs typeface="Consolas"/>
              <a:sym typeface="Consolas"/>
            </a:endParaRPr>
          </a:p>
          <a:p>
            <a:pPr indent="0" lvl="0" marL="12700" marR="508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Si può attivare la chiamata dinamica(vtable):</a:t>
            </a:r>
            <a:endParaRPr sz="1600"/>
          </a:p>
          <a:p>
            <a:pPr indent="0" lvl="0" marL="12700" marR="508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solo una copia di find per T</a:t>
            </a:r>
            <a:endParaRPr b="0" i="0" sz="1600" u="none" cap="none" strike="noStrike">
              <a:solidFill>
                <a:srgbClr val="B7B7B7"/>
              </a:solidFill>
              <a:latin typeface="Consolas"/>
              <a:ea typeface="Consolas"/>
              <a:cs typeface="Consolas"/>
              <a:sym typeface="Consolas"/>
            </a:endParaRPr>
          </a:p>
          <a:p>
            <a:pPr indent="0" lvl="0" marL="12700" marR="508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impl</a:t>
            </a:r>
            <a:r>
              <a:rPr b="0" i="0" lang="it" sz="1600" u="none" cap="none" strike="noStrike">
                <a:solidFill>
                  <a:srgbClr val="000000"/>
                </a:solidFill>
                <a:latin typeface="Consolas"/>
                <a:ea typeface="Consolas"/>
                <a:cs typeface="Consolas"/>
                <a:sym typeface="Consolas"/>
              </a:rPr>
              <a:t>&lt;T&gt; MyVec&lt;T&gt; {</a:t>
            </a:r>
            <a:endParaRPr b="0" i="0" sz="1600" u="none" cap="none" strike="noStrike">
              <a:solidFill>
                <a:srgbClr val="000000"/>
              </a:solidFill>
              <a:latin typeface="Consolas"/>
              <a:ea typeface="Consolas"/>
              <a:cs typeface="Consolas"/>
              <a:sym typeface="Consolas"/>
            </a:endParaRPr>
          </a:p>
          <a:p>
            <a:pPr indent="0" lvl="0" marL="9525" marR="0" rtl="0" algn="l">
              <a:lnSpc>
                <a:spcPct val="100000"/>
              </a:lnSpc>
              <a:spcBef>
                <a:spcPts val="0"/>
              </a:spcBef>
              <a:spcAft>
                <a:spcPts val="0"/>
              </a:spcAft>
              <a:buNone/>
            </a:pPr>
            <a:r>
              <a:rPr b="0" i="0" lang="it" sz="1600" u="none" cap="none" strike="noStrike">
                <a:solidFill>
                  <a:srgbClr val="0B5394"/>
                </a:solidFill>
                <a:latin typeface="Consolas"/>
                <a:ea typeface="Consolas"/>
                <a:cs typeface="Consolas"/>
                <a:sym typeface="Consolas"/>
              </a:rPr>
              <a:t>  pub fn </a:t>
            </a:r>
            <a:r>
              <a:rPr b="0" i="0" lang="it" sz="1600" u="none" cap="none" strike="noStrike">
                <a:solidFill>
                  <a:srgbClr val="000000"/>
                </a:solidFill>
                <a:latin typeface="Consolas"/>
                <a:ea typeface="Consolas"/>
                <a:cs typeface="Consolas"/>
                <a:sym typeface="Consolas"/>
              </a:rPr>
              <a:t>find(</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FF9900"/>
                </a:solidFill>
                <a:latin typeface="Consolas"/>
                <a:ea typeface="Consolas"/>
                <a:cs typeface="Consolas"/>
                <a:sym typeface="Consolas"/>
              </a:rPr>
              <a:t>self</a:t>
            </a:r>
            <a:r>
              <a:rPr b="0" i="0" lang="it" sz="1600" u="none" cap="none" strike="noStrike">
                <a:solidFill>
                  <a:srgbClr val="000000"/>
                </a:solidFill>
                <a:latin typeface="Consolas"/>
                <a:ea typeface="Consolas"/>
                <a:cs typeface="Consolas"/>
                <a:sym typeface="Consolas"/>
              </a:rPr>
              <a:t>, f: </a:t>
            </a:r>
            <a:r>
              <a:rPr b="0" i="0" lang="it" sz="1600" u="none" cap="none" strike="noStrike">
                <a:solidFill>
                  <a:srgbClr val="980000"/>
                </a:solidFill>
                <a:latin typeface="Consolas"/>
                <a:ea typeface="Consolas"/>
                <a:cs typeface="Consolas"/>
                <a:sym typeface="Consolas"/>
              </a:rPr>
              <a:t>&amp;</a:t>
            </a:r>
            <a:r>
              <a:rPr b="1" i="0" lang="it" sz="1600" u="none" cap="none" strike="noStrike">
                <a:solidFill>
                  <a:srgbClr val="980000"/>
                </a:solidFill>
                <a:latin typeface="Consolas"/>
                <a:ea typeface="Consolas"/>
                <a:cs typeface="Consolas"/>
                <a:sym typeface="Consolas"/>
              </a:rPr>
              <a:t>dyn </a:t>
            </a:r>
            <a:r>
              <a:rPr b="0" i="0" lang="it" sz="1600" u="none" cap="none" strike="noStrike">
                <a:solidFill>
                  <a:srgbClr val="000000"/>
                </a:solidFill>
                <a:latin typeface="Consolas"/>
                <a:ea typeface="Consolas"/>
                <a:cs typeface="Consolas"/>
                <a:sym typeface="Consolas"/>
              </a:rPr>
              <a:t>Fn(</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T) -&gt; bool) -&gt; Option&lt;</a:t>
            </a:r>
            <a:r>
              <a:rPr b="0" i="0" lang="it" sz="1600" u="none" cap="none" strike="noStrike">
                <a:solidFill>
                  <a:srgbClr val="980000"/>
                </a:solidFill>
                <a:latin typeface="Consolas"/>
                <a:ea typeface="Consolas"/>
                <a:cs typeface="Consolas"/>
                <a:sym typeface="Consolas"/>
              </a:rPr>
              <a:t>&amp;</a:t>
            </a:r>
            <a:r>
              <a:rPr b="0" i="0" lang="it" sz="1600" u="none" cap="none" strike="noStrike">
                <a:solidFill>
                  <a:srgbClr val="000000"/>
                </a:solidFill>
                <a:latin typeface="Consolas"/>
                <a:ea typeface="Consolas"/>
                <a:cs typeface="Consolas"/>
                <a:sym typeface="Consolas"/>
              </a:rPr>
              <a:t>T&gt; {</a:t>
            </a:r>
            <a:endParaRPr b="0" i="0" sz="1600" u="none" cap="none" strike="noStrike">
              <a:solidFill>
                <a:srgbClr val="000000"/>
              </a:solidFill>
              <a:latin typeface="Consolas"/>
              <a:ea typeface="Consolas"/>
              <a:cs typeface="Consolas"/>
              <a:sym typeface="Consolas"/>
            </a:endParaRPr>
          </a:p>
          <a:p>
            <a:pPr indent="0" lvl="0" marL="9525" marR="0" rtl="0" algn="l">
              <a:lnSpc>
                <a:spcPct val="100000"/>
              </a:lnSpc>
              <a:spcBef>
                <a:spcPts val="0"/>
              </a:spcBef>
              <a:spcAft>
                <a:spcPts val="0"/>
              </a:spcAft>
              <a:buNone/>
            </a:pPr>
            <a:r>
              <a:rPr b="0" i="0" lang="it" sz="1600" u="none" cap="none" strike="noStrike">
                <a:solidFill>
                  <a:srgbClr val="B7B7B7"/>
                </a:solidFill>
                <a:latin typeface="Consolas"/>
                <a:ea typeface="Consolas"/>
                <a:cs typeface="Consolas"/>
                <a:sym typeface="Consolas"/>
              </a:rPr>
              <a:t>    // ...</a:t>
            </a:r>
            <a:endParaRPr b="0" i="0" sz="1600" u="none" cap="none" strike="noStrike">
              <a:solidFill>
                <a:srgbClr val="000000"/>
              </a:solidFill>
              <a:latin typeface="Consolas"/>
              <a:ea typeface="Consolas"/>
              <a:cs typeface="Consolas"/>
              <a:sym typeface="Consolas"/>
            </a:endParaRPr>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  }</a:t>
            </a:r>
            <a:endParaRPr sz="1600"/>
          </a:p>
          <a:p>
            <a:pPr indent="0" lvl="0" marL="12700" marR="0" rtl="0" algn="l">
              <a:lnSpc>
                <a:spcPct val="100000"/>
              </a:lnSpc>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
        <p:nvSpPr>
          <p:cNvPr id="354" name="Google Shape;354;p45"/>
          <p:cNvSpPr txBox="1"/>
          <p:nvPr/>
        </p:nvSpPr>
        <p:spPr>
          <a:xfrm>
            <a:off x="4116900" y="4482850"/>
            <a:ext cx="503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000"/>
              <a:t>https://www.developernation.net/blog/a-saga-of-programming-languages-2022-update</a:t>
            </a:r>
            <a:endParaRPr i="1"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60" name="Google Shape;360;p46"/>
          <p:cNvPicPr preferRelativeResize="0"/>
          <p:nvPr/>
        </p:nvPicPr>
        <p:blipFill rotWithShape="1">
          <a:blip r:embed="rId3">
            <a:alphaModFix/>
          </a:blip>
          <a:srcRect b="0" l="0" r="0" t="0"/>
          <a:stretch/>
        </p:blipFill>
        <p:spPr>
          <a:xfrm>
            <a:off x="5" y="7"/>
            <a:ext cx="8229600" cy="4629150"/>
          </a:xfrm>
          <a:prstGeom prst="rect">
            <a:avLst/>
          </a:prstGeom>
          <a:noFill/>
          <a:ln>
            <a:noFill/>
          </a:ln>
        </p:spPr>
      </p:pic>
      <p:sp>
        <p:nvSpPr>
          <p:cNvPr id="361" name="Google Shape;361;p46"/>
          <p:cNvSpPr txBox="1"/>
          <p:nvPr/>
        </p:nvSpPr>
        <p:spPr>
          <a:xfrm>
            <a:off x="658275" y="4281773"/>
            <a:ext cx="7336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https://gist.github.com/humb1t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Installare Rust</a:t>
            </a:r>
            <a:endParaRPr/>
          </a:p>
        </p:txBody>
      </p:sp>
      <p:sp>
        <p:nvSpPr>
          <p:cNvPr id="367" name="Google Shape;36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Si accede al sito </a:t>
            </a:r>
            <a:r>
              <a:rPr lang="it" u="sng">
                <a:solidFill>
                  <a:schemeClr val="hlink"/>
                </a:solidFill>
                <a:hlinkClick r:id="rId3"/>
              </a:rPr>
              <a:t>https://rustup.rs</a:t>
            </a:r>
            <a:r>
              <a:rPr lang="it"/>
              <a:t>  e si seguono le istruzioni riportate</a:t>
            </a:r>
            <a:endParaRPr/>
          </a:p>
          <a:p>
            <a:pPr indent="-317500" lvl="1" marL="914400" rtl="0" algn="l">
              <a:lnSpc>
                <a:spcPct val="115000"/>
              </a:lnSpc>
              <a:spcBef>
                <a:spcPts val="0"/>
              </a:spcBef>
              <a:spcAft>
                <a:spcPts val="0"/>
              </a:spcAft>
              <a:buSzPts val="1400"/>
              <a:buChar char="○"/>
            </a:pPr>
            <a:r>
              <a:rPr lang="it"/>
              <a:t>Per i sistemi operativi di derivazione Unix (Linux, MacOS, …) questo equivale a scaricare ed eseguire uno script che provvede a scaricare la toolchain e a configurare l’ambiente di esecuzione</a:t>
            </a:r>
            <a:endParaRPr/>
          </a:p>
          <a:p>
            <a:pPr indent="-317500" lvl="1" marL="914400" rtl="0" algn="l">
              <a:lnSpc>
                <a:spcPct val="115000"/>
              </a:lnSpc>
              <a:spcBef>
                <a:spcPts val="0"/>
              </a:spcBef>
              <a:spcAft>
                <a:spcPts val="0"/>
              </a:spcAft>
              <a:buSzPts val="1400"/>
              <a:buChar char="○"/>
            </a:pPr>
            <a:r>
              <a:rPr lang="it"/>
              <a:t>Nel caso di Windows, vengono forniti due eseguibili, entrambi chiamati rustup-init.exe, destinati ad installare la toolchain nelle versioni a 64 o 32 bit</a:t>
            </a:r>
            <a:endParaRPr/>
          </a:p>
          <a:p>
            <a:pPr indent="-342900" lvl="0" marL="457200" rtl="0" algn="l">
              <a:lnSpc>
                <a:spcPct val="115000"/>
              </a:lnSpc>
              <a:spcBef>
                <a:spcPts val="0"/>
              </a:spcBef>
              <a:spcAft>
                <a:spcPts val="0"/>
              </a:spcAft>
              <a:buSzPts val="1800"/>
              <a:buChar char="●"/>
            </a:pPr>
            <a:r>
              <a:rPr lang="it"/>
              <a:t>E’ possibile avere un assaggio della programmazione in Rust senza dover installare nulla tramite il sito </a:t>
            </a:r>
            <a:r>
              <a:rPr lang="it" u="sng">
                <a:solidFill>
                  <a:schemeClr val="hlink"/>
                </a:solidFill>
                <a:hlinkClick r:id="rId4"/>
              </a:rPr>
              <a:t>https://play.rust-lang.org/</a:t>
            </a:r>
            <a:r>
              <a:rPr lang="it"/>
              <a:t> </a:t>
            </a:r>
            <a:endParaRPr/>
          </a:p>
          <a:p>
            <a:pPr indent="-317500" lvl="1" marL="914400" rtl="0" algn="l">
              <a:lnSpc>
                <a:spcPct val="115000"/>
              </a:lnSpc>
              <a:spcBef>
                <a:spcPts val="0"/>
              </a:spcBef>
              <a:spcAft>
                <a:spcPts val="0"/>
              </a:spcAft>
              <a:buSzPts val="1400"/>
              <a:buChar char="○"/>
            </a:pPr>
            <a:r>
              <a:rPr lang="it"/>
              <a:t>Offre un IDE web con la possibilità di accedere ad oltre 250 crates aggiuntivi mediante il quale è possibile scrivere, compilare ed eseguire codice Rust con alcune limitazioni (nessuna connessione di rete, memoria e disco limitati, vincoli sul tempo massimo di compilazione ed esecuzione)</a:t>
            </a:r>
            <a:endParaRPr/>
          </a:p>
          <a:p>
            <a:pPr indent="-317500" lvl="1" marL="914400" rtl="0" algn="l">
              <a:lnSpc>
                <a:spcPct val="115000"/>
              </a:lnSpc>
              <a:spcBef>
                <a:spcPts val="0"/>
              </a:spcBef>
              <a:spcAft>
                <a:spcPts val="0"/>
              </a:spcAft>
              <a:buSzPts val="1400"/>
              <a:buChar char="○"/>
            </a:pPr>
            <a:r>
              <a:rPr lang="it"/>
              <a:t>I programmi scritti tramite il playground possono essere esportati sotto forma di GitHub GIST</a:t>
            </a:r>
            <a:endParaRPr/>
          </a:p>
        </p:txBody>
      </p:sp>
      <p:sp>
        <p:nvSpPr>
          <p:cNvPr id="368" name="Google Shape;368;p47"/>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Installare Rust</a:t>
            </a:r>
            <a:endParaRPr/>
          </a:p>
        </p:txBody>
      </p:sp>
      <p:sp>
        <p:nvSpPr>
          <p:cNvPr id="374" name="Google Shape;37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2167" lvl="0" marL="457200" rtl="0" algn="l">
              <a:lnSpc>
                <a:spcPct val="115000"/>
              </a:lnSpc>
              <a:spcBef>
                <a:spcPts val="0"/>
              </a:spcBef>
              <a:spcAft>
                <a:spcPts val="0"/>
              </a:spcAft>
              <a:buSzPts val="1946"/>
              <a:buChar char="●"/>
            </a:pPr>
            <a:r>
              <a:rPr lang="it"/>
              <a:t>Poiché il linguaggio (così come la libreria standard) viene aggiornato ogni 6 settimane, si allinea la configurazione del proprio PC con il comando</a:t>
            </a:r>
            <a:endParaRPr/>
          </a:p>
          <a:p>
            <a:pPr indent="-324707" lvl="1" marL="914400" rtl="0" algn="l">
              <a:lnSpc>
                <a:spcPct val="115000"/>
              </a:lnSpc>
              <a:spcBef>
                <a:spcPts val="0"/>
              </a:spcBef>
              <a:spcAft>
                <a:spcPts val="0"/>
              </a:spcAft>
              <a:buSzPts val="1514"/>
              <a:buChar char="○"/>
            </a:pPr>
            <a:r>
              <a:rPr lang="it"/>
              <a:t>rustup update</a:t>
            </a:r>
            <a:endParaRPr/>
          </a:p>
          <a:p>
            <a:pPr indent="-342900" lvl="0" marL="457200" rtl="0" algn="l">
              <a:lnSpc>
                <a:spcPct val="115000"/>
              </a:lnSpc>
              <a:spcBef>
                <a:spcPts val="0"/>
              </a:spcBef>
              <a:spcAft>
                <a:spcPts val="0"/>
              </a:spcAft>
              <a:buSzPts val="1800"/>
              <a:buChar char="●"/>
            </a:pPr>
            <a:r>
              <a:rPr lang="it"/>
              <a:t>Sono disponibili diverse toolchain alternative</a:t>
            </a:r>
            <a:endParaRPr/>
          </a:p>
          <a:p>
            <a:pPr indent="-317500" lvl="1" marL="914400" rtl="0" algn="l">
              <a:lnSpc>
                <a:spcPct val="115000"/>
              </a:lnSpc>
              <a:spcBef>
                <a:spcPts val="0"/>
              </a:spcBef>
              <a:spcAft>
                <a:spcPts val="0"/>
              </a:spcAft>
              <a:buSzPts val="1400"/>
              <a:buChar char="○"/>
            </a:pPr>
            <a:r>
              <a:rPr lang="it"/>
              <a:t>Nel caso di Windows, è possibile scegliere tra quella basata sul compilatore Microsoft (msvc) e quella basata su GCC/GDB </a:t>
            </a:r>
            <a:endParaRPr/>
          </a:p>
          <a:p>
            <a:pPr indent="-342900" lvl="0" marL="457200" rtl="0" algn="l">
              <a:lnSpc>
                <a:spcPct val="115000"/>
              </a:lnSpc>
              <a:spcBef>
                <a:spcPts val="0"/>
              </a:spcBef>
              <a:spcAft>
                <a:spcPts val="0"/>
              </a:spcAft>
              <a:buSzPts val="1800"/>
              <a:buChar char="●"/>
            </a:pPr>
            <a:r>
              <a:rPr lang="it"/>
              <a:t>L’installazione di una toolchain mette a disposizione vari strumenti, tra cui</a:t>
            </a:r>
            <a:endParaRPr/>
          </a:p>
          <a:p>
            <a:pPr indent="-324707" lvl="1" marL="914400" rtl="0" algn="l">
              <a:lnSpc>
                <a:spcPct val="115000"/>
              </a:lnSpc>
              <a:spcBef>
                <a:spcPts val="0"/>
              </a:spcBef>
              <a:spcAft>
                <a:spcPts val="0"/>
              </a:spcAft>
              <a:buSzPts val="1514"/>
              <a:buChar char="○"/>
            </a:pPr>
            <a:r>
              <a:rPr b="1" lang="it">
                <a:solidFill>
                  <a:srgbClr val="0B5394"/>
                </a:solidFill>
              </a:rPr>
              <a:t>rustc</a:t>
            </a:r>
            <a:r>
              <a:rPr lang="it"/>
              <a:t> - il compilatore del linguaggio</a:t>
            </a:r>
            <a:endParaRPr/>
          </a:p>
          <a:p>
            <a:pPr indent="-324707" lvl="1" marL="914400" rtl="0" algn="l">
              <a:lnSpc>
                <a:spcPct val="115000"/>
              </a:lnSpc>
              <a:spcBef>
                <a:spcPts val="0"/>
              </a:spcBef>
              <a:spcAft>
                <a:spcPts val="0"/>
              </a:spcAft>
              <a:buSzPts val="1514"/>
              <a:buChar char="○"/>
            </a:pPr>
            <a:r>
              <a:rPr b="1" lang="it">
                <a:solidFill>
                  <a:srgbClr val="0B5394"/>
                </a:solidFill>
              </a:rPr>
              <a:t>cargo</a:t>
            </a:r>
            <a:r>
              <a:rPr lang="it"/>
              <a:t> - lo strumento di gestione dei progetti e delle loro dipendenze</a:t>
            </a:r>
            <a:endParaRPr/>
          </a:p>
        </p:txBody>
      </p:sp>
      <p:sp>
        <p:nvSpPr>
          <p:cNvPr id="375" name="Google Shape;375;p48"/>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Cargo</a:t>
            </a:r>
            <a:endParaRPr/>
          </a:p>
        </p:txBody>
      </p:sp>
      <p:sp>
        <p:nvSpPr>
          <p:cNvPr id="381" name="Google Shape;381;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it"/>
              <a:t>Programma ufficiale per la gestione di un package</a:t>
            </a:r>
            <a:endParaRPr/>
          </a:p>
          <a:p>
            <a:pPr indent="-342900" lvl="0" marL="457200" rtl="0" algn="l">
              <a:lnSpc>
                <a:spcPct val="115000"/>
              </a:lnSpc>
              <a:spcBef>
                <a:spcPts val="0"/>
              </a:spcBef>
              <a:spcAft>
                <a:spcPts val="0"/>
              </a:spcAft>
              <a:buSzPts val="1800"/>
              <a:buChar char="●"/>
            </a:pPr>
            <a:r>
              <a:rPr lang="it"/>
              <a:t>Offre supporto per: </a:t>
            </a:r>
            <a:endParaRPr/>
          </a:p>
          <a:p>
            <a:pPr indent="-317500" lvl="1" marL="914400" rtl="0" algn="l">
              <a:lnSpc>
                <a:spcPct val="115000"/>
              </a:lnSpc>
              <a:spcBef>
                <a:spcPts val="0"/>
              </a:spcBef>
              <a:spcAft>
                <a:spcPts val="0"/>
              </a:spcAft>
              <a:buSzPts val="1400"/>
              <a:buChar char="○"/>
            </a:pPr>
            <a:r>
              <a:rPr lang="it"/>
              <a:t>Indicazione dei metadati di progetto (nome, versione, autore, tipo di progetto, versione del linguaggio, …)</a:t>
            </a:r>
            <a:endParaRPr/>
          </a:p>
          <a:p>
            <a:pPr indent="-317500" lvl="1" marL="914400" rtl="0" algn="l">
              <a:lnSpc>
                <a:spcPct val="115000"/>
              </a:lnSpc>
              <a:spcBef>
                <a:spcPts val="0"/>
              </a:spcBef>
              <a:spcAft>
                <a:spcPts val="0"/>
              </a:spcAft>
              <a:buSzPts val="1400"/>
              <a:buChar char="○"/>
            </a:pPr>
            <a:r>
              <a:rPr lang="it"/>
              <a:t>Gestione delle dipendenze (uso di altre librerie) e integrazione con il sito crates.io (registro ufficiale dei package Rust)</a:t>
            </a:r>
            <a:endParaRPr/>
          </a:p>
          <a:p>
            <a:pPr indent="-317500" lvl="1" marL="914400" rtl="0" algn="l">
              <a:lnSpc>
                <a:spcPct val="115000"/>
              </a:lnSpc>
              <a:spcBef>
                <a:spcPts val="0"/>
              </a:spcBef>
              <a:spcAft>
                <a:spcPts val="0"/>
              </a:spcAft>
              <a:buSzPts val="1400"/>
              <a:buChar char="○"/>
            </a:pPr>
            <a:r>
              <a:rPr lang="it"/>
              <a:t>Gestione dei test di unità e di integrazione</a:t>
            </a:r>
            <a:endParaRPr/>
          </a:p>
          <a:p>
            <a:pPr indent="-317500" lvl="1" marL="914400" rtl="0" algn="l">
              <a:lnSpc>
                <a:spcPct val="115000"/>
              </a:lnSpc>
              <a:spcBef>
                <a:spcPts val="0"/>
              </a:spcBef>
              <a:spcAft>
                <a:spcPts val="0"/>
              </a:spcAft>
              <a:buSzPts val="1400"/>
              <a:buChar char="○"/>
            </a:pPr>
            <a:r>
              <a:rPr lang="it"/>
              <a:t>Esecuzione di benchmark</a:t>
            </a:r>
            <a:endParaRPr/>
          </a:p>
          <a:p>
            <a:pPr indent="-342900" lvl="0" marL="457200" rtl="0" algn="l">
              <a:lnSpc>
                <a:spcPct val="115000"/>
              </a:lnSpc>
              <a:spcBef>
                <a:spcPts val="0"/>
              </a:spcBef>
              <a:spcAft>
                <a:spcPts val="0"/>
              </a:spcAft>
              <a:buSzPts val="1800"/>
              <a:buChar char="●"/>
            </a:pPr>
            <a:r>
              <a:rPr lang="it"/>
              <a:t>Si crea un nuovo progetto con i comandi:</a:t>
            </a:r>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new </a:t>
            </a:r>
            <a:r>
              <a:rPr b="1" i="1" lang="it">
                <a:solidFill>
                  <a:srgbClr val="0B5394"/>
                </a:solidFill>
                <a:latin typeface="Consolas"/>
                <a:ea typeface="Consolas"/>
                <a:cs typeface="Consolas"/>
                <a:sym typeface="Consolas"/>
              </a:rPr>
              <a:t>project_name</a:t>
            </a:r>
            <a:endParaRPr b="1" i="1">
              <a:solidFill>
                <a:srgbClr val="0B5394"/>
              </a:solidFill>
              <a:latin typeface="Consolas"/>
              <a:ea typeface="Consolas"/>
              <a:cs typeface="Consolas"/>
              <a:sym typeface="Consolas"/>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new --lib </a:t>
            </a:r>
            <a:r>
              <a:rPr b="1" i="1" lang="it">
                <a:solidFill>
                  <a:srgbClr val="0B5394"/>
                </a:solidFill>
                <a:latin typeface="Consolas"/>
                <a:ea typeface="Consolas"/>
                <a:cs typeface="Consolas"/>
                <a:sym typeface="Consolas"/>
              </a:rPr>
              <a:t>library_name</a:t>
            </a:r>
            <a:endParaRPr b="1" i="1">
              <a:solidFill>
                <a:srgbClr val="0B5394"/>
              </a:solidFill>
              <a:latin typeface="Consolas"/>
              <a:ea typeface="Consolas"/>
              <a:cs typeface="Consolas"/>
              <a:sym typeface="Consolas"/>
            </a:endParaRPr>
          </a:p>
          <a:p>
            <a:pPr indent="-342900" lvl="0" marL="457200" rtl="0" algn="l">
              <a:lnSpc>
                <a:spcPct val="115000"/>
              </a:lnSpc>
              <a:spcBef>
                <a:spcPts val="0"/>
              </a:spcBef>
              <a:spcAft>
                <a:spcPts val="0"/>
              </a:spcAft>
              <a:buSzPts val="1800"/>
              <a:buChar char="●"/>
            </a:pPr>
            <a:r>
              <a:rPr lang="it"/>
              <a:t>Si compila / esegue un progetto con i comandi:</a:t>
            </a:r>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build</a:t>
            </a:r>
            <a:endParaRPr b="1">
              <a:solidFill>
                <a:srgbClr val="0B5394"/>
              </a:solidFill>
              <a:latin typeface="Consolas"/>
              <a:ea typeface="Consolas"/>
              <a:cs typeface="Consolas"/>
              <a:sym typeface="Consolas"/>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run</a:t>
            </a:r>
            <a:endParaRPr b="1">
              <a:solidFill>
                <a:srgbClr val="0B5394"/>
              </a:solidFill>
              <a:latin typeface="Consolas"/>
              <a:ea typeface="Consolas"/>
              <a:cs typeface="Consolas"/>
              <a:sym typeface="Consolas"/>
            </a:endParaRPr>
          </a:p>
        </p:txBody>
      </p:sp>
      <p:sp>
        <p:nvSpPr>
          <p:cNvPr id="382" name="Google Shape;382;p49"/>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Uso di librerie</a:t>
            </a:r>
            <a:endParaRPr/>
          </a:p>
        </p:txBody>
      </p:sp>
      <p:sp>
        <p:nvSpPr>
          <p:cNvPr id="388" name="Google Shape;388;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L’ecosistema di Rust è fortemente integrato</a:t>
            </a:r>
            <a:endParaRPr/>
          </a:p>
          <a:p>
            <a:pPr indent="-317500" lvl="1" marL="914400" rtl="0" algn="l">
              <a:lnSpc>
                <a:spcPct val="115000"/>
              </a:lnSpc>
              <a:spcBef>
                <a:spcPts val="0"/>
              </a:spcBef>
              <a:spcAft>
                <a:spcPts val="0"/>
              </a:spcAft>
              <a:buSzPts val="1400"/>
              <a:buChar char="○"/>
            </a:pPr>
            <a:r>
              <a:rPr lang="it"/>
              <a:t>Chi crea una libreria può pubblicarla sul sito </a:t>
            </a:r>
            <a:r>
              <a:rPr lang="it" u="sng">
                <a:solidFill>
                  <a:schemeClr val="hlink"/>
                </a:solidFill>
                <a:hlinkClick r:id="rId3"/>
              </a:rPr>
              <a:t>https://crates.io</a:t>
            </a:r>
            <a:r>
              <a:rPr lang="it"/>
              <a:t>, rendendola disponibile a tutta la comunità degli sviluppatori</a:t>
            </a:r>
            <a:endParaRPr/>
          </a:p>
          <a:p>
            <a:pPr indent="-342900" lvl="0" marL="457200" rtl="0" algn="l">
              <a:lnSpc>
                <a:spcPct val="115000"/>
              </a:lnSpc>
              <a:spcBef>
                <a:spcPts val="0"/>
              </a:spcBef>
              <a:spcAft>
                <a:spcPts val="0"/>
              </a:spcAft>
              <a:buSzPts val="1800"/>
              <a:buChar char="●"/>
            </a:pPr>
            <a:r>
              <a:rPr lang="it"/>
              <a:t>Installando l’estensione cargo-edit (</a:t>
            </a:r>
            <a:r>
              <a:rPr lang="it" u="sng">
                <a:solidFill>
                  <a:schemeClr val="hlink"/>
                </a:solidFill>
                <a:hlinkClick r:id="rId4"/>
              </a:rPr>
              <a:t>https://github.com/killercup/cargo-edit</a:t>
            </a:r>
            <a:r>
              <a:rPr lang="it"/>
              <a:t>), si può importare una libreria pubblica con il comando</a:t>
            </a:r>
            <a:endParaRPr/>
          </a:p>
          <a:p>
            <a:pPr indent="-317500" lvl="1" marL="914400" rtl="0" algn="l">
              <a:lnSpc>
                <a:spcPct val="115000"/>
              </a:lnSpc>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cargo add &lt;libname&gt;</a:t>
            </a:r>
            <a:endParaRPr b="1">
              <a:solidFill>
                <a:srgbClr val="0B5394"/>
              </a:solidFill>
              <a:latin typeface="Consolas"/>
              <a:ea typeface="Consolas"/>
              <a:cs typeface="Consolas"/>
              <a:sym typeface="Consolas"/>
            </a:endParaRPr>
          </a:p>
          <a:p>
            <a:pPr indent="-317500" lvl="1" marL="914400" rtl="0" algn="l">
              <a:lnSpc>
                <a:spcPct val="115000"/>
              </a:lnSpc>
              <a:spcBef>
                <a:spcPts val="0"/>
              </a:spcBef>
              <a:spcAft>
                <a:spcPts val="0"/>
              </a:spcAft>
              <a:buSzPts val="1400"/>
              <a:buChar char="○"/>
            </a:pPr>
            <a:r>
              <a:rPr lang="it"/>
              <a:t>Esso aggiunge, nel file Cargo.toml, una sezione chiamata [dependencies] nella quale sono indicate, una per riga, le librerie importate e la relativa versione</a:t>
            </a:r>
            <a:endParaRPr/>
          </a:p>
          <a:p>
            <a:pPr indent="-317500" lvl="1" marL="914400" rtl="0" algn="l">
              <a:lnSpc>
                <a:spcPct val="115000"/>
              </a:lnSpc>
              <a:spcBef>
                <a:spcPts val="0"/>
              </a:spcBef>
              <a:spcAft>
                <a:spcPts val="0"/>
              </a:spcAft>
              <a:buSzPts val="1400"/>
              <a:buChar char="○"/>
            </a:pPr>
            <a:r>
              <a:rPr lang="it"/>
              <a:t>Questo fa sì che, all’atto della compilazione del package, le librerie da cui si dipende vengano automaticamente collegate al programma generato, rendendo così disponibili i relativi contenuti (tipi e funzioni)</a:t>
            </a:r>
            <a:endParaRPr/>
          </a:p>
        </p:txBody>
      </p:sp>
      <p:sp>
        <p:nvSpPr>
          <p:cNvPr id="389" name="Google Shape;389;p50"/>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Ambienti integrati di sviluppo (IDE)</a:t>
            </a:r>
            <a:endParaRPr/>
          </a:p>
        </p:txBody>
      </p:sp>
      <p:sp>
        <p:nvSpPr>
          <p:cNvPr id="395" name="Google Shape;395;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it"/>
              <a:t>Molti ambienti di sviluppo offrono supporto per lo sviluppo in Rust</a:t>
            </a:r>
            <a:endParaRPr/>
          </a:p>
          <a:p>
            <a:pPr indent="-342900" lvl="0" marL="457200" rtl="0" algn="l">
              <a:lnSpc>
                <a:spcPct val="115000"/>
              </a:lnSpc>
              <a:spcBef>
                <a:spcPts val="0"/>
              </a:spcBef>
              <a:spcAft>
                <a:spcPts val="0"/>
              </a:spcAft>
              <a:buSzPts val="1800"/>
              <a:buChar char="●"/>
            </a:pPr>
            <a:r>
              <a:rPr lang="it"/>
              <a:t>Tra gli altri</a:t>
            </a:r>
            <a:endParaRPr/>
          </a:p>
          <a:p>
            <a:pPr indent="-317500" lvl="1" marL="914400" rtl="0" algn="l">
              <a:lnSpc>
                <a:spcPct val="115000"/>
              </a:lnSpc>
              <a:spcBef>
                <a:spcPts val="0"/>
              </a:spcBef>
              <a:spcAft>
                <a:spcPts val="0"/>
              </a:spcAft>
              <a:buSzPts val="1400"/>
              <a:buChar char="○"/>
            </a:pPr>
            <a:r>
              <a:rPr lang="it"/>
              <a:t>VS Code - </a:t>
            </a:r>
            <a:r>
              <a:rPr lang="it" u="sng">
                <a:solidFill>
                  <a:schemeClr val="hlink"/>
                </a:solidFill>
                <a:hlinkClick r:id="rId3"/>
              </a:rPr>
              <a:t>https://marketplace.visualstudio.com/items?itemName=rust-lang.rust</a:t>
            </a:r>
            <a:endParaRPr/>
          </a:p>
          <a:p>
            <a:pPr indent="-317500" lvl="1" marL="914400" rtl="0" algn="l">
              <a:lnSpc>
                <a:spcPct val="115000"/>
              </a:lnSpc>
              <a:spcBef>
                <a:spcPts val="0"/>
              </a:spcBef>
              <a:spcAft>
                <a:spcPts val="0"/>
              </a:spcAft>
              <a:buSzPts val="1400"/>
              <a:buChar char="○"/>
            </a:pPr>
            <a:r>
              <a:rPr lang="it"/>
              <a:t>JetBrains / </a:t>
            </a:r>
            <a:r>
              <a:rPr b="1" lang="it"/>
              <a:t>RustRover</a:t>
            </a:r>
            <a:r>
              <a:rPr lang="it"/>
              <a:t> - </a:t>
            </a:r>
            <a:r>
              <a:rPr lang="it" u="sng">
                <a:solidFill>
                  <a:schemeClr val="hlink"/>
                </a:solidFill>
                <a:hlinkClick r:id="rId4"/>
              </a:rPr>
              <a:t>https://www.jetbrains.com/rust/nextversion/</a:t>
            </a:r>
            <a:r>
              <a:rPr lang="it"/>
              <a:t> </a:t>
            </a:r>
            <a:endParaRPr/>
          </a:p>
          <a:p>
            <a:pPr indent="-317500" lvl="1" marL="914400" rtl="0" algn="l">
              <a:lnSpc>
                <a:spcPct val="115000"/>
              </a:lnSpc>
              <a:spcBef>
                <a:spcPts val="0"/>
              </a:spcBef>
              <a:spcAft>
                <a:spcPts val="0"/>
              </a:spcAft>
              <a:buSzPts val="1400"/>
              <a:buChar char="○"/>
            </a:pPr>
            <a:r>
              <a:rPr lang="it"/>
              <a:t>Eclipse - </a:t>
            </a:r>
            <a:r>
              <a:rPr lang="it" u="sng">
                <a:solidFill>
                  <a:schemeClr val="hlink"/>
                </a:solidFill>
                <a:hlinkClick r:id="rId5"/>
              </a:rPr>
              <a:t>https://www.eclipse.org/downloads/packages/release/2019-09/r/</a:t>
            </a:r>
            <a:br>
              <a:rPr lang="it" u="sng">
                <a:solidFill>
                  <a:schemeClr val="hlink"/>
                </a:solidFill>
                <a:hlinkClick r:id="rId6"/>
              </a:rPr>
            </a:br>
            <a:r>
              <a:rPr lang="it" u="sng">
                <a:solidFill>
                  <a:schemeClr val="hlink"/>
                </a:solidFill>
                <a:hlinkClick r:id="rId7"/>
              </a:rPr>
              <a:t>eclipse-ide-rust-developers-includes-incubating-components</a:t>
            </a:r>
            <a:endParaRPr/>
          </a:p>
          <a:p>
            <a:pPr indent="-317500" lvl="1" marL="914400" rtl="0" algn="l">
              <a:lnSpc>
                <a:spcPct val="115000"/>
              </a:lnSpc>
              <a:spcBef>
                <a:spcPts val="0"/>
              </a:spcBef>
              <a:spcAft>
                <a:spcPts val="0"/>
              </a:spcAft>
              <a:buSzPts val="1400"/>
              <a:buChar char="○"/>
            </a:pPr>
            <a:r>
              <a:rPr lang="it"/>
              <a:t>Sublime Text - </a:t>
            </a:r>
            <a:r>
              <a:rPr lang="it" u="sng">
                <a:solidFill>
                  <a:schemeClr val="hlink"/>
                </a:solidFill>
                <a:hlinkClick r:id="rId8"/>
              </a:rPr>
              <a:t>https://github.com/rust-lang/rust-enhanced</a:t>
            </a:r>
            <a:endParaRPr/>
          </a:p>
          <a:p>
            <a:pPr indent="-317500" lvl="1" marL="914400" rtl="0" algn="l">
              <a:lnSpc>
                <a:spcPct val="115000"/>
              </a:lnSpc>
              <a:spcBef>
                <a:spcPts val="0"/>
              </a:spcBef>
              <a:spcAft>
                <a:spcPts val="0"/>
              </a:spcAft>
              <a:buSzPts val="1400"/>
              <a:buChar char="○"/>
            </a:pPr>
            <a:r>
              <a:rPr lang="it"/>
              <a:t>Atom - </a:t>
            </a:r>
            <a:r>
              <a:rPr lang="it" u="sng">
                <a:solidFill>
                  <a:schemeClr val="hlink"/>
                </a:solidFill>
                <a:hlinkClick r:id="rId9"/>
              </a:rPr>
              <a:t>https://github.com/rust-lang/atom-ide-rust</a:t>
            </a:r>
            <a:endParaRPr/>
          </a:p>
          <a:p>
            <a:pPr indent="-317500" lvl="1" marL="914400" rtl="0" algn="l">
              <a:lnSpc>
                <a:spcPct val="115000"/>
              </a:lnSpc>
              <a:spcBef>
                <a:spcPts val="0"/>
              </a:spcBef>
              <a:spcAft>
                <a:spcPts val="0"/>
              </a:spcAft>
              <a:buSzPts val="1400"/>
              <a:buChar char="○"/>
            </a:pPr>
            <a:r>
              <a:rPr lang="it"/>
              <a:t>NeoVim - </a:t>
            </a:r>
            <a:r>
              <a:rPr lang="it" u="sng">
                <a:solidFill>
                  <a:schemeClr val="hlink"/>
                </a:solidFill>
                <a:hlinkClick r:id="rId10"/>
              </a:rPr>
              <a:t>https://dhghomon.github.io/easy_rust/</a:t>
            </a:r>
            <a:endParaRPr/>
          </a:p>
        </p:txBody>
      </p:sp>
      <p:sp>
        <p:nvSpPr>
          <p:cNvPr id="396" name="Google Shape;396;p51"/>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Evoluzione</a:t>
            </a:r>
            <a:endParaRPr/>
          </a:p>
        </p:txBody>
      </p:sp>
      <p:sp>
        <p:nvSpPr>
          <p:cNvPr id="78" name="Google Shape;78;p16"/>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9" name="Google Shape;79;p16"/>
          <p:cNvSpPr txBox="1"/>
          <p:nvPr/>
        </p:nvSpPr>
        <p:spPr>
          <a:xfrm>
            <a:off x="6549300" y="4449915"/>
            <a:ext cx="2594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it" sz="1100" u="none" cap="none" strike="noStrike">
                <a:solidFill>
                  <a:schemeClr val="dk1"/>
                </a:solidFill>
                <a:latin typeface="Arial"/>
                <a:ea typeface="Arial"/>
                <a:cs typeface="Arial"/>
                <a:sym typeface="Arial"/>
              </a:rPr>
              <a:t>https://github.com/dtolnay/star-history</a:t>
            </a:r>
            <a:endParaRPr b="0" i="0" sz="1400" u="none" cap="none" strike="noStrike">
              <a:solidFill>
                <a:srgbClr val="000000"/>
              </a:solidFill>
              <a:latin typeface="Arial"/>
              <a:ea typeface="Arial"/>
              <a:cs typeface="Arial"/>
              <a:sym typeface="Arial"/>
            </a:endParaRPr>
          </a:p>
        </p:txBody>
      </p:sp>
      <p:pic>
        <p:nvPicPr>
          <p:cNvPr id="80" name="Google Shape;80;p16"/>
          <p:cNvPicPr preferRelativeResize="0"/>
          <p:nvPr/>
        </p:nvPicPr>
        <p:blipFill>
          <a:blip r:embed="rId3">
            <a:alphaModFix/>
          </a:blip>
          <a:stretch>
            <a:fillRect/>
          </a:stretch>
        </p:blipFill>
        <p:spPr>
          <a:xfrm>
            <a:off x="1516025" y="1125647"/>
            <a:ext cx="6111940" cy="322919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Terminologia</a:t>
            </a:r>
            <a:endParaRPr/>
          </a:p>
        </p:txBody>
      </p:sp>
      <p:sp>
        <p:nvSpPr>
          <p:cNvPr id="402" name="Google Shape;402;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308610" lvl="0" marL="457200" rtl="0" algn="l">
              <a:lnSpc>
                <a:spcPct val="115000"/>
              </a:lnSpc>
              <a:spcBef>
                <a:spcPts val="0"/>
              </a:spcBef>
              <a:spcAft>
                <a:spcPts val="0"/>
              </a:spcAft>
              <a:buSzPct val="100000"/>
              <a:buChar char="●"/>
            </a:pPr>
            <a:r>
              <a:rPr b="1" lang="it">
                <a:solidFill>
                  <a:srgbClr val="0C5394"/>
                </a:solidFill>
              </a:rPr>
              <a:t>Crate</a:t>
            </a:r>
            <a:endParaRPr b="1">
              <a:solidFill>
                <a:srgbClr val="0C5394"/>
              </a:solidFill>
            </a:endParaRPr>
          </a:p>
          <a:p>
            <a:pPr indent="-290829" lvl="1" marL="914400" rtl="0" algn="l">
              <a:lnSpc>
                <a:spcPct val="115000"/>
              </a:lnSpc>
              <a:spcBef>
                <a:spcPts val="0"/>
              </a:spcBef>
              <a:spcAft>
                <a:spcPts val="0"/>
              </a:spcAft>
              <a:buSzPct val="100000"/>
              <a:buChar char="○"/>
            </a:pPr>
            <a:r>
              <a:rPr lang="it"/>
              <a:t>Unità di compilazione che può dare origine ad un programma eseguibile (binario) o ad una libreria</a:t>
            </a:r>
            <a:endParaRPr/>
          </a:p>
          <a:p>
            <a:pPr indent="-290829" lvl="1" marL="914400" rtl="0" algn="l">
              <a:lnSpc>
                <a:spcPct val="115000"/>
              </a:lnSpc>
              <a:spcBef>
                <a:spcPts val="0"/>
              </a:spcBef>
              <a:spcAft>
                <a:spcPts val="0"/>
              </a:spcAft>
              <a:buSzPct val="100000"/>
              <a:buChar char="○"/>
            </a:pPr>
            <a:r>
              <a:rPr lang="it"/>
              <a:t>Può contenere riferimenti a moduli contenuti in ulteriori file sorgenti: questi sono inclusi nel file corrente prima di avviarne la compilazione</a:t>
            </a:r>
            <a:endParaRPr/>
          </a:p>
          <a:p>
            <a:pPr indent="-308610" lvl="0" marL="457200" rtl="0" algn="l">
              <a:lnSpc>
                <a:spcPct val="115000"/>
              </a:lnSpc>
              <a:spcBef>
                <a:spcPts val="0"/>
              </a:spcBef>
              <a:spcAft>
                <a:spcPts val="0"/>
              </a:spcAft>
              <a:buSzPct val="100000"/>
              <a:buChar char="●"/>
            </a:pPr>
            <a:r>
              <a:rPr b="1" lang="it">
                <a:solidFill>
                  <a:srgbClr val="0C5394"/>
                </a:solidFill>
              </a:rPr>
              <a:t>Crate root</a:t>
            </a:r>
            <a:endParaRPr b="1">
              <a:solidFill>
                <a:srgbClr val="0C5394"/>
              </a:solidFill>
            </a:endParaRPr>
          </a:p>
          <a:p>
            <a:pPr indent="-290829" lvl="1" marL="914400" rtl="0" algn="l">
              <a:lnSpc>
                <a:spcPct val="115000"/>
              </a:lnSpc>
              <a:spcBef>
                <a:spcPts val="0"/>
              </a:spcBef>
              <a:spcAft>
                <a:spcPts val="0"/>
              </a:spcAft>
              <a:buSzPct val="100000"/>
              <a:buChar char="○"/>
            </a:pPr>
            <a:r>
              <a:rPr lang="it"/>
              <a:t>File sorgente da cui parte il compilatore Rust per creare il modulo principale del crate</a:t>
            </a:r>
            <a:endParaRPr/>
          </a:p>
          <a:p>
            <a:pPr indent="-290829" lvl="1" marL="914400" rtl="0" algn="l">
              <a:lnSpc>
                <a:spcPct val="115000"/>
              </a:lnSpc>
              <a:spcBef>
                <a:spcPts val="0"/>
              </a:spcBef>
              <a:spcAft>
                <a:spcPts val="0"/>
              </a:spcAft>
              <a:buSzPct val="100000"/>
              <a:buChar char="○"/>
            </a:pPr>
            <a:r>
              <a:rPr lang="it"/>
              <a:t>Un crate binario deriva da src/main.rs, una libreria deriva da src/lib.rs</a:t>
            </a:r>
            <a:endParaRPr/>
          </a:p>
          <a:p>
            <a:pPr indent="-308610" lvl="0" marL="457200" rtl="0" algn="l">
              <a:lnSpc>
                <a:spcPct val="115000"/>
              </a:lnSpc>
              <a:spcBef>
                <a:spcPts val="0"/>
              </a:spcBef>
              <a:spcAft>
                <a:spcPts val="0"/>
              </a:spcAft>
              <a:buSzPct val="100000"/>
              <a:buChar char="●"/>
            </a:pPr>
            <a:r>
              <a:rPr b="1" lang="it">
                <a:solidFill>
                  <a:srgbClr val="0C5394"/>
                </a:solidFill>
              </a:rPr>
              <a:t>Module</a:t>
            </a:r>
            <a:endParaRPr b="1">
              <a:solidFill>
                <a:srgbClr val="0C5394"/>
              </a:solidFill>
            </a:endParaRPr>
          </a:p>
          <a:p>
            <a:pPr indent="-290829" lvl="1" marL="914400" rtl="0" algn="l">
              <a:lnSpc>
                <a:spcPct val="115000"/>
              </a:lnSpc>
              <a:spcBef>
                <a:spcPts val="0"/>
              </a:spcBef>
              <a:spcAft>
                <a:spcPts val="0"/>
              </a:spcAft>
              <a:buSzPct val="100000"/>
              <a:buChar char="○"/>
            </a:pPr>
            <a:r>
              <a:rPr lang="it"/>
              <a:t>Meccanismo usato per suddividere gerarchicamente il codice sorgente in unità logiche differenti e regolarne la visibilità reciproca</a:t>
            </a:r>
            <a:endParaRPr/>
          </a:p>
          <a:p>
            <a:pPr indent="-290829" lvl="1" marL="914400" rtl="0" algn="l">
              <a:lnSpc>
                <a:spcPct val="115000"/>
              </a:lnSpc>
              <a:spcBef>
                <a:spcPts val="0"/>
              </a:spcBef>
              <a:spcAft>
                <a:spcPts val="0"/>
              </a:spcAft>
              <a:buSzPct val="100000"/>
              <a:buChar char="○"/>
            </a:pPr>
            <a:r>
              <a:rPr lang="it"/>
              <a:t>Un modulo può contenere funzioni, tipi ed altri moduli</a:t>
            </a:r>
            <a:endParaRPr/>
          </a:p>
          <a:p>
            <a:pPr indent="-290829" lvl="1" marL="914400" rtl="0" algn="l">
              <a:lnSpc>
                <a:spcPct val="115000"/>
              </a:lnSpc>
              <a:spcBef>
                <a:spcPts val="0"/>
              </a:spcBef>
              <a:spcAft>
                <a:spcPts val="0"/>
              </a:spcAft>
              <a:buSzPct val="100000"/>
              <a:buChar char="○"/>
            </a:pPr>
            <a:r>
              <a:rPr lang="it"/>
              <a:t>Un sotto-modulo può essere contenuto nel file sorgente del suo genitore, essere scritto in un file sorgente a parte o essere memorizzato in una sottocartella della cartella in cui è ospitato il suo contenitore</a:t>
            </a:r>
            <a:endParaRPr/>
          </a:p>
          <a:p>
            <a:pPr indent="-290829" lvl="1" marL="914400" rtl="0" algn="l">
              <a:lnSpc>
                <a:spcPct val="115000"/>
              </a:lnSpc>
              <a:spcBef>
                <a:spcPts val="0"/>
              </a:spcBef>
              <a:spcAft>
                <a:spcPts val="0"/>
              </a:spcAft>
              <a:buSzPct val="100000"/>
              <a:buChar char="○"/>
            </a:pPr>
            <a:r>
              <a:rPr lang="it"/>
              <a:t>I moduli non sono compilati individualmente, ma solo come parte di un crate che li contiene</a:t>
            </a:r>
            <a:endParaRPr/>
          </a:p>
          <a:p>
            <a:pPr indent="-308610" lvl="0" marL="457200" rtl="0" algn="l">
              <a:lnSpc>
                <a:spcPct val="115000"/>
              </a:lnSpc>
              <a:spcBef>
                <a:spcPts val="0"/>
              </a:spcBef>
              <a:spcAft>
                <a:spcPts val="0"/>
              </a:spcAft>
              <a:buSzPct val="100000"/>
              <a:buChar char="●"/>
            </a:pPr>
            <a:r>
              <a:rPr b="1" lang="it">
                <a:solidFill>
                  <a:srgbClr val="0C5394"/>
                </a:solidFill>
              </a:rPr>
              <a:t>Package</a:t>
            </a:r>
            <a:endParaRPr b="1">
              <a:solidFill>
                <a:srgbClr val="0C5394"/>
              </a:solidFill>
            </a:endParaRPr>
          </a:p>
          <a:p>
            <a:pPr indent="-290829" lvl="1" marL="914400" rtl="0" algn="l">
              <a:lnSpc>
                <a:spcPct val="115000"/>
              </a:lnSpc>
              <a:spcBef>
                <a:spcPts val="0"/>
              </a:spcBef>
              <a:spcAft>
                <a:spcPts val="0"/>
              </a:spcAft>
              <a:buSzPct val="100000"/>
              <a:buChar char="○"/>
            </a:pPr>
            <a:r>
              <a:rPr lang="it"/>
              <a:t>Insieme di uno o più crates volti a fornire un insieme di funzionalità (progetto)</a:t>
            </a:r>
            <a:endParaRPr/>
          </a:p>
          <a:p>
            <a:pPr indent="-290829" lvl="1" marL="914400" rtl="0" algn="l">
              <a:lnSpc>
                <a:spcPct val="115000"/>
              </a:lnSpc>
              <a:spcBef>
                <a:spcPts val="0"/>
              </a:spcBef>
              <a:spcAft>
                <a:spcPts val="0"/>
              </a:spcAft>
              <a:buSzPct val="100000"/>
              <a:buChar char="○"/>
            </a:pPr>
            <a:r>
              <a:rPr lang="it"/>
              <a:t>Un package è ospitato in una cartella che contiene il file Cargo.toml: esso descrive come costruire i crate di cui è composto il package</a:t>
            </a:r>
            <a:endParaRPr/>
          </a:p>
          <a:p>
            <a:pPr indent="-290829" lvl="1" marL="914400" rtl="0" algn="l">
              <a:lnSpc>
                <a:spcPct val="115000"/>
              </a:lnSpc>
              <a:spcBef>
                <a:spcPts val="0"/>
              </a:spcBef>
              <a:spcAft>
                <a:spcPts val="0"/>
              </a:spcAft>
              <a:buSzPct val="100000"/>
              <a:buChar char="○"/>
            </a:pPr>
            <a:r>
              <a:rPr lang="it"/>
              <a:t>Un package può contenere al massimo una libreria</a:t>
            </a:r>
            <a:endParaRPr/>
          </a:p>
          <a:p>
            <a:pPr indent="-290829" lvl="1" marL="914400" rtl="0" algn="l">
              <a:lnSpc>
                <a:spcPct val="115000"/>
              </a:lnSpc>
              <a:spcBef>
                <a:spcPts val="0"/>
              </a:spcBef>
              <a:spcAft>
                <a:spcPts val="0"/>
              </a:spcAft>
              <a:buSzPct val="100000"/>
              <a:buChar char="○"/>
            </a:pPr>
            <a:r>
              <a:rPr lang="it"/>
              <a:t>Se contiene più crate binari, questi vengono posti nella cartella src/bin</a:t>
            </a:r>
            <a:endParaRPr/>
          </a:p>
        </p:txBody>
      </p:sp>
      <p:sp>
        <p:nvSpPr>
          <p:cNvPr id="403" name="Google Shape;403;p52"/>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Struttura di un progetto eseguibile Rust</a:t>
            </a:r>
            <a:endParaRPr/>
          </a:p>
        </p:txBody>
      </p:sp>
      <p:sp>
        <p:nvSpPr>
          <p:cNvPr id="409" name="Google Shape;409;p53"/>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10" name="Google Shape;410;p53"/>
          <p:cNvSpPr/>
          <p:nvPr/>
        </p:nvSpPr>
        <p:spPr>
          <a:xfrm>
            <a:off x="538450" y="1003703"/>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MyPackage</a:t>
            </a:r>
            <a:endParaRPr/>
          </a:p>
        </p:txBody>
      </p:sp>
      <p:sp>
        <p:nvSpPr>
          <p:cNvPr id="411" name="Google Shape;411;p53"/>
          <p:cNvSpPr/>
          <p:nvPr/>
        </p:nvSpPr>
        <p:spPr>
          <a:xfrm>
            <a:off x="1774450" y="146839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src</a:t>
            </a:r>
            <a:endParaRPr/>
          </a:p>
        </p:txBody>
      </p:sp>
      <p:cxnSp>
        <p:nvCxnSpPr>
          <p:cNvPr id="412" name="Google Shape;412;p53"/>
          <p:cNvCxnSpPr>
            <a:stCxn id="410" idx="1"/>
            <a:endCxn id="411" idx="2"/>
          </p:cNvCxnSpPr>
          <p:nvPr/>
        </p:nvCxnSpPr>
        <p:spPr>
          <a:xfrm flipH="1" rot="-5400000">
            <a:off x="1331500" y="1222253"/>
            <a:ext cx="267900" cy="618000"/>
          </a:xfrm>
          <a:prstGeom prst="bentConnector2">
            <a:avLst/>
          </a:prstGeom>
          <a:noFill/>
          <a:ln cap="flat" cmpd="sng" w="9525">
            <a:solidFill>
              <a:schemeClr val="dk2"/>
            </a:solidFill>
            <a:prstDash val="solid"/>
            <a:round/>
            <a:headEnd len="med" w="med" type="none"/>
            <a:tailEnd len="med" w="med" type="triangle"/>
          </a:ln>
        </p:spPr>
      </p:cxnSp>
      <p:sp>
        <p:nvSpPr>
          <p:cNvPr id="413" name="Google Shape;413;p53"/>
          <p:cNvSpPr/>
          <p:nvPr/>
        </p:nvSpPr>
        <p:spPr>
          <a:xfrm>
            <a:off x="1682050" y="4318875"/>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Cargo.toml</a:t>
            </a:r>
            <a:endParaRPr/>
          </a:p>
        </p:txBody>
      </p:sp>
      <p:cxnSp>
        <p:nvCxnSpPr>
          <p:cNvPr id="414" name="Google Shape;414;p53"/>
          <p:cNvCxnSpPr>
            <a:stCxn id="410" idx="1"/>
            <a:endCxn id="413" idx="1"/>
          </p:cNvCxnSpPr>
          <p:nvPr/>
        </p:nvCxnSpPr>
        <p:spPr>
          <a:xfrm flipH="1" rot="-5400000">
            <a:off x="-140000" y="2693753"/>
            <a:ext cx="3118500" cy="525600"/>
          </a:xfrm>
          <a:prstGeom prst="bentConnector2">
            <a:avLst/>
          </a:prstGeom>
          <a:noFill/>
          <a:ln cap="flat" cmpd="sng" w="9525">
            <a:solidFill>
              <a:schemeClr val="dk2"/>
            </a:solidFill>
            <a:prstDash val="solid"/>
            <a:round/>
            <a:headEnd len="med" w="med" type="none"/>
            <a:tailEnd len="med" w="med" type="triangle"/>
          </a:ln>
        </p:spPr>
      </p:cxnSp>
      <p:sp>
        <p:nvSpPr>
          <p:cNvPr id="415" name="Google Shape;415;p53"/>
          <p:cNvSpPr/>
          <p:nvPr/>
        </p:nvSpPr>
        <p:spPr>
          <a:xfrm>
            <a:off x="3010450" y="1933830"/>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solidFill>
                  <a:srgbClr val="0B5394"/>
                </a:solidFill>
              </a:rPr>
              <a:t>main.rs</a:t>
            </a:r>
            <a:endParaRPr b="1">
              <a:solidFill>
                <a:srgbClr val="0B5394"/>
              </a:solidFill>
            </a:endParaRPr>
          </a:p>
        </p:txBody>
      </p:sp>
      <p:cxnSp>
        <p:nvCxnSpPr>
          <p:cNvPr id="416" name="Google Shape;416;p53"/>
          <p:cNvCxnSpPr>
            <a:stCxn id="411" idx="1"/>
            <a:endCxn id="415" idx="1"/>
          </p:cNvCxnSpPr>
          <p:nvPr/>
        </p:nvCxnSpPr>
        <p:spPr>
          <a:xfrm flipH="1" rot="-5400000">
            <a:off x="2567200" y="1687245"/>
            <a:ext cx="268500" cy="618000"/>
          </a:xfrm>
          <a:prstGeom prst="bentConnector2">
            <a:avLst/>
          </a:prstGeom>
          <a:noFill/>
          <a:ln cap="flat" cmpd="sng" w="9525">
            <a:solidFill>
              <a:schemeClr val="dk2"/>
            </a:solidFill>
            <a:prstDash val="solid"/>
            <a:round/>
            <a:headEnd len="med" w="med" type="none"/>
            <a:tailEnd len="med" w="med" type="triangle"/>
          </a:ln>
        </p:spPr>
      </p:cxnSp>
      <p:sp>
        <p:nvSpPr>
          <p:cNvPr id="417" name="Google Shape;417;p53"/>
          <p:cNvSpPr/>
          <p:nvPr/>
        </p:nvSpPr>
        <p:spPr>
          <a:xfrm>
            <a:off x="3010450" y="239944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my_module</a:t>
            </a:r>
            <a:endParaRPr/>
          </a:p>
        </p:txBody>
      </p:sp>
      <p:cxnSp>
        <p:nvCxnSpPr>
          <p:cNvPr id="418" name="Google Shape;418;p53"/>
          <p:cNvCxnSpPr>
            <a:stCxn id="411" idx="1"/>
            <a:endCxn id="417" idx="2"/>
          </p:cNvCxnSpPr>
          <p:nvPr/>
        </p:nvCxnSpPr>
        <p:spPr>
          <a:xfrm flipH="1" rot="-5400000">
            <a:off x="2334250" y="1920195"/>
            <a:ext cx="734400" cy="618000"/>
          </a:xfrm>
          <a:prstGeom prst="bentConnector2">
            <a:avLst/>
          </a:prstGeom>
          <a:noFill/>
          <a:ln cap="flat" cmpd="sng" w="9525">
            <a:solidFill>
              <a:schemeClr val="dk2"/>
            </a:solidFill>
            <a:prstDash val="solid"/>
            <a:round/>
            <a:headEnd len="med" w="med" type="none"/>
            <a:tailEnd len="med" w="med" type="triangle"/>
          </a:ln>
        </p:spPr>
      </p:cxnSp>
      <p:sp>
        <p:nvSpPr>
          <p:cNvPr id="419" name="Google Shape;419;p53"/>
          <p:cNvSpPr/>
          <p:nvPr/>
        </p:nvSpPr>
        <p:spPr>
          <a:xfrm>
            <a:off x="4246450" y="285297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mod.rs</a:t>
            </a:r>
            <a:endParaRPr/>
          </a:p>
        </p:txBody>
      </p:sp>
      <p:cxnSp>
        <p:nvCxnSpPr>
          <p:cNvPr id="420" name="Google Shape;420;p53"/>
          <p:cNvCxnSpPr>
            <a:stCxn id="417" idx="1"/>
            <a:endCxn id="419" idx="1"/>
          </p:cNvCxnSpPr>
          <p:nvPr/>
        </p:nvCxnSpPr>
        <p:spPr>
          <a:xfrm flipH="1" rot="-5400000">
            <a:off x="3809050" y="2612445"/>
            <a:ext cx="256800" cy="618000"/>
          </a:xfrm>
          <a:prstGeom prst="bentConnector2">
            <a:avLst/>
          </a:prstGeom>
          <a:noFill/>
          <a:ln cap="flat" cmpd="sng" w="9525">
            <a:solidFill>
              <a:schemeClr val="dk2"/>
            </a:solidFill>
            <a:prstDash val="solid"/>
            <a:round/>
            <a:headEnd len="med" w="med" type="none"/>
            <a:tailEnd len="med" w="med" type="triangle"/>
          </a:ln>
        </p:spPr>
      </p:cxnSp>
      <p:sp>
        <p:nvSpPr>
          <p:cNvPr id="421" name="Google Shape;421;p53"/>
          <p:cNvSpPr/>
          <p:nvPr/>
        </p:nvSpPr>
        <p:spPr>
          <a:xfrm>
            <a:off x="3010450" y="383712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other_mod.rs</a:t>
            </a:r>
            <a:endParaRPr/>
          </a:p>
        </p:txBody>
      </p:sp>
      <p:cxnSp>
        <p:nvCxnSpPr>
          <p:cNvPr id="422" name="Google Shape;422;p53"/>
          <p:cNvCxnSpPr>
            <a:stCxn id="411" idx="1"/>
            <a:endCxn id="421" idx="1"/>
          </p:cNvCxnSpPr>
          <p:nvPr/>
        </p:nvCxnSpPr>
        <p:spPr>
          <a:xfrm flipH="1" rot="-5400000">
            <a:off x="1615450" y="2638995"/>
            <a:ext cx="2172000" cy="618000"/>
          </a:xfrm>
          <a:prstGeom prst="bentConnector2">
            <a:avLst/>
          </a:prstGeom>
          <a:noFill/>
          <a:ln cap="flat" cmpd="sng" w="9525">
            <a:solidFill>
              <a:schemeClr val="dk2"/>
            </a:solidFill>
            <a:prstDash val="solid"/>
            <a:round/>
            <a:headEnd len="med" w="med" type="none"/>
            <a:tailEnd len="med" w="med" type="triangle"/>
          </a:ln>
        </p:spPr>
      </p:cxnSp>
      <p:sp>
        <p:nvSpPr>
          <p:cNvPr id="423" name="Google Shape;423;p53"/>
          <p:cNvSpPr/>
          <p:nvPr/>
        </p:nvSpPr>
        <p:spPr>
          <a:xfrm>
            <a:off x="4246450" y="3345053"/>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inner_mod.rs</a:t>
            </a:r>
            <a:endParaRPr/>
          </a:p>
        </p:txBody>
      </p:sp>
      <p:cxnSp>
        <p:nvCxnSpPr>
          <p:cNvPr id="424" name="Google Shape;424;p53"/>
          <p:cNvCxnSpPr>
            <a:stCxn id="417" idx="1"/>
            <a:endCxn id="423" idx="1"/>
          </p:cNvCxnSpPr>
          <p:nvPr/>
        </p:nvCxnSpPr>
        <p:spPr>
          <a:xfrm flipH="1" rot="-5400000">
            <a:off x="3563050" y="2858445"/>
            <a:ext cx="748800" cy="618000"/>
          </a:xfrm>
          <a:prstGeom prst="bentConnector2">
            <a:avLst/>
          </a:prstGeom>
          <a:noFill/>
          <a:ln cap="flat" cmpd="sng" w="9525">
            <a:solidFill>
              <a:schemeClr val="dk2"/>
            </a:solidFill>
            <a:prstDash val="solid"/>
            <a:round/>
            <a:headEnd len="med" w="med" type="none"/>
            <a:tailEnd len="med" w="med" type="triangle"/>
          </a:ln>
        </p:spPr>
      </p:cxnSp>
      <p:sp>
        <p:nvSpPr>
          <p:cNvPr id="425" name="Google Shape;425;p53"/>
          <p:cNvSpPr txBox="1"/>
          <p:nvPr/>
        </p:nvSpPr>
        <p:spPr>
          <a:xfrm>
            <a:off x="4466750" y="1950570"/>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accent5"/>
                </a:solidFill>
              </a:rPr>
              <a:t>crate root </a:t>
            </a:r>
            <a:r>
              <a:rPr lang="it">
                <a:solidFill>
                  <a:schemeClr val="accent5"/>
                </a:solidFill>
              </a:rPr>
              <a:t>- contiene il modulo principale</a:t>
            </a:r>
            <a:endParaRPr>
              <a:solidFill>
                <a:schemeClr val="accent5"/>
              </a:solidFill>
            </a:endParaRPr>
          </a:p>
        </p:txBody>
      </p:sp>
      <p:sp>
        <p:nvSpPr>
          <p:cNvPr id="426" name="Google Shape;426;p53"/>
          <p:cNvSpPr txBox="1"/>
          <p:nvPr/>
        </p:nvSpPr>
        <p:spPr>
          <a:xfrm>
            <a:off x="5647100" y="2869718"/>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my_module</a:t>
            </a:r>
            <a:endParaRPr>
              <a:solidFill>
                <a:schemeClr val="accent5"/>
              </a:solidFill>
            </a:endParaRPr>
          </a:p>
        </p:txBody>
      </p:sp>
      <p:sp>
        <p:nvSpPr>
          <p:cNvPr id="427" name="Google Shape;427;p53"/>
          <p:cNvSpPr txBox="1"/>
          <p:nvPr/>
        </p:nvSpPr>
        <p:spPr>
          <a:xfrm>
            <a:off x="5759250" y="3359543"/>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sotto-modulo di my_module</a:t>
            </a:r>
            <a:endParaRPr>
              <a:solidFill>
                <a:schemeClr val="accent5"/>
              </a:solidFill>
            </a:endParaRPr>
          </a:p>
        </p:txBody>
      </p:sp>
      <p:sp>
        <p:nvSpPr>
          <p:cNvPr id="428" name="Google Shape;428;p53"/>
          <p:cNvSpPr txBox="1"/>
          <p:nvPr/>
        </p:nvSpPr>
        <p:spPr>
          <a:xfrm>
            <a:off x="4572000" y="3853868"/>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other_mod </a:t>
            </a:r>
            <a:endParaRPr>
              <a:solidFill>
                <a:schemeClr val="accent5"/>
              </a:solidFill>
            </a:endParaRPr>
          </a:p>
        </p:txBody>
      </p:sp>
      <p:sp>
        <p:nvSpPr>
          <p:cNvPr id="429" name="Google Shape;429;p53"/>
          <p:cNvSpPr txBox="1"/>
          <p:nvPr/>
        </p:nvSpPr>
        <p:spPr>
          <a:xfrm>
            <a:off x="3157975" y="4329203"/>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Fornisce indicazioni su come è fatto MyPackage</a:t>
            </a:r>
            <a:endParaRPr>
              <a:solidFill>
                <a:schemeClr val="accent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Struttura di un progetto di libreria Rust</a:t>
            </a:r>
            <a:endParaRPr/>
          </a:p>
        </p:txBody>
      </p:sp>
      <p:sp>
        <p:nvSpPr>
          <p:cNvPr id="435" name="Google Shape;435;p54"/>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36" name="Google Shape;436;p54"/>
          <p:cNvSpPr/>
          <p:nvPr/>
        </p:nvSpPr>
        <p:spPr>
          <a:xfrm>
            <a:off x="538450" y="1003703"/>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MyPackage</a:t>
            </a:r>
            <a:endParaRPr/>
          </a:p>
        </p:txBody>
      </p:sp>
      <p:sp>
        <p:nvSpPr>
          <p:cNvPr id="437" name="Google Shape;437;p54"/>
          <p:cNvSpPr/>
          <p:nvPr/>
        </p:nvSpPr>
        <p:spPr>
          <a:xfrm>
            <a:off x="1774450" y="146839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src</a:t>
            </a:r>
            <a:endParaRPr/>
          </a:p>
        </p:txBody>
      </p:sp>
      <p:cxnSp>
        <p:nvCxnSpPr>
          <p:cNvPr id="438" name="Google Shape;438;p54"/>
          <p:cNvCxnSpPr>
            <a:stCxn id="436" idx="1"/>
            <a:endCxn id="437" idx="2"/>
          </p:cNvCxnSpPr>
          <p:nvPr/>
        </p:nvCxnSpPr>
        <p:spPr>
          <a:xfrm flipH="1" rot="-5400000">
            <a:off x="1331500" y="1222253"/>
            <a:ext cx="267900" cy="618000"/>
          </a:xfrm>
          <a:prstGeom prst="bentConnector2">
            <a:avLst/>
          </a:prstGeom>
          <a:noFill/>
          <a:ln cap="flat" cmpd="sng" w="9525">
            <a:solidFill>
              <a:schemeClr val="dk2"/>
            </a:solidFill>
            <a:prstDash val="solid"/>
            <a:round/>
            <a:headEnd len="med" w="med" type="none"/>
            <a:tailEnd len="med" w="med" type="triangle"/>
          </a:ln>
        </p:spPr>
      </p:cxnSp>
      <p:sp>
        <p:nvSpPr>
          <p:cNvPr id="439" name="Google Shape;439;p54"/>
          <p:cNvSpPr/>
          <p:nvPr/>
        </p:nvSpPr>
        <p:spPr>
          <a:xfrm>
            <a:off x="1682050" y="4318875"/>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Cargo.toml</a:t>
            </a:r>
            <a:endParaRPr/>
          </a:p>
        </p:txBody>
      </p:sp>
      <p:cxnSp>
        <p:nvCxnSpPr>
          <p:cNvPr id="440" name="Google Shape;440;p54"/>
          <p:cNvCxnSpPr>
            <a:stCxn id="436" idx="1"/>
            <a:endCxn id="439" idx="1"/>
          </p:cNvCxnSpPr>
          <p:nvPr/>
        </p:nvCxnSpPr>
        <p:spPr>
          <a:xfrm flipH="1" rot="-5400000">
            <a:off x="-140000" y="2693753"/>
            <a:ext cx="3118500" cy="525600"/>
          </a:xfrm>
          <a:prstGeom prst="bentConnector2">
            <a:avLst/>
          </a:prstGeom>
          <a:noFill/>
          <a:ln cap="flat" cmpd="sng" w="9525">
            <a:solidFill>
              <a:schemeClr val="dk2"/>
            </a:solidFill>
            <a:prstDash val="solid"/>
            <a:round/>
            <a:headEnd len="med" w="med" type="none"/>
            <a:tailEnd len="med" w="med" type="triangle"/>
          </a:ln>
        </p:spPr>
      </p:cxnSp>
      <p:sp>
        <p:nvSpPr>
          <p:cNvPr id="441" name="Google Shape;441;p54"/>
          <p:cNvSpPr/>
          <p:nvPr/>
        </p:nvSpPr>
        <p:spPr>
          <a:xfrm>
            <a:off x="3010450" y="1933830"/>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solidFill>
                  <a:srgbClr val="0B5394"/>
                </a:solidFill>
              </a:rPr>
              <a:t>lib.rs</a:t>
            </a:r>
            <a:endParaRPr b="1">
              <a:solidFill>
                <a:srgbClr val="0B5394"/>
              </a:solidFill>
            </a:endParaRPr>
          </a:p>
        </p:txBody>
      </p:sp>
      <p:cxnSp>
        <p:nvCxnSpPr>
          <p:cNvPr id="442" name="Google Shape;442;p54"/>
          <p:cNvCxnSpPr>
            <a:stCxn id="437" idx="1"/>
            <a:endCxn id="441" idx="1"/>
          </p:cNvCxnSpPr>
          <p:nvPr/>
        </p:nvCxnSpPr>
        <p:spPr>
          <a:xfrm flipH="1" rot="-5400000">
            <a:off x="2567200" y="1687245"/>
            <a:ext cx="268500" cy="618000"/>
          </a:xfrm>
          <a:prstGeom prst="bentConnector2">
            <a:avLst/>
          </a:prstGeom>
          <a:noFill/>
          <a:ln cap="flat" cmpd="sng" w="9525">
            <a:solidFill>
              <a:schemeClr val="dk2"/>
            </a:solidFill>
            <a:prstDash val="solid"/>
            <a:round/>
            <a:headEnd len="med" w="med" type="none"/>
            <a:tailEnd len="med" w="med" type="triangle"/>
          </a:ln>
        </p:spPr>
      </p:cxnSp>
      <p:sp>
        <p:nvSpPr>
          <p:cNvPr id="443" name="Google Shape;443;p54"/>
          <p:cNvSpPr/>
          <p:nvPr/>
        </p:nvSpPr>
        <p:spPr>
          <a:xfrm>
            <a:off x="3010450" y="239944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my_module</a:t>
            </a:r>
            <a:endParaRPr/>
          </a:p>
        </p:txBody>
      </p:sp>
      <p:cxnSp>
        <p:nvCxnSpPr>
          <p:cNvPr id="444" name="Google Shape;444;p54"/>
          <p:cNvCxnSpPr>
            <a:stCxn id="437" idx="1"/>
            <a:endCxn id="443" idx="2"/>
          </p:cNvCxnSpPr>
          <p:nvPr/>
        </p:nvCxnSpPr>
        <p:spPr>
          <a:xfrm flipH="1" rot="-5400000">
            <a:off x="2334250" y="1920195"/>
            <a:ext cx="734400" cy="618000"/>
          </a:xfrm>
          <a:prstGeom prst="bentConnector2">
            <a:avLst/>
          </a:prstGeom>
          <a:noFill/>
          <a:ln cap="flat" cmpd="sng" w="9525">
            <a:solidFill>
              <a:schemeClr val="dk2"/>
            </a:solidFill>
            <a:prstDash val="solid"/>
            <a:round/>
            <a:headEnd len="med" w="med" type="none"/>
            <a:tailEnd len="med" w="med" type="triangle"/>
          </a:ln>
        </p:spPr>
      </p:cxnSp>
      <p:sp>
        <p:nvSpPr>
          <p:cNvPr id="445" name="Google Shape;445;p54"/>
          <p:cNvSpPr/>
          <p:nvPr/>
        </p:nvSpPr>
        <p:spPr>
          <a:xfrm>
            <a:off x="4246450" y="285297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mod.rs</a:t>
            </a:r>
            <a:endParaRPr/>
          </a:p>
        </p:txBody>
      </p:sp>
      <p:cxnSp>
        <p:nvCxnSpPr>
          <p:cNvPr id="446" name="Google Shape;446;p54"/>
          <p:cNvCxnSpPr>
            <a:stCxn id="443" idx="1"/>
            <a:endCxn id="445" idx="1"/>
          </p:cNvCxnSpPr>
          <p:nvPr/>
        </p:nvCxnSpPr>
        <p:spPr>
          <a:xfrm flipH="1" rot="-5400000">
            <a:off x="3809050" y="2612445"/>
            <a:ext cx="256800" cy="618000"/>
          </a:xfrm>
          <a:prstGeom prst="bentConnector2">
            <a:avLst/>
          </a:prstGeom>
          <a:noFill/>
          <a:ln cap="flat" cmpd="sng" w="9525">
            <a:solidFill>
              <a:schemeClr val="dk2"/>
            </a:solidFill>
            <a:prstDash val="solid"/>
            <a:round/>
            <a:headEnd len="med" w="med" type="none"/>
            <a:tailEnd len="med" w="med" type="triangle"/>
          </a:ln>
        </p:spPr>
      </p:cxnSp>
      <p:sp>
        <p:nvSpPr>
          <p:cNvPr id="447" name="Google Shape;447;p54"/>
          <p:cNvSpPr/>
          <p:nvPr/>
        </p:nvSpPr>
        <p:spPr>
          <a:xfrm>
            <a:off x="3010450" y="383712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other_mod.rs</a:t>
            </a:r>
            <a:endParaRPr/>
          </a:p>
        </p:txBody>
      </p:sp>
      <p:cxnSp>
        <p:nvCxnSpPr>
          <p:cNvPr id="448" name="Google Shape;448;p54"/>
          <p:cNvCxnSpPr>
            <a:stCxn id="437" idx="1"/>
            <a:endCxn id="447" idx="1"/>
          </p:cNvCxnSpPr>
          <p:nvPr/>
        </p:nvCxnSpPr>
        <p:spPr>
          <a:xfrm flipH="1" rot="-5400000">
            <a:off x="1615450" y="2638995"/>
            <a:ext cx="2172000" cy="618000"/>
          </a:xfrm>
          <a:prstGeom prst="bentConnector2">
            <a:avLst/>
          </a:prstGeom>
          <a:noFill/>
          <a:ln cap="flat" cmpd="sng" w="9525">
            <a:solidFill>
              <a:schemeClr val="dk2"/>
            </a:solidFill>
            <a:prstDash val="solid"/>
            <a:round/>
            <a:headEnd len="med" w="med" type="none"/>
            <a:tailEnd len="med" w="med" type="triangle"/>
          </a:ln>
        </p:spPr>
      </p:cxnSp>
      <p:sp>
        <p:nvSpPr>
          <p:cNvPr id="449" name="Google Shape;449;p54"/>
          <p:cNvSpPr/>
          <p:nvPr/>
        </p:nvSpPr>
        <p:spPr>
          <a:xfrm>
            <a:off x="4246450" y="3345053"/>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inner_mod.rs</a:t>
            </a:r>
            <a:endParaRPr/>
          </a:p>
        </p:txBody>
      </p:sp>
      <p:cxnSp>
        <p:nvCxnSpPr>
          <p:cNvPr id="450" name="Google Shape;450;p54"/>
          <p:cNvCxnSpPr>
            <a:stCxn id="443" idx="1"/>
            <a:endCxn id="449" idx="1"/>
          </p:cNvCxnSpPr>
          <p:nvPr/>
        </p:nvCxnSpPr>
        <p:spPr>
          <a:xfrm flipH="1" rot="-5400000">
            <a:off x="3563050" y="2858445"/>
            <a:ext cx="748800" cy="618000"/>
          </a:xfrm>
          <a:prstGeom prst="bentConnector2">
            <a:avLst/>
          </a:prstGeom>
          <a:noFill/>
          <a:ln cap="flat" cmpd="sng" w="9525">
            <a:solidFill>
              <a:schemeClr val="dk2"/>
            </a:solidFill>
            <a:prstDash val="solid"/>
            <a:round/>
            <a:headEnd len="med" w="med" type="none"/>
            <a:tailEnd len="med" w="med" type="triangle"/>
          </a:ln>
        </p:spPr>
      </p:cxnSp>
      <p:sp>
        <p:nvSpPr>
          <p:cNvPr id="451" name="Google Shape;451;p54"/>
          <p:cNvSpPr txBox="1"/>
          <p:nvPr/>
        </p:nvSpPr>
        <p:spPr>
          <a:xfrm>
            <a:off x="4466750" y="1950570"/>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accent5"/>
                </a:solidFill>
              </a:rPr>
              <a:t>crate root </a:t>
            </a:r>
            <a:r>
              <a:rPr lang="it">
                <a:solidFill>
                  <a:schemeClr val="accent5"/>
                </a:solidFill>
              </a:rPr>
              <a:t>- contiene il modulo principale</a:t>
            </a:r>
            <a:endParaRPr>
              <a:solidFill>
                <a:schemeClr val="accent5"/>
              </a:solidFill>
            </a:endParaRPr>
          </a:p>
        </p:txBody>
      </p:sp>
      <p:sp>
        <p:nvSpPr>
          <p:cNvPr id="452" name="Google Shape;452;p54"/>
          <p:cNvSpPr txBox="1"/>
          <p:nvPr/>
        </p:nvSpPr>
        <p:spPr>
          <a:xfrm>
            <a:off x="5647100" y="2869718"/>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my_module</a:t>
            </a:r>
            <a:endParaRPr>
              <a:solidFill>
                <a:schemeClr val="accent5"/>
              </a:solidFill>
            </a:endParaRPr>
          </a:p>
        </p:txBody>
      </p:sp>
      <p:sp>
        <p:nvSpPr>
          <p:cNvPr id="453" name="Google Shape;453;p54"/>
          <p:cNvSpPr txBox="1"/>
          <p:nvPr/>
        </p:nvSpPr>
        <p:spPr>
          <a:xfrm>
            <a:off x="5759250" y="3359543"/>
            <a:ext cx="32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sotto-modulo di my_module</a:t>
            </a:r>
            <a:endParaRPr>
              <a:solidFill>
                <a:schemeClr val="accent5"/>
              </a:solidFill>
            </a:endParaRPr>
          </a:p>
        </p:txBody>
      </p:sp>
      <p:sp>
        <p:nvSpPr>
          <p:cNvPr id="454" name="Google Shape;454;p54"/>
          <p:cNvSpPr txBox="1"/>
          <p:nvPr/>
        </p:nvSpPr>
        <p:spPr>
          <a:xfrm>
            <a:off x="4572000" y="3853868"/>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other_mod </a:t>
            </a:r>
            <a:endParaRPr>
              <a:solidFill>
                <a:schemeClr val="accent5"/>
              </a:solidFill>
            </a:endParaRPr>
          </a:p>
        </p:txBody>
      </p:sp>
      <p:sp>
        <p:nvSpPr>
          <p:cNvPr id="455" name="Google Shape;455;p54"/>
          <p:cNvSpPr txBox="1"/>
          <p:nvPr/>
        </p:nvSpPr>
        <p:spPr>
          <a:xfrm>
            <a:off x="3157975" y="4329203"/>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Fornisce indicazioni su come è fatto MyPackage</a:t>
            </a:r>
            <a:endParaRPr>
              <a:solidFill>
                <a:schemeClr val="accent5"/>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Struttura di un progetto con due o più eseguibili</a:t>
            </a:r>
            <a:endParaRPr/>
          </a:p>
        </p:txBody>
      </p:sp>
      <p:sp>
        <p:nvSpPr>
          <p:cNvPr id="461" name="Google Shape;461;p55"/>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62" name="Google Shape;462;p55"/>
          <p:cNvSpPr/>
          <p:nvPr/>
        </p:nvSpPr>
        <p:spPr>
          <a:xfrm>
            <a:off x="538450" y="1003703"/>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MyPackage</a:t>
            </a:r>
            <a:endParaRPr/>
          </a:p>
        </p:txBody>
      </p:sp>
      <p:sp>
        <p:nvSpPr>
          <p:cNvPr id="463" name="Google Shape;463;p55"/>
          <p:cNvSpPr/>
          <p:nvPr/>
        </p:nvSpPr>
        <p:spPr>
          <a:xfrm>
            <a:off x="1774450" y="146839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src</a:t>
            </a:r>
            <a:endParaRPr/>
          </a:p>
        </p:txBody>
      </p:sp>
      <p:cxnSp>
        <p:nvCxnSpPr>
          <p:cNvPr id="464" name="Google Shape;464;p55"/>
          <p:cNvCxnSpPr>
            <a:stCxn id="462" idx="1"/>
            <a:endCxn id="463" idx="2"/>
          </p:cNvCxnSpPr>
          <p:nvPr/>
        </p:nvCxnSpPr>
        <p:spPr>
          <a:xfrm flipH="1" rot="-5400000">
            <a:off x="1331500" y="1222253"/>
            <a:ext cx="267900" cy="618000"/>
          </a:xfrm>
          <a:prstGeom prst="bentConnector2">
            <a:avLst/>
          </a:prstGeom>
          <a:noFill/>
          <a:ln cap="flat" cmpd="sng" w="9525">
            <a:solidFill>
              <a:schemeClr val="dk2"/>
            </a:solidFill>
            <a:prstDash val="solid"/>
            <a:round/>
            <a:headEnd len="med" w="med" type="none"/>
            <a:tailEnd len="med" w="med" type="triangle"/>
          </a:ln>
        </p:spPr>
      </p:cxnSp>
      <p:sp>
        <p:nvSpPr>
          <p:cNvPr id="465" name="Google Shape;465;p55"/>
          <p:cNvSpPr/>
          <p:nvPr/>
        </p:nvSpPr>
        <p:spPr>
          <a:xfrm>
            <a:off x="1682050" y="4318875"/>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Cargo.toml</a:t>
            </a:r>
            <a:endParaRPr/>
          </a:p>
        </p:txBody>
      </p:sp>
      <p:cxnSp>
        <p:nvCxnSpPr>
          <p:cNvPr id="466" name="Google Shape;466;p55"/>
          <p:cNvCxnSpPr>
            <a:stCxn id="462" idx="1"/>
            <a:endCxn id="465" idx="1"/>
          </p:cNvCxnSpPr>
          <p:nvPr/>
        </p:nvCxnSpPr>
        <p:spPr>
          <a:xfrm flipH="1" rot="-5400000">
            <a:off x="-140000" y="2693753"/>
            <a:ext cx="3118500" cy="525600"/>
          </a:xfrm>
          <a:prstGeom prst="bentConnector2">
            <a:avLst/>
          </a:prstGeom>
          <a:noFill/>
          <a:ln cap="flat" cmpd="sng" w="9525">
            <a:solidFill>
              <a:schemeClr val="dk2"/>
            </a:solidFill>
            <a:prstDash val="solid"/>
            <a:round/>
            <a:headEnd len="med" w="med" type="none"/>
            <a:tailEnd len="med" w="med" type="triangle"/>
          </a:ln>
        </p:spPr>
      </p:cxnSp>
      <p:sp>
        <p:nvSpPr>
          <p:cNvPr id="467" name="Google Shape;467;p55"/>
          <p:cNvSpPr/>
          <p:nvPr/>
        </p:nvSpPr>
        <p:spPr>
          <a:xfrm>
            <a:off x="3010450" y="1933830"/>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solidFill>
                  <a:schemeClr val="dk1"/>
                </a:solidFill>
              </a:rPr>
              <a:t>main.rs</a:t>
            </a:r>
            <a:endParaRPr>
              <a:solidFill>
                <a:schemeClr val="dk1"/>
              </a:solidFill>
            </a:endParaRPr>
          </a:p>
        </p:txBody>
      </p:sp>
      <p:cxnSp>
        <p:nvCxnSpPr>
          <p:cNvPr id="468" name="Google Shape;468;p55"/>
          <p:cNvCxnSpPr>
            <a:stCxn id="463" idx="1"/>
            <a:endCxn id="467" idx="1"/>
          </p:cNvCxnSpPr>
          <p:nvPr/>
        </p:nvCxnSpPr>
        <p:spPr>
          <a:xfrm flipH="1" rot="-5400000">
            <a:off x="2567200" y="1687245"/>
            <a:ext cx="268500" cy="618000"/>
          </a:xfrm>
          <a:prstGeom prst="bentConnector2">
            <a:avLst/>
          </a:prstGeom>
          <a:noFill/>
          <a:ln cap="flat" cmpd="sng" w="9525">
            <a:solidFill>
              <a:schemeClr val="dk2"/>
            </a:solidFill>
            <a:prstDash val="solid"/>
            <a:round/>
            <a:headEnd len="med" w="med" type="none"/>
            <a:tailEnd len="med" w="med" type="triangle"/>
          </a:ln>
        </p:spPr>
      </p:cxnSp>
      <p:sp>
        <p:nvSpPr>
          <p:cNvPr id="469" name="Google Shape;469;p55"/>
          <p:cNvSpPr/>
          <p:nvPr/>
        </p:nvSpPr>
        <p:spPr>
          <a:xfrm>
            <a:off x="3010450" y="2399445"/>
            <a:ext cx="1236000" cy="393600"/>
          </a:xfrm>
          <a:prstGeom prst="snip2SameRect">
            <a:avLst>
              <a:gd fmla="val 24545" name="adj1"/>
              <a:gd fmla="val 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solidFill>
                  <a:srgbClr val="0B5394"/>
                </a:solidFill>
              </a:rPr>
              <a:t>bin</a:t>
            </a:r>
            <a:endParaRPr b="1">
              <a:solidFill>
                <a:srgbClr val="0B5394"/>
              </a:solidFill>
            </a:endParaRPr>
          </a:p>
        </p:txBody>
      </p:sp>
      <p:cxnSp>
        <p:nvCxnSpPr>
          <p:cNvPr id="470" name="Google Shape;470;p55"/>
          <p:cNvCxnSpPr>
            <a:stCxn id="463" idx="1"/>
            <a:endCxn id="469" idx="2"/>
          </p:cNvCxnSpPr>
          <p:nvPr/>
        </p:nvCxnSpPr>
        <p:spPr>
          <a:xfrm flipH="1" rot="-5400000">
            <a:off x="2334250" y="1920195"/>
            <a:ext cx="734400" cy="618000"/>
          </a:xfrm>
          <a:prstGeom prst="bentConnector2">
            <a:avLst/>
          </a:prstGeom>
          <a:noFill/>
          <a:ln cap="flat" cmpd="sng" w="9525">
            <a:solidFill>
              <a:schemeClr val="dk2"/>
            </a:solidFill>
            <a:prstDash val="solid"/>
            <a:round/>
            <a:headEnd len="med" w="med" type="none"/>
            <a:tailEnd len="med" w="med" type="triangle"/>
          </a:ln>
        </p:spPr>
      </p:cxnSp>
      <p:sp>
        <p:nvSpPr>
          <p:cNvPr id="471" name="Google Shape;471;p55"/>
          <p:cNvSpPr/>
          <p:nvPr/>
        </p:nvSpPr>
        <p:spPr>
          <a:xfrm>
            <a:off x="4246450" y="285297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second.rs</a:t>
            </a:r>
            <a:endParaRPr/>
          </a:p>
        </p:txBody>
      </p:sp>
      <p:cxnSp>
        <p:nvCxnSpPr>
          <p:cNvPr id="472" name="Google Shape;472;p55"/>
          <p:cNvCxnSpPr>
            <a:stCxn id="469" idx="1"/>
            <a:endCxn id="471" idx="1"/>
          </p:cNvCxnSpPr>
          <p:nvPr/>
        </p:nvCxnSpPr>
        <p:spPr>
          <a:xfrm flipH="1" rot="-5400000">
            <a:off x="3809050" y="2612445"/>
            <a:ext cx="256800" cy="618000"/>
          </a:xfrm>
          <a:prstGeom prst="bentConnector2">
            <a:avLst/>
          </a:prstGeom>
          <a:noFill/>
          <a:ln cap="flat" cmpd="sng" w="9525">
            <a:solidFill>
              <a:schemeClr val="dk2"/>
            </a:solidFill>
            <a:prstDash val="solid"/>
            <a:round/>
            <a:headEnd len="med" w="med" type="none"/>
            <a:tailEnd len="med" w="med" type="triangle"/>
          </a:ln>
        </p:spPr>
      </p:cxnSp>
      <p:sp>
        <p:nvSpPr>
          <p:cNvPr id="473" name="Google Shape;473;p55"/>
          <p:cNvSpPr/>
          <p:nvPr/>
        </p:nvSpPr>
        <p:spPr>
          <a:xfrm>
            <a:off x="3010450" y="3837128"/>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300"/>
              <a:t>some_mod.rs</a:t>
            </a:r>
            <a:endParaRPr sz="1300"/>
          </a:p>
        </p:txBody>
      </p:sp>
      <p:cxnSp>
        <p:nvCxnSpPr>
          <p:cNvPr id="474" name="Google Shape;474;p55"/>
          <p:cNvCxnSpPr>
            <a:stCxn id="463" idx="1"/>
            <a:endCxn id="473" idx="1"/>
          </p:cNvCxnSpPr>
          <p:nvPr/>
        </p:nvCxnSpPr>
        <p:spPr>
          <a:xfrm flipH="1" rot="-5400000">
            <a:off x="1615450" y="2638995"/>
            <a:ext cx="2172000" cy="618000"/>
          </a:xfrm>
          <a:prstGeom prst="bentConnector2">
            <a:avLst/>
          </a:prstGeom>
          <a:noFill/>
          <a:ln cap="flat" cmpd="sng" w="9525">
            <a:solidFill>
              <a:schemeClr val="dk2"/>
            </a:solidFill>
            <a:prstDash val="solid"/>
            <a:round/>
            <a:headEnd len="med" w="med" type="none"/>
            <a:tailEnd len="med" w="med" type="triangle"/>
          </a:ln>
        </p:spPr>
      </p:cxnSp>
      <p:sp>
        <p:nvSpPr>
          <p:cNvPr id="475" name="Google Shape;475;p55"/>
          <p:cNvSpPr/>
          <p:nvPr/>
        </p:nvSpPr>
        <p:spPr>
          <a:xfrm>
            <a:off x="4246450" y="3345053"/>
            <a:ext cx="1236000" cy="393600"/>
          </a:xfrm>
          <a:prstGeom prst="foldedCorner">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third.rs</a:t>
            </a:r>
            <a:endParaRPr/>
          </a:p>
        </p:txBody>
      </p:sp>
      <p:cxnSp>
        <p:nvCxnSpPr>
          <p:cNvPr id="476" name="Google Shape;476;p55"/>
          <p:cNvCxnSpPr>
            <a:stCxn id="469" idx="1"/>
            <a:endCxn id="475" idx="1"/>
          </p:cNvCxnSpPr>
          <p:nvPr/>
        </p:nvCxnSpPr>
        <p:spPr>
          <a:xfrm flipH="1" rot="-5400000">
            <a:off x="3563050" y="2858445"/>
            <a:ext cx="748800" cy="618000"/>
          </a:xfrm>
          <a:prstGeom prst="bentConnector2">
            <a:avLst/>
          </a:prstGeom>
          <a:noFill/>
          <a:ln cap="flat" cmpd="sng" w="9525">
            <a:solidFill>
              <a:schemeClr val="dk2"/>
            </a:solidFill>
            <a:prstDash val="solid"/>
            <a:round/>
            <a:headEnd len="med" w="med" type="none"/>
            <a:tailEnd len="med" w="med" type="triangle"/>
          </a:ln>
        </p:spPr>
      </p:cxnSp>
      <p:sp>
        <p:nvSpPr>
          <p:cNvPr id="477" name="Google Shape;477;p55"/>
          <p:cNvSpPr txBox="1"/>
          <p:nvPr/>
        </p:nvSpPr>
        <p:spPr>
          <a:xfrm>
            <a:off x="4466750" y="1950570"/>
            <a:ext cx="419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a:solidFill>
                  <a:schemeClr val="accent5"/>
                </a:solidFill>
              </a:rPr>
              <a:t>crate root </a:t>
            </a:r>
            <a:r>
              <a:rPr lang="it">
                <a:solidFill>
                  <a:schemeClr val="accent5"/>
                </a:solidFill>
              </a:rPr>
              <a:t>- contiene il modulo principale del primo</a:t>
            </a:r>
            <a:br>
              <a:rPr lang="it">
                <a:solidFill>
                  <a:schemeClr val="accent5"/>
                </a:solidFill>
              </a:rPr>
            </a:br>
            <a:r>
              <a:rPr lang="it">
                <a:solidFill>
                  <a:schemeClr val="accent5"/>
                </a:solidFill>
              </a:rPr>
              <a:t>eseguibile</a:t>
            </a:r>
            <a:endParaRPr>
              <a:solidFill>
                <a:schemeClr val="accent5"/>
              </a:solidFill>
            </a:endParaRPr>
          </a:p>
        </p:txBody>
      </p:sp>
      <p:sp>
        <p:nvSpPr>
          <p:cNvPr id="478" name="Google Shape;478;p55"/>
          <p:cNvSpPr txBox="1"/>
          <p:nvPr/>
        </p:nvSpPr>
        <p:spPr>
          <a:xfrm>
            <a:off x="5647100" y="2869717"/>
            <a:ext cx="326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il modulo principale del secondo crate eseguibile</a:t>
            </a:r>
            <a:endParaRPr>
              <a:solidFill>
                <a:schemeClr val="accent5"/>
              </a:solidFill>
            </a:endParaRPr>
          </a:p>
        </p:txBody>
      </p:sp>
      <p:sp>
        <p:nvSpPr>
          <p:cNvPr id="479" name="Google Shape;479;p55"/>
          <p:cNvSpPr txBox="1"/>
          <p:nvPr/>
        </p:nvSpPr>
        <p:spPr>
          <a:xfrm>
            <a:off x="5683050" y="3378532"/>
            <a:ext cx="326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il modulo principale del </a:t>
            </a:r>
            <a:br>
              <a:rPr lang="it">
                <a:solidFill>
                  <a:schemeClr val="accent5"/>
                </a:solidFill>
              </a:rPr>
            </a:br>
            <a:r>
              <a:rPr lang="it">
                <a:solidFill>
                  <a:schemeClr val="accent5"/>
                </a:solidFill>
              </a:rPr>
              <a:t>terzo crate eseguibile</a:t>
            </a:r>
            <a:endParaRPr>
              <a:solidFill>
                <a:schemeClr val="accent5"/>
              </a:solidFill>
            </a:endParaRPr>
          </a:p>
        </p:txBody>
      </p:sp>
      <p:sp>
        <p:nvSpPr>
          <p:cNvPr id="480" name="Google Shape;480;p55"/>
          <p:cNvSpPr txBox="1"/>
          <p:nvPr/>
        </p:nvSpPr>
        <p:spPr>
          <a:xfrm>
            <a:off x="4572000" y="3853868"/>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contiene la definizione di some_mod</a:t>
            </a:r>
            <a:endParaRPr>
              <a:solidFill>
                <a:schemeClr val="accent5"/>
              </a:solidFill>
            </a:endParaRPr>
          </a:p>
        </p:txBody>
      </p:sp>
      <p:sp>
        <p:nvSpPr>
          <p:cNvPr id="481" name="Google Shape;481;p55"/>
          <p:cNvSpPr txBox="1"/>
          <p:nvPr/>
        </p:nvSpPr>
        <p:spPr>
          <a:xfrm>
            <a:off x="3157975" y="4329203"/>
            <a:ext cx="419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5"/>
                </a:solidFill>
              </a:rPr>
              <a:t>Fornisce indicazioni su come è fatto MyPackage</a:t>
            </a:r>
            <a:endParaRPr>
              <a:solidFill>
                <a:schemeClr val="accent5"/>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Sopravvivere in Rust</a:t>
            </a:r>
            <a:endParaRPr/>
          </a:p>
        </p:txBody>
      </p:sp>
      <p:sp>
        <p:nvSpPr>
          <p:cNvPr id="487" name="Google Shape;48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Il punto di ingresso di un programma è </a:t>
            </a:r>
            <a:r>
              <a:rPr b="1" lang="it">
                <a:solidFill>
                  <a:srgbClr val="0B5394"/>
                </a:solidFill>
                <a:latin typeface="Consolas"/>
                <a:ea typeface="Consolas"/>
                <a:cs typeface="Consolas"/>
                <a:sym typeface="Consolas"/>
              </a:rPr>
              <a:t>fn main() { …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Normalmente si trova nel file main.rs</a:t>
            </a:r>
            <a:endParaRPr/>
          </a:p>
          <a:p>
            <a:pPr indent="-342900" lvl="0" marL="457200" rtl="0" algn="l">
              <a:spcBef>
                <a:spcPts val="0"/>
              </a:spcBef>
              <a:spcAft>
                <a:spcPts val="0"/>
              </a:spcAft>
              <a:buSzPts val="1800"/>
              <a:buChar char="●"/>
            </a:pPr>
            <a:r>
              <a:rPr lang="it"/>
              <a:t>Per stampare su </a:t>
            </a:r>
            <a:r>
              <a:rPr i="1" lang="it"/>
              <a:t>stdout</a:t>
            </a:r>
            <a:r>
              <a:rPr lang="it"/>
              <a:t>: </a:t>
            </a:r>
            <a:r>
              <a:rPr b="1" lang="it">
                <a:solidFill>
                  <a:srgbClr val="0B5394"/>
                </a:solidFill>
                <a:latin typeface="Consolas"/>
                <a:ea typeface="Consolas"/>
                <a:cs typeface="Consolas"/>
                <a:sym typeface="Consolas"/>
              </a:rPr>
              <a:t>print!(...)</a:t>
            </a:r>
            <a:r>
              <a:rPr lang="it"/>
              <a:t> oppure </a:t>
            </a:r>
            <a:r>
              <a:rPr b="1" lang="it">
                <a:solidFill>
                  <a:srgbClr val="0B5394"/>
                </a:solidFill>
                <a:latin typeface="Consolas"/>
                <a:ea typeface="Consolas"/>
                <a:cs typeface="Consolas"/>
                <a:sym typeface="Consolas"/>
              </a:rPr>
              <a:t>println!(...)</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Il primo parametro è una stringa di formato: per ciascuna coppia di </a:t>
            </a:r>
            <a:r>
              <a:rPr b="1" lang="it"/>
              <a:t>{} </a:t>
            </a:r>
            <a:r>
              <a:rPr lang="it"/>
              <a:t>presenti al suo interno deve essere indicato un parametro successivo, il cui contenuto sarà inserito al posto delle graffe</a:t>
            </a:r>
            <a:endParaRPr/>
          </a:p>
          <a:p>
            <a:pPr indent="-317500" lvl="1" marL="914400" rtl="0" algn="l">
              <a:spcBef>
                <a:spcPts val="0"/>
              </a:spcBef>
              <a:spcAft>
                <a:spcPts val="0"/>
              </a:spcAft>
              <a:buSzPts val="1400"/>
              <a:buChar char="○"/>
            </a:pPr>
            <a:r>
              <a:rPr lang="it"/>
              <a:t>Tutto quello che non sta nelle graffe viene stampato così com’è</a:t>
            </a:r>
            <a:br>
              <a:rPr lang="it"/>
            </a:br>
            <a:r>
              <a:rPr b="1" lang="it">
                <a:solidFill>
                  <a:srgbClr val="0B5394"/>
                </a:solidFill>
                <a:latin typeface="Consolas"/>
                <a:ea typeface="Consolas"/>
                <a:cs typeface="Consolas"/>
                <a:sym typeface="Consolas"/>
              </a:rPr>
              <a:t>println!("Hello, {}!" , "world"); // → Hello, world!</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Font typeface="Consolas"/>
              <a:buChar char="○"/>
            </a:pPr>
            <a:r>
              <a:rPr lang="it"/>
              <a:t>Per stampare su </a:t>
            </a:r>
            <a:r>
              <a:rPr i="1" lang="it"/>
              <a:t>stderr</a:t>
            </a:r>
            <a:r>
              <a:rPr lang="it"/>
              <a:t>: </a:t>
            </a:r>
            <a:r>
              <a:rPr b="1" lang="it">
                <a:solidFill>
                  <a:srgbClr val="0B5394"/>
                </a:solidFill>
                <a:latin typeface="Consolas"/>
                <a:ea typeface="Consolas"/>
                <a:cs typeface="Consolas"/>
                <a:sym typeface="Consolas"/>
              </a:rPr>
              <a:t>eprint!(...)</a:t>
            </a:r>
            <a:r>
              <a:rPr lang="it"/>
              <a:t> oppure </a:t>
            </a:r>
            <a:r>
              <a:rPr b="1" lang="it">
                <a:solidFill>
                  <a:srgbClr val="0B5394"/>
                </a:solidFill>
                <a:latin typeface="Consolas"/>
                <a:ea typeface="Consolas"/>
                <a:cs typeface="Consolas"/>
                <a:sym typeface="Consolas"/>
              </a:rPr>
              <a:t>eprintln!(...)</a:t>
            </a:r>
            <a:endParaRPr b="1">
              <a:solidFill>
                <a:srgbClr val="0B5394"/>
              </a:solidFill>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it"/>
              <a:t>Si dichiarano le variabili con la parola chiave </a:t>
            </a:r>
            <a:r>
              <a:rPr b="1" lang="it">
                <a:solidFill>
                  <a:srgbClr val="0B5394"/>
                </a:solidFill>
                <a:latin typeface="Consolas"/>
                <a:ea typeface="Consolas"/>
                <a:cs typeface="Consolas"/>
                <a:sym typeface="Consolas"/>
              </a:rPr>
              <a:t>let</a:t>
            </a:r>
            <a:r>
              <a:rPr lang="it"/>
              <a:t>, cui si aggiunge il suffisso </a:t>
            </a:r>
            <a:r>
              <a:rPr b="1" lang="it">
                <a:solidFill>
                  <a:srgbClr val="0B5394"/>
                </a:solidFill>
                <a:latin typeface="Consolas"/>
                <a:ea typeface="Consolas"/>
                <a:cs typeface="Consolas"/>
                <a:sym typeface="Consolas"/>
              </a:rPr>
              <a:t>mut</a:t>
            </a:r>
            <a:r>
              <a:rPr lang="it"/>
              <a:t> se occorre modificarne il contenuto in seguito</a:t>
            </a:r>
            <a:endParaRPr/>
          </a:p>
          <a:p>
            <a:pPr indent="-317500" lvl="1" marL="914400" rtl="0" algn="l">
              <a:spcBef>
                <a:spcPts val="0"/>
              </a:spcBef>
              <a:spcAft>
                <a:spcPts val="0"/>
              </a:spcAft>
              <a:buSzPts val="1400"/>
              <a:buFont typeface="Consolas"/>
              <a:buChar char="○"/>
            </a:pPr>
            <a:r>
              <a:rPr lang="it"/>
              <a:t> Nella maggior parte dei casi, il compilatore è in grado di dedurre automaticamente il tipo associato</a:t>
            </a:r>
            <a:endParaRPr/>
          </a:p>
          <a:p>
            <a:pPr indent="-317500" lvl="1" marL="914400" rtl="0" algn="l">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let x </a:t>
            </a:r>
            <a:r>
              <a:rPr b="1" lang="it">
                <a:solidFill>
                  <a:srgbClr val="0B5394"/>
                </a:solidFill>
                <a:highlight>
                  <a:schemeClr val="accent6"/>
                </a:highlight>
                <a:latin typeface="Consolas"/>
                <a:ea typeface="Consolas"/>
                <a:cs typeface="Consolas"/>
                <a:sym typeface="Consolas"/>
              </a:rPr>
              <a:t>: i32 </a:t>
            </a:r>
            <a:r>
              <a:rPr b="1" lang="it">
                <a:solidFill>
                  <a:srgbClr val="0B5394"/>
                </a:solidFill>
                <a:latin typeface="Consolas"/>
                <a:ea typeface="Consolas"/>
                <a:cs typeface="Consolas"/>
                <a:sym typeface="Consolas"/>
              </a:rPr>
              <a:t>= 13;</a:t>
            </a:r>
            <a:endParaRPr b="1">
              <a:solidFill>
                <a:srgbClr val="0B5394"/>
              </a:solidFill>
              <a:latin typeface="Consolas"/>
              <a:ea typeface="Consolas"/>
              <a:cs typeface="Consolas"/>
              <a:sym typeface="Consolas"/>
            </a:endParaRPr>
          </a:p>
          <a:p>
            <a:pPr indent="-317500" lvl="1" marL="914400" rtl="0" algn="l">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println!("{}", x);</a:t>
            </a:r>
            <a:endParaRPr/>
          </a:p>
        </p:txBody>
      </p:sp>
      <p:sp>
        <p:nvSpPr>
          <p:cNvPr id="488" name="Google Shape;488;p56"/>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Sopravvivere in Rust</a:t>
            </a:r>
            <a:endParaRPr/>
          </a:p>
        </p:txBody>
      </p:sp>
      <p:sp>
        <p:nvSpPr>
          <p:cNvPr id="494" name="Google Shape;494;p57"/>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95" name="Google Shape;495;p57"/>
          <p:cNvSpPr txBox="1"/>
          <p:nvPr>
            <p:ph idx="2" type="body"/>
          </p:nvPr>
        </p:nvSpPr>
        <p:spPr>
          <a:xfrm>
            <a:off x="4832400" y="1152475"/>
            <a:ext cx="3999900" cy="3416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it" sz="1600">
                <a:latin typeface="Consolas"/>
                <a:ea typeface="Consolas"/>
                <a:cs typeface="Consolas"/>
                <a:sym typeface="Consolas"/>
              </a:rPr>
              <a:t>//Read a file line by line</a:t>
            </a:r>
            <a:endParaRPr sz="1600">
              <a:latin typeface="Consolas"/>
              <a:ea typeface="Consolas"/>
              <a:cs typeface="Consolas"/>
              <a:sym typeface="Consolas"/>
            </a:endParaRPr>
          </a:p>
          <a:p>
            <a:pPr indent="0" lvl="0" marL="0" marR="0" rtl="0" algn="l">
              <a:lnSpc>
                <a:spcPct val="115000"/>
              </a:lnSpc>
              <a:spcBef>
                <a:spcPts val="0"/>
              </a:spcBef>
              <a:spcAft>
                <a:spcPts val="0"/>
              </a:spcAft>
              <a:buNone/>
            </a:pPr>
            <a:r>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use std::fs::File;</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use std::io::{BufRead, BufReader};</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fn main()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let file = File</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::open("hello.txt")</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.expect("File error");</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let reader = BufReader</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::new(file);</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for line in reader.lines()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println!("{}",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line.expect("Line error"));</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a:t>
            </a:r>
            <a:endParaRPr sz="1600">
              <a:latin typeface="Consolas"/>
              <a:ea typeface="Consolas"/>
              <a:cs typeface="Consolas"/>
              <a:sym typeface="Consolas"/>
            </a:endParaRPr>
          </a:p>
        </p:txBody>
      </p:sp>
      <p:sp>
        <p:nvSpPr>
          <p:cNvPr id="496" name="Google Shape;496;p57"/>
          <p:cNvSpPr txBox="1"/>
          <p:nvPr>
            <p:ph idx="1" type="body"/>
          </p:nvPr>
        </p:nvSpPr>
        <p:spPr>
          <a:xfrm>
            <a:off x="311700" y="1152475"/>
            <a:ext cx="3999900" cy="3416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it" sz="1500">
                <a:latin typeface="Consolas"/>
                <a:ea typeface="Consolas"/>
                <a:cs typeface="Consolas"/>
                <a:sym typeface="Consolas"/>
              </a:rPr>
              <a:t>//Read a line from the console</a:t>
            </a:r>
            <a:endParaRPr sz="1500">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use std::io;</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fn main() {</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println!("Type a name:");</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let mut name = String::new();</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io::stdin()</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.read_line(&amp;mut name)</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.expect("Error reading line");</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println!("Hello, {}!", name);</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a:t>
            </a:r>
            <a:endParaRPr sz="15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Sopravvivere in Rust</a:t>
            </a:r>
            <a:endParaRPr/>
          </a:p>
        </p:txBody>
      </p:sp>
      <p:sp>
        <p:nvSpPr>
          <p:cNvPr id="502" name="Google Shape;502;p5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503" name="Google Shape;503;p58"/>
          <p:cNvSpPr txBox="1"/>
          <p:nvPr>
            <p:ph idx="2" type="body"/>
          </p:nvPr>
        </p:nvSpPr>
        <p:spPr>
          <a:xfrm>
            <a:off x="4832400" y="1152475"/>
            <a:ext cx="3999900" cy="3416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it" sz="1600">
                <a:latin typeface="Consolas"/>
                <a:ea typeface="Consolas"/>
                <a:cs typeface="Consolas"/>
                <a:sym typeface="Consolas"/>
              </a:rPr>
              <a:t>//List directory contents</a:t>
            </a:r>
            <a:endParaRPr sz="1600">
              <a:latin typeface="Consolas"/>
              <a:ea typeface="Consolas"/>
              <a:cs typeface="Consolas"/>
              <a:sym typeface="Consolas"/>
            </a:endParaRPr>
          </a:p>
          <a:p>
            <a:pPr indent="0" lvl="0" marL="0" marR="0" rtl="0" algn="l">
              <a:lnSpc>
                <a:spcPct val="115000"/>
              </a:lnSpc>
              <a:spcBef>
                <a:spcPts val="0"/>
              </a:spcBef>
              <a:spcAft>
                <a:spcPts val="0"/>
              </a:spcAft>
              <a:buNone/>
            </a:pPr>
            <a:r>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use std::fs;</a:t>
            </a:r>
            <a:endParaRPr sz="1600">
              <a:latin typeface="Consolas"/>
              <a:ea typeface="Consolas"/>
              <a:cs typeface="Consolas"/>
              <a:sym typeface="Consolas"/>
            </a:endParaRPr>
          </a:p>
          <a:p>
            <a:pPr indent="0" lvl="0" marL="0" marR="0" rtl="0" algn="l">
              <a:lnSpc>
                <a:spcPct val="115000"/>
              </a:lnSpc>
              <a:spcBef>
                <a:spcPts val="0"/>
              </a:spcBef>
              <a:spcAft>
                <a:spcPts val="0"/>
              </a:spcAft>
              <a:buNone/>
            </a:pPr>
            <a:r>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fn main()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let entries = fs</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::read_dir(".")</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.expect("Failed to read dir");</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for entry in entries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let path = entry</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.expect("Failed to read")</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.path();</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println!("{}", path.display());</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  }</a:t>
            </a:r>
            <a:endParaRPr sz="1600">
              <a:latin typeface="Consolas"/>
              <a:ea typeface="Consolas"/>
              <a:cs typeface="Consolas"/>
              <a:sym typeface="Consolas"/>
            </a:endParaRPr>
          </a:p>
          <a:p>
            <a:pPr indent="0" lvl="0" marL="0" marR="0" rtl="0" algn="l">
              <a:lnSpc>
                <a:spcPct val="115000"/>
              </a:lnSpc>
              <a:spcBef>
                <a:spcPts val="0"/>
              </a:spcBef>
              <a:spcAft>
                <a:spcPts val="0"/>
              </a:spcAft>
              <a:buNone/>
            </a:pPr>
            <a:r>
              <a:rPr lang="it" sz="1600">
                <a:latin typeface="Consolas"/>
                <a:ea typeface="Consolas"/>
                <a:cs typeface="Consolas"/>
                <a:sym typeface="Consolas"/>
              </a:rPr>
              <a:t>}</a:t>
            </a:r>
            <a:endParaRPr sz="1600">
              <a:latin typeface="Consolas"/>
              <a:ea typeface="Consolas"/>
              <a:cs typeface="Consolas"/>
              <a:sym typeface="Consolas"/>
            </a:endParaRPr>
          </a:p>
        </p:txBody>
      </p:sp>
      <p:sp>
        <p:nvSpPr>
          <p:cNvPr id="504" name="Google Shape;504;p58"/>
          <p:cNvSpPr txBox="1"/>
          <p:nvPr>
            <p:ph idx="1" type="body"/>
          </p:nvPr>
        </p:nvSpPr>
        <p:spPr>
          <a:xfrm>
            <a:off x="311700" y="1152475"/>
            <a:ext cx="3999900" cy="3416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500">
                <a:latin typeface="Consolas"/>
                <a:ea typeface="Consolas"/>
                <a:cs typeface="Consolas"/>
                <a:sym typeface="Consolas"/>
              </a:rPr>
              <a:t>//Write a file</a:t>
            </a:r>
            <a:endParaRPr sz="1500">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use std::fs::File;</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use std::io::Write;</a:t>
            </a:r>
            <a:endParaRPr sz="1500">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fn main() {</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let mut file = File</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::create("output.txt")</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.expect("Creation error");</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file</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.write_all("Hello!".as_bytes())</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.expect("Write error");</a:t>
            </a:r>
            <a:endParaRPr sz="1500">
              <a:latin typeface="Consolas"/>
              <a:ea typeface="Consolas"/>
              <a:cs typeface="Consolas"/>
              <a:sym typeface="Consolas"/>
            </a:endParaRPr>
          </a:p>
          <a:p>
            <a:pPr indent="0" lvl="0" marL="0" rtl="0" algn="l">
              <a:spcBef>
                <a:spcPts val="0"/>
              </a:spcBef>
              <a:spcAft>
                <a:spcPts val="0"/>
              </a:spcAft>
              <a:buNone/>
            </a:pPr>
            <a:r>
              <a:rPr lang="it" sz="1500">
                <a:latin typeface="Consolas"/>
                <a:ea typeface="Consolas"/>
                <a:cs typeface="Consolas"/>
                <a:sym typeface="Consolas"/>
              </a:rPr>
              <a:t>}    </a:t>
            </a:r>
            <a:endParaRPr sz="1500">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Per saperne di più</a:t>
            </a:r>
            <a:endParaRPr/>
          </a:p>
        </p:txBody>
      </p:sp>
      <p:sp>
        <p:nvSpPr>
          <p:cNvPr id="510" name="Google Shape;510;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lang="it"/>
              <a:t>Tour of Rust - </a:t>
            </a:r>
            <a:r>
              <a:rPr lang="it" u="sng">
                <a:solidFill>
                  <a:schemeClr val="hlink"/>
                </a:solidFill>
                <a:hlinkClick r:id="rId3"/>
              </a:rPr>
              <a:t>https://tourofrust.com/</a:t>
            </a:r>
            <a:endParaRPr/>
          </a:p>
          <a:p>
            <a:pPr indent="-317499" lvl="1" marL="914400" rtl="0" algn="l">
              <a:lnSpc>
                <a:spcPct val="115000"/>
              </a:lnSpc>
              <a:spcBef>
                <a:spcPts val="0"/>
              </a:spcBef>
              <a:spcAft>
                <a:spcPts val="0"/>
              </a:spcAft>
              <a:buSzPct val="108107"/>
              <a:buChar char="○"/>
            </a:pPr>
            <a:r>
              <a:rPr lang="it"/>
              <a:t>Tutorial interattivo disponibile molte lingue (italiano compreso) in grado di fornire i concetti essenziali della programmazione in Rust</a:t>
            </a:r>
            <a:endParaRPr/>
          </a:p>
          <a:p>
            <a:pPr indent="-342900" lvl="0" marL="457200" rtl="0" algn="l">
              <a:lnSpc>
                <a:spcPct val="115000"/>
              </a:lnSpc>
              <a:spcBef>
                <a:spcPts val="0"/>
              </a:spcBef>
              <a:spcAft>
                <a:spcPts val="0"/>
              </a:spcAft>
              <a:buSzPct val="108108"/>
              <a:buChar char="●"/>
            </a:pPr>
            <a:r>
              <a:rPr lang="it"/>
              <a:t>Rust in Easy English - </a:t>
            </a:r>
            <a:r>
              <a:rPr lang="it" u="sng">
                <a:solidFill>
                  <a:schemeClr val="hlink"/>
                </a:solidFill>
                <a:hlinkClick r:id="rId4"/>
              </a:rPr>
              <a:t>https://dhghomon.github.io/easy_rust/</a:t>
            </a:r>
            <a:endParaRPr/>
          </a:p>
          <a:p>
            <a:pPr indent="-317499" lvl="1" marL="914400" rtl="0" algn="l">
              <a:lnSpc>
                <a:spcPct val="115000"/>
              </a:lnSpc>
              <a:spcBef>
                <a:spcPts val="0"/>
              </a:spcBef>
              <a:spcAft>
                <a:spcPts val="0"/>
              </a:spcAft>
              <a:buSzPct val="108107"/>
              <a:buChar char="○"/>
            </a:pPr>
            <a:r>
              <a:rPr lang="it"/>
              <a:t>Altro tutorial interattivo, con stile più discorsivo e spiegazioni passo passo di tutti i principali concetti del linguaggio</a:t>
            </a:r>
            <a:endParaRPr/>
          </a:p>
          <a:p>
            <a:pPr indent="-342900" lvl="0" marL="457200" rtl="0" algn="l">
              <a:lnSpc>
                <a:spcPct val="115000"/>
              </a:lnSpc>
              <a:spcBef>
                <a:spcPts val="0"/>
              </a:spcBef>
              <a:spcAft>
                <a:spcPts val="0"/>
              </a:spcAft>
              <a:buSzPct val="108108"/>
              <a:buChar char="●"/>
            </a:pPr>
            <a:r>
              <a:rPr lang="it"/>
              <a:t>Rust Language Cheat Sheet - </a:t>
            </a:r>
            <a:r>
              <a:rPr lang="it" u="sng">
                <a:solidFill>
                  <a:schemeClr val="hlink"/>
                </a:solidFill>
                <a:hlinkClick r:id="rId5"/>
              </a:rPr>
              <a:t>https://cheats.rs/#the-abstract-machine</a:t>
            </a:r>
            <a:r>
              <a:rPr lang="it"/>
              <a:t> </a:t>
            </a:r>
            <a:endParaRPr/>
          </a:p>
          <a:p>
            <a:pPr indent="-317499" lvl="1" marL="914400" rtl="0" algn="l">
              <a:lnSpc>
                <a:spcPct val="115000"/>
              </a:lnSpc>
              <a:spcBef>
                <a:spcPts val="0"/>
              </a:spcBef>
              <a:spcAft>
                <a:spcPts val="0"/>
              </a:spcAft>
              <a:buSzPct val="108107"/>
              <a:buChar char="○"/>
            </a:pPr>
            <a:r>
              <a:rPr lang="it"/>
              <a:t>Riassunto sintetico del linguaggio, corredato di esempi interattivi e riferimenti ad una grande quantità di risorse per gli approfondimenti</a:t>
            </a:r>
            <a:endParaRPr/>
          </a:p>
          <a:p>
            <a:pPr indent="-342900" lvl="0" marL="457200" rtl="0" algn="l">
              <a:lnSpc>
                <a:spcPct val="115000"/>
              </a:lnSpc>
              <a:spcBef>
                <a:spcPts val="0"/>
              </a:spcBef>
              <a:spcAft>
                <a:spcPts val="0"/>
              </a:spcAft>
              <a:buSzPct val="108108"/>
              <a:buChar char="●"/>
            </a:pPr>
            <a:r>
              <a:rPr lang="it"/>
              <a:t>Rust By Example - </a:t>
            </a:r>
            <a:r>
              <a:rPr lang="it" u="sng">
                <a:solidFill>
                  <a:schemeClr val="hlink"/>
                </a:solidFill>
                <a:hlinkClick r:id="rId6"/>
              </a:rPr>
              <a:t>https://doc.rust-lang.org/stable/rust-by-example/</a:t>
            </a:r>
            <a:endParaRPr/>
          </a:p>
          <a:p>
            <a:pPr indent="-317499" lvl="1" marL="914400" rtl="0" algn="l">
              <a:lnSpc>
                <a:spcPct val="115000"/>
              </a:lnSpc>
              <a:spcBef>
                <a:spcPts val="0"/>
              </a:spcBef>
              <a:spcAft>
                <a:spcPts val="0"/>
              </a:spcAft>
              <a:buSzPct val="108107"/>
              <a:buChar char="○"/>
            </a:pPr>
            <a:r>
              <a:rPr lang="it"/>
              <a:t>Raccolta ufficiale di esempi funzionanti che illustrano i diversi concetti del linguaggio e delle librerie standard</a:t>
            </a:r>
            <a:endParaRPr/>
          </a:p>
          <a:p>
            <a:pPr indent="-342900" lvl="0" marL="457200" rtl="0" algn="l">
              <a:lnSpc>
                <a:spcPct val="115000"/>
              </a:lnSpc>
              <a:spcBef>
                <a:spcPts val="0"/>
              </a:spcBef>
              <a:spcAft>
                <a:spcPts val="0"/>
              </a:spcAft>
              <a:buSzPct val="108108"/>
              <a:buChar char="●"/>
            </a:pPr>
            <a:r>
              <a:rPr lang="it"/>
              <a:t>Rust Cookbook - </a:t>
            </a:r>
            <a:r>
              <a:rPr lang="it" u="sng">
                <a:solidFill>
                  <a:schemeClr val="hlink"/>
                </a:solidFill>
                <a:hlinkClick r:id="rId7"/>
              </a:rPr>
              <a:t>https://rust-lang-nursery.github.io/rust-cookbook/</a:t>
            </a:r>
            <a:endParaRPr/>
          </a:p>
          <a:p>
            <a:pPr indent="-317499" lvl="1" marL="914400" rtl="0" algn="l">
              <a:lnSpc>
                <a:spcPct val="115000"/>
              </a:lnSpc>
              <a:spcBef>
                <a:spcPts val="0"/>
              </a:spcBef>
              <a:spcAft>
                <a:spcPts val="0"/>
              </a:spcAft>
              <a:buSzPct val="108107"/>
              <a:buChar char="○"/>
            </a:pPr>
            <a:r>
              <a:rPr lang="it"/>
              <a:t>Raccolta di esempi che presentano le buone pratiche del linguaggio applicato ad una ventina di contesti applicativi - richiede una conoscenza ragionevole del linguaggio</a:t>
            </a:r>
            <a:endParaRPr/>
          </a:p>
        </p:txBody>
      </p:sp>
      <p:sp>
        <p:nvSpPr>
          <p:cNvPr id="511" name="Google Shape;511;p59"/>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512" name="Google Shape;512;p59"/>
          <p:cNvPicPr preferRelativeResize="0"/>
          <p:nvPr/>
        </p:nvPicPr>
        <p:blipFill rotWithShape="1">
          <a:blip r:embed="rId8">
            <a:alphaModFix/>
          </a:blip>
          <a:srcRect b="18805" l="17234" r="17234" t="18799"/>
          <a:stretch/>
        </p:blipFill>
        <p:spPr>
          <a:xfrm>
            <a:off x="7771925" y="117450"/>
            <a:ext cx="1249224" cy="1136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Per saperne di più</a:t>
            </a:r>
            <a:endParaRPr/>
          </a:p>
        </p:txBody>
      </p:sp>
      <p:sp>
        <p:nvSpPr>
          <p:cNvPr id="518" name="Google Shape;518;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it"/>
              <a:t>The Book - </a:t>
            </a:r>
            <a:r>
              <a:rPr lang="it" u="sng">
                <a:solidFill>
                  <a:schemeClr val="hlink"/>
                </a:solidFill>
                <a:hlinkClick r:id="rId3"/>
              </a:rPr>
              <a:t>https://doc.rust-lang.org/book/</a:t>
            </a:r>
            <a:r>
              <a:rPr lang="it"/>
              <a:t> </a:t>
            </a:r>
            <a:endParaRPr/>
          </a:p>
          <a:p>
            <a:pPr indent="-317500" lvl="1" marL="914400" rtl="0" algn="l">
              <a:lnSpc>
                <a:spcPct val="115000"/>
              </a:lnSpc>
              <a:spcBef>
                <a:spcPts val="0"/>
              </a:spcBef>
              <a:spcAft>
                <a:spcPts val="0"/>
              </a:spcAft>
              <a:buSzPts val="1400"/>
              <a:buChar char="○"/>
            </a:pPr>
            <a:r>
              <a:rPr lang="it"/>
              <a:t>Il tutorial ufficiale del linguaggio</a:t>
            </a:r>
            <a:endParaRPr/>
          </a:p>
          <a:p>
            <a:pPr indent="-342900" lvl="0" marL="457200" rtl="0" algn="l">
              <a:lnSpc>
                <a:spcPct val="115000"/>
              </a:lnSpc>
              <a:spcBef>
                <a:spcPts val="0"/>
              </a:spcBef>
              <a:spcAft>
                <a:spcPts val="0"/>
              </a:spcAft>
              <a:buSzPts val="1800"/>
              <a:buChar char="●"/>
            </a:pPr>
            <a:r>
              <a:rPr lang="it"/>
              <a:t>The Rust Reference - </a:t>
            </a:r>
            <a:r>
              <a:rPr lang="it" u="sng">
                <a:solidFill>
                  <a:schemeClr val="hlink"/>
                </a:solidFill>
                <a:hlinkClick r:id="rId4"/>
              </a:rPr>
              <a:t>https://doc.rust-lang.org/stable/reference/</a:t>
            </a:r>
            <a:endParaRPr/>
          </a:p>
          <a:p>
            <a:pPr indent="-317500" lvl="1" marL="914400" rtl="0" algn="l">
              <a:lnSpc>
                <a:spcPct val="115000"/>
              </a:lnSpc>
              <a:spcBef>
                <a:spcPts val="0"/>
              </a:spcBef>
              <a:spcAft>
                <a:spcPts val="0"/>
              </a:spcAft>
              <a:buSzPts val="1400"/>
              <a:buChar char="○"/>
            </a:pPr>
            <a:r>
              <a:rPr lang="it"/>
              <a:t>La guida di riferimento ufficiale del linguaggio: utile per approfondire specifici concetti dopo che si è imparata la struttura generale</a:t>
            </a:r>
            <a:endParaRPr/>
          </a:p>
          <a:p>
            <a:pPr indent="-342900" lvl="0" marL="457200" rtl="0" algn="l">
              <a:lnSpc>
                <a:spcPct val="115000"/>
              </a:lnSpc>
              <a:spcBef>
                <a:spcPts val="0"/>
              </a:spcBef>
              <a:spcAft>
                <a:spcPts val="0"/>
              </a:spcAft>
              <a:buSzPts val="1800"/>
              <a:buChar char="●"/>
            </a:pPr>
            <a:r>
              <a:rPr lang="it"/>
              <a:t>Rust-learning - </a:t>
            </a:r>
            <a:r>
              <a:rPr lang="it" u="sng">
                <a:solidFill>
                  <a:schemeClr val="hlink"/>
                </a:solidFill>
                <a:hlinkClick r:id="rId5"/>
              </a:rPr>
              <a:t>https://github.com/ctjhoa/rust-learning</a:t>
            </a:r>
            <a:endParaRPr/>
          </a:p>
          <a:p>
            <a:pPr indent="-317500" lvl="1" marL="914400" rtl="0" algn="l">
              <a:lnSpc>
                <a:spcPct val="115000"/>
              </a:lnSpc>
              <a:spcBef>
                <a:spcPts val="0"/>
              </a:spcBef>
              <a:spcAft>
                <a:spcPts val="0"/>
              </a:spcAft>
              <a:buSzPts val="1400"/>
              <a:buChar char="○"/>
            </a:pPr>
            <a:r>
              <a:rPr lang="it"/>
              <a:t>Una ampia collezione curata ed aggiornata di link ad articoli e video legati all’apprendimento di Rust, suddivisi per argomento</a:t>
            </a:r>
            <a:endParaRPr/>
          </a:p>
          <a:p>
            <a:pPr indent="-342900" lvl="0" marL="457200" rtl="0" algn="l">
              <a:lnSpc>
                <a:spcPct val="115000"/>
              </a:lnSpc>
              <a:spcBef>
                <a:spcPts val="0"/>
              </a:spcBef>
              <a:spcAft>
                <a:spcPts val="0"/>
              </a:spcAft>
              <a:buSzPts val="1800"/>
              <a:buChar char="●"/>
            </a:pPr>
            <a:r>
              <a:rPr lang="it"/>
              <a:t>The Little Book of Rust Books - </a:t>
            </a:r>
            <a:r>
              <a:rPr lang="it" u="sng">
                <a:solidFill>
                  <a:schemeClr val="hlink"/>
                </a:solidFill>
                <a:hlinkClick r:id="rId6"/>
              </a:rPr>
              <a:t>https://lborb.github.io/book/</a:t>
            </a:r>
            <a:endParaRPr/>
          </a:p>
          <a:p>
            <a:pPr indent="-317500" lvl="1" marL="914400" rtl="0" algn="l">
              <a:lnSpc>
                <a:spcPct val="115000"/>
              </a:lnSpc>
              <a:spcBef>
                <a:spcPts val="0"/>
              </a:spcBef>
              <a:spcAft>
                <a:spcPts val="0"/>
              </a:spcAft>
              <a:buSzPts val="1400"/>
              <a:buChar char="○"/>
            </a:pPr>
            <a:r>
              <a:rPr lang="it"/>
              <a:t>Collezione curata ed aggiornata di libri online su Rust e sul suo ecosistema</a:t>
            </a:r>
            <a:endParaRPr/>
          </a:p>
          <a:p>
            <a:pPr indent="-342900" lvl="0" marL="457200" rtl="0" algn="l">
              <a:lnSpc>
                <a:spcPct val="115000"/>
              </a:lnSpc>
              <a:spcBef>
                <a:spcPts val="0"/>
              </a:spcBef>
              <a:spcAft>
                <a:spcPts val="0"/>
              </a:spcAft>
              <a:buSzPts val="1800"/>
              <a:buChar char="●"/>
            </a:pPr>
            <a:r>
              <a:rPr lang="it"/>
              <a:t>Rust Books - </a:t>
            </a:r>
            <a:r>
              <a:rPr lang="it" u="sng">
                <a:solidFill>
                  <a:schemeClr val="hlink"/>
                </a:solidFill>
                <a:hlinkClick r:id="rId7"/>
              </a:rPr>
              <a:t>https://github.com/sger/RustBooks</a:t>
            </a:r>
            <a:endParaRPr/>
          </a:p>
          <a:p>
            <a:pPr indent="-317500" lvl="1" marL="914400" rtl="0" algn="l">
              <a:lnSpc>
                <a:spcPct val="115000"/>
              </a:lnSpc>
              <a:spcBef>
                <a:spcPts val="0"/>
              </a:spcBef>
              <a:spcAft>
                <a:spcPts val="0"/>
              </a:spcAft>
              <a:buSzPts val="1400"/>
              <a:buChar char="○"/>
            </a:pPr>
            <a:r>
              <a:rPr lang="it"/>
              <a:t>Raccolta di riferimenti a libri cartacei (e digitali) con link ai relativi editori e/o venditori </a:t>
            </a:r>
            <a:endParaRPr/>
          </a:p>
        </p:txBody>
      </p:sp>
      <p:sp>
        <p:nvSpPr>
          <p:cNvPr id="519" name="Google Shape;519;p60"/>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520" name="Google Shape;520;p60"/>
          <p:cNvPicPr preferRelativeResize="0"/>
          <p:nvPr/>
        </p:nvPicPr>
        <p:blipFill rotWithShape="1">
          <a:blip r:embed="rId8">
            <a:alphaModFix/>
          </a:blip>
          <a:srcRect b="18805" l="17234" r="17234" t="18799"/>
          <a:stretch/>
        </p:blipFill>
        <p:spPr>
          <a:xfrm>
            <a:off x="7771925" y="117450"/>
            <a:ext cx="1249224" cy="1136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Risorse Utili (progetti e lavori in Rust)</a:t>
            </a:r>
            <a:endParaRPr/>
          </a:p>
        </p:txBody>
      </p:sp>
      <p:sp>
        <p:nvSpPr>
          <p:cNvPr id="526" name="Google Shape;526;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it"/>
              <a:t>Amazon Firecracker Micro-VM</a:t>
            </a:r>
            <a:endParaRPr/>
          </a:p>
          <a:p>
            <a:pPr indent="-310832" lvl="1" marL="914400" rtl="0" algn="l">
              <a:lnSpc>
                <a:spcPct val="115000"/>
              </a:lnSpc>
              <a:spcBef>
                <a:spcPts val="0"/>
              </a:spcBef>
              <a:spcAft>
                <a:spcPts val="0"/>
              </a:spcAft>
              <a:buSzPct val="100000"/>
              <a:buChar char="○"/>
            </a:pPr>
            <a:r>
              <a:rPr lang="it" u="sng">
                <a:solidFill>
                  <a:schemeClr val="hlink"/>
                </a:solidFill>
                <a:hlinkClick r:id="rId3"/>
              </a:rPr>
              <a:t>https://github.com/firecracker-microvm/firecracker</a:t>
            </a:r>
            <a:endParaRPr/>
          </a:p>
          <a:p>
            <a:pPr indent="-334327" lvl="0" marL="457200" rtl="0" algn="l">
              <a:lnSpc>
                <a:spcPct val="115000"/>
              </a:lnSpc>
              <a:spcBef>
                <a:spcPts val="0"/>
              </a:spcBef>
              <a:spcAft>
                <a:spcPts val="0"/>
              </a:spcAft>
              <a:buSzPct val="100000"/>
              <a:buChar char="●"/>
            </a:pPr>
            <a:r>
              <a:rPr lang="it"/>
              <a:t>Redox Operating System</a:t>
            </a:r>
            <a:endParaRPr/>
          </a:p>
          <a:p>
            <a:pPr indent="-310832" lvl="1" marL="914400" rtl="0" algn="l">
              <a:lnSpc>
                <a:spcPct val="115000"/>
              </a:lnSpc>
              <a:spcBef>
                <a:spcPts val="0"/>
              </a:spcBef>
              <a:spcAft>
                <a:spcPts val="0"/>
              </a:spcAft>
              <a:buSzPct val="100000"/>
              <a:buChar char="○"/>
            </a:pPr>
            <a:r>
              <a:rPr lang="it" u="sng">
                <a:solidFill>
                  <a:schemeClr val="hlink"/>
                </a:solidFill>
                <a:hlinkClick r:id="rId4"/>
              </a:rPr>
              <a:t>https://gitlab.redox-os.org/redox-os/redox/</a:t>
            </a:r>
            <a:endParaRPr/>
          </a:p>
          <a:p>
            <a:pPr indent="-334327" lvl="0" marL="457200" rtl="0" algn="l">
              <a:lnSpc>
                <a:spcPct val="115000"/>
              </a:lnSpc>
              <a:spcBef>
                <a:spcPts val="0"/>
              </a:spcBef>
              <a:spcAft>
                <a:spcPts val="0"/>
              </a:spcAft>
              <a:buSzPct val="100000"/>
              <a:buChar char="●"/>
            </a:pPr>
            <a:r>
              <a:rPr lang="it"/>
              <a:t>TockOS (Embedded Operating System)</a:t>
            </a:r>
            <a:endParaRPr/>
          </a:p>
          <a:p>
            <a:pPr indent="-310832" lvl="1" marL="914400" rtl="0" algn="l">
              <a:lnSpc>
                <a:spcPct val="115000"/>
              </a:lnSpc>
              <a:spcBef>
                <a:spcPts val="0"/>
              </a:spcBef>
              <a:spcAft>
                <a:spcPts val="0"/>
              </a:spcAft>
              <a:buSzPct val="100000"/>
              <a:buChar char="○"/>
            </a:pPr>
            <a:r>
              <a:rPr lang="it" u="sng">
                <a:solidFill>
                  <a:schemeClr val="hlink"/>
                </a:solidFill>
                <a:hlinkClick r:id="rId5"/>
              </a:rPr>
              <a:t>https://www.tockos.org</a:t>
            </a:r>
            <a:endParaRPr/>
          </a:p>
          <a:p>
            <a:pPr indent="-334327" lvl="0" marL="457200" rtl="0" algn="l">
              <a:lnSpc>
                <a:spcPct val="115000"/>
              </a:lnSpc>
              <a:spcBef>
                <a:spcPts val="0"/>
              </a:spcBef>
              <a:spcAft>
                <a:spcPts val="0"/>
              </a:spcAft>
              <a:buSzPct val="100000"/>
              <a:buChar char="●"/>
            </a:pPr>
            <a:r>
              <a:rPr lang="it"/>
              <a:t>Writing a OS in Rust (blog)</a:t>
            </a:r>
            <a:endParaRPr/>
          </a:p>
          <a:p>
            <a:pPr indent="-310832" lvl="1" marL="914400" rtl="0" algn="l">
              <a:lnSpc>
                <a:spcPct val="115000"/>
              </a:lnSpc>
              <a:spcBef>
                <a:spcPts val="0"/>
              </a:spcBef>
              <a:spcAft>
                <a:spcPts val="0"/>
              </a:spcAft>
              <a:buSzPct val="100000"/>
              <a:buChar char="○"/>
            </a:pPr>
            <a:r>
              <a:rPr lang="it" u="sng">
                <a:solidFill>
                  <a:schemeClr val="hlink"/>
                </a:solidFill>
                <a:hlinkClick r:id="rId6"/>
              </a:rPr>
              <a:t>https://os.phil-opp.com/</a:t>
            </a:r>
            <a:endParaRPr/>
          </a:p>
          <a:p>
            <a:pPr indent="-334327" lvl="0" marL="457200" rtl="0" algn="l">
              <a:lnSpc>
                <a:spcPct val="115000"/>
              </a:lnSpc>
              <a:spcBef>
                <a:spcPts val="0"/>
              </a:spcBef>
              <a:spcAft>
                <a:spcPts val="0"/>
              </a:spcAft>
              <a:buSzPct val="100000"/>
              <a:buChar char="●"/>
            </a:pPr>
            <a:r>
              <a:rPr lang="it"/>
              <a:t>Bevy (simple data-driven game engine)</a:t>
            </a:r>
            <a:endParaRPr/>
          </a:p>
          <a:p>
            <a:pPr indent="-310832" lvl="1" marL="914400" rtl="0" algn="l">
              <a:lnSpc>
                <a:spcPct val="115000"/>
              </a:lnSpc>
              <a:spcBef>
                <a:spcPts val="0"/>
              </a:spcBef>
              <a:spcAft>
                <a:spcPts val="0"/>
              </a:spcAft>
              <a:buSzPct val="100000"/>
              <a:buChar char="○"/>
            </a:pPr>
            <a:r>
              <a:rPr lang="it" u="sng">
                <a:solidFill>
                  <a:schemeClr val="hlink"/>
                </a:solidFill>
                <a:hlinkClick r:id="rId7"/>
              </a:rPr>
              <a:t>https://github.com/bevyengine/bevy</a:t>
            </a:r>
            <a:endParaRPr/>
          </a:p>
          <a:p>
            <a:pPr indent="-334327" lvl="0" marL="457200" rtl="0" algn="l">
              <a:lnSpc>
                <a:spcPct val="115000"/>
              </a:lnSpc>
              <a:spcBef>
                <a:spcPts val="0"/>
              </a:spcBef>
              <a:spcAft>
                <a:spcPts val="0"/>
              </a:spcAft>
              <a:buSzPct val="100000"/>
              <a:buChar char="●"/>
            </a:pPr>
            <a:r>
              <a:rPr lang="it"/>
              <a:t>SWC (Speedy Web Compiler)</a:t>
            </a:r>
            <a:endParaRPr/>
          </a:p>
          <a:p>
            <a:pPr indent="-310832" lvl="1" marL="914400" rtl="0" algn="l">
              <a:lnSpc>
                <a:spcPct val="115000"/>
              </a:lnSpc>
              <a:spcBef>
                <a:spcPts val="0"/>
              </a:spcBef>
              <a:spcAft>
                <a:spcPts val="0"/>
              </a:spcAft>
              <a:buSzPct val="100000"/>
              <a:buChar char="○"/>
            </a:pPr>
            <a:r>
              <a:rPr lang="it" u="sng">
                <a:solidFill>
                  <a:schemeClr val="hlink"/>
                </a:solidFill>
                <a:hlinkClick r:id="rId8"/>
              </a:rPr>
              <a:t>https://github.com/swc-project/swc</a:t>
            </a:r>
            <a:endParaRPr/>
          </a:p>
          <a:p>
            <a:pPr indent="-334327" lvl="0" marL="457200" rtl="0" algn="l">
              <a:lnSpc>
                <a:spcPct val="115000"/>
              </a:lnSpc>
              <a:spcBef>
                <a:spcPts val="0"/>
              </a:spcBef>
              <a:spcAft>
                <a:spcPts val="0"/>
              </a:spcAft>
              <a:buSzPct val="100000"/>
              <a:buChar char="●"/>
            </a:pPr>
            <a:r>
              <a:rPr lang="it"/>
              <a:t>Jobs</a:t>
            </a:r>
            <a:endParaRPr/>
          </a:p>
          <a:p>
            <a:pPr indent="-310832" lvl="1" marL="914400" rtl="0" algn="l">
              <a:lnSpc>
                <a:spcPct val="115000"/>
              </a:lnSpc>
              <a:spcBef>
                <a:spcPts val="0"/>
              </a:spcBef>
              <a:spcAft>
                <a:spcPts val="0"/>
              </a:spcAft>
              <a:buSzPct val="100000"/>
              <a:buChar char="○"/>
            </a:pPr>
            <a:r>
              <a:rPr lang="it" u="sng">
                <a:solidFill>
                  <a:schemeClr val="hlink"/>
                </a:solidFill>
                <a:hlinkClick r:id="rId9"/>
              </a:rPr>
              <a:t>https://rustjobs.dev/</a:t>
            </a:r>
            <a:r>
              <a:rPr lang="it"/>
              <a:t> </a:t>
            </a:r>
            <a:endParaRPr/>
          </a:p>
        </p:txBody>
      </p:sp>
      <p:sp>
        <p:nvSpPr>
          <p:cNvPr id="527" name="Google Shape;527;p61"/>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528" name="Google Shape;528;p61"/>
          <p:cNvPicPr preferRelativeResize="0"/>
          <p:nvPr/>
        </p:nvPicPr>
        <p:blipFill rotWithShape="1">
          <a:blip r:embed="rId10">
            <a:alphaModFix/>
          </a:blip>
          <a:srcRect b="18805" l="17234" r="17234" t="18799"/>
          <a:stretch/>
        </p:blipFill>
        <p:spPr>
          <a:xfrm>
            <a:off x="7771925" y="117450"/>
            <a:ext cx="1249224" cy="113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Obiettivi del linguaggio</a:t>
            </a:r>
            <a:endParaRPr/>
          </a:p>
        </p:txBody>
      </p:sp>
      <p:sp>
        <p:nvSpPr>
          <p:cNvPr id="86" name="Google Shape;86;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it"/>
              <a:t>Offrire un linguaggio per la programmazione di sistema </a:t>
            </a:r>
            <a:r>
              <a:rPr b="1" lang="it">
                <a:solidFill>
                  <a:srgbClr val="0B5394"/>
                </a:solidFill>
              </a:rPr>
              <a:t>privo di comportamenti non definiti</a:t>
            </a:r>
            <a:r>
              <a:rPr lang="it">
                <a:solidFill>
                  <a:srgbClr val="0B5394"/>
                </a:solidFill>
              </a:rPr>
              <a:t>, </a:t>
            </a:r>
            <a:r>
              <a:rPr b="1" lang="it">
                <a:solidFill>
                  <a:srgbClr val="0B5394"/>
                </a:solidFill>
              </a:rPr>
              <a:t>concorrente</a:t>
            </a:r>
            <a:r>
              <a:rPr lang="it">
                <a:solidFill>
                  <a:srgbClr val="0B5394"/>
                </a:solidFill>
              </a:rPr>
              <a:t>, </a:t>
            </a:r>
            <a:r>
              <a:rPr b="1" lang="it">
                <a:solidFill>
                  <a:srgbClr val="0B5394"/>
                </a:solidFill>
              </a:rPr>
              <a:t>pratico</a:t>
            </a:r>
            <a:endParaRPr>
              <a:solidFill>
                <a:srgbClr val="0B5394"/>
              </a:solidFill>
            </a:endParaRPr>
          </a:p>
          <a:p>
            <a:pPr indent="-310832" lvl="1" marL="914400" rtl="0" algn="l">
              <a:lnSpc>
                <a:spcPct val="115000"/>
              </a:lnSpc>
              <a:spcBef>
                <a:spcPts val="0"/>
              </a:spcBef>
              <a:spcAft>
                <a:spcPts val="0"/>
              </a:spcAft>
              <a:buSzPct val="100000"/>
              <a:buChar char="○"/>
            </a:pPr>
            <a:r>
              <a:rPr lang="it"/>
              <a:t>I linguaggi esistenti, ad un livello di astrazione ed efficienza simile, sono soggetti a molteplici limiti:</a:t>
            </a:r>
            <a:endParaRPr/>
          </a:p>
          <a:p>
            <a:pPr indent="-310832" lvl="2" marL="1371600" rtl="0" algn="l">
              <a:lnSpc>
                <a:spcPct val="115000"/>
              </a:lnSpc>
              <a:spcBef>
                <a:spcPts val="0"/>
              </a:spcBef>
              <a:spcAft>
                <a:spcPts val="0"/>
              </a:spcAft>
              <a:buSzPct val="100000"/>
              <a:buChar char="■"/>
            </a:pPr>
            <a:r>
              <a:rPr lang="it"/>
              <a:t>Poca attenzione alla sicurezza (safety) dei costrutti</a:t>
            </a:r>
            <a:endParaRPr/>
          </a:p>
          <a:p>
            <a:pPr indent="-310832" lvl="2" marL="1371600" rtl="0" algn="l">
              <a:lnSpc>
                <a:spcPct val="115000"/>
              </a:lnSpc>
              <a:spcBef>
                <a:spcPts val="0"/>
              </a:spcBef>
              <a:spcAft>
                <a:spcPts val="0"/>
              </a:spcAft>
              <a:buSzPct val="100000"/>
              <a:buChar char="■"/>
            </a:pPr>
            <a:r>
              <a:rPr lang="it"/>
              <a:t>Scarso supporto alla correttezza formale dell’esecuzione concorrente</a:t>
            </a:r>
            <a:endParaRPr/>
          </a:p>
          <a:p>
            <a:pPr indent="-310832" lvl="2" marL="1371600" rtl="0" algn="l">
              <a:lnSpc>
                <a:spcPct val="115000"/>
              </a:lnSpc>
              <a:spcBef>
                <a:spcPts val="0"/>
              </a:spcBef>
              <a:spcAft>
                <a:spcPts val="0"/>
              </a:spcAft>
              <a:buSzPct val="100000"/>
              <a:buChar char="■"/>
            </a:pPr>
            <a:r>
              <a:rPr lang="it"/>
              <a:t>Mancano di strumenti di corredo a supporto della creazione, condivisione e messa in campo </a:t>
            </a:r>
            <a:endParaRPr/>
          </a:p>
          <a:p>
            <a:pPr indent="-310832" lvl="2" marL="1371600" rtl="0" algn="l">
              <a:lnSpc>
                <a:spcPct val="115000"/>
              </a:lnSpc>
              <a:spcBef>
                <a:spcPts val="0"/>
              </a:spcBef>
              <a:spcAft>
                <a:spcPts val="0"/>
              </a:spcAft>
              <a:buSzPct val="100000"/>
              <a:buChar char="■"/>
            </a:pPr>
            <a:r>
              <a:rPr lang="it"/>
              <a:t>Offrono un controllo limitato sull’uso delle risorse computazionali</a:t>
            </a:r>
            <a:endParaRPr/>
          </a:p>
          <a:p>
            <a:pPr indent="-334327" lvl="0" marL="457200" rtl="0" algn="l">
              <a:lnSpc>
                <a:spcPct val="115000"/>
              </a:lnSpc>
              <a:spcBef>
                <a:spcPts val="0"/>
              </a:spcBef>
              <a:spcAft>
                <a:spcPts val="0"/>
              </a:spcAft>
              <a:buSzPct val="100000"/>
              <a:buChar char="●"/>
            </a:pPr>
            <a:r>
              <a:rPr lang="it"/>
              <a:t>Offrire </a:t>
            </a:r>
            <a:r>
              <a:rPr b="1" lang="it">
                <a:solidFill>
                  <a:srgbClr val="0B5394"/>
                </a:solidFill>
              </a:rPr>
              <a:t>astrazioni a costo nullo</a:t>
            </a:r>
            <a:r>
              <a:rPr lang="it"/>
              <a:t> per la maggior parte degli idiomi di programmazione</a:t>
            </a:r>
            <a:endParaRPr/>
          </a:p>
          <a:p>
            <a:pPr indent="-310832" lvl="1" marL="914400" rtl="0" algn="l">
              <a:lnSpc>
                <a:spcPct val="115000"/>
              </a:lnSpc>
              <a:spcBef>
                <a:spcPts val="0"/>
              </a:spcBef>
              <a:spcAft>
                <a:spcPts val="0"/>
              </a:spcAft>
              <a:buSzPct val="100000"/>
              <a:buChar char="○"/>
            </a:pPr>
            <a:r>
              <a:rPr lang="it"/>
              <a:t>Permettendo al programmatore di adottare lo stile preferito nella scrittura di un algoritmo (iterazione, ricorsione, chiusure, …) e garantendo la generazione del miglior codice assembler possibile, senza introdurre costi aggiuntivi per funzionalità non richieste</a:t>
            </a:r>
            <a:endParaRPr/>
          </a:p>
          <a:p>
            <a:pPr indent="-310832" lvl="1" marL="914400" rtl="0" algn="l">
              <a:lnSpc>
                <a:spcPct val="115000"/>
              </a:lnSpc>
              <a:spcBef>
                <a:spcPts val="0"/>
              </a:spcBef>
              <a:spcAft>
                <a:spcPts val="0"/>
              </a:spcAft>
              <a:buSzPct val="100000"/>
              <a:buChar char="○"/>
            </a:pPr>
            <a:r>
              <a:rPr i="1" lang="it" u="sng">
                <a:solidFill>
                  <a:schemeClr val="hlink"/>
                </a:solidFill>
                <a:hlinkClick r:id="rId3"/>
              </a:rPr>
              <a:t>https://boats.gitlab.io/blog/post/zero-cost-abstractions/</a:t>
            </a:r>
            <a:endParaRPr i="1"/>
          </a:p>
          <a:p>
            <a:pPr indent="-334327" lvl="0" marL="457200" rtl="0" algn="l">
              <a:lnSpc>
                <a:spcPct val="115000"/>
              </a:lnSpc>
              <a:spcBef>
                <a:spcPts val="0"/>
              </a:spcBef>
              <a:spcAft>
                <a:spcPts val="0"/>
              </a:spcAft>
              <a:buSzPct val="100000"/>
              <a:buChar char="●"/>
            </a:pPr>
            <a:r>
              <a:rPr lang="it"/>
              <a:t>Supportare la </a:t>
            </a:r>
            <a:r>
              <a:rPr b="1" lang="it">
                <a:solidFill>
                  <a:srgbClr val="0B5394"/>
                </a:solidFill>
              </a:rPr>
              <a:t>produttività del programmatore</a:t>
            </a:r>
            <a:endParaRPr b="1">
              <a:solidFill>
                <a:srgbClr val="0B5394"/>
              </a:solidFill>
            </a:endParaRPr>
          </a:p>
          <a:p>
            <a:pPr indent="-310832" lvl="1" marL="914400" rtl="0" algn="l">
              <a:lnSpc>
                <a:spcPct val="115000"/>
              </a:lnSpc>
              <a:spcBef>
                <a:spcPts val="0"/>
              </a:spcBef>
              <a:spcAft>
                <a:spcPts val="0"/>
              </a:spcAft>
              <a:buSzPct val="100000"/>
              <a:buChar char="○"/>
            </a:pPr>
            <a:r>
              <a:rPr lang="it"/>
              <a:t>Offrendo costrutti di alto livello ed un ecosistema di compilazione/gestione delle dipendenze/test integrato</a:t>
            </a:r>
            <a:endParaRPr/>
          </a:p>
        </p:txBody>
      </p:sp>
      <p:sp>
        <p:nvSpPr>
          <p:cNvPr id="87" name="Google Shape;87;p17"/>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Presupposti di base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Linguaggio compilato (non basato su bytecode)</a:t>
            </a:r>
            <a:endParaRPr/>
          </a:p>
          <a:p>
            <a:pPr indent="-342900" lvl="0" marL="457200" rtl="0" algn="l">
              <a:spcBef>
                <a:spcPts val="0"/>
              </a:spcBef>
              <a:spcAft>
                <a:spcPts val="0"/>
              </a:spcAft>
              <a:buSzPts val="1800"/>
              <a:buChar char="●"/>
            </a:pPr>
            <a:r>
              <a:rPr lang="it"/>
              <a:t>Fortemente tipizzato in fase di compilazione</a:t>
            </a:r>
            <a:endParaRPr/>
          </a:p>
          <a:p>
            <a:pPr indent="-342900" lvl="0" marL="457200" rtl="0" algn="l">
              <a:spcBef>
                <a:spcPts val="0"/>
              </a:spcBef>
              <a:spcAft>
                <a:spcPts val="0"/>
              </a:spcAft>
              <a:buSzPts val="1800"/>
              <a:buChar char="●"/>
            </a:pPr>
            <a:r>
              <a:rPr lang="it"/>
              <a:t>Paradigma imperativo, ma con aspetti funzionali</a:t>
            </a:r>
            <a:endParaRPr/>
          </a:p>
          <a:p>
            <a:pPr indent="-342900" lvl="0" marL="457200" rtl="0" algn="l">
              <a:spcBef>
                <a:spcPts val="0"/>
              </a:spcBef>
              <a:spcAft>
                <a:spcPts val="0"/>
              </a:spcAft>
              <a:buSzPts val="1800"/>
              <a:buChar char="●"/>
            </a:pPr>
            <a:r>
              <a:rPr lang="it"/>
              <a:t>Non ha né garbage collection né ambiente di supporto all'esecuzione</a:t>
            </a:r>
            <a:endParaRPr/>
          </a:p>
          <a:p>
            <a:pPr indent="-342900" lvl="0" marL="457200" rtl="0" algn="l">
              <a:spcBef>
                <a:spcPts val="0"/>
              </a:spcBef>
              <a:spcAft>
                <a:spcPts val="0"/>
              </a:spcAft>
              <a:buSzPts val="1800"/>
              <a:buChar char="●"/>
            </a:pPr>
            <a:r>
              <a:rPr lang="it"/>
              <a:t>Sistema dei tipi sofisticato</a:t>
            </a:r>
            <a:endParaRPr/>
          </a:p>
        </p:txBody>
      </p:sp>
      <p:sp>
        <p:nvSpPr>
          <p:cNvPr id="94" name="Google Shape;94;p18"/>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it"/>
              <a:t>Confronto</a:t>
            </a:r>
            <a:endParaRPr/>
          </a:p>
        </p:txBody>
      </p:sp>
      <p:sp>
        <p:nvSpPr>
          <p:cNvPr id="100" name="Google Shape;100;p19"/>
          <p:cNvSpPr txBox="1"/>
          <p:nvPr>
            <p:ph idx="12" type="sldNum"/>
          </p:nvPr>
        </p:nvSpPr>
        <p:spPr>
          <a:xfrm>
            <a:off x="8472458" y="476850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cxnSp>
        <p:nvCxnSpPr>
          <p:cNvPr id="101" name="Google Shape;101;p19"/>
          <p:cNvCxnSpPr/>
          <p:nvPr/>
        </p:nvCxnSpPr>
        <p:spPr>
          <a:xfrm>
            <a:off x="1171650" y="1288800"/>
            <a:ext cx="0" cy="3034500"/>
          </a:xfrm>
          <a:prstGeom prst="straightConnector1">
            <a:avLst/>
          </a:prstGeom>
          <a:noFill/>
          <a:ln cap="flat" cmpd="sng" w="28575">
            <a:solidFill>
              <a:schemeClr val="dk2"/>
            </a:solidFill>
            <a:prstDash val="solid"/>
            <a:round/>
            <a:headEnd len="med" w="med" type="stealth"/>
            <a:tailEnd len="sm" w="sm" type="none"/>
          </a:ln>
        </p:spPr>
      </p:cxnSp>
      <p:cxnSp>
        <p:nvCxnSpPr>
          <p:cNvPr id="102" name="Google Shape;102;p19"/>
          <p:cNvCxnSpPr/>
          <p:nvPr/>
        </p:nvCxnSpPr>
        <p:spPr>
          <a:xfrm>
            <a:off x="1171650" y="4323330"/>
            <a:ext cx="5727900" cy="0"/>
          </a:xfrm>
          <a:prstGeom prst="straightConnector1">
            <a:avLst/>
          </a:prstGeom>
          <a:noFill/>
          <a:ln cap="flat" cmpd="sng" w="28575">
            <a:solidFill>
              <a:schemeClr val="dk2"/>
            </a:solidFill>
            <a:prstDash val="solid"/>
            <a:round/>
            <a:headEnd len="sm" w="sm" type="none"/>
            <a:tailEnd len="med" w="med" type="stealth"/>
          </a:ln>
        </p:spPr>
      </p:cxnSp>
      <p:sp>
        <p:nvSpPr>
          <p:cNvPr id="103" name="Google Shape;103;p19"/>
          <p:cNvSpPr txBox="1"/>
          <p:nvPr/>
        </p:nvSpPr>
        <p:spPr>
          <a:xfrm rot="-5400000">
            <a:off x="-64425" y="2064299"/>
            <a:ext cx="195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Controllo / Prestazioni</a:t>
            </a:r>
            <a:endParaRPr b="0" i="0" sz="1400" u="none" cap="none" strike="noStrike">
              <a:solidFill>
                <a:srgbClr val="000000"/>
              </a:solidFill>
              <a:latin typeface="Arial"/>
              <a:ea typeface="Arial"/>
              <a:cs typeface="Arial"/>
              <a:sym typeface="Arial"/>
            </a:endParaRPr>
          </a:p>
        </p:txBody>
      </p:sp>
      <p:sp>
        <p:nvSpPr>
          <p:cNvPr id="104" name="Google Shape;104;p19"/>
          <p:cNvSpPr txBox="1"/>
          <p:nvPr/>
        </p:nvSpPr>
        <p:spPr>
          <a:xfrm>
            <a:off x="5780075" y="4323330"/>
            <a:ext cx="101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t" sz="1400" u="none" cap="none" strike="noStrike">
                <a:solidFill>
                  <a:srgbClr val="000000"/>
                </a:solidFill>
                <a:latin typeface="Arial"/>
                <a:ea typeface="Arial"/>
                <a:cs typeface="Arial"/>
                <a:sym typeface="Arial"/>
              </a:rPr>
              <a:t>Sicurezza</a:t>
            </a:r>
            <a:endParaRPr b="0" i="0" sz="1400" u="none" cap="none" strike="noStrike">
              <a:solidFill>
                <a:srgbClr val="000000"/>
              </a:solidFill>
              <a:latin typeface="Arial"/>
              <a:ea typeface="Arial"/>
              <a:cs typeface="Arial"/>
              <a:sym typeface="Arial"/>
            </a:endParaRPr>
          </a:p>
        </p:txBody>
      </p:sp>
      <p:sp>
        <p:nvSpPr>
          <p:cNvPr id="105" name="Google Shape;105;p19"/>
          <p:cNvSpPr txBox="1"/>
          <p:nvPr/>
        </p:nvSpPr>
        <p:spPr>
          <a:xfrm>
            <a:off x="1288800" y="1288800"/>
            <a:ext cx="4002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C</a:t>
            </a:r>
            <a:endParaRPr b="0" i="0" sz="2200" u="none" cap="none" strike="noStrike">
              <a:solidFill>
                <a:srgbClr val="000000"/>
              </a:solidFill>
              <a:latin typeface="Arial"/>
              <a:ea typeface="Arial"/>
              <a:cs typeface="Arial"/>
              <a:sym typeface="Arial"/>
            </a:endParaRPr>
          </a:p>
        </p:txBody>
      </p:sp>
      <p:sp>
        <p:nvSpPr>
          <p:cNvPr id="106" name="Google Shape;106;p19"/>
          <p:cNvSpPr txBox="1"/>
          <p:nvPr/>
        </p:nvSpPr>
        <p:spPr>
          <a:xfrm>
            <a:off x="1689000" y="1554818"/>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C++</a:t>
            </a:r>
            <a:endParaRPr b="0" i="0" sz="2200" u="none" cap="none" strike="noStrike">
              <a:solidFill>
                <a:srgbClr val="000000"/>
              </a:solidFill>
              <a:latin typeface="Arial"/>
              <a:ea typeface="Arial"/>
              <a:cs typeface="Arial"/>
              <a:sym typeface="Arial"/>
            </a:endParaRPr>
          </a:p>
        </p:txBody>
      </p:sp>
      <p:sp>
        <p:nvSpPr>
          <p:cNvPr id="107" name="Google Shape;107;p19"/>
          <p:cNvSpPr txBox="1"/>
          <p:nvPr/>
        </p:nvSpPr>
        <p:spPr>
          <a:xfrm>
            <a:off x="3247375" y="2025698"/>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Go</a:t>
            </a:r>
            <a:endParaRPr b="0" i="0" sz="2200" u="none" cap="none" strike="noStrike">
              <a:solidFill>
                <a:srgbClr val="000000"/>
              </a:solidFill>
              <a:latin typeface="Arial"/>
              <a:ea typeface="Arial"/>
              <a:cs typeface="Arial"/>
              <a:sym typeface="Arial"/>
            </a:endParaRPr>
          </a:p>
        </p:txBody>
      </p:sp>
      <p:sp>
        <p:nvSpPr>
          <p:cNvPr id="108" name="Google Shape;108;p19"/>
          <p:cNvSpPr txBox="1"/>
          <p:nvPr/>
        </p:nvSpPr>
        <p:spPr>
          <a:xfrm>
            <a:off x="3842375" y="2614118"/>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Java</a:t>
            </a:r>
            <a:endParaRPr b="0" i="0" sz="2200" u="none" cap="none" strike="noStrike">
              <a:solidFill>
                <a:srgbClr val="000000"/>
              </a:solidFill>
              <a:latin typeface="Arial"/>
              <a:ea typeface="Arial"/>
              <a:cs typeface="Arial"/>
              <a:sym typeface="Arial"/>
            </a:endParaRPr>
          </a:p>
        </p:txBody>
      </p:sp>
      <p:sp>
        <p:nvSpPr>
          <p:cNvPr id="109" name="Google Shape;109;p19"/>
          <p:cNvSpPr txBox="1"/>
          <p:nvPr/>
        </p:nvSpPr>
        <p:spPr>
          <a:xfrm>
            <a:off x="5680475" y="3749400"/>
            <a:ext cx="1115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Haskell</a:t>
            </a:r>
            <a:endParaRPr b="0" i="0" sz="2200" u="none" cap="none" strike="noStrike">
              <a:solidFill>
                <a:srgbClr val="000000"/>
              </a:solidFill>
              <a:latin typeface="Arial"/>
              <a:ea typeface="Arial"/>
              <a:cs typeface="Arial"/>
              <a:sym typeface="Arial"/>
            </a:endParaRPr>
          </a:p>
        </p:txBody>
      </p:sp>
      <p:sp>
        <p:nvSpPr>
          <p:cNvPr id="110" name="Google Shape;110;p19"/>
          <p:cNvSpPr txBox="1"/>
          <p:nvPr/>
        </p:nvSpPr>
        <p:spPr>
          <a:xfrm>
            <a:off x="6075725" y="1355805"/>
            <a:ext cx="82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Rust</a:t>
            </a:r>
            <a:endParaRPr b="0" i="0" sz="2200" u="none" cap="none" strike="noStrike">
              <a:solidFill>
                <a:srgbClr val="000000"/>
              </a:solidFill>
              <a:latin typeface="Arial"/>
              <a:ea typeface="Arial"/>
              <a:cs typeface="Arial"/>
              <a:sym typeface="Arial"/>
            </a:endParaRPr>
          </a:p>
        </p:txBody>
      </p:sp>
      <p:sp>
        <p:nvSpPr>
          <p:cNvPr id="111" name="Google Shape;111;p19"/>
          <p:cNvSpPr txBox="1"/>
          <p:nvPr/>
        </p:nvSpPr>
        <p:spPr>
          <a:xfrm>
            <a:off x="4572000" y="2734920"/>
            <a:ext cx="1115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it" sz="2200" u="none" cap="none" strike="noStrike">
                <a:solidFill>
                  <a:srgbClr val="000000"/>
                </a:solidFill>
                <a:latin typeface="Arial"/>
                <a:ea typeface="Arial"/>
                <a:cs typeface="Arial"/>
                <a:sym typeface="Arial"/>
              </a:rPr>
              <a:t>Python</a:t>
            </a:r>
            <a:endParaRPr b="0" i="0" sz="2200" u="none" cap="none" strike="noStrike">
              <a:solidFill>
                <a:srgbClr val="000000"/>
              </a:solidFill>
              <a:latin typeface="Arial"/>
              <a:ea typeface="Arial"/>
              <a:cs typeface="Arial"/>
              <a:sym typeface="Arial"/>
            </a:endParaRPr>
          </a:p>
        </p:txBody>
      </p:sp>
      <p:sp>
        <p:nvSpPr>
          <p:cNvPr id="112" name="Google Shape;112;p19"/>
          <p:cNvSpPr/>
          <p:nvPr/>
        </p:nvSpPr>
        <p:spPr>
          <a:xfrm>
            <a:off x="1428769" y="1768175"/>
            <a:ext cx="94800" cy="948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3" name="Google Shape;113;p19"/>
          <p:cNvSpPr/>
          <p:nvPr/>
        </p:nvSpPr>
        <p:spPr>
          <a:xfrm>
            <a:off x="1842381" y="1996775"/>
            <a:ext cx="94800" cy="948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4" name="Google Shape;114;p19"/>
          <p:cNvSpPr/>
          <p:nvPr/>
        </p:nvSpPr>
        <p:spPr>
          <a:xfrm>
            <a:off x="3507883" y="2453975"/>
            <a:ext cx="94800" cy="948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 name="Google Shape;115;p19"/>
          <p:cNvSpPr/>
          <p:nvPr/>
        </p:nvSpPr>
        <p:spPr>
          <a:xfrm>
            <a:off x="4193683" y="3063575"/>
            <a:ext cx="94800" cy="948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6" name="Google Shape;116;p19"/>
          <p:cNvSpPr/>
          <p:nvPr/>
        </p:nvSpPr>
        <p:spPr>
          <a:xfrm>
            <a:off x="5053678" y="3172386"/>
            <a:ext cx="94800" cy="948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7" name="Google Shape;117;p19"/>
          <p:cNvSpPr/>
          <p:nvPr/>
        </p:nvSpPr>
        <p:spPr>
          <a:xfrm>
            <a:off x="6229369" y="4162986"/>
            <a:ext cx="94800" cy="948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8" name="Google Shape;118;p19"/>
          <p:cNvSpPr/>
          <p:nvPr/>
        </p:nvSpPr>
        <p:spPr>
          <a:xfrm>
            <a:off x="6479764" y="1789889"/>
            <a:ext cx="94800" cy="94800"/>
          </a:xfrm>
          <a:prstGeom prst="ellipse">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rotWithShape="1">
          <a:blip r:embed="rId3">
            <a:alphaModFix/>
          </a:blip>
          <a:srcRect b="3334" l="0" r="0" t="0"/>
          <a:stretch/>
        </p:blipFill>
        <p:spPr>
          <a:xfrm>
            <a:off x="1101975" y="618550"/>
            <a:ext cx="6940049" cy="3776024"/>
          </a:xfrm>
          <a:prstGeom prst="rect">
            <a:avLst/>
          </a:prstGeom>
          <a:noFill/>
          <a:ln>
            <a:noFill/>
          </a:ln>
        </p:spPr>
      </p:pic>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Popolarità</a:t>
            </a:r>
            <a:endParaRPr/>
          </a:p>
        </p:txBody>
      </p:sp>
      <p:sp>
        <p:nvSpPr>
          <p:cNvPr id="125" name="Google Shape;125;p20"/>
          <p:cNvSpPr txBox="1"/>
          <p:nvPr/>
        </p:nvSpPr>
        <p:spPr>
          <a:xfrm>
            <a:off x="4116900" y="4482850"/>
            <a:ext cx="503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000"/>
              <a:t>https://www.developernation.net/blog/language-communities-an-update</a:t>
            </a:r>
            <a:endParaRPr i="1" sz="1000"/>
          </a:p>
        </p:txBody>
      </p:sp>
      <p:sp>
        <p:nvSpPr>
          <p:cNvPr id="126" name="Google Shape;126;p20"/>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917575" y="676261"/>
            <a:ext cx="7308850" cy="4113974"/>
          </a:xfrm>
          <a:prstGeom prst="rect">
            <a:avLst/>
          </a:prstGeom>
          <a:noFill/>
          <a:ln>
            <a:noFill/>
          </a:ln>
        </p:spPr>
      </p:pic>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Popolarità</a:t>
            </a:r>
            <a:endParaRPr/>
          </a:p>
        </p:txBody>
      </p:sp>
      <p:sp>
        <p:nvSpPr>
          <p:cNvPr id="133" name="Google Shape;133;p21"/>
          <p:cNvSpPr txBox="1"/>
          <p:nvPr/>
        </p:nvSpPr>
        <p:spPr>
          <a:xfrm>
            <a:off x="4116900" y="4482850"/>
            <a:ext cx="503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it" sz="1000"/>
              <a:t>https://www.developernation.net/blog/language-communities-an-update</a:t>
            </a:r>
            <a:endParaRPr i="1" sz="1000"/>
          </a:p>
        </p:txBody>
      </p:sp>
      <p:sp>
        <p:nvSpPr>
          <p:cNvPr id="134" name="Google Shape;134;p21"/>
          <p:cNvSpPr txBox="1"/>
          <p:nvPr>
            <p:ph idx="12" type="sldNum"/>
          </p:nvPr>
        </p:nvSpPr>
        <p:spPr>
          <a:xfrm>
            <a:off x="8472458" y="476850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