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01b2eb5b39_0_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101b2eb5b3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8298a42ed_1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8298a42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8298a42ed_1_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8298a42e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8298a42ed_1_1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8298a42e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886613276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8866132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8298a42ed_1_2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8298a42e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9c3f48733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9c3f487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9c3f48733_0_4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9c3f4873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9c3f48733_0_2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9c3f4873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9c3f48733_0_8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9c3f4873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9c3f48733_0_10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9c3f4873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e74e1169c8_0_5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e74e1169c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c3f48733_0_11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9c3f4873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d867d5873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0d867d58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0d867d5873_0_2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0d867d587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d867d5873_0_3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d867d587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d867d5873_0_6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d867d587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0d867d5873_0_8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0d867d587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d867d5873_0_10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0d867d587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d867d5873_0_12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d867d587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08298a42ed_1_3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08298a42ed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e8434f6218_0_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e8434f621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ec17ee3b57_0_9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ec17ee3b5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6f8d905f0_0_1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6f8d905f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06f8d905f0_0_4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06f8d905f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c27683d790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c27683d7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c27683d790_0_1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c27683d79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c27683d790_0_4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c27683d79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c27683d790_0_6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c27683d79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c27683d790_0_14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c27683d79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c27683d790_0_11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c27683d79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19442a2f0f_0_27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19442a2f0f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19442a2f0f_0_28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19442a2f0f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f662abc96e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f662abc9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19442a2f0f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19442a2f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19442a2f0f_0_2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19442a2f0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19442a2f0f_0_5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19442a2f0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19442a2f0f_0_8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119442a2f0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19442a2f0f_0_21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19442a2f0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19442a2f0f_0_33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19442a2f0f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19442a2f0f_0_34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119442a2f0f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e8434f6218_0_4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e8434f621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e8434f6218_0_3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e8434f621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e8434f6218_0_6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e8434f621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c17ee3b57_0_8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c17ee3b5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e8434f6218_0_5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e8434f621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e8434f6218_0_6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e8434f621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e8434f6218_0_13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e8434f621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e8434f6218_0_15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e8434f621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e8434f6218_0_7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e8434f621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e8434f6218_0_8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e8434f621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e8434f6218_0_149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e8434f621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0b7f1783bb_2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10b7f1783b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e8434f6218_0_9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e8434f621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de01045c81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1de01045c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c17ee3b57_0_10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c17ee3b5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1de01045c81_0_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1de01045c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de01045c81_0_1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de01045c8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de01045c81_0_2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de01045c8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de01045c81_0_2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de01045c8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103358fa663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103358fa6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74e1169c8_0_114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74e1169c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8434f6218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8434f62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6f8d905f0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6f8d905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4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5319075"/>
            <a:ext cx="9144000" cy="3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None/>
              <a:defRPr b="1" sz="2800">
                <a:solidFill>
                  <a:srgbClr val="0B539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None/>
              <a:defRPr b="1" sz="2800">
                <a:solidFill>
                  <a:srgbClr val="0B539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None/>
              <a:defRPr b="1" sz="2800">
                <a:solidFill>
                  <a:srgbClr val="0B539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None/>
              <a:defRPr b="1" sz="2800">
                <a:solidFill>
                  <a:srgbClr val="0B539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None/>
              <a:defRPr b="1" sz="2800">
                <a:solidFill>
                  <a:srgbClr val="0B539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None/>
              <a:defRPr b="1" sz="2800">
                <a:solidFill>
                  <a:srgbClr val="0B539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None/>
              <a:defRPr b="1" sz="2800">
                <a:solidFill>
                  <a:srgbClr val="0B539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None/>
              <a:defRPr b="1" sz="28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1019175" y="5340050"/>
            <a:ext cx="667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chemeClr val="lt1"/>
                </a:solidFill>
              </a:rPr>
              <a:t>© G. Malnati, A. Savino, 2021-25</a:t>
            </a:r>
            <a:endParaRPr i="1" sz="1100"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.rust-lang.org/stable/error-index.html#E0506" TargetMode="External"/><Relationship Id="rId4" Type="http://schemas.openxmlformats.org/officeDocument/2006/relationships/hyperlink" Target="https://play.rust-lang.org/#" TargetMode="External"/><Relationship Id="rId10" Type="http://schemas.openxmlformats.org/officeDocument/2006/relationships/hyperlink" Target="https://play.rust-lang.org/#" TargetMode="External"/><Relationship Id="rId9" Type="http://schemas.openxmlformats.org/officeDocument/2006/relationships/hyperlink" Target="https://play.rust-lang.org/#" TargetMode="External"/><Relationship Id="rId5" Type="http://schemas.openxmlformats.org/officeDocument/2006/relationships/hyperlink" Target="https://play.rust-lang.org/#" TargetMode="External"/><Relationship Id="rId6" Type="http://schemas.openxmlformats.org/officeDocument/2006/relationships/hyperlink" Target="https://play.rust-lang.org/#" TargetMode="External"/><Relationship Id="rId7" Type="http://schemas.openxmlformats.org/officeDocument/2006/relationships/hyperlink" Target="https://doc.rust-lang.org/stable/error-index.html#E0502" TargetMode="External"/><Relationship Id="rId8" Type="http://schemas.openxmlformats.org/officeDocument/2006/relationships/hyperlink" Target="https://play.rust-lang.org/#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ctrTitle"/>
          </p:nvPr>
        </p:nvSpPr>
        <p:spPr>
          <a:xfrm>
            <a:off x="311708" y="18179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dettagli del linguaggio</a:t>
            </a:r>
            <a:endParaRPr/>
          </a:p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5" name="Google Shape;3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7511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1700" y="41396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2024-25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Riferimenti</a:t>
            </a:r>
            <a:endParaRPr/>
          </a:p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L’espressione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r1 = </a:t>
            </a:r>
            <a:r>
              <a:rPr b="1" lang="it">
                <a:solidFill>
                  <a:srgbClr val="0B5394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v;</a:t>
            </a:r>
            <a:r>
              <a:rPr lang="it"/>
              <a:t>, dove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it"/>
              <a:t> è un qualsiasi valore o espressione, definisce ed inizializza il </a:t>
            </a:r>
            <a:r>
              <a:rPr b="1" i="1" lang="it">
                <a:solidFill>
                  <a:srgbClr val="0B5394"/>
                </a:solidFill>
              </a:rPr>
              <a:t>riferimento</a:t>
            </a:r>
            <a:r>
              <a:rPr lang="it"/>
              <a:t>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endParaRPr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variabile</a:t>
            </a:r>
            <a:r>
              <a:rPr lang="it"/>
              <a:t>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r>
              <a:rPr lang="it"/>
              <a:t> prende a prestito (</a:t>
            </a:r>
            <a:r>
              <a:rPr i="1" lang="it"/>
              <a:t>borrows</a:t>
            </a:r>
            <a:r>
              <a:rPr lang="it"/>
              <a:t>) il valore v e potrà accedervi (in sola lettura) con l’espressione </a:t>
            </a:r>
            <a:r>
              <a:rPr b="1" lang="it">
                <a:solidFill>
                  <a:srgbClr val="0B5394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r1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 riferimento viene rappresentato internamente come un blocco di memoria contenente l’indirizzo di memoria in cui il valore è memorizzato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 riferimenti in sola lettura possono essere copiati, assegnandoli ad un’altra variabile o passandoli come parametro ad una funzione: ma fino a che esiste almeno un riferimento ed è in uso, il valore originale non è modificabile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L’espressione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r2 = </a:t>
            </a:r>
            <a:r>
              <a:rPr b="1" lang="it">
                <a:solidFill>
                  <a:srgbClr val="0B5394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&amp;mut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v;</a:t>
            </a:r>
            <a:r>
              <a:rPr lang="it"/>
              <a:t> definisce ed inizializza il riferimento mutabile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variabile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r2</a:t>
            </a:r>
            <a:r>
              <a:rPr lang="it"/>
              <a:t> prende a prestito, </a:t>
            </a:r>
            <a:r>
              <a:rPr b="1" lang="it"/>
              <a:t>in modo esclusivo</a:t>
            </a:r>
            <a:r>
              <a:rPr lang="it"/>
              <a:t>, il valore v e permette di modificarlo (ad esempio, scrivendo </a:t>
            </a:r>
            <a:r>
              <a:rPr b="1" lang="it">
                <a:solidFill>
                  <a:srgbClr val="0B5394"/>
                </a:solidFill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r2 = …;</a:t>
            </a:r>
            <a:r>
              <a:rPr lang="it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Finché un riferimento mutabile esiste ed è in uso, non è possibile né creare altri riferimenti (mutabili o meno) al valore originale, né accedere in alcun modo al valore originale </a:t>
            </a:r>
            <a:endParaRPr/>
          </a:p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Riferimenti</a:t>
            </a:r>
            <a:endParaRPr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Sebbene possano apparire simili ai puntatori in C/C++, i riferimenti Rust non possono mai essere nulli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Né, tantomeno, contenere l’indirizzo di un valore che è stato già rilasciato o non è stato inizializzato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riferimenti implementano una logica </a:t>
            </a:r>
            <a:r>
              <a:rPr i="1" lang="it">
                <a:solidFill>
                  <a:srgbClr val="0B5394"/>
                </a:solidFill>
              </a:rPr>
              <a:t>single writer </a:t>
            </a:r>
            <a:r>
              <a:rPr b="1" i="1" lang="it">
                <a:solidFill>
                  <a:srgbClr val="0B5394"/>
                </a:solidFill>
              </a:rPr>
              <a:t>or</a:t>
            </a:r>
            <a:r>
              <a:rPr i="1" lang="it">
                <a:solidFill>
                  <a:srgbClr val="0B5394"/>
                </a:solidFill>
              </a:rPr>
              <a:t> multiple readers</a:t>
            </a:r>
            <a:endParaRPr i="1"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sz="1400"/>
              <a:t>Il compilatore, attraverso un apposito modulo detto </a:t>
            </a:r>
            <a:r>
              <a:rPr b="1" i="1" lang="it" sz="1400">
                <a:solidFill>
                  <a:srgbClr val="0B5394"/>
                </a:solidFill>
              </a:rPr>
              <a:t>borrow checker</a:t>
            </a:r>
            <a:r>
              <a:rPr lang="it" sz="1400"/>
              <a:t> si fa carico di garantire questa regola che costituisce la base delle regole di sanità all’interno di Rust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 riferimento Rust è profondamente diverso dall’equivalente C++, pur avendo una notazione vagamente simile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C++, è lecito costruire solo riferimenti a variabili, non al risultato di un’espressione temporanea: un riferimento costituisce un alias alla variabile a cui è stato inizializzato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Poiché il C++ non gestisce in modo specifico l’esistenza in vita né tiene conto delle duplicazioni, i riferimenti C++ possono diventare invalidi e dare origine a comportamenti non definiti</a:t>
            </a:r>
            <a:endParaRPr/>
          </a:p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11700" y="14872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Riferimenti</a:t>
            </a:r>
            <a:endParaRPr/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415775" y="872250"/>
            <a:ext cx="3359100" cy="212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mut i = 32;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r = </a:t>
            </a:r>
            <a:r>
              <a:rPr b="1" lang="it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&amp;i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println!("{}", *r);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i = i+1;    </a:t>
            </a:r>
            <a:r>
              <a:rPr lang="it">
                <a:solidFill>
                  <a:srgbClr val="BF1B1B"/>
                </a:solidFill>
                <a:latin typeface="Consolas"/>
                <a:ea typeface="Consolas"/>
                <a:cs typeface="Consolas"/>
                <a:sym typeface="Consolas"/>
              </a:rPr>
              <a:t>// Problematico!</a:t>
            </a:r>
            <a:endParaRPr>
              <a:solidFill>
                <a:srgbClr val="BF1B1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println!("{}", *r);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3989075" y="872250"/>
            <a:ext cx="4959600" cy="21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BF1B1B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it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[E0506]</a:t>
            </a:r>
            <a:r>
              <a:rPr lang="it" sz="1200">
                <a:solidFill>
                  <a:srgbClr val="BF1B1B"/>
                </a:solidFill>
                <a:latin typeface="Consolas"/>
                <a:ea typeface="Consolas"/>
                <a:cs typeface="Consolas"/>
                <a:sym typeface="Consolas"/>
              </a:rPr>
              <a:t>: cannot assign to `i` because it is borrowed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sz="1200">
                <a:solidFill>
                  <a:schemeClr val="dk1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it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--&gt; src/main.rs:11:3</a:t>
            </a:r>
            <a:endParaRPr sz="1200" u="sng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  <a:hlinkClick r:id="rId6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  |   let r = &amp;i;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-- borrow of `i` occurs here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 |   i = i+1;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^^^^^^^ assignment to borrowed `i` occurs here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 |   println!("{}", *r);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       -- borrow later used here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15775" y="3087125"/>
            <a:ext cx="3359100" cy="212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mut i = 32;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r = </a:t>
            </a:r>
            <a:r>
              <a:rPr b="1" lang="it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&amp;mut i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println!("{}", i);</a:t>
            </a:r>
            <a:r>
              <a:rPr lang="it">
                <a:solidFill>
                  <a:srgbClr val="BF1B1B"/>
                </a:solidFill>
                <a:latin typeface="Consolas"/>
                <a:ea typeface="Consolas"/>
                <a:cs typeface="Consolas"/>
                <a:sym typeface="Consolas"/>
              </a:rPr>
              <a:t>// Problema!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*r = *r+1;    </a:t>
            </a:r>
            <a:endParaRPr>
              <a:solidFill>
                <a:srgbClr val="BF1B1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println!("{}", *r);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3989075" y="3087125"/>
            <a:ext cx="4959600" cy="212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BF1B1B"/>
                </a:solidFill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it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[E0502]</a:t>
            </a:r>
            <a:r>
              <a:rPr lang="it" sz="1200">
                <a:solidFill>
                  <a:srgbClr val="BF1B1B"/>
                </a:solidFill>
                <a:latin typeface="Consolas"/>
                <a:ea typeface="Consolas"/>
                <a:cs typeface="Consolas"/>
                <a:sym typeface="Consolas"/>
              </a:rPr>
              <a:t>: cannot borrow `i` as immutable because it is also borrowed as mutable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 sz="1200">
                <a:solidFill>
                  <a:schemeClr val="dk1"/>
                </a:solidFill>
                <a:uFill>
                  <a:noFill/>
                </a:uFill>
                <a:latin typeface="Consolas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it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--&gt; src/main.rs:9:18</a:t>
            </a:r>
            <a:endParaRPr sz="1200" u="sng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  <a:hlinkClick r:id="rId10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  |   let r = &amp;mut i;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------ mutable borrow occurs here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9  |   println!("{}", i);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       ^ immutable borrow occurs here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 |   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11 |   *r = *r+1;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-- mutable borrow later used here</a:t>
            </a:r>
            <a:endParaRPr>
              <a:solidFill>
                <a:srgbClr val="BF1B1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Una variabile locale è </a:t>
            </a:r>
            <a:r>
              <a:rPr b="1" lang="it">
                <a:solidFill>
                  <a:srgbClr val="0B5394"/>
                </a:solidFill>
              </a:rPr>
              <a:t>SEMPRE</a:t>
            </a:r>
            <a:r>
              <a:rPr lang="it"/>
              <a:t> allocata sullo 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Questo si estende di una quantità pari alla dimensione del valore che deve essere memorizzato nella variabile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</a:t>
            </a:r>
            <a:r>
              <a:rPr lang="it"/>
              <a:t>uando la variabile esce dal proprio scope sintattico (quando, cioè, il programma raggiunge la fine del blocco in cui la variabile è stata definita), lo stack si contrae ed il valore viene rilasciato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alcune situazioni </a:t>
            </a:r>
            <a:r>
              <a:rPr b="1" lang="it">
                <a:solidFill>
                  <a:srgbClr val="0B5394"/>
                </a:solidFill>
              </a:rPr>
              <a:t>non è nota la dimensione</a:t>
            </a:r>
            <a:r>
              <a:rPr lang="it"/>
              <a:t> del dato che deve essere memorizzato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altri, occorre </a:t>
            </a:r>
            <a:r>
              <a:rPr b="1" lang="it">
                <a:solidFill>
                  <a:srgbClr val="0B5394"/>
                </a:solidFill>
              </a:rPr>
              <a:t>prolungare il tempo di vita</a:t>
            </a:r>
            <a:r>
              <a:rPr lang="it"/>
              <a:t> del valore oltre quello del blocco sintattico in cui è definito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queste occasioni si può allocare un oggetto sullo heap, utilizzando il tipo generico </a:t>
            </a:r>
            <a:r>
              <a:rPr b="1" lang="it">
                <a:solidFill>
                  <a:srgbClr val="0B5394"/>
                </a:solidFill>
              </a:rPr>
              <a:t>Box&lt;T&gt;</a:t>
            </a:r>
            <a:endParaRPr b="1"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variabile di questo tipo contiene il puntatore al valore</a:t>
            </a:r>
            <a:endParaRPr/>
          </a:p>
        </p:txBody>
      </p: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alloca un valore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Box</a:t>
            </a:r>
            <a:r>
              <a:rPr lang="it"/>
              <a:t> con il costrutto</a:t>
            </a:r>
            <a:r>
              <a:rPr b="1" lang="it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br>
              <a:rPr b="1" lang="it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b = Box::new(v);</a:t>
            </a:r>
            <a:br>
              <a:rPr b="1" lang="it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it"/>
              <a:t>dove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it"/>
              <a:t> è un qualsiasi valore</a:t>
            </a:r>
            <a:r>
              <a:rPr lang="it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Questa istruzione definisce la variabile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it"/>
              <a:t> che conterrà un puntatore ad un blocco allocato sullo heap che a sua volta contiene il valore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accede al valore contenuto nel blocco con l’espressione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*b</a:t>
            </a:r>
            <a:endParaRPr>
              <a:solidFill>
                <a:srgbClr val="0B5394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la variabile b è definita come mutabile, è possibile modificare il contenuto a cui si punta con l’espressione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*b = …;</a:t>
            </a:r>
            <a:endParaRPr>
              <a:solidFill>
                <a:srgbClr val="0B5394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Quando l’esecuzione del programma raggiungerà la fine del blocco di codice in cui la variabile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it"/>
              <a:t> è stata definita (fine del sua visibilità sintattica), il blocco sarà rilasciato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 meno che il contenuto di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it"/>
              <a:t> (il puntatore al blocco) sia stato </a:t>
            </a:r>
            <a:r>
              <a:rPr b="1" lang="it">
                <a:solidFill>
                  <a:srgbClr val="0B5394"/>
                </a:solidFill>
              </a:rPr>
              <a:t>mosso</a:t>
            </a:r>
            <a:r>
              <a:rPr lang="it"/>
              <a:t> in un’altra variabile </a:t>
            </a:r>
            <a:endParaRPr/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429600" y="1379925"/>
            <a:ext cx="3619200" cy="212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useBox()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let i = 4;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mut b = Box::new( (5, 2) 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(*b).1 = 7;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println!(</a:t>
            </a: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"{:?}", *b); // (5,7)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println!("{:?}", b);  // (5,7)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4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</a:t>
            </a:r>
            <a:endParaRPr b="1"/>
          </a:p>
        </p:txBody>
      </p:sp>
      <p:sp>
        <p:nvSpPr>
          <p:cNvPr id="163" name="Google Shape;163;p21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6062775" y="1872525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613375" y="1703800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73" name="Google Shape;173;p22"/>
          <p:cNvSpPr txBox="1"/>
          <p:nvPr/>
        </p:nvSpPr>
        <p:spPr>
          <a:xfrm>
            <a:off x="429600" y="1379925"/>
            <a:ext cx="3619200" cy="212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useBox()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i = 4;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let mut b = Box::new( (5, 2) )</a:t>
            </a: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(*b).1 = 7;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println!("{:?}", *b); // (5,7)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println!("{:?}", b);  // (5,7)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4" name="Google Shape;174;p22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600810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BF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</a:t>
            </a:r>
            <a:endParaRPr b="1"/>
          </a:p>
        </p:txBody>
      </p:sp>
      <p:sp>
        <p:nvSpPr>
          <p:cNvPr id="179" name="Google Shape;179;p22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BF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BF1B1B"/>
                </a:solidFill>
              </a:rPr>
              <a:t>5</a:t>
            </a:r>
            <a:endParaRPr b="1">
              <a:solidFill>
                <a:srgbClr val="BF1B1B"/>
              </a:solidFill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BF1B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BF1B1B"/>
                </a:solidFill>
              </a:rPr>
              <a:t>2</a:t>
            </a:r>
            <a:endParaRPr b="1">
              <a:solidFill>
                <a:srgbClr val="BF1B1B"/>
              </a:solidFill>
            </a:endParaRPr>
          </a:p>
        </p:txBody>
      </p:sp>
      <p:cxnSp>
        <p:nvCxnSpPr>
          <p:cNvPr id="183" name="Google Shape;183;p22"/>
          <p:cNvCxnSpPr>
            <a:stCxn id="184" idx="2"/>
            <a:endCxn id="181" idx="0"/>
          </p:cNvCxnSpPr>
          <p:nvPr/>
        </p:nvCxnSpPr>
        <p:spPr>
          <a:xfrm rot="5400000">
            <a:off x="5504100" y="2443850"/>
            <a:ext cx="1216800" cy="1632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rgbClr val="BF1B1B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184" name="Google Shape;184;p22"/>
          <p:cNvSpPr/>
          <p:nvPr/>
        </p:nvSpPr>
        <p:spPr>
          <a:xfrm>
            <a:off x="608970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6443775" y="1872525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 txBox="1"/>
          <p:nvPr/>
        </p:nvSpPr>
        <p:spPr>
          <a:xfrm>
            <a:off x="606990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</a:t>
            </a:r>
            <a:endParaRPr b="1"/>
          </a:p>
        </p:txBody>
      </p:sp>
      <p:sp>
        <p:nvSpPr>
          <p:cNvPr id="187" name="Google Shape;187;p22"/>
          <p:cNvSpPr/>
          <p:nvPr/>
        </p:nvSpPr>
        <p:spPr>
          <a:xfrm>
            <a:off x="613375" y="1908833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94" name="Google Shape;194;p23"/>
          <p:cNvSpPr txBox="1"/>
          <p:nvPr/>
        </p:nvSpPr>
        <p:spPr>
          <a:xfrm>
            <a:off x="429600" y="1379925"/>
            <a:ext cx="3619200" cy="212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useBox()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i = 4;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b = Box::new( (5, 2) 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(*b).1 = 7;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println!("{:?}", *b); // (5,7)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println!("{:?}", b);  // (5,7)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600810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</a:t>
            </a:r>
            <a:endParaRPr b="1"/>
          </a:p>
        </p:txBody>
      </p:sp>
      <p:sp>
        <p:nvSpPr>
          <p:cNvPr id="200" name="Google Shape;200;p23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BF1B1B"/>
                </a:solidFill>
              </a:rPr>
              <a:t>7</a:t>
            </a:r>
            <a:endParaRPr b="1">
              <a:solidFill>
                <a:srgbClr val="BF1B1B"/>
              </a:solidFill>
            </a:endParaRPr>
          </a:p>
        </p:txBody>
      </p:sp>
      <p:cxnSp>
        <p:nvCxnSpPr>
          <p:cNvPr id="204" name="Google Shape;204;p23"/>
          <p:cNvCxnSpPr>
            <a:stCxn id="205" idx="2"/>
            <a:endCxn id="202" idx="0"/>
          </p:cNvCxnSpPr>
          <p:nvPr/>
        </p:nvCxnSpPr>
        <p:spPr>
          <a:xfrm rot="5400000">
            <a:off x="5504100" y="2443850"/>
            <a:ext cx="1216800" cy="1632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05" name="Google Shape;205;p23"/>
          <p:cNvSpPr/>
          <p:nvPr/>
        </p:nvSpPr>
        <p:spPr>
          <a:xfrm>
            <a:off x="608970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6443775" y="1872525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606990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</a:t>
            </a:r>
            <a:endParaRPr b="1"/>
          </a:p>
        </p:txBody>
      </p:sp>
      <p:sp>
        <p:nvSpPr>
          <p:cNvPr id="208" name="Google Shape;208;p23"/>
          <p:cNvSpPr/>
          <p:nvPr/>
        </p:nvSpPr>
        <p:spPr>
          <a:xfrm>
            <a:off x="613375" y="2328326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214" name="Google Shape;214;p2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15" name="Google Shape;215;p24"/>
          <p:cNvSpPr txBox="1"/>
          <p:nvPr/>
        </p:nvSpPr>
        <p:spPr>
          <a:xfrm>
            <a:off x="429600" y="1379925"/>
            <a:ext cx="3619200" cy="212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useBox()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i = 4;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b = Box::new( (5, 2) 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(*b).1 = 7;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println!("{:?}", *b); // (5,7)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println!("{:?}", b);  // (5,7)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600810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220" name="Google Shape;220;p24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</a:t>
            </a:r>
            <a:endParaRPr b="1"/>
          </a:p>
        </p:txBody>
      </p:sp>
      <p:sp>
        <p:nvSpPr>
          <p:cNvPr id="221" name="Google Shape;221;p24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223" name="Google Shape;223;p24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224" name="Google Shape;224;p24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7</a:t>
            </a:r>
            <a:endParaRPr/>
          </a:p>
        </p:txBody>
      </p:sp>
      <p:cxnSp>
        <p:nvCxnSpPr>
          <p:cNvPr id="225" name="Google Shape;225;p24"/>
          <p:cNvCxnSpPr>
            <a:stCxn id="226" idx="2"/>
            <a:endCxn id="223" idx="0"/>
          </p:cNvCxnSpPr>
          <p:nvPr/>
        </p:nvCxnSpPr>
        <p:spPr>
          <a:xfrm rot="5400000">
            <a:off x="5504100" y="2443850"/>
            <a:ext cx="1216800" cy="1632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26" name="Google Shape;226;p24"/>
          <p:cNvSpPr/>
          <p:nvPr/>
        </p:nvSpPr>
        <p:spPr>
          <a:xfrm>
            <a:off x="608970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/>
          <p:nvPr/>
        </p:nvSpPr>
        <p:spPr>
          <a:xfrm>
            <a:off x="6443775" y="1872525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"/>
          <p:cNvSpPr txBox="1"/>
          <p:nvPr/>
        </p:nvSpPr>
        <p:spPr>
          <a:xfrm>
            <a:off x="606990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</a:t>
            </a:r>
            <a:endParaRPr b="1"/>
          </a:p>
        </p:txBody>
      </p:sp>
      <p:sp>
        <p:nvSpPr>
          <p:cNvPr id="229" name="Google Shape;229;p24"/>
          <p:cNvSpPr/>
          <p:nvPr/>
        </p:nvSpPr>
        <p:spPr>
          <a:xfrm>
            <a:off x="613375" y="2753318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429600" y="1379925"/>
            <a:ext cx="3619200" cy="212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useBox()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i = 4;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b = Box::new( (5, 2) 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(*b).1 = 7;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println!("{:?}", *b); // (5,7)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println!("{:?}", b);  // (5,7)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39" name="Google Shape;239;p25"/>
          <p:cNvSpPr/>
          <p:nvPr/>
        </p:nvSpPr>
        <p:spPr>
          <a:xfrm>
            <a:off x="600810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241" name="Google Shape;241;p25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</a:t>
            </a:r>
            <a:endParaRPr b="1"/>
          </a:p>
        </p:txBody>
      </p:sp>
      <p:sp>
        <p:nvSpPr>
          <p:cNvPr id="242" name="Google Shape;242;p25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5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244" name="Google Shape;244;p25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245" name="Google Shape;245;p25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7</a:t>
            </a:r>
            <a:endParaRPr/>
          </a:p>
        </p:txBody>
      </p:sp>
      <p:cxnSp>
        <p:nvCxnSpPr>
          <p:cNvPr id="246" name="Google Shape;246;p25"/>
          <p:cNvCxnSpPr>
            <a:stCxn id="247" idx="2"/>
            <a:endCxn id="244" idx="0"/>
          </p:cNvCxnSpPr>
          <p:nvPr/>
        </p:nvCxnSpPr>
        <p:spPr>
          <a:xfrm rot="5400000">
            <a:off x="5504100" y="2443850"/>
            <a:ext cx="1216800" cy="1632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47" name="Google Shape;247;p25"/>
          <p:cNvSpPr/>
          <p:nvPr/>
        </p:nvSpPr>
        <p:spPr>
          <a:xfrm>
            <a:off x="608970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5"/>
          <p:cNvSpPr/>
          <p:nvPr/>
        </p:nvSpPr>
        <p:spPr>
          <a:xfrm>
            <a:off x="6443775" y="1872525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5"/>
          <p:cNvSpPr txBox="1"/>
          <p:nvPr/>
        </p:nvSpPr>
        <p:spPr>
          <a:xfrm>
            <a:off x="606990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</a:t>
            </a:r>
            <a:endParaRPr b="1"/>
          </a:p>
        </p:txBody>
      </p:sp>
      <p:sp>
        <p:nvSpPr>
          <p:cNvPr id="250" name="Google Shape;250;p25"/>
          <p:cNvSpPr/>
          <p:nvPr/>
        </p:nvSpPr>
        <p:spPr>
          <a:xfrm>
            <a:off x="613375" y="2975633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Variabili e tipi</a:t>
            </a:r>
            <a:endParaRPr/>
          </a:p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Una variabile lega un valore ad un nome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Viene introdotta dalla parola chiave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favorisce l’</a:t>
            </a:r>
            <a:r>
              <a:rPr b="1" lang="it">
                <a:solidFill>
                  <a:srgbClr val="0B5394"/>
                </a:solidFill>
              </a:rPr>
              <a:t>immutabilità</a:t>
            </a:r>
            <a:endParaRPr b="1">
              <a:solidFill>
                <a:srgbClr val="0B5394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Di base, una variabile può essere legata ad UN SOLO VALORE, per tutta la sua esistenza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E’ possibile indicare che la variabile potrà essere legata, in futuro, ad un altro valore (dello stesso tipo) aggiungendo alla parola chiave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it"/>
              <a:t> il modificatore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mut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Ad ogni variabile è associato </a:t>
            </a:r>
            <a:r>
              <a:rPr b="1" lang="it">
                <a:solidFill>
                  <a:srgbClr val="0B5394"/>
                </a:solidFill>
              </a:rPr>
              <a:t>staticamente</a:t>
            </a:r>
            <a:r>
              <a:rPr lang="it"/>
              <a:t> (cioè, per tutta la durata del programma) un tipo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tipo definisce l’insieme dei valori che possono essere memorizzati in una variabile, così come l’insieme delle operazioni che possono essere effettuate su tali valori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tipo associato ad una variabile può essere esplicitamente definito nella clausola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it"/>
              <a:t>che introduce la variabile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it"/>
              <a:t>Il motore di inferenza dei tipi consente, nella maggior parte dei casi, di dedurre il tipo di una variabile dal valore con cui è stata inizializzata</a:t>
            </a:r>
            <a:r>
              <a:rPr lang="it" sz="1800"/>
              <a:t>, </a:t>
            </a:r>
            <a:r>
              <a:rPr lang="it"/>
              <a:t>rendendo opzionale la dichiarazione esplicita</a:t>
            </a:r>
            <a:endParaRPr/>
          </a:p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256" name="Google Shape;256;p2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57" name="Google Shape;257;p26"/>
          <p:cNvSpPr txBox="1"/>
          <p:nvPr/>
        </p:nvSpPr>
        <p:spPr>
          <a:xfrm>
            <a:off x="429600" y="1379925"/>
            <a:ext cx="3619200" cy="212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useBox()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i = 4;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b = Box::new( (5, 2) 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(*b).1 = 7;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println!("{:?}", *b); // (5,7)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println!("{:?}", b);  // (5,7)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</a:rPr>
              <a:t>}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258" name="Google Shape;258;p26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60" name="Google Shape;260;p26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262" name="Google Shape;262;p26"/>
          <p:cNvSpPr/>
          <p:nvPr/>
        </p:nvSpPr>
        <p:spPr>
          <a:xfrm flipH="1">
            <a:off x="5519475" y="187255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6"/>
          <p:cNvSpPr/>
          <p:nvPr/>
        </p:nvSpPr>
        <p:spPr>
          <a:xfrm>
            <a:off x="472759" y="3186951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269" name="Google Shape;269;p2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70" name="Google Shape;270;p27"/>
          <p:cNvSpPr txBox="1"/>
          <p:nvPr/>
        </p:nvSpPr>
        <p:spPr>
          <a:xfrm>
            <a:off x="429600" y="1379925"/>
            <a:ext cx="3989400" cy="212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makeBox(a: i32) -&gt; Box&lt;(i32,i32)&gt;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let r =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Box::new( (a, 1) 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return 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let b = makeBox(5);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c  = b.0 + b.1;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73" name="Google Shape;273;p27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7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275" name="Google Shape;275;p27"/>
          <p:cNvSpPr/>
          <p:nvPr/>
        </p:nvSpPr>
        <p:spPr>
          <a:xfrm>
            <a:off x="5976675" y="187255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7"/>
          <p:cNvSpPr/>
          <p:nvPr/>
        </p:nvSpPr>
        <p:spPr>
          <a:xfrm>
            <a:off x="613375" y="2770600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"/>
          <p:cNvSpPr/>
          <p:nvPr/>
        </p:nvSpPr>
        <p:spPr>
          <a:xfrm>
            <a:off x="539850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"/>
          <p:cNvSpPr/>
          <p:nvPr/>
        </p:nvSpPr>
        <p:spPr>
          <a:xfrm>
            <a:off x="548010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7"/>
          <p:cNvSpPr txBox="1"/>
          <p:nvPr/>
        </p:nvSpPr>
        <p:spPr>
          <a:xfrm>
            <a:off x="546030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r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285" name="Google Shape;285;p28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86" name="Google Shape;286;p28"/>
          <p:cNvSpPr txBox="1"/>
          <p:nvPr/>
        </p:nvSpPr>
        <p:spPr>
          <a:xfrm>
            <a:off x="429600" y="1379925"/>
            <a:ext cx="3989400" cy="212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fn </a:t>
            </a: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makeBox(a: i32)</a:t>
            </a: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-&gt; Box&lt;(i32,i32)&gt; {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r = Box::new( (a, 1) 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return 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b = makeBox(5);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c  = b.0 + b.1;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8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289" name="Google Shape;289;p28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8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291" name="Google Shape;291;p28"/>
          <p:cNvSpPr/>
          <p:nvPr/>
        </p:nvSpPr>
        <p:spPr>
          <a:xfrm>
            <a:off x="6236700" y="1872525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8"/>
          <p:cNvSpPr/>
          <p:nvPr/>
        </p:nvSpPr>
        <p:spPr>
          <a:xfrm>
            <a:off x="483775" y="1466950"/>
            <a:ext cx="36168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8"/>
          <p:cNvSpPr/>
          <p:nvPr/>
        </p:nvSpPr>
        <p:spPr>
          <a:xfrm>
            <a:off x="539850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8"/>
          <p:cNvSpPr/>
          <p:nvPr/>
        </p:nvSpPr>
        <p:spPr>
          <a:xfrm>
            <a:off x="548010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8"/>
          <p:cNvSpPr txBox="1"/>
          <p:nvPr/>
        </p:nvSpPr>
        <p:spPr>
          <a:xfrm>
            <a:off x="546030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</a:t>
            </a:r>
            <a:endParaRPr b="1"/>
          </a:p>
        </p:txBody>
      </p:sp>
      <p:sp>
        <p:nvSpPr>
          <p:cNvPr id="296" name="Google Shape;296;p28"/>
          <p:cNvSpPr/>
          <p:nvPr/>
        </p:nvSpPr>
        <p:spPr>
          <a:xfrm>
            <a:off x="5817588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5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297" name="Google Shape;297;p28"/>
          <p:cNvSpPr txBox="1"/>
          <p:nvPr/>
        </p:nvSpPr>
        <p:spPr>
          <a:xfrm>
            <a:off x="5878538" y="1267075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303" name="Google Shape;303;p29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04" name="Google Shape;304;p29"/>
          <p:cNvSpPr txBox="1"/>
          <p:nvPr/>
        </p:nvSpPr>
        <p:spPr>
          <a:xfrm>
            <a:off x="429600" y="1379925"/>
            <a:ext cx="3989400" cy="212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makeBox(a: i32) -&gt; Box&lt;(i32,i32)&gt;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let r = Box::new( (a, 1) );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return 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b = makeBox(5);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c  = b.0 + b.1;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" name="Google Shape;305;p29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9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307" name="Google Shape;307;p29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9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309" name="Google Shape;309;p29"/>
          <p:cNvSpPr/>
          <p:nvPr/>
        </p:nvSpPr>
        <p:spPr>
          <a:xfrm>
            <a:off x="6672700" y="187255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9"/>
          <p:cNvSpPr/>
          <p:nvPr/>
        </p:nvSpPr>
        <p:spPr>
          <a:xfrm>
            <a:off x="636950" y="1690842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9"/>
          <p:cNvSpPr/>
          <p:nvPr/>
        </p:nvSpPr>
        <p:spPr>
          <a:xfrm>
            <a:off x="539850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9"/>
          <p:cNvSpPr/>
          <p:nvPr/>
        </p:nvSpPr>
        <p:spPr>
          <a:xfrm>
            <a:off x="548010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9"/>
          <p:cNvSpPr txBox="1"/>
          <p:nvPr/>
        </p:nvSpPr>
        <p:spPr>
          <a:xfrm>
            <a:off x="546030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</a:t>
            </a:r>
            <a:endParaRPr b="1"/>
          </a:p>
        </p:txBody>
      </p:sp>
      <p:sp>
        <p:nvSpPr>
          <p:cNvPr id="314" name="Google Shape;314;p29"/>
          <p:cNvSpPr/>
          <p:nvPr/>
        </p:nvSpPr>
        <p:spPr>
          <a:xfrm>
            <a:off x="5817588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315" name="Google Shape;315;p29"/>
          <p:cNvSpPr txBox="1"/>
          <p:nvPr/>
        </p:nvSpPr>
        <p:spPr>
          <a:xfrm>
            <a:off x="5878538" y="1267075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</a:t>
            </a:r>
            <a:endParaRPr b="1"/>
          </a:p>
        </p:txBody>
      </p:sp>
      <p:sp>
        <p:nvSpPr>
          <p:cNvPr id="316" name="Google Shape;316;p29"/>
          <p:cNvSpPr/>
          <p:nvPr/>
        </p:nvSpPr>
        <p:spPr>
          <a:xfrm>
            <a:off x="62451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9"/>
          <p:cNvSpPr/>
          <p:nvPr/>
        </p:nvSpPr>
        <p:spPr>
          <a:xfrm>
            <a:off x="632675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9"/>
          <p:cNvSpPr txBox="1"/>
          <p:nvPr/>
        </p:nvSpPr>
        <p:spPr>
          <a:xfrm>
            <a:off x="630695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r</a:t>
            </a:r>
            <a:endParaRPr b="1"/>
          </a:p>
        </p:txBody>
      </p:sp>
      <p:sp>
        <p:nvSpPr>
          <p:cNvPr id="319" name="Google Shape;319;p29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5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20" name="Google Shape;320;p29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1</a:t>
            </a:r>
            <a:endParaRPr>
              <a:solidFill>
                <a:srgbClr val="980000"/>
              </a:solidFill>
            </a:endParaRPr>
          </a:p>
        </p:txBody>
      </p:sp>
      <p:cxnSp>
        <p:nvCxnSpPr>
          <p:cNvPr id="321" name="Google Shape;321;p29"/>
          <p:cNvCxnSpPr>
            <a:stCxn id="317" idx="2"/>
            <a:endCxn id="319" idx="0"/>
          </p:cNvCxnSpPr>
          <p:nvPr/>
        </p:nvCxnSpPr>
        <p:spPr>
          <a:xfrm rot="5400000">
            <a:off x="5622650" y="2325350"/>
            <a:ext cx="1216800" cy="4002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327" name="Google Shape;327;p30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28" name="Google Shape;328;p30"/>
          <p:cNvSpPr txBox="1"/>
          <p:nvPr/>
        </p:nvSpPr>
        <p:spPr>
          <a:xfrm>
            <a:off x="429600" y="1379925"/>
            <a:ext cx="3989400" cy="212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makeBox(a: i32) -&gt; Box&lt;(i32,i32)&gt;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r = Box::new( (a, 1) 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return r;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b = makeBox(5);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c  = b.0 + b.1;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9" name="Google Shape;329;p30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0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331" name="Google Shape;331;p30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0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333" name="Google Shape;333;p30"/>
          <p:cNvSpPr/>
          <p:nvPr/>
        </p:nvSpPr>
        <p:spPr>
          <a:xfrm>
            <a:off x="636950" y="1907659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0"/>
          <p:cNvSpPr/>
          <p:nvPr/>
        </p:nvSpPr>
        <p:spPr>
          <a:xfrm>
            <a:off x="539850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0"/>
          <p:cNvSpPr/>
          <p:nvPr/>
        </p:nvSpPr>
        <p:spPr>
          <a:xfrm>
            <a:off x="548010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0"/>
          <p:cNvSpPr txBox="1"/>
          <p:nvPr/>
        </p:nvSpPr>
        <p:spPr>
          <a:xfrm>
            <a:off x="546030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</a:t>
            </a:r>
            <a:endParaRPr b="1"/>
          </a:p>
        </p:txBody>
      </p:sp>
      <p:sp>
        <p:nvSpPr>
          <p:cNvPr id="337" name="Google Shape;337;p30"/>
          <p:cNvSpPr/>
          <p:nvPr/>
        </p:nvSpPr>
        <p:spPr>
          <a:xfrm>
            <a:off x="5817588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338" name="Google Shape;338;p30"/>
          <p:cNvSpPr txBox="1"/>
          <p:nvPr/>
        </p:nvSpPr>
        <p:spPr>
          <a:xfrm>
            <a:off x="5878538" y="1267075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</a:t>
            </a:r>
            <a:endParaRPr b="1"/>
          </a:p>
        </p:txBody>
      </p:sp>
      <p:sp>
        <p:nvSpPr>
          <p:cNvPr id="339" name="Google Shape;339;p30"/>
          <p:cNvSpPr/>
          <p:nvPr/>
        </p:nvSpPr>
        <p:spPr>
          <a:xfrm>
            <a:off x="62451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0"/>
          <p:cNvSpPr/>
          <p:nvPr/>
        </p:nvSpPr>
        <p:spPr>
          <a:xfrm>
            <a:off x="632675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0"/>
          <p:cNvSpPr txBox="1"/>
          <p:nvPr/>
        </p:nvSpPr>
        <p:spPr>
          <a:xfrm>
            <a:off x="630695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r</a:t>
            </a:r>
            <a:endParaRPr b="1"/>
          </a:p>
        </p:txBody>
      </p:sp>
      <p:sp>
        <p:nvSpPr>
          <p:cNvPr id="342" name="Google Shape;342;p30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343" name="Google Shape;343;p30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</a:t>
            </a:r>
            <a:endParaRPr/>
          </a:p>
        </p:txBody>
      </p:sp>
      <p:cxnSp>
        <p:nvCxnSpPr>
          <p:cNvPr id="344" name="Google Shape;344;p30"/>
          <p:cNvCxnSpPr>
            <a:stCxn id="340" idx="2"/>
            <a:endCxn id="342" idx="0"/>
          </p:cNvCxnSpPr>
          <p:nvPr/>
        </p:nvCxnSpPr>
        <p:spPr>
          <a:xfrm rot="5400000">
            <a:off x="5622650" y="2325350"/>
            <a:ext cx="1216800" cy="4002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rgbClr val="999999"/>
            </a:solidFill>
            <a:prstDash val="dash"/>
            <a:round/>
            <a:headEnd len="med" w="med" type="oval"/>
            <a:tailEnd len="med" w="med" type="triangle"/>
          </a:ln>
        </p:spPr>
      </p:cxnSp>
      <p:cxnSp>
        <p:nvCxnSpPr>
          <p:cNvPr id="345" name="Google Shape;345;p30"/>
          <p:cNvCxnSpPr>
            <a:stCxn id="335" idx="2"/>
            <a:endCxn id="342" idx="0"/>
          </p:cNvCxnSpPr>
          <p:nvPr/>
        </p:nvCxnSpPr>
        <p:spPr>
          <a:xfrm flipH="1" rot="-5400000">
            <a:off x="5199300" y="2302250"/>
            <a:ext cx="1216800" cy="4464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351" name="Google Shape;351;p3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52" name="Google Shape;352;p31"/>
          <p:cNvSpPr txBox="1"/>
          <p:nvPr/>
        </p:nvSpPr>
        <p:spPr>
          <a:xfrm>
            <a:off x="429600" y="1379925"/>
            <a:ext cx="3989400" cy="212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makeBox(a: i32) -&gt; Box&lt;(i32,i32)&gt;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let r = Box::new( (a, 1) 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return r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b = makeBox(5);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c  = b.0 + b.1;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31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1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355" name="Google Shape;355;p31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1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357" name="Google Shape;357;p31"/>
          <p:cNvSpPr/>
          <p:nvPr/>
        </p:nvSpPr>
        <p:spPr>
          <a:xfrm flipH="1">
            <a:off x="5878600" y="187255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1"/>
          <p:cNvSpPr/>
          <p:nvPr/>
        </p:nvSpPr>
        <p:spPr>
          <a:xfrm>
            <a:off x="487150" y="2118726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1"/>
          <p:cNvSpPr/>
          <p:nvPr/>
        </p:nvSpPr>
        <p:spPr>
          <a:xfrm>
            <a:off x="539850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1"/>
          <p:cNvSpPr/>
          <p:nvPr/>
        </p:nvSpPr>
        <p:spPr>
          <a:xfrm>
            <a:off x="548010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1"/>
          <p:cNvSpPr txBox="1"/>
          <p:nvPr/>
        </p:nvSpPr>
        <p:spPr>
          <a:xfrm>
            <a:off x="546030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</a:t>
            </a:r>
            <a:endParaRPr b="1"/>
          </a:p>
        </p:txBody>
      </p:sp>
      <p:sp>
        <p:nvSpPr>
          <p:cNvPr id="362" name="Google Shape;362;p31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363" name="Google Shape;363;p31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</a:t>
            </a:r>
            <a:endParaRPr/>
          </a:p>
        </p:txBody>
      </p:sp>
      <p:cxnSp>
        <p:nvCxnSpPr>
          <p:cNvPr id="364" name="Google Shape;364;p31"/>
          <p:cNvCxnSpPr>
            <a:stCxn id="360" idx="2"/>
            <a:endCxn id="362" idx="0"/>
          </p:cNvCxnSpPr>
          <p:nvPr/>
        </p:nvCxnSpPr>
        <p:spPr>
          <a:xfrm flipH="1" rot="-5400000">
            <a:off x="5199300" y="2302250"/>
            <a:ext cx="1216800" cy="4464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370" name="Google Shape;370;p3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71" name="Google Shape;371;p32"/>
          <p:cNvSpPr txBox="1"/>
          <p:nvPr/>
        </p:nvSpPr>
        <p:spPr>
          <a:xfrm>
            <a:off x="429600" y="1379925"/>
            <a:ext cx="3989400" cy="212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makeBox(a: i32) -&gt; Box&lt;(i32,i32)&gt;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let r = Box::new( (a, 1) 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return 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b = makeBox(5);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let c  = b.0 + b.1;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2" name="Google Shape;372;p32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2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374" name="Google Shape;374;p32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2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376" name="Google Shape;376;p32"/>
          <p:cNvSpPr/>
          <p:nvPr/>
        </p:nvSpPr>
        <p:spPr>
          <a:xfrm>
            <a:off x="6236700" y="187255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2"/>
          <p:cNvSpPr/>
          <p:nvPr/>
        </p:nvSpPr>
        <p:spPr>
          <a:xfrm>
            <a:off x="510725" y="2967126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2"/>
          <p:cNvSpPr/>
          <p:nvPr/>
        </p:nvSpPr>
        <p:spPr>
          <a:xfrm>
            <a:off x="539850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2"/>
          <p:cNvSpPr/>
          <p:nvPr/>
        </p:nvSpPr>
        <p:spPr>
          <a:xfrm>
            <a:off x="5480100" y="1849250"/>
            <a:ext cx="208800" cy="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2"/>
          <p:cNvSpPr txBox="1"/>
          <p:nvPr/>
        </p:nvSpPr>
        <p:spPr>
          <a:xfrm>
            <a:off x="5460300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b</a:t>
            </a:r>
            <a:endParaRPr b="1"/>
          </a:p>
        </p:txBody>
      </p:sp>
      <p:sp>
        <p:nvSpPr>
          <p:cNvPr id="381" name="Google Shape;381;p32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</a:t>
            </a:r>
            <a:endParaRPr/>
          </a:p>
        </p:txBody>
      </p:sp>
      <p:sp>
        <p:nvSpPr>
          <p:cNvPr id="382" name="Google Shape;382;p32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</a:t>
            </a:r>
            <a:endParaRPr/>
          </a:p>
        </p:txBody>
      </p:sp>
      <p:cxnSp>
        <p:nvCxnSpPr>
          <p:cNvPr id="383" name="Google Shape;383;p32"/>
          <p:cNvCxnSpPr>
            <a:stCxn id="379" idx="2"/>
            <a:endCxn id="381" idx="0"/>
          </p:cNvCxnSpPr>
          <p:nvPr/>
        </p:nvCxnSpPr>
        <p:spPr>
          <a:xfrm flipH="1" rot="-5400000">
            <a:off x="5199300" y="2302250"/>
            <a:ext cx="1216800" cy="4464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84" name="Google Shape;384;p32"/>
          <p:cNvSpPr/>
          <p:nvPr/>
        </p:nvSpPr>
        <p:spPr>
          <a:xfrm>
            <a:off x="5817588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6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85" name="Google Shape;385;p32"/>
          <p:cNvSpPr txBox="1"/>
          <p:nvPr/>
        </p:nvSpPr>
        <p:spPr>
          <a:xfrm>
            <a:off x="5878538" y="1267075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</a:t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Box&lt;T&gt;</a:t>
            </a:r>
            <a:endParaRPr/>
          </a:p>
        </p:txBody>
      </p:sp>
      <p:sp>
        <p:nvSpPr>
          <p:cNvPr id="391" name="Google Shape;391;p33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92" name="Google Shape;392;p33"/>
          <p:cNvSpPr txBox="1"/>
          <p:nvPr/>
        </p:nvSpPr>
        <p:spPr>
          <a:xfrm>
            <a:off x="429600" y="1379925"/>
            <a:ext cx="3989400" cy="2124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makeBox(a: i32) -&gt; Box&lt;(i32,i32)&gt;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let r = Box::new( (a, 1) 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return r;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b = makeBox(5);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  let c  = b.0 + b.1;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33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3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395" name="Google Shape;395;p33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3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397" name="Google Shape;397;p33"/>
          <p:cNvSpPr/>
          <p:nvPr/>
        </p:nvSpPr>
        <p:spPr>
          <a:xfrm flipH="1">
            <a:off x="5341150" y="187255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3"/>
          <p:cNvSpPr/>
          <p:nvPr/>
        </p:nvSpPr>
        <p:spPr>
          <a:xfrm>
            <a:off x="459900" y="3183101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Puntatori nativi</a:t>
            </a:r>
            <a:endParaRPr/>
          </a:p>
        </p:txBody>
      </p:sp>
      <p:sp>
        <p:nvSpPr>
          <p:cNvPr id="404" name="Google Shape;404;p3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definisce anche i tipi dei puntatori nativi come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*const T</a:t>
            </a:r>
            <a:r>
              <a:rPr lang="it"/>
              <a:t> 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*mut T</a:t>
            </a:r>
            <a:r>
              <a:rPr lang="it"/>
              <a:t>, per qualsiasi tipo 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Questi sono, a tutti gli effetti, equivalenti ai puntatori in C e C++ e ne condividono tutti i problemi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Tuttavia, è possibile dereferenziarli (accedere al loro contenuto, in lettura e/o scrittura) solo all’interno di blocchi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unsafe { … }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un programma non fa uso di blocchi unsafe, o se quelli che sono usati contengono solo codice corretto, allora sì può essere certi che l’esecuzione del programma non darà origine a comportamenti non definiti</a:t>
            </a:r>
            <a:endParaRPr/>
          </a:p>
        </p:txBody>
      </p:sp>
      <p:sp>
        <p:nvSpPr>
          <p:cNvPr id="405" name="Google Shape;405;p3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Array</a:t>
            </a:r>
            <a:endParaRPr/>
          </a:p>
        </p:txBody>
      </p:sp>
      <p:sp>
        <p:nvSpPr>
          <p:cNvPr id="411" name="Google Shape;411;p3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 array è una sequenza di oggetti </a:t>
            </a:r>
            <a:r>
              <a:rPr b="1" lang="it">
                <a:solidFill>
                  <a:srgbClr val="0B5394"/>
                </a:solidFill>
              </a:rPr>
              <a:t>omogenei</a:t>
            </a:r>
            <a:r>
              <a:rPr lang="it"/>
              <a:t>, disposti </a:t>
            </a:r>
            <a:r>
              <a:rPr b="1" lang="it">
                <a:solidFill>
                  <a:srgbClr val="0B5394"/>
                </a:solidFill>
              </a:rPr>
              <a:t>consecutivamente</a:t>
            </a:r>
            <a:r>
              <a:rPr lang="it"/>
              <a:t> nello stack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 array ha una dimensione definita all’atto della sua creazione ed immutabile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crea un array racchiudendo la sequenza dei suo valori tra parentesi quadre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 array ha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[T; length]</a:t>
            </a:r>
            <a:r>
              <a:rPr lang="it"/>
              <a:t>, dove T è il tipo dei singoli elementi, length indica il numero dei valori contenuti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accede al contenuto dell’array con la notazione </a:t>
            </a:r>
            <a:r>
              <a:rPr b="1" i="1" lang="it">
                <a:solidFill>
                  <a:srgbClr val="0B5394"/>
                </a:solidFill>
              </a:rPr>
              <a:t>nome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[ index ]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13" name="Google Shape;413;p35"/>
          <p:cNvSpPr txBox="1"/>
          <p:nvPr/>
        </p:nvSpPr>
        <p:spPr>
          <a:xfrm>
            <a:off x="549300" y="3401225"/>
            <a:ext cx="8045400" cy="1693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let a: [i32; 5] = [1, 2, 3, 4, 5]; // a è un array di 5 interi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let b = [0</a:t>
            </a:r>
            <a:r>
              <a:rPr b="1" lang="it">
                <a:solidFill>
                  <a:srgbClr val="BF1B1B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5];                    // b è un array di 5 interi inizializzati a 0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                           // NOTARE il ; per distinguere le notazioni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let l = b.len();                   // l vale 5</a:t>
            </a:r>
            <a:br>
              <a:rPr b="1" lang="it"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let e = a[3];                      // e vale 4                          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Variabili e tipi</a:t>
            </a:r>
            <a:endParaRPr/>
          </a:p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549300" y="1280525"/>
            <a:ext cx="8045400" cy="255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v: i32 = 123;  // v è immutabile e ha tipo i32 (intero a 32 bit con segno)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// v = -5;	     // ERRORE: Non è possibile riassegnare il valore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mut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w = v;     // w può essere riassegnata, ha lo stesso tipo di v (i32)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w = -5;		     // OK. Ora w vale -5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x = 1.3278;    // x è immutabile di tipo f64 (floating point a 64 bit)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y = 1.3278f32; // y è immutabile di tipo f32 (floating point a 32 bit)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one_million = 1_000_000 // si possono usare ‘_’ per separare le cifre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Slice</a:t>
            </a:r>
            <a:endParaRPr/>
          </a:p>
        </p:txBody>
      </p:sp>
      <p:sp>
        <p:nvSpPr>
          <p:cNvPr id="419" name="Google Shape;419;p3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offre la possibilità di fare riferimento ad una sequenza di valori consecutivi la cui lunghezza non è nota in fase di compilazione, ma solo all’atto dell’esecuzione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slice di elementi di tipo T (scritto &amp;[T] ) è un tipo di dato formato da due valori consecutivi: il puntatore all’inizio della sequenza e il numero di elementi della sequenza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Per questa sua natura, viene detto </a:t>
            </a:r>
            <a:r>
              <a:rPr b="1" i="1" lang="it">
                <a:solidFill>
                  <a:srgbClr val="0B5394"/>
                </a:solidFill>
              </a:rPr>
              <a:t>fat pointer</a:t>
            </a:r>
            <a:endParaRPr b="1" i="1"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crea una slice come riferimento ad una porzione di un array o di un vec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a = [ 1, 2, 3, 4 ];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s1: &amp;[i32] = &amp;a;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 //s1 contiene i valori 1, 2, 3,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s2 = &amp;a[0..2];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// s2 contiene i valori 1, 2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s3 = &amp;a[2..];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// s3 contiene i valori 3, 4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Di base, una slice è immutabile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 acquisisce la possibilità di modificare il contenuto attraverso la notazione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ms = &amp;mut a[..];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Come nel caso degli array, si accede ai valori contenuti in una slice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it"/>
              <a:t> con la notazione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s[i]</a:t>
            </a:r>
            <a:r>
              <a:rPr lang="it"/>
              <a:t>, dove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it"/>
              <a:t> è un indice numerico privo di segno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Tentativi di accedere ad una posizione illecita comportano l’immediato arresto del programma (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panic!</a:t>
            </a:r>
            <a:r>
              <a:rPr lang="it"/>
              <a:t>)</a:t>
            </a:r>
            <a:endParaRPr/>
          </a:p>
        </p:txBody>
      </p:sp>
      <p:sp>
        <p:nvSpPr>
          <p:cNvPr id="420" name="Google Shape;420;p3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Vec&lt;T&gt;</a:t>
            </a:r>
            <a:endParaRPr/>
          </a:p>
        </p:txBody>
      </p:sp>
      <p:sp>
        <p:nvSpPr>
          <p:cNvPr id="426" name="Google Shape;426;p3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Il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Vec&lt;T&gt;</a:t>
            </a:r>
            <a:r>
              <a:rPr lang="it"/>
              <a:t> rappresenta una sequenza ridimensionabile di elementi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/>
              <a:t>, allocati sullo heap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Offre una serie di metodi per accedere al suo contenuto e per inserire/togliere valori al suo interno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Una variabile di tipo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Vec&lt;T&gt;</a:t>
            </a:r>
            <a:r>
              <a:rPr lang="it"/>
              <a:t> è una tupla formata da tre valori privati: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Un puntatore ad un buffer allocato sullo heap nel quale sono memorizzati gli elementi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Un intero privo di segno che indica la dimensione complessiva del buffer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Un intero privo di segno che indica quanti elementi sono valorizzati nel buffer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Se si richiede ad un oggetto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Vec&lt;T&gt;</a:t>
            </a:r>
            <a:r>
              <a:rPr lang="it"/>
              <a:t> di inserire un nuovo elemento, questo verrà memorizzato nel buffer nella prima posizione libera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E verrà incrementato l’intero che indica il numero di elementi effettivamente presenti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Nel caso in cui il buffer fosse già completo, verrà allocato un nuovo buffer di dimensioni maggiori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E il contenuto del buffer precedente sarà riversato in quello nuovo, dove verrà poi anche inserito il nuovo elemento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/>
              <a:t>Dopodiché il buffer precedente sarà de-allocato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</a:t>
            </a:r>
            <a:r>
              <a:rPr lang="it"/>
              <a:t>&lt;T&gt;</a:t>
            </a:r>
            <a:endParaRPr/>
          </a:p>
        </p:txBody>
      </p:sp>
      <p:sp>
        <p:nvSpPr>
          <p:cNvPr id="433" name="Google Shape;433;p38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34" name="Google Shape;434;p38"/>
          <p:cNvSpPr txBox="1"/>
          <p:nvPr/>
        </p:nvSpPr>
        <p:spPr>
          <a:xfrm>
            <a:off x="429600" y="1379925"/>
            <a:ext cx="3619200" cy="255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useVe</a:t>
            </a: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let mut v: Vec&lt;i32&gt; = Vec::new();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v.push(2);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v.push(4);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s = &amp;mut v[..];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s[1] = 8;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38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8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437" name="Google Shape;437;p38"/>
          <p:cNvSpPr/>
          <p:nvPr/>
        </p:nvSpPr>
        <p:spPr>
          <a:xfrm>
            <a:off x="5634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x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38" name="Google Shape;438;p38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v</a:t>
            </a:r>
            <a:endParaRPr b="1"/>
          </a:p>
        </p:txBody>
      </p:sp>
      <p:sp>
        <p:nvSpPr>
          <p:cNvPr id="439" name="Google Shape;439;p38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8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441" name="Google Shape;441;p38"/>
          <p:cNvSpPr/>
          <p:nvPr/>
        </p:nvSpPr>
        <p:spPr>
          <a:xfrm>
            <a:off x="6895950" y="1872525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8"/>
          <p:cNvSpPr/>
          <p:nvPr/>
        </p:nvSpPr>
        <p:spPr>
          <a:xfrm>
            <a:off x="613375" y="1703800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8"/>
          <p:cNvSpPr/>
          <p:nvPr/>
        </p:nvSpPr>
        <p:spPr>
          <a:xfrm>
            <a:off x="6006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0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44" name="Google Shape;444;p38"/>
          <p:cNvSpPr/>
          <p:nvPr/>
        </p:nvSpPr>
        <p:spPr>
          <a:xfrm>
            <a:off x="6378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0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45" name="Google Shape;445;p38"/>
          <p:cNvSpPr txBox="1"/>
          <p:nvPr/>
        </p:nvSpPr>
        <p:spPr>
          <a:xfrm>
            <a:off x="5710448" y="1503225"/>
            <a:ext cx="156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size, capacity</a:t>
            </a:r>
            <a:endParaRPr sz="12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Vec&lt;T&gt;</a:t>
            </a:r>
            <a:endParaRPr/>
          </a:p>
        </p:txBody>
      </p:sp>
      <p:sp>
        <p:nvSpPr>
          <p:cNvPr id="451" name="Google Shape;451;p39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52" name="Google Shape;452;p39"/>
          <p:cNvSpPr txBox="1"/>
          <p:nvPr/>
        </p:nvSpPr>
        <p:spPr>
          <a:xfrm>
            <a:off x="429600" y="1379925"/>
            <a:ext cx="3619200" cy="255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useVec()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v: Vec&lt;i32&gt; = Vec::new();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v.push(2);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v.push(4);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s = &amp;mut v[..];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s[1] = 8;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39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9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455" name="Google Shape;455;p39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v</a:t>
            </a:r>
            <a:endParaRPr b="1"/>
          </a:p>
        </p:txBody>
      </p:sp>
      <p:sp>
        <p:nvSpPr>
          <p:cNvPr id="456" name="Google Shape;456;p39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9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458" name="Google Shape;458;p39"/>
          <p:cNvSpPr/>
          <p:nvPr/>
        </p:nvSpPr>
        <p:spPr>
          <a:xfrm>
            <a:off x="613375" y="2114048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9"/>
          <p:cNvSpPr/>
          <p:nvPr/>
        </p:nvSpPr>
        <p:spPr>
          <a:xfrm>
            <a:off x="6006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</a:t>
            </a:r>
            <a:endParaRPr/>
          </a:p>
        </p:txBody>
      </p:sp>
      <p:sp>
        <p:nvSpPr>
          <p:cNvPr id="460" name="Google Shape;460;p39"/>
          <p:cNvSpPr/>
          <p:nvPr/>
        </p:nvSpPr>
        <p:spPr>
          <a:xfrm>
            <a:off x="6378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461" name="Google Shape;461;p39"/>
          <p:cNvSpPr txBox="1"/>
          <p:nvPr/>
        </p:nvSpPr>
        <p:spPr>
          <a:xfrm>
            <a:off x="5710448" y="1503225"/>
            <a:ext cx="156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size, capacity</a:t>
            </a:r>
            <a:endParaRPr sz="1200"/>
          </a:p>
        </p:txBody>
      </p:sp>
      <p:sp>
        <p:nvSpPr>
          <p:cNvPr id="462" name="Google Shape;462;p39"/>
          <p:cNvSpPr/>
          <p:nvPr/>
        </p:nvSpPr>
        <p:spPr>
          <a:xfrm>
            <a:off x="56355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9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2</a:t>
            </a:r>
            <a:endParaRPr>
              <a:solidFill>
                <a:srgbClr val="980000"/>
              </a:solidFill>
            </a:endParaRPr>
          </a:p>
        </p:txBody>
      </p:sp>
      <p:cxnSp>
        <p:nvCxnSpPr>
          <p:cNvPr id="464" name="Google Shape;464;p39"/>
          <p:cNvCxnSpPr>
            <a:endCxn id="463" idx="0"/>
          </p:cNvCxnSpPr>
          <p:nvPr/>
        </p:nvCxnSpPr>
        <p:spPr>
          <a:xfrm flipH="1" rot="-5400000">
            <a:off x="5317750" y="2420800"/>
            <a:ext cx="1216800" cy="209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65" name="Google Shape;465;p39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_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66" name="Google Shape;466;p39"/>
          <p:cNvSpPr/>
          <p:nvPr/>
        </p:nvSpPr>
        <p:spPr>
          <a:xfrm>
            <a:off x="6588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_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67" name="Google Shape;467;p39"/>
          <p:cNvSpPr/>
          <p:nvPr/>
        </p:nvSpPr>
        <p:spPr>
          <a:xfrm>
            <a:off x="6960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_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Vec&lt;T&gt;</a:t>
            </a:r>
            <a:endParaRPr/>
          </a:p>
        </p:txBody>
      </p:sp>
      <p:sp>
        <p:nvSpPr>
          <p:cNvPr id="473" name="Google Shape;473;p40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74" name="Google Shape;474;p40"/>
          <p:cNvSpPr txBox="1"/>
          <p:nvPr/>
        </p:nvSpPr>
        <p:spPr>
          <a:xfrm>
            <a:off x="429600" y="1379925"/>
            <a:ext cx="3619200" cy="255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useVec()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v: Vec&lt;i32&gt; = Vec::new();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v.push(2);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v.push(4);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s = &amp;mut v[..];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s[1] = 8;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Google Shape;475;p40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0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477" name="Google Shape;477;p40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v</a:t>
            </a:r>
            <a:endParaRPr b="1"/>
          </a:p>
        </p:txBody>
      </p:sp>
      <p:sp>
        <p:nvSpPr>
          <p:cNvPr id="478" name="Google Shape;478;p40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0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480" name="Google Shape;480;p40"/>
          <p:cNvSpPr/>
          <p:nvPr/>
        </p:nvSpPr>
        <p:spPr>
          <a:xfrm>
            <a:off x="613375" y="2542000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40"/>
          <p:cNvSpPr/>
          <p:nvPr/>
        </p:nvSpPr>
        <p:spPr>
          <a:xfrm>
            <a:off x="6006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482" name="Google Shape;482;p40"/>
          <p:cNvSpPr/>
          <p:nvPr/>
        </p:nvSpPr>
        <p:spPr>
          <a:xfrm>
            <a:off x="6378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483" name="Google Shape;483;p40"/>
          <p:cNvSpPr txBox="1"/>
          <p:nvPr/>
        </p:nvSpPr>
        <p:spPr>
          <a:xfrm>
            <a:off x="5710448" y="1503225"/>
            <a:ext cx="156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size, capacity</a:t>
            </a:r>
            <a:endParaRPr sz="1200"/>
          </a:p>
        </p:txBody>
      </p:sp>
      <p:sp>
        <p:nvSpPr>
          <p:cNvPr id="484" name="Google Shape;484;p40"/>
          <p:cNvSpPr/>
          <p:nvPr/>
        </p:nvSpPr>
        <p:spPr>
          <a:xfrm>
            <a:off x="56355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0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cxnSp>
        <p:nvCxnSpPr>
          <p:cNvPr id="486" name="Google Shape;486;p40"/>
          <p:cNvCxnSpPr>
            <a:endCxn id="485" idx="0"/>
          </p:cNvCxnSpPr>
          <p:nvPr/>
        </p:nvCxnSpPr>
        <p:spPr>
          <a:xfrm flipH="1" rot="-5400000">
            <a:off x="5317750" y="2420800"/>
            <a:ext cx="1216800" cy="209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87" name="Google Shape;487;p40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4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488" name="Google Shape;488;p40"/>
          <p:cNvSpPr/>
          <p:nvPr/>
        </p:nvSpPr>
        <p:spPr>
          <a:xfrm>
            <a:off x="6588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_</a:t>
            </a:r>
            <a:endParaRPr/>
          </a:p>
        </p:txBody>
      </p:sp>
      <p:sp>
        <p:nvSpPr>
          <p:cNvPr id="489" name="Google Shape;489;p40"/>
          <p:cNvSpPr/>
          <p:nvPr/>
        </p:nvSpPr>
        <p:spPr>
          <a:xfrm>
            <a:off x="6960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_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Vec&lt;T&gt;</a:t>
            </a:r>
            <a:endParaRPr/>
          </a:p>
        </p:txBody>
      </p:sp>
      <p:sp>
        <p:nvSpPr>
          <p:cNvPr id="495" name="Google Shape;495;p4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496" name="Google Shape;496;p41"/>
          <p:cNvSpPr txBox="1"/>
          <p:nvPr/>
        </p:nvSpPr>
        <p:spPr>
          <a:xfrm>
            <a:off x="429600" y="1379925"/>
            <a:ext cx="3619200" cy="255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useVec()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v: Vec&lt;i32&gt; = Vec::new();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v.push(2);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v.push(4);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let mut s = &amp;mut v[..];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s[1] = 8;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7" name="Google Shape;497;p41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1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499" name="Google Shape;499;p41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v</a:t>
            </a:r>
            <a:endParaRPr b="1"/>
          </a:p>
        </p:txBody>
      </p:sp>
      <p:sp>
        <p:nvSpPr>
          <p:cNvPr id="500" name="Google Shape;500;p41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1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502" name="Google Shape;502;p41"/>
          <p:cNvSpPr/>
          <p:nvPr/>
        </p:nvSpPr>
        <p:spPr>
          <a:xfrm>
            <a:off x="613375" y="2975724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1"/>
          <p:cNvSpPr/>
          <p:nvPr/>
        </p:nvSpPr>
        <p:spPr>
          <a:xfrm>
            <a:off x="6006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504" name="Google Shape;504;p41"/>
          <p:cNvSpPr/>
          <p:nvPr/>
        </p:nvSpPr>
        <p:spPr>
          <a:xfrm>
            <a:off x="6378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505" name="Google Shape;505;p41"/>
          <p:cNvSpPr txBox="1"/>
          <p:nvPr/>
        </p:nvSpPr>
        <p:spPr>
          <a:xfrm>
            <a:off x="5710448" y="1503225"/>
            <a:ext cx="156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size, capacity</a:t>
            </a:r>
            <a:endParaRPr sz="1200"/>
          </a:p>
        </p:txBody>
      </p:sp>
      <p:sp>
        <p:nvSpPr>
          <p:cNvPr id="506" name="Google Shape;506;p41"/>
          <p:cNvSpPr/>
          <p:nvPr/>
        </p:nvSpPr>
        <p:spPr>
          <a:xfrm>
            <a:off x="56355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1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cxnSp>
        <p:nvCxnSpPr>
          <p:cNvPr id="508" name="Google Shape;508;p41"/>
          <p:cNvCxnSpPr>
            <a:endCxn id="507" idx="0"/>
          </p:cNvCxnSpPr>
          <p:nvPr/>
        </p:nvCxnSpPr>
        <p:spPr>
          <a:xfrm flipH="1" rot="-5400000">
            <a:off x="5317750" y="2420800"/>
            <a:ext cx="1216800" cy="209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509" name="Google Shape;509;p41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510" name="Google Shape;510;p41"/>
          <p:cNvSpPr/>
          <p:nvPr/>
        </p:nvSpPr>
        <p:spPr>
          <a:xfrm>
            <a:off x="6588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_</a:t>
            </a:r>
            <a:endParaRPr/>
          </a:p>
        </p:txBody>
      </p:sp>
      <p:sp>
        <p:nvSpPr>
          <p:cNvPr id="511" name="Google Shape;511;p41"/>
          <p:cNvSpPr/>
          <p:nvPr/>
        </p:nvSpPr>
        <p:spPr>
          <a:xfrm>
            <a:off x="6960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_</a:t>
            </a:r>
            <a:endParaRPr/>
          </a:p>
        </p:txBody>
      </p:sp>
      <p:sp>
        <p:nvSpPr>
          <p:cNvPr id="512" name="Google Shape;512;p41"/>
          <p:cNvSpPr/>
          <p:nvPr/>
        </p:nvSpPr>
        <p:spPr>
          <a:xfrm>
            <a:off x="7391175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2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513" name="Google Shape;513;p41"/>
          <p:cNvSpPr/>
          <p:nvPr/>
        </p:nvSpPr>
        <p:spPr>
          <a:xfrm>
            <a:off x="7020475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514" name="Google Shape;514;p41"/>
          <p:cNvSpPr/>
          <p:nvPr/>
        </p:nvSpPr>
        <p:spPr>
          <a:xfrm>
            <a:off x="7860625" y="187255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1"/>
          <p:cNvSpPr txBox="1"/>
          <p:nvPr/>
        </p:nvSpPr>
        <p:spPr>
          <a:xfrm>
            <a:off x="7020473" y="1503225"/>
            <a:ext cx="156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</a:t>
            </a:r>
            <a:endParaRPr sz="1200"/>
          </a:p>
        </p:txBody>
      </p:sp>
      <p:sp>
        <p:nvSpPr>
          <p:cNvPr id="516" name="Google Shape;516;p41"/>
          <p:cNvSpPr txBox="1"/>
          <p:nvPr/>
        </p:nvSpPr>
        <p:spPr>
          <a:xfrm>
            <a:off x="7082275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</a:t>
            </a:r>
            <a:endParaRPr b="1"/>
          </a:p>
        </p:txBody>
      </p:sp>
      <p:cxnSp>
        <p:nvCxnSpPr>
          <p:cNvPr id="517" name="Google Shape;517;p41"/>
          <p:cNvCxnSpPr/>
          <p:nvPr/>
        </p:nvCxnSpPr>
        <p:spPr>
          <a:xfrm rot="5400000">
            <a:off x="6025000" y="1932700"/>
            <a:ext cx="1197300" cy="1185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Vec&lt;T&gt;</a:t>
            </a:r>
            <a:endParaRPr/>
          </a:p>
        </p:txBody>
      </p:sp>
      <p:sp>
        <p:nvSpPr>
          <p:cNvPr id="523" name="Google Shape;523;p4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24" name="Google Shape;524;p42"/>
          <p:cNvSpPr txBox="1"/>
          <p:nvPr/>
        </p:nvSpPr>
        <p:spPr>
          <a:xfrm>
            <a:off x="429600" y="1379925"/>
            <a:ext cx="3619200" cy="255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useVec()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v: Vec&lt;i32&gt; = Vec::new();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v.push(2);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v.push(4);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s = &amp;mut v[..];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s[1] = 8;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5" name="Google Shape;525;p42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2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527" name="Google Shape;527;p42"/>
          <p:cNvSpPr txBox="1"/>
          <p:nvPr/>
        </p:nvSpPr>
        <p:spPr>
          <a:xfrm>
            <a:off x="5695200" y="1267050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v</a:t>
            </a:r>
            <a:endParaRPr b="1"/>
          </a:p>
        </p:txBody>
      </p:sp>
      <p:sp>
        <p:nvSpPr>
          <p:cNvPr id="528" name="Google Shape;528;p42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2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530" name="Google Shape;530;p42"/>
          <p:cNvSpPr/>
          <p:nvPr/>
        </p:nvSpPr>
        <p:spPr>
          <a:xfrm>
            <a:off x="613375" y="3391938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2"/>
          <p:cNvSpPr/>
          <p:nvPr/>
        </p:nvSpPr>
        <p:spPr>
          <a:xfrm>
            <a:off x="6006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532" name="Google Shape;532;p42"/>
          <p:cNvSpPr/>
          <p:nvPr/>
        </p:nvSpPr>
        <p:spPr>
          <a:xfrm>
            <a:off x="63782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</a:t>
            </a:r>
            <a:endParaRPr/>
          </a:p>
        </p:txBody>
      </p:sp>
      <p:sp>
        <p:nvSpPr>
          <p:cNvPr id="533" name="Google Shape;533;p42"/>
          <p:cNvSpPr txBox="1"/>
          <p:nvPr/>
        </p:nvSpPr>
        <p:spPr>
          <a:xfrm>
            <a:off x="5710448" y="1503225"/>
            <a:ext cx="156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size, capacity</a:t>
            </a:r>
            <a:endParaRPr sz="1200"/>
          </a:p>
        </p:txBody>
      </p:sp>
      <p:sp>
        <p:nvSpPr>
          <p:cNvPr id="534" name="Google Shape;534;p42"/>
          <p:cNvSpPr/>
          <p:nvPr/>
        </p:nvSpPr>
        <p:spPr>
          <a:xfrm>
            <a:off x="5635550" y="1803525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2"/>
          <p:cNvSpPr/>
          <p:nvPr/>
        </p:nvSpPr>
        <p:spPr>
          <a:xfrm>
            <a:off x="5844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cxnSp>
        <p:nvCxnSpPr>
          <p:cNvPr id="536" name="Google Shape;536;p42"/>
          <p:cNvCxnSpPr>
            <a:endCxn id="535" idx="0"/>
          </p:cNvCxnSpPr>
          <p:nvPr/>
        </p:nvCxnSpPr>
        <p:spPr>
          <a:xfrm flipH="1" rot="-5400000">
            <a:off x="5317750" y="2420800"/>
            <a:ext cx="1216800" cy="209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537" name="Google Shape;537;p42"/>
          <p:cNvSpPr/>
          <p:nvPr/>
        </p:nvSpPr>
        <p:spPr>
          <a:xfrm>
            <a:off x="6216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</a:rPr>
              <a:t>8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538" name="Google Shape;538;p42"/>
          <p:cNvSpPr/>
          <p:nvPr/>
        </p:nvSpPr>
        <p:spPr>
          <a:xfrm>
            <a:off x="6588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_</a:t>
            </a:r>
            <a:endParaRPr/>
          </a:p>
        </p:txBody>
      </p:sp>
      <p:sp>
        <p:nvSpPr>
          <p:cNvPr id="539" name="Google Shape;539;p42"/>
          <p:cNvSpPr/>
          <p:nvPr/>
        </p:nvSpPr>
        <p:spPr>
          <a:xfrm>
            <a:off x="6960850" y="3133900"/>
            <a:ext cx="372000" cy="3606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_</a:t>
            </a:r>
            <a:endParaRPr/>
          </a:p>
        </p:txBody>
      </p:sp>
      <p:sp>
        <p:nvSpPr>
          <p:cNvPr id="540" name="Google Shape;540;p42"/>
          <p:cNvSpPr/>
          <p:nvPr/>
        </p:nvSpPr>
        <p:spPr>
          <a:xfrm>
            <a:off x="7391175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</a:t>
            </a:r>
            <a:endParaRPr/>
          </a:p>
        </p:txBody>
      </p:sp>
      <p:sp>
        <p:nvSpPr>
          <p:cNvPr id="541" name="Google Shape;541;p42"/>
          <p:cNvSpPr/>
          <p:nvPr/>
        </p:nvSpPr>
        <p:spPr>
          <a:xfrm>
            <a:off x="7020475" y="1803550"/>
            <a:ext cx="372000" cy="360600"/>
          </a:xfrm>
          <a:prstGeom prst="rect">
            <a:avLst/>
          </a:prstGeom>
          <a:solidFill>
            <a:srgbClr val="AFD7F7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2"/>
          <p:cNvSpPr txBox="1"/>
          <p:nvPr/>
        </p:nvSpPr>
        <p:spPr>
          <a:xfrm>
            <a:off x="7020473" y="1503225"/>
            <a:ext cx="156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</a:t>
            </a:r>
            <a:endParaRPr sz="1200"/>
          </a:p>
        </p:txBody>
      </p:sp>
      <p:sp>
        <p:nvSpPr>
          <p:cNvPr id="543" name="Google Shape;543;p42"/>
          <p:cNvSpPr txBox="1"/>
          <p:nvPr/>
        </p:nvSpPr>
        <p:spPr>
          <a:xfrm>
            <a:off x="7082275" y="1267063"/>
            <a:ext cx="24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</a:t>
            </a:r>
            <a:endParaRPr b="1"/>
          </a:p>
        </p:txBody>
      </p:sp>
      <p:cxnSp>
        <p:nvCxnSpPr>
          <p:cNvPr id="544" name="Google Shape;544;p42"/>
          <p:cNvCxnSpPr/>
          <p:nvPr/>
        </p:nvCxnSpPr>
        <p:spPr>
          <a:xfrm rot="5400000">
            <a:off x="6025000" y="1932700"/>
            <a:ext cx="1197300" cy="1185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Vec&lt;T&gt;</a:t>
            </a:r>
            <a:endParaRPr/>
          </a:p>
        </p:txBody>
      </p:sp>
      <p:sp>
        <p:nvSpPr>
          <p:cNvPr id="550" name="Google Shape;550;p43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51" name="Google Shape;551;p43"/>
          <p:cNvSpPr txBox="1"/>
          <p:nvPr/>
        </p:nvSpPr>
        <p:spPr>
          <a:xfrm>
            <a:off x="429600" y="1379925"/>
            <a:ext cx="3619200" cy="255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useVec()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v: Vec&lt;i32&gt; = Vec::new();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v.push(2);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v.push(4);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let mut s = &amp;mut v[..];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s[1] = 8;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2" name="Google Shape;552;p43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3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554" name="Google Shape;554;p43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3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556" name="Google Shape;556;p43"/>
          <p:cNvSpPr/>
          <p:nvPr/>
        </p:nvSpPr>
        <p:spPr>
          <a:xfrm>
            <a:off x="460975" y="3615745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3"/>
          <p:cNvSpPr/>
          <p:nvPr/>
        </p:nvSpPr>
        <p:spPr>
          <a:xfrm flipH="1">
            <a:off x="5346025" y="187255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Stringhe</a:t>
            </a:r>
            <a:endParaRPr/>
          </a:p>
        </p:txBody>
      </p:sp>
      <p:sp>
        <p:nvSpPr>
          <p:cNvPr id="563" name="Google Shape;563;p4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offre due modi principali di rappresentare le stringhe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Come array di caratteri (immutabili) con rappresentazione Unicode, memorizzati in un’area statica, rappresentato dal tipo primitivo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Come oggetti allocati dinamicamente, utilizzando il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 b="1"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Le costanti di tipo stringa presenti nel codice sorgente sono racchiuse tra doppi apici (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it"/>
              <a:t>)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compilatore provvede ad inserirle in un’apposita area statica di memoria, in modo compatto, senza aggiungere alcun terminatore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Poiché il tipo primitivo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it"/>
              <a:t> non è direttamente manipolabile, si accede ad esso </a:t>
            </a:r>
            <a:r>
              <a:rPr b="1" lang="it">
                <a:solidFill>
                  <a:srgbClr val="0B5394"/>
                </a:solidFill>
              </a:rPr>
              <a:t>solo tramite uno slice</a:t>
            </a:r>
            <a:r>
              <a:rPr lang="it"/>
              <a:t>, di tipo 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&amp;str</a:t>
            </a:r>
            <a:endParaRPr b="1"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Esso contiene l’indirizzo del primo carattere e la lunghezza della stringa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Per questa sua struttura, gli oggetti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&amp;str</a:t>
            </a:r>
            <a:r>
              <a:rPr lang="it"/>
              <a:t> possono referenziare sia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it"/>
              <a:t> veri e propri, sia i buffer allocati dinamicamente all’interno del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it"/>
              <a:t> e, per questo, costituiscono il fondamento dell’interoperabilità tra i due formati</a:t>
            </a:r>
            <a:endParaRPr/>
          </a:p>
        </p:txBody>
      </p:sp>
      <p:sp>
        <p:nvSpPr>
          <p:cNvPr id="564" name="Google Shape;564;p4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Stringhe</a:t>
            </a:r>
            <a:endParaRPr/>
          </a:p>
        </p:txBody>
      </p:sp>
      <p:sp>
        <p:nvSpPr>
          <p:cNvPr id="570" name="Google Shape;570;p4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Gli oggetti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it"/>
              <a:t> contengono un puntatore ad un buffer allocato dinamicamente, l’effettiva lunghezza della stringa e la capacità del buffer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la stringa è mutabile e vengono inseriti al suo interno più caratteri di quelli che il buffer può contenere, il buffer viene automaticamente allocato nuovamente con una capacità maggiore, così da ospitare quanto richiesto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Tutti i metodi che sono leciti su un oggetto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&amp;str</a:t>
            </a:r>
            <a:r>
              <a:rPr lang="it"/>
              <a:t> sono anche disponibili per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&amp;String</a:t>
            </a:r>
            <a:endParaRPr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Inoltre, se una funzione accetta un parametro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&amp;str</a:t>
            </a:r>
            <a:r>
              <a:rPr lang="it"/>
              <a:t>, è possibile passare come argomento corrispondente il riferimento ad un oggetto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Valori ed espressioni</a:t>
            </a:r>
            <a:endParaRPr/>
          </a:p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Un’espressione è un costrutto sintattico la cui esecuzione produce un valore di un dato tipo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4 + ( 3 * 2 )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Le espressioni sono valutate bottom-up, si possono usare le parentesi tonde per modificare l’ordine con cui un’espressione viene valutata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variabile è un modo comodo per catturare il risultato di un’espressione attribuendogli un nome, per poterlo usare in seguito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Tutte le espressioni producono un valore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 differenza di quanto avviene in C e in C++, la maggior parte delle istruzioni vengono viste come espressioni (e, di conseguenza, producono un valore)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Ma, al contrario, alcuni costrutti che in C e C++ restituiscono un valore (come le assegnazioni), in Rust hanno tipo () - che corrisponde al tipo void del C/C++</a:t>
            </a:r>
            <a:endParaRPr/>
          </a:p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Stringhe</a:t>
            </a:r>
            <a:endParaRPr/>
          </a:p>
        </p:txBody>
      </p:sp>
      <p:sp>
        <p:nvSpPr>
          <p:cNvPr id="577" name="Google Shape;577;p46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  let hello: &amp;str = "hello,";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mut s = String::new();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s.push_str(hello);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s.push_str(" world!");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8" name="Google Shape;578;p4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79" name="Google Shape;579;p46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6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581" name="Google Shape;581;p46"/>
          <p:cNvSpPr txBox="1"/>
          <p:nvPr/>
        </p:nvSpPr>
        <p:spPr>
          <a:xfrm>
            <a:off x="5371450" y="12670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hello</a:t>
            </a:r>
            <a:endParaRPr b="1"/>
          </a:p>
        </p:txBody>
      </p:sp>
      <p:sp>
        <p:nvSpPr>
          <p:cNvPr id="582" name="Google Shape;582;p46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583" name="Google Shape;583;p46"/>
          <p:cNvSpPr/>
          <p:nvPr/>
        </p:nvSpPr>
        <p:spPr>
          <a:xfrm>
            <a:off x="6142785" y="1872525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6"/>
          <p:cNvSpPr/>
          <p:nvPr/>
        </p:nvSpPr>
        <p:spPr>
          <a:xfrm>
            <a:off x="5264100" y="4501369"/>
            <a:ext cx="3568200" cy="3606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6"/>
          <p:cNvSpPr txBox="1"/>
          <p:nvPr/>
        </p:nvSpPr>
        <p:spPr>
          <a:xfrm>
            <a:off x="4486325" y="44642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static</a:t>
            </a:r>
            <a:endParaRPr/>
          </a:p>
        </p:txBody>
      </p:sp>
      <p:grpSp>
        <p:nvGrpSpPr>
          <p:cNvPr id="586" name="Google Shape;586;p46"/>
          <p:cNvGrpSpPr/>
          <p:nvPr/>
        </p:nvGrpSpPr>
        <p:grpSpPr>
          <a:xfrm>
            <a:off x="5371450" y="1803525"/>
            <a:ext cx="741125" cy="360600"/>
            <a:chOff x="5371450" y="1803525"/>
            <a:chExt cx="741125" cy="360600"/>
          </a:xfrm>
        </p:grpSpPr>
        <p:grpSp>
          <p:nvGrpSpPr>
            <p:cNvPr id="587" name="Google Shape;587;p46"/>
            <p:cNvGrpSpPr/>
            <p:nvPr/>
          </p:nvGrpSpPr>
          <p:grpSpPr>
            <a:xfrm>
              <a:off x="5371450" y="1803525"/>
              <a:ext cx="741125" cy="360600"/>
              <a:chOff x="5493725" y="1803525"/>
              <a:chExt cx="741125" cy="360600"/>
            </a:xfrm>
          </p:grpSpPr>
          <p:sp>
            <p:nvSpPr>
              <p:cNvPr id="588" name="Google Shape;588;p46"/>
              <p:cNvSpPr/>
              <p:nvPr/>
            </p:nvSpPr>
            <p:spPr>
              <a:xfrm>
                <a:off x="5493725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cap="flat" cmpd="sng" w="19050">
                <a:solidFill>
                  <a:srgbClr val="98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46"/>
              <p:cNvSpPr/>
              <p:nvPr/>
            </p:nvSpPr>
            <p:spPr>
              <a:xfrm>
                <a:off x="5862850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cap="flat" cmpd="sng" w="19050">
                <a:solidFill>
                  <a:srgbClr val="98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>
                    <a:solidFill>
                      <a:srgbClr val="980000"/>
                    </a:solidFill>
                  </a:rPr>
                  <a:t>6</a:t>
                </a:r>
                <a:endParaRPr>
                  <a:solidFill>
                    <a:srgbClr val="980000"/>
                  </a:solidFill>
                </a:endParaRPr>
              </a:p>
            </p:txBody>
          </p:sp>
        </p:grpSp>
        <p:sp>
          <p:nvSpPr>
            <p:cNvPr id="590" name="Google Shape;590;p46"/>
            <p:cNvSpPr/>
            <p:nvPr/>
          </p:nvSpPr>
          <p:spPr>
            <a:xfrm>
              <a:off x="5472949" y="1872525"/>
              <a:ext cx="171300" cy="139200"/>
            </a:xfrm>
            <a:prstGeom prst="rect">
              <a:avLst/>
            </a:prstGeom>
            <a:solidFill>
              <a:srgbClr val="AFD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" name="Google Shape;591;p46"/>
          <p:cNvSpPr/>
          <p:nvPr/>
        </p:nvSpPr>
        <p:spPr>
          <a:xfrm>
            <a:off x="613375" y="1856200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6"/>
          <p:cNvSpPr txBox="1"/>
          <p:nvPr/>
        </p:nvSpPr>
        <p:spPr>
          <a:xfrm>
            <a:off x="5447650" y="1495650"/>
            <a:ext cx="71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</a:t>
            </a:r>
            <a:endParaRPr sz="1200"/>
          </a:p>
        </p:txBody>
      </p:sp>
      <p:cxnSp>
        <p:nvCxnSpPr>
          <p:cNvPr id="593" name="Google Shape;593;p46"/>
          <p:cNvCxnSpPr>
            <a:stCxn id="590" idx="2"/>
            <a:endCxn id="594" idx="0"/>
          </p:cNvCxnSpPr>
          <p:nvPr/>
        </p:nvCxnSpPr>
        <p:spPr>
          <a:xfrm rot="5400000">
            <a:off x="4299049" y="3241875"/>
            <a:ext cx="2489700" cy="29400"/>
          </a:xfrm>
          <a:prstGeom prst="curvedConnector3">
            <a:avLst>
              <a:gd fmla="val 49999" name="adj1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594" name="Google Shape;594;p46"/>
          <p:cNvSpPr/>
          <p:nvPr/>
        </p:nvSpPr>
        <p:spPr>
          <a:xfrm>
            <a:off x="5435775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5" name="Google Shape;595;p46"/>
          <p:cNvSpPr/>
          <p:nvPr/>
        </p:nvSpPr>
        <p:spPr>
          <a:xfrm>
            <a:off x="5624962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6" name="Google Shape;596;p46"/>
          <p:cNvSpPr/>
          <p:nvPr/>
        </p:nvSpPr>
        <p:spPr>
          <a:xfrm>
            <a:off x="5806060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7" name="Google Shape;597;p46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6"/>
          <p:cNvSpPr/>
          <p:nvPr/>
        </p:nvSpPr>
        <p:spPr>
          <a:xfrm>
            <a:off x="5994086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9" name="Google Shape;599;p46"/>
          <p:cNvSpPr/>
          <p:nvPr/>
        </p:nvSpPr>
        <p:spPr>
          <a:xfrm>
            <a:off x="6182112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0" name="Google Shape;600;p46"/>
          <p:cNvSpPr/>
          <p:nvPr/>
        </p:nvSpPr>
        <p:spPr>
          <a:xfrm>
            <a:off x="6370138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1" name="Google Shape;601;p46"/>
          <p:cNvSpPr/>
          <p:nvPr/>
        </p:nvSpPr>
        <p:spPr>
          <a:xfrm>
            <a:off x="6746213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2" name="Google Shape;602;p46"/>
          <p:cNvSpPr/>
          <p:nvPr/>
        </p:nvSpPr>
        <p:spPr>
          <a:xfrm>
            <a:off x="6934239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3" name="Google Shape;603;p46"/>
          <p:cNvSpPr/>
          <p:nvPr/>
        </p:nvSpPr>
        <p:spPr>
          <a:xfrm>
            <a:off x="7122265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4" name="Google Shape;604;p46"/>
          <p:cNvSpPr/>
          <p:nvPr/>
        </p:nvSpPr>
        <p:spPr>
          <a:xfrm>
            <a:off x="7298416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5" name="Google Shape;605;p46"/>
          <p:cNvSpPr/>
          <p:nvPr/>
        </p:nvSpPr>
        <p:spPr>
          <a:xfrm>
            <a:off x="7479514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6" name="Google Shape;606;p46"/>
          <p:cNvSpPr/>
          <p:nvPr/>
        </p:nvSpPr>
        <p:spPr>
          <a:xfrm>
            <a:off x="7665561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7" name="Google Shape;607;p46"/>
          <p:cNvSpPr/>
          <p:nvPr/>
        </p:nvSpPr>
        <p:spPr>
          <a:xfrm>
            <a:off x="7846660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Stringhe</a:t>
            </a:r>
            <a:endParaRPr/>
          </a:p>
        </p:txBody>
      </p:sp>
      <p:sp>
        <p:nvSpPr>
          <p:cNvPr id="613" name="Google Shape;613;p47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hello: &amp;str = "hello,";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  let mut s = String::new();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s.push_str(hello);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s.push_str(" world!");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4" name="Google Shape;614;p4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15" name="Google Shape;615;p47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7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617" name="Google Shape;617;p47"/>
          <p:cNvSpPr txBox="1"/>
          <p:nvPr/>
        </p:nvSpPr>
        <p:spPr>
          <a:xfrm>
            <a:off x="5371450" y="12670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hello</a:t>
            </a:r>
            <a:endParaRPr b="1"/>
          </a:p>
        </p:txBody>
      </p:sp>
      <p:sp>
        <p:nvSpPr>
          <p:cNvPr id="618" name="Google Shape;618;p47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619" name="Google Shape;619;p47"/>
          <p:cNvSpPr/>
          <p:nvPr/>
        </p:nvSpPr>
        <p:spPr>
          <a:xfrm>
            <a:off x="7469310" y="1872550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0" name="Google Shape;620;p47"/>
          <p:cNvGrpSpPr/>
          <p:nvPr/>
        </p:nvGrpSpPr>
        <p:grpSpPr>
          <a:xfrm>
            <a:off x="6169225" y="1804251"/>
            <a:ext cx="1110249" cy="360600"/>
            <a:chOff x="5493725" y="1803525"/>
            <a:chExt cx="1110249" cy="360600"/>
          </a:xfrm>
        </p:grpSpPr>
        <p:sp>
          <p:nvSpPr>
            <p:cNvPr id="621" name="Google Shape;621;p47"/>
            <p:cNvSpPr/>
            <p:nvPr/>
          </p:nvSpPr>
          <p:spPr>
            <a:xfrm>
              <a:off x="5493725" y="1803525"/>
              <a:ext cx="372000" cy="360600"/>
            </a:xfrm>
            <a:prstGeom prst="rect">
              <a:avLst/>
            </a:prstGeom>
            <a:solidFill>
              <a:srgbClr val="AFD7F7"/>
            </a:solidFill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980000"/>
                  </a:solidFill>
                </a:rPr>
                <a:t>x</a:t>
              </a:r>
              <a:endParaRPr>
                <a:solidFill>
                  <a:srgbClr val="980000"/>
                </a:solidFill>
              </a:endParaRPr>
            </a:p>
          </p:txBody>
        </p:sp>
        <p:sp>
          <p:nvSpPr>
            <p:cNvPr id="622" name="Google Shape;622;p47"/>
            <p:cNvSpPr/>
            <p:nvPr/>
          </p:nvSpPr>
          <p:spPr>
            <a:xfrm>
              <a:off x="5862850" y="1803525"/>
              <a:ext cx="372000" cy="360600"/>
            </a:xfrm>
            <a:prstGeom prst="rect">
              <a:avLst/>
            </a:prstGeom>
            <a:solidFill>
              <a:srgbClr val="AFD7F7"/>
            </a:solidFill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980000"/>
                  </a:solidFill>
                </a:rPr>
                <a:t>0</a:t>
              </a:r>
              <a:endParaRPr>
                <a:solidFill>
                  <a:srgbClr val="980000"/>
                </a:solidFill>
              </a:endParaRPr>
            </a:p>
          </p:txBody>
        </p:sp>
        <p:sp>
          <p:nvSpPr>
            <p:cNvPr id="623" name="Google Shape;623;p47"/>
            <p:cNvSpPr/>
            <p:nvPr/>
          </p:nvSpPr>
          <p:spPr>
            <a:xfrm>
              <a:off x="6231975" y="1803525"/>
              <a:ext cx="372000" cy="360600"/>
            </a:xfrm>
            <a:prstGeom prst="rect">
              <a:avLst/>
            </a:prstGeom>
            <a:solidFill>
              <a:srgbClr val="AFD7F7"/>
            </a:solidFill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>
                  <a:solidFill>
                    <a:srgbClr val="980000"/>
                  </a:solidFill>
                </a:rPr>
                <a:t>0</a:t>
              </a:r>
              <a:endParaRPr>
                <a:solidFill>
                  <a:srgbClr val="980000"/>
                </a:solidFill>
              </a:endParaRPr>
            </a:p>
          </p:txBody>
        </p:sp>
      </p:grpSp>
      <p:sp>
        <p:nvSpPr>
          <p:cNvPr id="624" name="Google Shape;624;p47"/>
          <p:cNvSpPr txBox="1"/>
          <p:nvPr/>
        </p:nvSpPr>
        <p:spPr>
          <a:xfrm>
            <a:off x="4486325" y="44642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static</a:t>
            </a:r>
            <a:endParaRPr/>
          </a:p>
        </p:txBody>
      </p:sp>
      <p:grpSp>
        <p:nvGrpSpPr>
          <p:cNvPr id="625" name="Google Shape;625;p47"/>
          <p:cNvGrpSpPr/>
          <p:nvPr/>
        </p:nvGrpSpPr>
        <p:grpSpPr>
          <a:xfrm>
            <a:off x="5371450" y="1803525"/>
            <a:ext cx="741125" cy="360600"/>
            <a:chOff x="5371450" y="1803525"/>
            <a:chExt cx="741125" cy="360600"/>
          </a:xfrm>
        </p:grpSpPr>
        <p:grpSp>
          <p:nvGrpSpPr>
            <p:cNvPr id="626" name="Google Shape;626;p47"/>
            <p:cNvGrpSpPr/>
            <p:nvPr/>
          </p:nvGrpSpPr>
          <p:grpSpPr>
            <a:xfrm>
              <a:off x="5371450" y="1803525"/>
              <a:ext cx="741125" cy="360600"/>
              <a:chOff x="5493725" y="1803525"/>
              <a:chExt cx="741125" cy="360600"/>
            </a:xfrm>
          </p:grpSpPr>
          <p:sp>
            <p:nvSpPr>
              <p:cNvPr id="627" name="Google Shape;627;p47"/>
              <p:cNvSpPr/>
              <p:nvPr/>
            </p:nvSpPr>
            <p:spPr>
              <a:xfrm>
                <a:off x="5493725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47"/>
              <p:cNvSpPr/>
              <p:nvPr/>
            </p:nvSpPr>
            <p:spPr>
              <a:xfrm>
                <a:off x="5862850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/>
                  <a:t>6</a:t>
                </a:r>
                <a:endParaRPr/>
              </a:p>
            </p:txBody>
          </p:sp>
        </p:grpSp>
        <p:sp>
          <p:nvSpPr>
            <p:cNvPr id="629" name="Google Shape;629;p47"/>
            <p:cNvSpPr/>
            <p:nvPr/>
          </p:nvSpPr>
          <p:spPr>
            <a:xfrm>
              <a:off x="5472949" y="1872525"/>
              <a:ext cx="171300" cy="139200"/>
            </a:xfrm>
            <a:prstGeom prst="rect">
              <a:avLst/>
            </a:prstGeom>
            <a:solidFill>
              <a:srgbClr val="AFD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30" name="Google Shape;630;p47"/>
          <p:cNvCxnSpPr>
            <a:stCxn id="629" idx="2"/>
            <a:endCxn id="631" idx="0"/>
          </p:cNvCxnSpPr>
          <p:nvPr/>
        </p:nvCxnSpPr>
        <p:spPr>
          <a:xfrm rot="5400000">
            <a:off x="4299049" y="3241875"/>
            <a:ext cx="2489700" cy="29400"/>
          </a:xfrm>
          <a:prstGeom prst="curved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632" name="Google Shape;632;p47"/>
          <p:cNvSpPr/>
          <p:nvPr/>
        </p:nvSpPr>
        <p:spPr>
          <a:xfrm>
            <a:off x="622500" y="2354975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7"/>
          <p:cNvSpPr txBox="1"/>
          <p:nvPr/>
        </p:nvSpPr>
        <p:spPr>
          <a:xfrm>
            <a:off x="6466300" y="1280525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</a:t>
            </a:r>
            <a:endParaRPr b="1"/>
          </a:p>
        </p:txBody>
      </p:sp>
      <p:sp>
        <p:nvSpPr>
          <p:cNvPr id="634" name="Google Shape;634;p47"/>
          <p:cNvSpPr/>
          <p:nvPr/>
        </p:nvSpPr>
        <p:spPr>
          <a:xfrm>
            <a:off x="5264100" y="3133900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7"/>
          <p:cNvSpPr txBox="1"/>
          <p:nvPr/>
        </p:nvSpPr>
        <p:spPr>
          <a:xfrm>
            <a:off x="5447650" y="1495650"/>
            <a:ext cx="71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</a:t>
            </a:r>
            <a:endParaRPr sz="1200"/>
          </a:p>
        </p:txBody>
      </p:sp>
      <p:sp>
        <p:nvSpPr>
          <p:cNvPr id="636" name="Google Shape;636;p47"/>
          <p:cNvSpPr txBox="1"/>
          <p:nvPr/>
        </p:nvSpPr>
        <p:spPr>
          <a:xfrm>
            <a:off x="6233123" y="1495650"/>
            <a:ext cx="156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size, capacity</a:t>
            </a:r>
            <a:endParaRPr sz="1200"/>
          </a:p>
        </p:txBody>
      </p:sp>
      <p:sp>
        <p:nvSpPr>
          <p:cNvPr id="637" name="Google Shape;637;p47"/>
          <p:cNvSpPr/>
          <p:nvPr/>
        </p:nvSpPr>
        <p:spPr>
          <a:xfrm>
            <a:off x="5264100" y="4501369"/>
            <a:ext cx="3568200" cy="3606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7"/>
          <p:cNvSpPr/>
          <p:nvPr/>
        </p:nvSpPr>
        <p:spPr>
          <a:xfrm>
            <a:off x="5435775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8" name="Google Shape;638;p47"/>
          <p:cNvSpPr/>
          <p:nvPr/>
        </p:nvSpPr>
        <p:spPr>
          <a:xfrm>
            <a:off x="5624962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9" name="Google Shape;639;p47"/>
          <p:cNvSpPr/>
          <p:nvPr/>
        </p:nvSpPr>
        <p:spPr>
          <a:xfrm>
            <a:off x="5806060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0" name="Google Shape;640;p47"/>
          <p:cNvSpPr/>
          <p:nvPr/>
        </p:nvSpPr>
        <p:spPr>
          <a:xfrm>
            <a:off x="5994086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1" name="Google Shape;641;p47"/>
          <p:cNvSpPr/>
          <p:nvPr/>
        </p:nvSpPr>
        <p:spPr>
          <a:xfrm>
            <a:off x="6182112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2" name="Google Shape;642;p47"/>
          <p:cNvSpPr/>
          <p:nvPr/>
        </p:nvSpPr>
        <p:spPr>
          <a:xfrm>
            <a:off x="6370138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3" name="Google Shape;643;p47"/>
          <p:cNvSpPr/>
          <p:nvPr/>
        </p:nvSpPr>
        <p:spPr>
          <a:xfrm>
            <a:off x="6746213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4" name="Google Shape;644;p47"/>
          <p:cNvSpPr/>
          <p:nvPr/>
        </p:nvSpPr>
        <p:spPr>
          <a:xfrm>
            <a:off x="6934239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5" name="Google Shape;645;p47"/>
          <p:cNvSpPr/>
          <p:nvPr/>
        </p:nvSpPr>
        <p:spPr>
          <a:xfrm>
            <a:off x="7122265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6" name="Google Shape;646;p47"/>
          <p:cNvSpPr/>
          <p:nvPr/>
        </p:nvSpPr>
        <p:spPr>
          <a:xfrm>
            <a:off x="7298416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7" name="Google Shape;647;p47"/>
          <p:cNvSpPr/>
          <p:nvPr/>
        </p:nvSpPr>
        <p:spPr>
          <a:xfrm>
            <a:off x="7479514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8" name="Google Shape;648;p47"/>
          <p:cNvSpPr/>
          <p:nvPr/>
        </p:nvSpPr>
        <p:spPr>
          <a:xfrm>
            <a:off x="7665561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9" name="Google Shape;649;p47"/>
          <p:cNvSpPr/>
          <p:nvPr/>
        </p:nvSpPr>
        <p:spPr>
          <a:xfrm>
            <a:off x="7846660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Stringhe</a:t>
            </a:r>
            <a:endParaRPr/>
          </a:p>
        </p:txBody>
      </p:sp>
      <p:sp>
        <p:nvSpPr>
          <p:cNvPr id="655" name="Google Shape;655;p48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hello: &amp;str = "hello,";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mut s = String::new();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  s.push_str(hello);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s.push_str(" world!");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6" name="Google Shape;656;p48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57" name="Google Shape;657;p48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48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659" name="Google Shape;659;p48"/>
          <p:cNvSpPr txBox="1"/>
          <p:nvPr/>
        </p:nvSpPr>
        <p:spPr>
          <a:xfrm>
            <a:off x="5371450" y="12670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hello</a:t>
            </a:r>
            <a:endParaRPr b="1"/>
          </a:p>
        </p:txBody>
      </p:sp>
      <p:sp>
        <p:nvSpPr>
          <p:cNvPr id="660" name="Google Shape;660;p48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661" name="Google Shape;661;p48"/>
          <p:cNvSpPr txBox="1"/>
          <p:nvPr/>
        </p:nvSpPr>
        <p:spPr>
          <a:xfrm>
            <a:off x="4486325" y="44642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static</a:t>
            </a:r>
            <a:endParaRPr/>
          </a:p>
        </p:txBody>
      </p:sp>
      <p:grpSp>
        <p:nvGrpSpPr>
          <p:cNvPr id="662" name="Google Shape;662;p48"/>
          <p:cNvGrpSpPr/>
          <p:nvPr/>
        </p:nvGrpSpPr>
        <p:grpSpPr>
          <a:xfrm>
            <a:off x="5371450" y="1803525"/>
            <a:ext cx="741125" cy="360600"/>
            <a:chOff x="5371450" y="1803525"/>
            <a:chExt cx="741125" cy="360600"/>
          </a:xfrm>
        </p:grpSpPr>
        <p:grpSp>
          <p:nvGrpSpPr>
            <p:cNvPr id="663" name="Google Shape;663;p48"/>
            <p:cNvGrpSpPr/>
            <p:nvPr/>
          </p:nvGrpSpPr>
          <p:grpSpPr>
            <a:xfrm>
              <a:off x="5371450" y="1803525"/>
              <a:ext cx="741125" cy="360600"/>
              <a:chOff x="5493725" y="1803525"/>
              <a:chExt cx="741125" cy="360600"/>
            </a:xfrm>
          </p:grpSpPr>
          <p:sp>
            <p:nvSpPr>
              <p:cNvPr id="664" name="Google Shape;664;p48"/>
              <p:cNvSpPr/>
              <p:nvPr/>
            </p:nvSpPr>
            <p:spPr>
              <a:xfrm>
                <a:off x="5493725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48"/>
              <p:cNvSpPr/>
              <p:nvPr/>
            </p:nvSpPr>
            <p:spPr>
              <a:xfrm>
                <a:off x="5862850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/>
                  <a:t>6</a:t>
                </a:r>
                <a:endParaRPr/>
              </a:p>
            </p:txBody>
          </p:sp>
        </p:grpSp>
        <p:sp>
          <p:nvSpPr>
            <p:cNvPr id="666" name="Google Shape;666;p48"/>
            <p:cNvSpPr/>
            <p:nvPr/>
          </p:nvSpPr>
          <p:spPr>
            <a:xfrm>
              <a:off x="5472949" y="1872525"/>
              <a:ext cx="171300" cy="139200"/>
            </a:xfrm>
            <a:prstGeom prst="rect">
              <a:avLst/>
            </a:prstGeom>
            <a:solidFill>
              <a:srgbClr val="AFD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67" name="Google Shape;667;p48"/>
          <p:cNvCxnSpPr>
            <a:stCxn id="666" idx="2"/>
            <a:endCxn id="668" idx="0"/>
          </p:cNvCxnSpPr>
          <p:nvPr/>
        </p:nvCxnSpPr>
        <p:spPr>
          <a:xfrm rot="5400000">
            <a:off x="4299049" y="3241875"/>
            <a:ext cx="2489700" cy="29400"/>
          </a:xfrm>
          <a:prstGeom prst="curved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669" name="Google Shape;669;p48"/>
          <p:cNvSpPr/>
          <p:nvPr/>
        </p:nvSpPr>
        <p:spPr>
          <a:xfrm>
            <a:off x="622500" y="2857500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8"/>
          <p:cNvSpPr txBox="1"/>
          <p:nvPr/>
        </p:nvSpPr>
        <p:spPr>
          <a:xfrm>
            <a:off x="6466300" y="1280525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</a:t>
            </a:r>
            <a:endParaRPr b="1"/>
          </a:p>
        </p:txBody>
      </p:sp>
      <p:grpSp>
        <p:nvGrpSpPr>
          <p:cNvPr id="671" name="Google Shape;671;p48"/>
          <p:cNvGrpSpPr/>
          <p:nvPr/>
        </p:nvGrpSpPr>
        <p:grpSpPr>
          <a:xfrm>
            <a:off x="6169225" y="1804251"/>
            <a:ext cx="1110249" cy="360600"/>
            <a:chOff x="6169225" y="1804251"/>
            <a:chExt cx="1110249" cy="360600"/>
          </a:xfrm>
        </p:grpSpPr>
        <p:grpSp>
          <p:nvGrpSpPr>
            <p:cNvPr id="672" name="Google Shape;672;p48"/>
            <p:cNvGrpSpPr/>
            <p:nvPr/>
          </p:nvGrpSpPr>
          <p:grpSpPr>
            <a:xfrm>
              <a:off x="6169225" y="1804251"/>
              <a:ext cx="1110249" cy="360600"/>
              <a:chOff x="5493725" y="1803525"/>
              <a:chExt cx="1110249" cy="360600"/>
            </a:xfrm>
          </p:grpSpPr>
          <p:sp>
            <p:nvSpPr>
              <p:cNvPr id="673" name="Google Shape;673;p48"/>
              <p:cNvSpPr/>
              <p:nvPr/>
            </p:nvSpPr>
            <p:spPr>
              <a:xfrm>
                <a:off x="5493725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cap="flat" cmpd="sng" w="19050">
                <a:solidFill>
                  <a:srgbClr val="98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980000"/>
                  </a:solidFill>
                </a:endParaRPr>
              </a:p>
            </p:txBody>
          </p:sp>
          <p:sp>
            <p:nvSpPr>
              <p:cNvPr id="674" name="Google Shape;674;p48"/>
              <p:cNvSpPr/>
              <p:nvPr/>
            </p:nvSpPr>
            <p:spPr>
              <a:xfrm>
                <a:off x="5862850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cap="flat" cmpd="sng" w="19050">
                <a:solidFill>
                  <a:srgbClr val="98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>
                    <a:solidFill>
                      <a:srgbClr val="980000"/>
                    </a:solidFill>
                  </a:rPr>
                  <a:t>6</a:t>
                </a:r>
                <a:endParaRPr>
                  <a:solidFill>
                    <a:srgbClr val="980000"/>
                  </a:solidFill>
                </a:endParaRPr>
              </a:p>
            </p:txBody>
          </p:sp>
          <p:sp>
            <p:nvSpPr>
              <p:cNvPr id="675" name="Google Shape;675;p48"/>
              <p:cNvSpPr/>
              <p:nvPr/>
            </p:nvSpPr>
            <p:spPr>
              <a:xfrm>
                <a:off x="6231975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cap="flat" cmpd="sng" w="19050">
                <a:solidFill>
                  <a:srgbClr val="98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>
                    <a:solidFill>
                      <a:srgbClr val="980000"/>
                    </a:solidFill>
                  </a:rPr>
                  <a:t>8</a:t>
                </a:r>
                <a:endParaRPr>
                  <a:solidFill>
                    <a:srgbClr val="980000"/>
                  </a:solidFill>
                </a:endParaRPr>
              </a:p>
            </p:txBody>
          </p:sp>
        </p:grpSp>
        <p:sp>
          <p:nvSpPr>
            <p:cNvPr id="676" name="Google Shape;676;p48"/>
            <p:cNvSpPr/>
            <p:nvPr/>
          </p:nvSpPr>
          <p:spPr>
            <a:xfrm>
              <a:off x="6281051" y="1956651"/>
              <a:ext cx="148800" cy="55200"/>
            </a:xfrm>
            <a:prstGeom prst="rect">
              <a:avLst/>
            </a:prstGeom>
            <a:solidFill>
              <a:srgbClr val="AFD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80000"/>
                </a:solidFill>
              </a:endParaRPr>
            </a:p>
          </p:txBody>
        </p:sp>
      </p:grpSp>
      <p:cxnSp>
        <p:nvCxnSpPr>
          <p:cNvPr id="677" name="Google Shape;677;p48"/>
          <p:cNvCxnSpPr>
            <a:stCxn id="676" idx="2"/>
            <a:endCxn id="678" idx="0"/>
          </p:cNvCxnSpPr>
          <p:nvPr/>
        </p:nvCxnSpPr>
        <p:spPr>
          <a:xfrm rot="5400000">
            <a:off x="5511701" y="2287701"/>
            <a:ext cx="1119600" cy="5679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679" name="Google Shape;679;p48"/>
          <p:cNvSpPr txBox="1"/>
          <p:nvPr/>
        </p:nvSpPr>
        <p:spPr>
          <a:xfrm>
            <a:off x="5447650" y="1495650"/>
            <a:ext cx="71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</a:t>
            </a:r>
            <a:endParaRPr sz="1200"/>
          </a:p>
        </p:txBody>
      </p:sp>
      <p:sp>
        <p:nvSpPr>
          <p:cNvPr id="680" name="Google Shape;680;p48"/>
          <p:cNvSpPr txBox="1"/>
          <p:nvPr/>
        </p:nvSpPr>
        <p:spPr>
          <a:xfrm>
            <a:off x="6233123" y="1495650"/>
            <a:ext cx="156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size, capacity</a:t>
            </a:r>
            <a:endParaRPr sz="1200"/>
          </a:p>
        </p:txBody>
      </p:sp>
      <p:sp>
        <p:nvSpPr>
          <p:cNvPr id="681" name="Google Shape;681;p48"/>
          <p:cNvSpPr/>
          <p:nvPr/>
        </p:nvSpPr>
        <p:spPr>
          <a:xfrm>
            <a:off x="5264100" y="4501369"/>
            <a:ext cx="3568200" cy="3606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8"/>
          <p:cNvSpPr/>
          <p:nvPr/>
        </p:nvSpPr>
        <p:spPr>
          <a:xfrm>
            <a:off x="5435775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2" name="Google Shape;682;p48"/>
          <p:cNvSpPr/>
          <p:nvPr/>
        </p:nvSpPr>
        <p:spPr>
          <a:xfrm>
            <a:off x="5624962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3" name="Google Shape;683;p48"/>
          <p:cNvSpPr/>
          <p:nvPr/>
        </p:nvSpPr>
        <p:spPr>
          <a:xfrm>
            <a:off x="5806060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4" name="Google Shape;684;p48"/>
          <p:cNvSpPr/>
          <p:nvPr/>
        </p:nvSpPr>
        <p:spPr>
          <a:xfrm>
            <a:off x="5994086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5" name="Google Shape;685;p48"/>
          <p:cNvSpPr/>
          <p:nvPr/>
        </p:nvSpPr>
        <p:spPr>
          <a:xfrm>
            <a:off x="6182112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6" name="Google Shape;686;p48"/>
          <p:cNvSpPr/>
          <p:nvPr/>
        </p:nvSpPr>
        <p:spPr>
          <a:xfrm>
            <a:off x="6370138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7" name="Google Shape;687;p48"/>
          <p:cNvSpPr/>
          <p:nvPr/>
        </p:nvSpPr>
        <p:spPr>
          <a:xfrm>
            <a:off x="6746213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8" name="Google Shape;688;p48"/>
          <p:cNvSpPr/>
          <p:nvPr/>
        </p:nvSpPr>
        <p:spPr>
          <a:xfrm>
            <a:off x="6934239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9" name="Google Shape;689;p48"/>
          <p:cNvSpPr/>
          <p:nvPr/>
        </p:nvSpPr>
        <p:spPr>
          <a:xfrm>
            <a:off x="7122265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0" name="Google Shape;690;p48"/>
          <p:cNvSpPr/>
          <p:nvPr/>
        </p:nvSpPr>
        <p:spPr>
          <a:xfrm>
            <a:off x="7298416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1" name="Google Shape;691;p48"/>
          <p:cNvSpPr/>
          <p:nvPr/>
        </p:nvSpPr>
        <p:spPr>
          <a:xfrm>
            <a:off x="7479514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2" name="Google Shape;692;p48"/>
          <p:cNvSpPr/>
          <p:nvPr/>
        </p:nvSpPr>
        <p:spPr>
          <a:xfrm>
            <a:off x="7665561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3" name="Google Shape;693;p48"/>
          <p:cNvSpPr/>
          <p:nvPr/>
        </p:nvSpPr>
        <p:spPr>
          <a:xfrm>
            <a:off x="7846660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4" name="Google Shape;694;p48"/>
          <p:cNvSpPr/>
          <p:nvPr/>
        </p:nvSpPr>
        <p:spPr>
          <a:xfrm>
            <a:off x="5264100" y="3131309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8"/>
          <p:cNvSpPr/>
          <p:nvPr/>
        </p:nvSpPr>
        <p:spPr>
          <a:xfrm>
            <a:off x="5694125" y="3131309"/>
            <a:ext cx="186600" cy="360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5" name="Google Shape;695;p48"/>
          <p:cNvSpPr/>
          <p:nvPr/>
        </p:nvSpPr>
        <p:spPr>
          <a:xfrm>
            <a:off x="5883312" y="3131309"/>
            <a:ext cx="186600" cy="360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6" name="Google Shape;696;p48"/>
          <p:cNvSpPr/>
          <p:nvPr/>
        </p:nvSpPr>
        <p:spPr>
          <a:xfrm>
            <a:off x="6064411" y="3131309"/>
            <a:ext cx="186600" cy="360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7" name="Google Shape;697;p48"/>
          <p:cNvSpPr/>
          <p:nvPr/>
        </p:nvSpPr>
        <p:spPr>
          <a:xfrm>
            <a:off x="6252437" y="3131309"/>
            <a:ext cx="186600" cy="360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8" name="Google Shape;698;p48"/>
          <p:cNvSpPr/>
          <p:nvPr/>
        </p:nvSpPr>
        <p:spPr>
          <a:xfrm>
            <a:off x="6440463" y="3131309"/>
            <a:ext cx="186600" cy="360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9" name="Google Shape;699;p48"/>
          <p:cNvSpPr/>
          <p:nvPr/>
        </p:nvSpPr>
        <p:spPr>
          <a:xfrm>
            <a:off x="6628488" y="3131309"/>
            <a:ext cx="186600" cy="360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0" name="Google Shape;700;p48"/>
          <p:cNvSpPr/>
          <p:nvPr/>
        </p:nvSpPr>
        <p:spPr>
          <a:xfrm>
            <a:off x="6811589" y="3131309"/>
            <a:ext cx="186600" cy="360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1" name="Google Shape;701;p48"/>
          <p:cNvSpPr/>
          <p:nvPr/>
        </p:nvSpPr>
        <p:spPr>
          <a:xfrm>
            <a:off x="6999615" y="3131309"/>
            <a:ext cx="186600" cy="360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Stringhe</a:t>
            </a:r>
            <a:endParaRPr/>
          </a:p>
        </p:txBody>
      </p:sp>
      <p:sp>
        <p:nvSpPr>
          <p:cNvPr id="707" name="Google Shape;707;p49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hello: &amp;str = "hello,";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mut s = String::new();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s.push_str(hello);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    s.push_str(" world!");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8" name="Google Shape;708;p49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09" name="Google Shape;709;p49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0" name="Google Shape;710;p49"/>
          <p:cNvGrpSpPr/>
          <p:nvPr/>
        </p:nvGrpSpPr>
        <p:grpSpPr>
          <a:xfrm>
            <a:off x="5371450" y="1803525"/>
            <a:ext cx="741125" cy="360600"/>
            <a:chOff x="5371450" y="1803525"/>
            <a:chExt cx="741125" cy="360600"/>
          </a:xfrm>
        </p:grpSpPr>
        <p:grpSp>
          <p:nvGrpSpPr>
            <p:cNvPr id="711" name="Google Shape;711;p49"/>
            <p:cNvGrpSpPr/>
            <p:nvPr/>
          </p:nvGrpSpPr>
          <p:grpSpPr>
            <a:xfrm>
              <a:off x="5371450" y="1803525"/>
              <a:ext cx="741125" cy="360600"/>
              <a:chOff x="5493725" y="1803525"/>
              <a:chExt cx="741125" cy="360600"/>
            </a:xfrm>
          </p:grpSpPr>
          <p:sp>
            <p:nvSpPr>
              <p:cNvPr id="712" name="Google Shape;712;p49"/>
              <p:cNvSpPr/>
              <p:nvPr/>
            </p:nvSpPr>
            <p:spPr>
              <a:xfrm>
                <a:off x="5493725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49"/>
              <p:cNvSpPr/>
              <p:nvPr/>
            </p:nvSpPr>
            <p:spPr>
              <a:xfrm>
                <a:off x="5862850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/>
                  <a:t>6</a:t>
                </a:r>
                <a:endParaRPr/>
              </a:p>
            </p:txBody>
          </p:sp>
        </p:grpSp>
        <p:sp>
          <p:nvSpPr>
            <p:cNvPr id="714" name="Google Shape;714;p49"/>
            <p:cNvSpPr/>
            <p:nvPr/>
          </p:nvSpPr>
          <p:spPr>
            <a:xfrm>
              <a:off x="5472949" y="1872525"/>
              <a:ext cx="171300" cy="139200"/>
            </a:xfrm>
            <a:prstGeom prst="rect">
              <a:avLst/>
            </a:prstGeom>
            <a:solidFill>
              <a:srgbClr val="AFD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15" name="Google Shape;715;p49"/>
          <p:cNvCxnSpPr>
            <a:stCxn id="714" idx="2"/>
            <a:endCxn id="716" idx="0"/>
          </p:cNvCxnSpPr>
          <p:nvPr/>
        </p:nvCxnSpPr>
        <p:spPr>
          <a:xfrm rot="5400000">
            <a:off x="4299049" y="3241875"/>
            <a:ext cx="2489700" cy="29400"/>
          </a:xfrm>
          <a:prstGeom prst="curvedConnector3">
            <a:avLst>
              <a:gd fmla="val 49999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717" name="Google Shape;717;p49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718" name="Google Shape;718;p49"/>
          <p:cNvSpPr txBox="1"/>
          <p:nvPr/>
        </p:nvSpPr>
        <p:spPr>
          <a:xfrm>
            <a:off x="5371450" y="12670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hello</a:t>
            </a:r>
            <a:endParaRPr b="1"/>
          </a:p>
        </p:txBody>
      </p:sp>
      <p:sp>
        <p:nvSpPr>
          <p:cNvPr id="719" name="Google Shape;719;p49"/>
          <p:cNvSpPr/>
          <p:nvPr/>
        </p:nvSpPr>
        <p:spPr>
          <a:xfrm>
            <a:off x="5264100" y="3131309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49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721" name="Google Shape;721;p49"/>
          <p:cNvSpPr txBox="1"/>
          <p:nvPr/>
        </p:nvSpPr>
        <p:spPr>
          <a:xfrm>
            <a:off x="4486325" y="44642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static</a:t>
            </a:r>
            <a:endParaRPr/>
          </a:p>
        </p:txBody>
      </p:sp>
      <p:sp>
        <p:nvSpPr>
          <p:cNvPr id="722" name="Google Shape;722;p49"/>
          <p:cNvSpPr/>
          <p:nvPr/>
        </p:nvSpPr>
        <p:spPr>
          <a:xfrm>
            <a:off x="622500" y="3356275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49"/>
          <p:cNvSpPr txBox="1"/>
          <p:nvPr/>
        </p:nvSpPr>
        <p:spPr>
          <a:xfrm>
            <a:off x="6466300" y="1280525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</a:t>
            </a:r>
            <a:endParaRPr b="1"/>
          </a:p>
        </p:txBody>
      </p:sp>
      <p:grpSp>
        <p:nvGrpSpPr>
          <p:cNvPr id="724" name="Google Shape;724;p49"/>
          <p:cNvGrpSpPr/>
          <p:nvPr/>
        </p:nvGrpSpPr>
        <p:grpSpPr>
          <a:xfrm>
            <a:off x="6169225" y="1804251"/>
            <a:ext cx="1110249" cy="360600"/>
            <a:chOff x="6169225" y="1804251"/>
            <a:chExt cx="1110249" cy="360600"/>
          </a:xfrm>
        </p:grpSpPr>
        <p:grpSp>
          <p:nvGrpSpPr>
            <p:cNvPr id="725" name="Google Shape;725;p49"/>
            <p:cNvGrpSpPr/>
            <p:nvPr/>
          </p:nvGrpSpPr>
          <p:grpSpPr>
            <a:xfrm>
              <a:off x="6169225" y="1804251"/>
              <a:ext cx="1110249" cy="360600"/>
              <a:chOff x="5493725" y="1803525"/>
              <a:chExt cx="1110249" cy="360600"/>
            </a:xfrm>
          </p:grpSpPr>
          <p:sp>
            <p:nvSpPr>
              <p:cNvPr id="726" name="Google Shape;726;p49"/>
              <p:cNvSpPr/>
              <p:nvPr/>
            </p:nvSpPr>
            <p:spPr>
              <a:xfrm>
                <a:off x="5493725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980000"/>
                  </a:solidFill>
                </a:endParaRPr>
              </a:p>
            </p:txBody>
          </p:sp>
          <p:sp>
            <p:nvSpPr>
              <p:cNvPr id="727" name="Google Shape;727;p49"/>
              <p:cNvSpPr/>
              <p:nvPr/>
            </p:nvSpPr>
            <p:spPr>
              <a:xfrm>
                <a:off x="5862850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54000" spcFirstLastPara="1" rIns="540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>
                    <a:solidFill>
                      <a:srgbClr val="980000"/>
                    </a:solidFill>
                  </a:rPr>
                  <a:t>13</a:t>
                </a:r>
                <a:endParaRPr>
                  <a:solidFill>
                    <a:srgbClr val="980000"/>
                  </a:solidFill>
                </a:endParaRPr>
              </a:p>
            </p:txBody>
          </p:sp>
          <p:sp>
            <p:nvSpPr>
              <p:cNvPr id="728" name="Google Shape;728;p49"/>
              <p:cNvSpPr/>
              <p:nvPr/>
            </p:nvSpPr>
            <p:spPr>
              <a:xfrm>
                <a:off x="6231975" y="1803525"/>
                <a:ext cx="372000" cy="360600"/>
              </a:xfrm>
              <a:prstGeom prst="rect">
                <a:avLst/>
              </a:prstGeom>
              <a:solidFill>
                <a:srgbClr val="AFD7F7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54000" spcFirstLastPara="1" rIns="5400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>
                    <a:solidFill>
                      <a:srgbClr val="980000"/>
                    </a:solidFill>
                  </a:rPr>
                  <a:t>16</a:t>
                </a:r>
                <a:endParaRPr>
                  <a:solidFill>
                    <a:srgbClr val="980000"/>
                  </a:solidFill>
                </a:endParaRPr>
              </a:p>
            </p:txBody>
          </p:sp>
        </p:grpSp>
        <p:sp>
          <p:nvSpPr>
            <p:cNvPr id="729" name="Google Shape;729;p49"/>
            <p:cNvSpPr/>
            <p:nvPr/>
          </p:nvSpPr>
          <p:spPr>
            <a:xfrm>
              <a:off x="6281051" y="1956651"/>
              <a:ext cx="148800" cy="55200"/>
            </a:xfrm>
            <a:prstGeom prst="rect">
              <a:avLst/>
            </a:prstGeom>
            <a:solidFill>
              <a:srgbClr val="AFD7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80000"/>
                </a:solidFill>
              </a:endParaRPr>
            </a:p>
          </p:txBody>
        </p:sp>
      </p:grpSp>
      <p:cxnSp>
        <p:nvCxnSpPr>
          <p:cNvPr id="730" name="Google Shape;730;p49"/>
          <p:cNvCxnSpPr>
            <a:stCxn id="729" idx="2"/>
            <a:endCxn id="731" idx="0"/>
          </p:cNvCxnSpPr>
          <p:nvPr/>
        </p:nvCxnSpPr>
        <p:spPr>
          <a:xfrm rot="5400000">
            <a:off x="5511701" y="2287701"/>
            <a:ext cx="1119600" cy="567900"/>
          </a:xfrm>
          <a:prstGeom prst="curvedConnector3">
            <a:avLst>
              <a:gd fmla="val 49994" name="adj1"/>
            </a:avLst>
          </a:prstGeom>
          <a:noFill/>
          <a:ln cap="flat" cmpd="sng" w="19050">
            <a:solidFill>
              <a:srgbClr val="980000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732" name="Google Shape;732;p49"/>
          <p:cNvSpPr txBox="1"/>
          <p:nvPr/>
        </p:nvSpPr>
        <p:spPr>
          <a:xfrm>
            <a:off x="5447650" y="1495650"/>
            <a:ext cx="71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</a:t>
            </a:r>
            <a:endParaRPr sz="1200"/>
          </a:p>
        </p:txBody>
      </p:sp>
      <p:sp>
        <p:nvSpPr>
          <p:cNvPr id="733" name="Google Shape;733;p49"/>
          <p:cNvSpPr txBox="1"/>
          <p:nvPr/>
        </p:nvSpPr>
        <p:spPr>
          <a:xfrm>
            <a:off x="6233123" y="1495650"/>
            <a:ext cx="156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ptr, size, capacity</a:t>
            </a:r>
            <a:endParaRPr sz="1200"/>
          </a:p>
        </p:txBody>
      </p:sp>
      <p:sp>
        <p:nvSpPr>
          <p:cNvPr id="734" name="Google Shape;734;p49"/>
          <p:cNvSpPr/>
          <p:nvPr/>
        </p:nvSpPr>
        <p:spPr>
          <a:xfrm>
            <a:off x="5264100" y="4501369"/>
            <a:ext cx="3568200" cy="3606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9"/>
          <p:cNvSpPr/>
          <p:nvPr/>
        </p:nvSpPr>
        <p:spPr>
          <a:xfrm>
            <a:off x="5435775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5" name="Google Shape;735;p49"/>
          <p:cNvSpPr/>
          <p:nvPr/>
        </p:nvSpPr>
        <p:spPr>
          <a:xfrm>
            <a:off x="5624962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6" name="Google Shape;736;p49"/>
          <p:cNvSpPr/>
          <p:nvPr/>
        </p:nvSpPr>
        <p:spPr>
          <a:xfrm>
            <a:off x="5806060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7" name="Google Shape;737;p49"/>
          <p:cNvSpPr/>
          <p:nvPr/>
        </p:nvSpPr>
        <p:spPr>
          <a:xfrm>
            <a:off x="5994086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8" name="Google Shape;738;p49"/>
          <p:cNvSpPr/>
          <p:nvPr/>
        </p:nvSpPr>
        <p:spPr>
          <a:xfrm>
            <a:off x="6182112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9" name="Google Shape;739;p49"/>
          <p:cNvSpPr/>
          <p:nvPr/>
        </p:nvSpPr>
        <p:spPr>
          <a:xfrm>
            <a:off x="6370138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0" name="Google Shape;740;p49"/>
          <p:cNvSpPr/>
          <p:nvPr/>
        </p:nvSpPr>
        <p:spPr>
          <a:xfrm>
            <a:off x="6746213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1" name="Google Shape;741;p49"/>
          <p:cNvSpPr/>
          <p:nvPr/>
        </p:nvSpPr>
        <p:spPr>
          <a:xfrm>
            <a:off x="6934239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2" name="Google Shape;742;p49"/>
          <p:cNvSpPr/>
          <p:nvPr/>
        </p:nvSpPr>
        <p:spPr>
          <a:xfrm>
            <a:off x="7122265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3" name="Google Shape;743;p49"/>
          <p:cNvSpPr/>
          <p:nvPr/>
        </p:nvSpPr>
        <p:spPr>
          <a:xfrm>
            <a:off x="7298416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4" name="Google Shape;744;p49"/>
          <p:cNvSpPr/>
          <p:nvPr/>
        </p:nvSpPr>
        <p:spPr>
          <a:xfrm>
            <a:off x="7479514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p49"/>
          <p:cNvSpPr/>
          <p:nvPr/>
        </p:nvSpPr>
        <p:spPr>
          <a:xfrm>
            <a:off x="7665561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6" name="Google Shape;746;p49"/>
          <p:cNvSpPr/>
          <p:nvPr/>
        </p:nvSpPr>
        <p:spPr>
          <a:xfrm>
            <a:off x="7846660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1" name="Google Shape;731;p49"/>
          <p:cNvSpPr/>
          <p:nvPr/>
        </p:nvSpPr>
        <p:spPr>
          <a:xfrm>
            <a:off x="5694125" y="3131309"/>
            <a:ext cx="186600" cy="360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7" name="Google Shape;747;p49"/>
          <p:cNvSpPr/>
          <p:nvPr/>
        </p:nvSpPr>
        <p:spPr>
          <a:xfrm>
            <a:off x="5883312" y="3131309"/>
            <a:ext cx="186600" cy="360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8" name="Google Shape;748;p49"/>
          <p:cNvSpPr/>
          <p:nvPr/>
        </p:nvSpPr>
        <p:spPr>
          <a:xfrm>
            <a:off x="6064411" y="3131309"/>
            <a:ext cx="186600" cy="360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9" name="Google Shape;749;p49"/>
          <p:cNvSpPr/>
          <p:nvPr/>
        </p:nvSpPr>
        <p:spPr>
          <a:xfrm>
            <a:off x="6252437" y="3131309"/>
            <a:ext cx="186600" cy="360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0" name="Google Shape;750;p49"/>
          <p:cNvSpPr/>
          <p:nvPr/>
        </p:nvSpPr>
        <p:spPr>
          <a:xfrm>
            <a:off x="6440463" y="3131309"/>
            <a:ext cx="186600" cy="360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1" name="Google Shape;751;p49"/>
          <p:cNvSpPr/>
          <p:nvPr/>
        </p:nvSpPr>
        <p:spPr>
          <a:xfrm>
            <a:off x="6628488" y="3131309"/>
            <a:ext cx="186600" cy="360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2" name="Google Shape;752;p49"/>
          <p:cNvSpPr/>
          <p:nvPr/>
        </p:nvSpPr>
        <p:spPr>
          <a:xfrm>
            <a:off x="6811589" y="3131309"/>
            <a:ext cx="186600" cy="360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3" name="Google Shape;753;p49"/>
          <p:cNvSpPr/>
          <p:nvPr/>
        </p:nvSpPr>
        <p:spPr>
          <a:xfrm>
            <a:off x="6999615" y="3131309"/>
            <a:ext cx="186600" cy="360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w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4" name="Google Shape;754;p49"/>
          <p:cNvSpPr/>
          <p:nvPr/>
        </p:nvSpPr>
        <p:spPr>
          <a:xfrm>
            <a:off x="7187641" y="3131309"/>
            <a:ext cx="186600" cy="360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5" name="Google Shape;755;p49"/>
          <p:cNvSpPr/>
          <p:nvPr/>
        </p:nvSpPr>
        <p:spPr>
          <a:xfrm>
            <a:off x="7363792" y="3131309"/>
            <a:ext cx="186600" cy="360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6" name="Google Shape;756;p49"/>
          <p:cNvSpPr/>
          <p:nvPr/>
        </p:nvSpPr>
        <p:spPr>
          <a:xfrm>
            <a:off x="7544891" y="3131309"/>
            <a:ext cx="186600" cy="360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7" name="Google Shape;757;p49"/>
          <p:cNvSpPr/>
          <p:nvPr/>
        </p:nvSpPr>
        <p:spPr>
          <a:xfrm>
            <a:off x="7730938" y="3131309"/>
            <a:ext cx="186600" cy="360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8" name="Google Shape;758;p49"/>
          <p:cNvSpPr/>
          <p:nvPr/>
        </p:nvSpPr>
        <p:spPr>
          <a:xfrm>
            <a:off x="7912036" y="3131309"/>
            <a:ext cx="186600" cy="360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9" name="Google Shape;759;p49"/>
          <p:cNvSpPr/>
          <p:nvPr/>
        </p:nvSpPr>
        <p:spPr>
          <a:xfrm>
            <a:off x="8098089" y="3131309"/>
            <a:ext cx="186600" cy="360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0" name="Google Shape;760;p49"/>
          <p:cNvSpPr/>
          <p:nvPr/>
        </p:nvSpPr>
        <p:spPr>
          <a:xfrm>
            <a:off x="8284689" y="3131309"/>
            <a:ext cx="186600" cy="360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1" name="Google Shape;761;p49"/>
          <p:cNvSpPr/>
          <p:nvPr/>
        </p:nvSpPr>
        <p:spPr>
          <a:xfrm>
            <a:off x="8471289" y="3131309"/>
            <a:ext cx="186600" cy="360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Stringhe</a:t>
            </a:r>
            <a:endParaRPr/>
          </a:p>
        </p:txBody>
      </p:sp>
      <p:sp>
        <p:nvSpPr>
          <p:cNvPr id="767" name="Google Shape;767;p50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hello: &amp;str = "hello,";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mut s = String::new();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s.push_str(hello);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s.push_str(" world!");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8" name="Google Shape;768;p50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69" name="Google Shape;769;p50"/>
          <p:cNvSpPr/>
          <p:nvPr/>
        </p:nvSpPr>
        <p:spPr>
          <a:xfrm>
            <a:off x="5264100" y="1803550"/>
            <a:ext cx="3568200" cy="360600"/>
          </a:xfrm>
          <a:prstGeom prst="rect">
            <a:avLst/>
          </a:prstGeom>
          <a:solidFill>
            <a:srgbClr val="3C7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50"/>
          <p:cNvSpPr txBox="1"/>
          <p:nvPr/>
        </p:nvSpPr>
        <p:spPr>
          <a:xfrm>
            <a:off x="4486325" y="17837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Stack</a:t>
            </a:r>
            <a:endParaRPr/>
          </a:p>
        </p:txBody>
      </p:sp>
      <p:sp>
        <p:nvSpPr>
          <p:cNvPr id="771" name="Google Shape;771;p50"/>
          <p:cNvSpPr/>
          <p:nvPr/>
        </p:nvSpPr>
        <p:spPr>
          <a:xfrm>
            <a:off x="5264100" y="3131309"/>
            <a:ext cx="3568200" cy="360600"/>
          </a:xfrm>
          <a:prstGeom prst="rect">
            <a:avLst/>
          </a:prstGeom>
          <a:solidFill>
            <a:srgbClr val="FF99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50"/>
          <p:cNvSpPr txBox="1"/>
          <p:nvPr/>
        </p:nvSpPr>
        <p:spPr>
          <a:xfrm>
            <a:off x="4486325" y="309430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Heap</a:t>
            </a:r>
            <a:endParaRPr/>
          </a:p>
        </p:txBody>
      </p:sp>
      <p:sp>
        <p:nvSpPr>
          <p:cNvPr id="773" name="Google Shape;773;p50"/>
          <p:cNvSpPr/>
          <p:nvPr/>
        </p:nvSpPr>
        <p:spPr>
          <a:xfrm flipH="1">
            <a:off x="5371459" y="1872549"/>
            <a:ext cx="304500" cy="22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50"/>
          <p:cNvSpPr txBox="1"/>
          <p:nvPr/>
        </p:nvSpPr>
        <p:spPr>
          <a:xfrm>
            <a:off x="4486325" y="4464250"/>
            <a:ext cx="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static</a:t>
            </a:r>
            <a:endParaRPr/>
          </a:p>
        </p:txBody>
      </p:sp>
      <p:sp>
        <p:nvSpPr>
          <p:cNvPr id="775" name="Google Shape;775;p50"/>
          <p:cNvSpPr/>
          <p:nvPr/>
        </p:nvSpPr>
        <p:spPr>
          <a:xfrm>
            <a:off x="373125" y="3843150"/>
            <a:ext cx="3378300" cy="222600"/>
          </a:xfrm>
          <a:prstGeom prst="roundRect">
            <a:avLst>
              <a:gd fmla="val 16667" name="adj"/>
            </a:avLst>
          </a:prstGeom>
          <a:solidFill>
            <a:srgbClr val="EEFF41">
              <a:alpha val="1913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50"/>
          <p:cNvSpPr/>
          <p:nvPr/>
        </p:nvSpPr>
        <p:spPr>
          <a:xfrm>
            <a:off x="5264100" y="4501369"/>
            <a:ext cx="3568200" cy="360600"/>
          </a:xfrm>
          <a:prstGeom prst="rect">
            <a:avLst/>
          </a:prstGeom>
          <a:solidFill>
            <a:srgbClr val="A2C4C9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50"/>
          <p:cNvSpPr/>
          <p:nvPr/>
        </p:nvSpPr>
        <p:spPr>
          <a:xfrm>
            <a:off x="5435775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8" name="Google Shape;778;p50"/>
          <p:cNvSpPr/>
          <p:nvPr/>
        </p:nvSpPr>
        <p:spPr>
          <a:xfrm>
            <a:off x="5624962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9" name="Google Shape;779;p50"/>
          <p:cNvSpPr/>
          <p:nvPr/>
        </p:nvSpPr>
        <p:spPr>
          <a:xfrm>
            <a:off x="5806060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0" name="Google Shape;780;p50"/>
          <p:cNvSpPr/>
          <p:nvPr/>
        </p:nvSpPr>
        <p:spPr>
          <a:xfrm>
            <a:off x="5994086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1" name="Google Shape;781;p50"/>
          <p:cNvSpPr/>
          <p:nvPr/>
        </p:nvSpPr>
        <p:spPr>
          <a:xfrm>
            <a:off x="6182112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2" name="Google Shape;782;p50"/>
          <p:cNvSpPr/>
          <p:nvPr/>
        </p:nvSpPr>
        <p:spPr>
          <a:xfrm>
            <a:off x="6370138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3" name="Google Shape;783;p50"/>
          <p:cNvSpPr/>
          <p:nvPr/>
        </p:nvSpPr>
        <p:spPr>
          <a:xfrm>
            <a:off x="6746213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4" name="Google Shape;784;p50"/>
          <p:cNvSpPr/>
          <p:nvPr/>
        </p:nvSpPr>
        <p:spPr>
          <a:xfrm>
            <a:off x="6934239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w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5" name="Google Shape;785;p50"/>
          <p:cNvSpPr/>
          <p:nvPr/>
        </p:nvSpPr>
        <p:spPr>
          <a:xfrm>
            <a:off x="7122265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6" name="Google Shape;786;p50"/>
          <p:cNvSpPr/>
          <p:nvPr/>
        </p:nvSpPr>
        <p:spPr>
          <a:xfrm>
            <a:off x="7298416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7" name="Google Shape;787;p50"/>
          <p:cNvSpPr/>
          <p:nvPr/>
        </p:nvSpPr>
        <p:spPr>
          <a:xfrm>
            <a:off x="7479514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8" name="Google Shape;788;p50"/>
          <p:cNvSpPr/>
          <p:nvPr/>
        </p:nvSpPr>
        <p:spPr>
          <a:xfrm>
            <a:off x="7665561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9" name="Google Shape;789;p50"/>
          <p:cNvSpPr/>
          <p:nvPr/>
        </p:nvSpPr>
        <p:spPr>
          <a:xfrm>
            <a:off x="7846660" y="4501369"/>
            <a:ext cx="186600" cy="3606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nsolas"/>
                <a:ea typeface="Consolas"/>
                <a:cs typeface="Consolas"/>
                <a:sym typeface="Consolas"/>
              </a:rPr>
              <a:t>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Stringhe</a:t>
            </a:r>
            <a:endParaRPr/>
          </a:p>
        </p:txBody>
      </p:sp>
      <p:sp>
        <p:nvSpPr>
          <p:cNvPr id="795" name="Google Shape;795;p5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crea un oggetto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it"/>
              <a:t> con le istruzioni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s0 = String::new(); //crea una stringa vuota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s1 = String::from(“some text”); //crea una stringa inizializzata</a:t>
            </a:r>
            <a:endParaRPr b="1"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s2 = “some text”.to_string(); //equivalente al precedente</a:t>
            </a:r>
            <a:endParaRPr b="1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ricava un oggetto di tipo &amp;str da un oggetto String con il metodo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s2.as_str();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 oggetto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it"/>
              <a:t> (se mutabile) può essere modificato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s3.push_str(“This goes to the end”); // aggiunge al fondo</a:t>
            </a:r>
            <a:endParaRPr>
              <a:solidFill>
                <a:srgbClr val="6684E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s3.insert_str(0, “This goes to the front”); // inserisce alla posizione indicata</a:t>
            </a:r>
            <a:endParaRPr>
              <a:solidFill>
                <a:srgbClr val="6684E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s3.remove(4); // elimina il carattere alla posizione indicata</a:t>
            </a:r>
            <a:endParaRPr>
              <a:solidFill>
                <a:srgbClr val="6684E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s3.clear();  // svuota la stringa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altri casi si può costruire un altro oggetto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it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b="1" lang="it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s4 = s1.to_uppercase();// forza il maiuscolo (ATTENZIONE alla lingua!)</a:t>
            </a:r>
            <a:endParaRPr>
              <a:solidFill>
                <a:srgbClr val="6684E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s5 = s1.replace("some", "  more "); // sostituisce un blocco</a:t>
            </a:r>
            <a:r>
              <a:rPr lang="it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6684E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s6 = s1.trim(); // elimina spaziature iniziali e finali</a:t>
            </a:r>
            <a:endParaRPr/>
          </a:p>
        </p:txBody>
      </p:sp>
      <p:sp>
        <p:nvSpPr>
          <p:cNvPr id="796" name="Google Shape;796;p5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5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Stringhe</a:t>
            </a:r>
            <a:endParaRPr/>
          </a:p>
        </p:txBody>
      </p:sp>
      <p:sp>
        <p:nvSpPr>
          <p:cNvPr id="802" name="Google Shape;802;p5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803" name="Google Shape;803;p52"/>
          <p:cNvPicPr preferRelativeResize="0"/>
          <p:nvPr/>
        </p:nvPicPr>
        <p:blipFill rotWithShape="1">
          <a:blip r:embed="rId3">
            <a:alphaModFix/>
          </a:blip>
          <a:srcRect b="1036" l="787" r="797" t="2101"/>
          <a:stretch/>
        </p:blipFill>
        <p:spPr>
          <a:xfrm>
            <a:off x="2790825" y="807875"/>
            <a:ext cx="3562350" cy="4145124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52"/>
          <p:cNvSpPr txBox="1"/>
          <p:nvPr/>
        </p:nvSpPr>
        <p:spPr>
          <a:xfrm>
            <a:off x="2057400" y="4876800"/>
            <a:ext cx="4876800" cy="4002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https://www.programmersought.com/article/41316303245/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5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810" name="Google Shape;810;p5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corpo di una funzione è costituito da istruzioni e/o espressioni separate da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istruzione ha come tipo di ritorno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it"/>
              <a:t>, un’espressione può restituire un tipo arbitrario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costrutti</a:t>
            </a:r>
            <a:r>
              <a:rPr lang="it"/>
              <a:t>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…</a:t>
            </a:r>
            <a:r>
              <a:rPr lang="it"/>
              <a:t> 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let mut …</a:t>
            </a:r>
            <a:r>
              <a:rPr lang="it"/>
              <a:t> s</a:t>
            </a:r>
            <a:r>
              <a:rPr lang="it"/>
              <a:t>ono istruzioni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Creano un legame tra la variabile indicata ed il valore assegnato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 blocco racchiuso tra</a:t>
            </a:r>
            <a:r>
              <a:rPr lang="it"/>
              <a:t>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{...}</a:t>
            </a:r>
            <a:r>
              <a:rPr lang="it"/>
              <a:t> è un’espressione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Restituisce il valore corrispondente all’ultima espressione, a condizione che non sia terminata da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costrutto</a:t>
            </a:r>
            <a:r>
              <a:rPr lang="it"/>
              <a:t>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if … else …</a:t>
            </a:r>
            <a:r>
              <a:rPr lang="it"/>
              <a:t> è un’espressione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ramo positivo ed il ramo negativo sono costituiti da blocchi che devono restituire lo stesso tipo di dato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costrutto</a:t>
            </a:r>
            <a:r>
              <a:rPr lang="it"/>
              <a:t>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loop …</a:t>
            </a:r>
            <a:r>
              <a:rPr lang="it"/>
              <a:t> è un’espressione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Crea un iterazione infinita che può essere interrotta eseguendo l’istruzione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it"/>
              <a:t> seguita dal valore di ritorno (se presente)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singola iterazione può essere parzialmente saltata eseguendo l’istruzione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 b="1">
              <a:solidFill>
                <a:srgbClr val="0B5394"/>
              </a:solidFill>
            </a:endParaRPr>
          </a:p>
        </p:txBody>
      </p:sp>
      <p:sp>
        <p:nvSpPr>
          <p:cNvPr id="811" name="Google Shape;811;p53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5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Funzioni</a:t>
            </a:r>
            <a:endParaRPr/>
          </a:p>
        </p:txBody>
      </p:sp>
      <p:sp>
        <p:nvSpPr>
          <p:cNvPr id="817" name="Google Shape;817;p5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Costituiscono il nucleo principale attorno al quale viene definito il comportamento di un programma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funzione è introdotta dalla parola chiave fn seguita dal nome e dalla lista di argomenti, ciascuno con il relativo tipo, racchiusa tra parentesi tonde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ritorna un valore diverso da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it"/>
              <a:t>, la lista degli argomenti è seguita dal simbolo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it"/>
              <a:t> e dal tipo ritornato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corpo della funzione è racchiuso tra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{ }</a:t>
            </a:r>
            <a:r>
              <a:rPr lang="it"/>
              <a:t> ed è composto da istruzioni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L’ultima espressione presente nel corpo, se priva di ‘;’ finale, viene interpretata come valore di ritorno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alternativa, è possibile utilizzare l’istruzione return seguita dal valore e da </a:t>
            </a:r>
            <a:r>
              <a:rPr lang="it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6684E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8" name="Google Shape;818;p5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19" name="Google Shape;819;p54"/>
          <p:cNvSpPr txBox="1"/>
          <p:nvPr/>
        </p:nvSpPr>
        <p:spPr>
          <a:xfrm>
            <a:off x="427050" y="4245125"/>
            <a:ext cx="4135200" cy="831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fn print_number(x: i32) 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/* -&gt; () */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{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println!("x is: {}", x);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0" name="Google Shape;820;p54"/>
          <p:cNvSpPr txBox="1"/>
          <p:nvPr/>
        </p:nvSpPr>
        <p:spPr>
          <a:xfrm>
            <a:off x="4697100" y="4245125"/>
            <a:ext cx="4135200" cy="831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fn add_numbers(x: i32, y: i32) -&gt; i32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x + y // NON c’è il ; finale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5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826" name="Google Shape;826;p5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27" name="Google Shape;827;p55"/>
          <p:cNvSpPr txBox="1"/>
          <p:nvPr/>
        </p:nvSpPr>
        <p:spPr>
          <a:xfrm>
            <a:off x="549300" y="1276825"/>
            <a:ext cx="8045400" cy="3632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fn find_number(n: i32) -&gt; i32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let mut count = 0;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let mut sum = 0;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loop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count += 1;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if count % 5 == 0 { continue; }   		// ignora i multipli di 5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sum += if count % 3 == 0 { 1 } else { 0 }; // conta i multipli di 3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if sum == n { break; }					// fermati al n° multiplo di 3</a:t>
            </a:r>
            <a:br>
              <a:rPr b="1" lang="it"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                                       // ma non multiplo di 5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count									// restituisce il valore trovato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println!(“{}”, find_number(5) );			// invocazione della funzione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Tipi e tratti</a:t>
            </a:r>
            <a:endParaRPr/>
          </a:p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offre un insieme di tipi predefiniti (tipi elementari, tuple, stringhe, array, slice, never, vari tipi di puntatori, … 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E’ possibile definire tipi ulteriori sotto forma di struct, enum, union, funzioni, chiusure, ulteriori tratti…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 differenza di quanto succede in altri linguaggi, i tipi </a:t>
            </a:r>
            <a:r>
              <a:rPr b="1" lang="it">
                <a:solidFill>
                  <a:srgbClr val="0B5394"/>
                </a:solidFill>
              </a:rPr>
              <a:t>NON</a:t>
            </a:r>
            <a:r>
              <a:rPr lang="it"/>
              <a:t> sono organizzati in una gerarchia di ereditarietà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Le proprietà di cui il tipo gode (ed il modo con cui il compilatore tratta i valori di quel tipo) sono invece definite attraverso un meccanismo dichiarativo basato su un insieme di </a:t>
            </a:r>
            <a:r>
              <a:rPr b="1" lang="it">
                <a:solidFill>
                  <a:srgbClr val="0B5394"/>
                </a:solidFill>
              </a:rPr>
              <a:t>tratti</a:t>
            </a:r>
            <a:endParaRPr b="1"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 </a:t>
            </a:r>
            <a:r>
              <a:rPr b="1" lang="it">
                <a:solidFill>
                  <a:srgbClr val="0B5394"/>
                </a:solidFill>
              </a:rPr>
              <a:t>tratto</a:t>
            </a:r>
            <a:r>
              <a:rPr lang="it"/>
              <a:t> descrive un insieme di comportamenti (metodi) che un dato tipo implementa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compilatore utilizza l’informazione che un certo tipo implementa un dato tratto per governare il codice che viene generato manipolando un’espressione che consuma o genera quel particolare tipo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 tratti assomigliano a quelle che in altri linguaggi sono chiamate interfacce: insiemi di metodi privi di implementazione o con un'implementazione di default (sovrascrivibile)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Qualsiasi tipo, predefinito o meno, può implementare zero o più tratti</a:t>
            </a:r>
            <a:endParaRPr/>
          </a:p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833" name="Google Shape;833;p5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E’ possibile annidare più costrutti di tipo loop ed interrompere o continuare un particolare livello di annidamento, facendo precedere l’istruzione loop da un’etichetta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L’etichetta è un identificatore preceduto da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Le istruzioni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it"/>
              <a:t> 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it"/>
              <a:t> possono indicare l’etichetta cui fanno riferimento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L’istruzione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while …</a:t>
            </a:r>
            <a:r>
              <a:rPr lang="it"/>
              <a:t> permette di subordinare l’esecuzione del ciclo al verificarsi di una condizione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modo analogo a quanto avviene in altri linguaggi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L’istruzione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for …</a:t>
            </a:r>
            <a:r>
              <a:rPr lang="it"/>
              <a:t> ha una sintassi particolare: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it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it">
                <a:latin typeface="Consolas"/>
                <a:ea typeface="Consolas"/>
                <a:cs typeface="Consolas"/>
                <a:sym typeface="Consolas"/>
              </a:rPr>
              <a:t>expression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1" lang="it">
                <a:latin typeface="Consolas"/>
                <a:ea typeface="Consolas"/>
                <a:cs typeface="Consolas"/>
                <a:sym typeface="Consolas"/>
              </a:rPr>
              <a:t>code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6684E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it"/>
              <a:t>expression</a:t>
            </a:r>
            <a:r>
              <a:rPr lang="it"/>
              <a:t> deve restituire un valore che sia (o possa essere convertito in) un iteratore: sono leciti, ad esempio, </a:t>
            </a:r>
            <a:r>
              <a:rPr i="1" lang="it"/>
              <a:t>array</a:t>
            </a:r>
            <a:r>
              <a:rPr lang="it"/>
              <a:t>, </a:t>
            </a:r>
            <a:r>
              <a:rPr i="1" lang="it"/>
              <a:t>slice</a:t>
            </a:r>
            <a:r>
              <a:rPr lang="it"/>
              <a:t> e </a:t>
            </a:r>
            <a:r>
              <a:rPr i="1" lang="it"/>
              <a:t>range</a:t>
            </a:r>
            <a:r>
              <a:rPr lang="it"/>
              <a:t> (nella forma </a:t>
            </a:r>
            <a:r>
              <a:rPr i="1" lang="it">
                <a:latin typeface="Consolas"/>
                <a:ea typeface="Consolas"/>
                <a:cs typeface="Consolas"/>
                <a:sym typeface="Consolas"/>
              </a:rPr>
              <a:t>low</a:t>
            </a:r>
            <a:r>
              <a:rPr lang="it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i="1" lang="it">
                <a:latin typeface="Consolas"/>
                <a:ea typeface="Consolas"/>
                <a:cs typeface="Consolas"/>
                <a:sym typeface="Consolas"/>
              </a:rPr>
              <a:t>high</a:t>
            </a:r>
            <a:r>
              <a:rPr lang="it"/>
              <a:t>)</a:t>
            </a:r>
            <a:endParaRPr/>
          </a:p>
        </p:txBody>
      </p:sp>
      <p:sp>
        <p:nvSpPr>
          <p:cNvPr id="834" name="Google Shape;834;p5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5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840" name="Google Shape;840;p5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41" name="Google Shape;841;p57"/>
          <p:cNvSpPr txBox="1"/>
          <p:nvPr/>
        </p:nvSpPr>
        <p:spPr>
          <a:xfrm>
            <a:off x="549300" y="1290513"/>
            <a:ext cx="8045400" cy="3848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'outer: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loop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println!("Entrato nel ciclo esterno");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'inner: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loop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    println!("Entrato nel ciclo interno");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    // La prossima istruzione interromperebbe il ciclo interno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    //break;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    // Così si interrompe il ciclo esterno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    break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'outer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//Il programma non raggiunge mai questa posizione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println!("Terminato il ciclo esterno);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5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847" name="Google Shape;847;p58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48" name="Google Shape;848;p58"/>
          <p:cNvSpPr txBox="1"/>
          <p:nvPr/>
        </p:nvSpPr>
        <p:spPr>
          <a:xfrm>
            <a:off x="549300" y="1290513"/>
            <a:ext cx="8045400" cy="3632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use std::time::{Duration, Instant};    // Importa dalla libreria standard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let mut counter = 0;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let time_limit = Duration::new(1,0); // Crea una durata di 1 secondo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let start = Instant::now();		  // Determina l’ora attuale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while (Instant::now() - start) &lt; time_limit {  // Finché non è passato 1 s...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counter += 1;                              // ...incrementa il contatore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}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println!(“{}”, counter);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5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854" name="Google Shape;854;p59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Le notazioni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..b</a:t>
            </a:r>
            <a:r>
              <a:rPr lang="it"/>
              <a:t> 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c..=d</a:t>
            </a:r>
            <a:r>
              <a:rPr lang="it"/>
              <a:t> indicano, rispettivamente, un intervallo semi-aperto e un intervallo chiuso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Possono essere usati in senso generale, riferendosi al dominio del tipo della variabile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Oppure possono essere applicati ad una slice, riferendosi all’insieme dei valori leciti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Sono possibili diverse  combinazioni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it"/>
              <a:t> indica tutti i valori possibili per un dato dominio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a..</a:t>
            </a:r>
            <a:r>
              <a:rPr lang="it"/>
              <a:t> indica tutti i valori a partire da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it"/>
              <a:t> </a:t>
            </a:r>
            <a:r>
              <a:rPr lang="it"/>
              <a:t>(incluso)</a:t>
            </a:r>
            <a:endParaRPr>
              <a:solidFill>
                <a:srgbClr val="6684E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..b</a:t>
            </a:r>
            <a:r>
              <a:rPr lang="it"/>
              <a:t> indica tutti i valori fino a</a:t>
            </a:r>
            <a:r>
              <a:rPr lang="it"/>
              <a:t>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it"/>
              <a:t> (escluso)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..=c</a:t>
            </a:r>
            <a:r>
              <a:rPr lang="it"/>
              <a:t> indica tutti i valori fino 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it"/>
              <a:t> (incluso)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d..e</a:t>
            </a:r>
            <a:r>
              <a:rPr lang="it"/>
              <a:t> indica tutti i valori tra</a:t>
            </a:r>
            <a:r>
              <a:rPr lang="it"/>
              <a:t>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it"/>
              <a:t> (incluso) ed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it"/>
              <a:t> (escluso)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f..=g</a:t>
            </a:r>
            <a:r>
              <a:rPr lang="it"/>
              <a:t> indica tutti i valori tra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it"/>
              <a:t> 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it"/>
              <a:t> (inclusi)</a:t>
            </a:r>
            <a:endParaRPr/>
          </a:p>
        </p:txBody>
      </p:sp>
      <p:sp>
        <p:nvSpPr>
          <p:cNvPr id="855" name="Google Shape;855;p59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6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861" name="Google Shape;861;p60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62" name="Google Shape;862;p60"/>
          <p:cNvSpPr txBox="1"/>
          <p:nvPr/>
        </p:nvSpPr>
        <p:spPr>
          <a:xfrm>
            <a:off x="549300" y="1130775"/>
            <a:ext cx="8045400" cy="4063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for n in 1..10 { 			           // Stampa i numeri da 1 a 9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println!(“{}”, n);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let names = ["Bob", "Frank", "Ferris"];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for name in names.iter() {  	           // Stampa i tre nomi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println(“{}”, name);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name in &amp;names[ ..=1 ] {  	       // Stampa i primi due nomi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println(“{}”, name);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for (i,n) in names.iter().enumerate() { //stampa indici e nomi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println!("names[{}]: {}", i, n);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868" name="Google Shape;868;p6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L’espressione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match …</a:t>
            </a:r>
            <a:r>
              <a:rPr lang="it"/>
              <a:t> permette di eseguire in modo condizionale blocchi di codice confrontando un valore con una serie di pattern alternativi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Essa confronta la </a:t>
            </a:r>
            <a:r>
              <a:rPr b="1" lang="it">
                <a:solidFill>
                  <a:srgbClr val="0B5394"/>
                </a:solidFill>
              </a:rPr>
              <a:t>struttura</a:t>
            </a:r>
            <a:r>
              <a:rPr lang="it"/>
              <a:t> del valore con i singoli pattern indicati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Tali pattern possono contenere </a:t>
            </a:r>
            <a:r>
              <a:rPr b="1" lang="it">
                <a:solidFill>
                  <a:srgbClr val="0B5394"/>
                </a:solidFill>
              </a:rPr>
              <a:t>variabili</a:t>
            </a:r>
            <a:r>
              <a:rPr lang="it"/>
              <a:t>, che - in caso di corrispondenza delle parti costanti - vengono legate al corrispondente frammento del valore confrontato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L’elenco dei pattern deve essere </a:t>
            </a:r>
            <a:r>
              <a:rPr b="1" lang="it">
                <a:solidFill>
                  <a:srgbClr val="0B5394"/>
                </a:solidFill>
              </a:rPr>
              <a:t>esaustivo</a:t>
            </a:r>
            <a:r>
              <a:rPr lang="it"/>
              <a:t> del dominio dell’espressione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Ciascun pattern è separato dal blocco di codice da eseguire dal simbolo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endParaRPr b="1"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pattern può essere annotato con una clausola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if …</a:t>
            </a:r>
            <a:r>
              <a:rPr lang="it"/>
              <a:t> per limitarne l’applicabilità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 diversi rami sono separati da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b="1"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Le espressioni di confronto contenute nel pattern possono essere annotate con un identificatore seguito da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it"/>
              <a:t>, per legare il valore confrontato al nome dato, così da poter fare riferimento ad esso nel blocco corrispondente</a:t>
            </a:r>
            <a:endParaRPr/>
          </a:p>
        </p:txBody>
      </p:sp>
      <p:sp>
        <p:nvSpPr>
          <p:cNvPr id="869" name="Google Shape;869;p6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6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875" name="Google Shape;875;p62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L’espressione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it"/>
              <a:t> offre una sintassi concisa e sofisticata per confrontare valori multipli così come per estrarre valori da tipi complessi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Per indicare un singolo valore, non occorre nessun operatore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sintassi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b="1" baseline="-25000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..= val</a:t>
            </a:r>
            <a:r>
              <a:rPr b="1" baseline="-25000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it"/>
              <a:t> indica un intervallo chiuso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barra verticale singola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it"/>
              <a:t> può essere usata per indicare una disgiunzione (or)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segno di sottolineatura</a:t>
            </a:r>
            <a:r>
              <a:rPr lang="it"/>
              <a:t> </a:t>
            </a:r>
            <a:r>
              <a:rPr lang="it"/>
              <a:t>_ corrisponde a qualsiasi valore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pattern sono valutati nell’ordine indicato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Alla prima corrispondenza, viene valutato il blocco associato, il cui valore diventa il valore dell’espressione complessiva</a:t>
            </a:r>
            <a:endParaRPr/>
          </a:p>
        </p:txBody>
      </p:sp>
      <p:sp>
        <p:nvSpPr>
          <p:cNvPr id="876" name="Google Shape;876;p6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77" name="Google Shape;877;p62"/>
          <p:cNvSpPr txBox="1"/>
          <p:nvPr/>
        </p:nvSpPr>
        <p:spPr>
          <a:xfrm>
            <a:off x="549300" y="3808738"/>
            <a:ext cx="8045400" cy="1477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let s = match item {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=&gt; "zero",	 		           		// valore singolo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10 ..= 20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=&gt; "tra dieci e venti", 		// intervallo inclusivo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40 | 80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=&gt; "quaranta o ottanta",  		// alternativa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=&gt;  "altro", 			       		// qualunque cosa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6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883" name="Google Shape;883;p63"/>
          <p:cNvSpPr txBox="1"/>
          <p:nvPr>
            <p:ph idx="1" type="body"/>
          </p:nvPr>
        </p:nvSpPr>
        <p:spPr>
          <a:xfrm>
            <a:off x="311700" y="1199900"/>
            <a:ext cx="8520600" cy="3876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let mut index = 0;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while index &lt; 10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println!("This is index: {}", index);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index += 1;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index in 0 .. 10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println!("Same with index: {}", index);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let s: &amp;str = match index {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0 ..= 4 =&gt; { "I'm in the first half" },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_ =&gt; { "I'm in the second half..." }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println!("{}", s);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4" name="Google Shape;884;p63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6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Istruzioni ed espressioni</a:t>
            </a:r>
            <a:endParaRPr/>
          </a:p>
        </p:txBody>
      </p:sp>
      <p:sp>
        <p:nvSpPr>
          <p:cNvPr id="890" name="Google Shape;890;p6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91" name="Google Shape;891;p64"/>
          <p:cNvSpPr txBox="1"/>
          <p:nvPr/>
        </p:nvSpPr>
        <p:spPr>
          <a:xfrm>
            <a:off x="311700" y="1130775"/>
            <a:ext cx="8520600" cy="4095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let values = [1, 2, 3];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match &amp;values[..] {	// crea una slice con tutti gli elementi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// Contiene almeno un elemento, il primo valore è 0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[0, ..]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=&gt; println!("Comincia con 0"),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// Contiene almeno un elemento, l’ultimo valore è compreso tra 3 e 5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&amp;[.., v @ 3..=5]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=&gt; println!("Finisce con {}", v),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// Contiene almeno due elementi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&amp;[_, v, ..]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=&gt; println!("Il secondo valore è {}", v),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// Contiene un solo elemento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&amp;[v]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=&gt; println!("Ha un solo elemento: {}", v),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// Non contiene elementi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&amp;[]</a:t>
            </a: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=&gt; println!("E' vuoto")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6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Riga di comando</a:t>
            </a:r>
            <a:endParaRPr/>
          </a:p>
        </p:txBody>
      </p:sp>
      <p:sp>
        <p:nvSpPr>
          <p:cNvPr id="897" name="Google Shape;897;p6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Analogamente al C/C++, anche Rust consente di progettare eseguibili che adattano il comportamento in base ai parametri passati sulla riga di comando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Tali parametri si trovano dentro il contenitore </a:t>
            </a:r>
            <a:r>
              <a:rPr lang="it">
                <a:solidFill>
                  <a:srgbClr val="0B5394"/>
                </a:solidFill>
              </a:rPr>
              <a:t>std::env::args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Composto da valori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Nessun bisogno di </a:t>
            </a:r>
            <a:r>
              <a:rPr lang="it">
                <a:solidFill>
                  <a:srgbClr val="0B5394"/>
                </a:solidFill>
              </a:rPr>
              <a:t>argc</a:t>
            </a:r>
            <a:r>
              <a:rPr lang="it"/>
              <a:t>: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args.len()</a:t>
            </a:r>
            <a:r>
              <a:rPr lang="it"/>
              <a:t> ritorna il numero di parametri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 può accedere come un classico </a:t>
            </a:r>
            <a:r>
              <a:rPr lang="it">
                <a:solidFill>
                  <a:srgbClr val="0B5394"/>
                </a:solidFill>
              </a:rPr>
              <a:t>argv</a:t>
            </a:r>
            <a:r>
              <a:rPr lang="it"/>
              <a:t> del C/C++ con gli indici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Sfruttabile anche con altri costrutti più evoluti</a:t>
            </a:r>
            <a:endParaRPr/>
          </a:p>
        </p:txBody>
      </p:sp>
      <p:sp>
        <p:nvSpPr>
          <p:cNvPr id="898" name="Google Shape;898;p6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99" name="Google Shape;899;p65"/>
          <p:cNvSpPr txBox="1"/>
          <p:nvPr/>
        </p:nvSpPr>
        <p:spPr>
          <a:xfrm>
            <a:off x="549300" y="3338763"/>
            <a:ext cx="8045400" cy="1908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use std::env::args;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	…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let args: Vec&lt;String&gt; = args().skip(1).collect();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	if args.len() &gt; 0 { // we have args!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...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	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Tipi e tratti</a:t>
            </a:r>
            <a:endParaRPr/>
          </a:p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Poiché tipi diversi possono implementare tratti comuni, si viene a creare una forma di “parentela” alquanto articolata tra tipi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Rust introduce una </a:t>
            </a:r>
            <a:r>
              <a:rPr lang="it"/>
              <a:t>ventina</a:t>
            </a:r>
            <a:r>
              <a:rPr lang="it"/>
              <a:t> di tratti predefiniti, cui il compilatore associa un particolare significato, e permette al programmatore di aggiungerne altri a piacere, al fine di estendere tale comportamento</a:t>
            </a:r>
            <a:endParaRPr/>
          </a:p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72" name="Google Shape;72;p12"/>
          <p:cNvSpPr/>
          <p:nvPr/>
        </p:nvSpPr>
        <p:spPr>
          <a:xfrm>
            <a:off x="1446350" y="3525700"/>
            <a:ext cx="779400" cy="4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Copy</a:t>
            </a:r>
            <a:endParaRPr/>
          </a:p>
        </p:txBody>
      </p:sp>
      <p:sp>
        <p:nvSpPr>
          <p:cNvPr id="73" name="Google Shape;73;p12"/>
          <p:cNvSpPr/>
          <p:nvPr/>
        </p:nvSpPr>
        <p:spPr>
          <a:xfrm>
            <a:off x="4056175" y="3088400"/>
            <a:ext cx="779400" cy="4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Send</a:t>
            </a:r>
            <a:endParaRPr/>
          </a:p>
        </p:txBody>
      </p:sp>
      <p:sp>
        <p:nvSpPr>
          <p:cNvPr id="74" name="Google Shape;74;p12"/>
          <p:cNvSpPr/>
          <p:nvPr/>
        </p:nvSpPr>
        <p:spPr>
          <a:xfrm>
            <a:off x="2617075" y="2749625"/>
            <a:ext cx="779400" cy="4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Clone</a:t>
            </a:r>
            <a:endParaRPr/>
          </a:p>
        </p:txBody>
      </p:sp>
      <p:sp>
        <p:nvSpPr>
          <p:cNvPr id="75" name="Google Shape;75;p12"/>
          <p:cNvSpPr/>
          <p:nvPr/>
        </p:nvSpPr>
        <p:spPr>
          <a:xfrm>
            <a:off x="5407100" y="2749625"/>
            <a:ext cx="779400" cy="4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Drop</a:t>
            </a:r>
            <a:endParaRPr/>
          </a:p>
        </p:txBody>
      </p:sp>
      <p:sp>
        <p:nvSpPr>
          <p:cNvPr id="76" name="Google Shape;76;p12"/>
          <p:cNvSpPr/>
          <p:nvPr/>
        </p:nvSpPr>
        <p:spPr>
          <a:xfrm>
            <a:off x="6967650" y="3088400"/>
            <a:ext cx="981300" cy="4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Display</a:t>
            </a:r>
            <a:endParaRPr/>
          </a:p>
        </p:txBody>
      </p:sp>
      <p:sp>
        <p:nvSpPr>
          <p:cNvPr id="77" name="Google Shape;77;p12"/>
          <p:cNvSpPr/>
          <p:nvPr/>
        </p:nvSpPr>
        <p:spPr>
          <a:xfrm>
            <a:off x="1345400" y="4459588"/>
            <a:ext cx="981300" cy="437400"/>
          </a:xfrm>
          <a:prstGeom prst="rect">
            <a:avLst/>
          </a:prstGeom>
          <a:solidFill>
            <a:srgbClr val="AFD7F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i32</a:t>
            </a:r>
            <a:endParaRPr/>
          </a:p>
        </p:txBody>
      </p:sp>
      <p:sp>
        <p:nvSpPr>
          <p:cNvPr id="78" name="Google Shape;78;p12"/>
          <p:cNvSpPr/>
          <p:nvPr/>
        </p:nvSpPr>
        <p:spPr>
          <a:xfrm>
            <a:off x="5276283" y="4459588"/>
            <a:ext cx="981300" cy="437400"/>
          </a:xfrm>
          <a:prstGeom prst="rect">
            <a:avLst/>
          </a:prstGeom>
          <a:solidFill>
            <a:srgbClr val="AFD7F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String</a:t>
            </a:r>
            <a:endParaRPr/>
          </a:p>
        </p:txBody>
      </p:sp>
      <p:sp>
        <p:nvSpPr>
          <p:cNvPr id="79" name="Google Shape;79;p12"/>
          <p:cNvSpPr/>
          <p:nvPr/>
        </p:nvSpPr>
        <p:spPr>
          <a:xfrm>
            <a:off x="3310842" y="4459588"/>
            <a:ext cx="981300" cy="437400"/>
          </a:xfrm>
          <a:prstGeom prst="rect">
            <a:avLst/>
          </a:prstGeom>
          <a:solidFill>
            <a:srgbClr val="AFD7F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Vec&lt;T&gt;</a:t>
            </a:r>
            <a:endParaRPr/>
          </a:p>
        </p:txBody>
      </p:sp>
      <p:cxnSp>
        <p:nvCxnSpPr>
          <p:cNvPr id="80" name="Google Shape;80;p12"/>
          <p:cNvCxnSpPr>
            <a:stCxn id="77" idx="0"/>
            <a:endCxn id="72" idx="2"/>
          </p:cNvCxnSpPr>
          <p:nvPr/>
        </p:nvCxnSpPr>
        <p:spPr>
          <a:xfrm rot="10800000">
            <a:off x="1836050" y="3963088"/>
            <a:ext cx="0" cy="49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2"/>
          <p:cNvCxnSpPr>
            <a:stCxn id="77" idx="0"/>
            <a:endCxn id="73" idx="2"/>
          </p:cNvCxnSpPr>
          <p:nvPr/>
        </p:nvCxnSpPr>
        <p:spPr>
          <a:xfrm flipH="1" rot="10800000">
            <a:off x="1836050" y="3525688"/>
            <a:ext cx="2609700" cy="9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2"/>
          <p:cNvCxnSpPr>
            <a:stCxn id="78" idx="0"/>
            <a:endCxn id="74" idx="2"/>
          </p:cNvCxnSpPr>
          <p:nvPr/>
        </p:nvCxnSpPr>
        <p:spPr>
          <a:xfrm rot="10800000">
            <a:off x="3006633" y="3186988"/>
            <a:ext cx="2760300" cy="12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2"/>
          <p:cNvCxnSpPr>
            <a:stCxn id="77" idx="0"/>
            <a:endCxn id="76" idx="2"/>
          </p:cNvCxnSpPr>
          <p:nvPr/>
        </p:nvCxnSpPr>
        <p:spPr>
          <a:xfrm flipH="1" rot="10800000">
            <a:off x="1836050" y="3525688"/>
            <a:ext cx="5622300" cy="9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2"/>
          <p:cNvCxnSpPr>
            <a:stCxn id="78" idx="0"/>
            <a:endCxn id="76" idx="2"/>
          </p:cNvCxnSpPr>
          <p:nvPr/>
        </p:nvCxnSpPr>
        <p:spPr>
          <a:xfrm flipH="1" rot="10800000">
            <a:off x="5766933" y="3525688"/>
            <a:ext cx="1691400" cy="9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2"/>
          <p:cNvCxnSpPr>
            <a:stCxn id="78" idx="0"/>
            <a:endCxn id="73" idx="2"/>
          </p:cNvCxnSpPr>
          <p:nvPr/>
        </p:nvCxnSpPr>
        <p:spPr>
          <a:xfrm rot="10800000">
            <a:off x="4445733" y="3525688"/>
            <a:ext cx="1321200" cy="9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2"/>
          <p:cNvCxnSpPr>
            <a:stCxn id="79" idx="0"/>
            <a:endCxn id="74" idx="2"/>
          </p:cNvCxnSpPr>
          <p:nvPr/>
        </p:nvCxnSpPr>
        <p:spPr>
          <a:xfrm rot="10800000">
            <a:off x="3006792" y="3186988"/>
            <a:ext cx="794700" cy="12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2"/>
          <p:cNvCxnSpPr>
            <a:stCxn id="79" idx="0"/>
            <a:endCxn id="75" idx="2"/>
          </p:cNvCxnSpPr>
          <p:nvPr/>
        </p:nvCxnSpPr>
        <p:spPr>
          <a:xfrm flipH="1" rot="10800000">
            <a:off x="3801492" y="3186988"/>
            <a:ext cx="1995300" cy="12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2"/>
          <p:cNvCxnSpPr>
            <a:stCxn id="79" idx="0"/>
            <a:endCxn id="73" idx="2"/>
          </p:cNvCxnSpPr>
          <p:nvPr/>
        </p:nvCxnSpPr>
        <p:spPr>
          <a:xfrm flipH="1" rot="10800000">
            <a:off x="3801492" y="3525688"/>
            <a:ext cx="644400" cy="9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2"/>
          <p:cNvSpPr/>
          <p:nvPr/>
        </p:nvSpPr>
        <p:spPr>
          <a:xfrm>
            <a:off x="7241725" y="4459588"/>
            <a:ext cx="981300" cy="437400"/>
          </a:xfrm>
          <a:prstGeom prst="rect">
            <a:avLst/>
          </a:prstGeom>
          <a:solidFill>
            <a:srgbClr val="AFD7F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...</a:t>
            </a:r>
            <a:endParaRPr/>
          </a:p>
        </p:txBody>
      </p:sp>
      <p:cxnSp>
        <p:nvCxnSpPr>
          <p:cNvPr id="90" name="Google Shape;90;p12"/>
          <p:cNvCxnSpPr>
            <a:stCxn id="72" idx="0"/>
            <a:endCxn id="74" idx="2"/>
          </p:cNvCxnSpPr>
          <p:nvPr/>
        </p:nvCxnSpPr>
        <p:spPr>
          <a:xfrm flipH="1" rot="10800000">
            <a:off x="1836050" y="3187000"/>
            <a:ext cx="1170600" cy="3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2"/>
          <p:cNvCxnSpPr>
            <a:stCxn id="78" idx="0"/>
            <a:endCxn id="75" idx="2"/>
          </p:cNvCxnSpPr>
          <p:nvPr/>
        </p:nvCxnSpPr>
        <p:spPr>
          <a:xfrm flipH="1" rot="10800000">
            <a:off x="5766933" y="3186988"/>
            <a:ext cx="30000" cy="127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6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Riga di comando</a:t>
            </a:r>
            <a:endParaRPr/>
          </a:p>
        </p:txBody>
      </p:sp>
      <p:sp>
        <p:nvSpPr>
          <p:cNvPr id="905" name="Google Shape;905;p66"/>
          <p:cNvSpPr txBox="1"/>
          <p:nvPr>
            <p:ph idx="1" type="body"/>
          </p:nvPr>
        </p:nvSpPr>
        <p:spPr>
          <a:xfrm>
            <a:off x="311700" y="1280524"/>
            <a:ext cx="8520600" cy="38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La libreria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clap</a:t>
            </a:r>
            <a:r>
              <a:rPr lang="it"/>
              <a:t> gestisce in modo dichiarativo i parametri passati attraverso la linea di comando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si include in un crate aggiungendo, nel file Cargo.toml, una dipendenza del tipo</a:t>
            </a:r>
            <a:br>
              <a:rPr lang="it"/>
            </a:br>
            <a:r>
              <a:rPr b="1" lang="it">
                <a:solidFill>
                  <a:srgbClr val="0B539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[dependencies]</a:t>
            </a:r>
            <a:br>
              <a:rPr b="1" lang="it">
                <a:solidFill>
                  <a:srgbClr val="0B539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solidFill>
                  <a:srgbClr val="0B539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clap = { version= "4.5", features = ["derive"] }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Questo mette a disposizione un insieme di macro e di strutture dati che permettono di descrivere una struttura dati in cui verranno depositati i valori estratti dalla riga di comando, così come di derivare automaticamente una funzione di analisi che provvede a valorizzare i campi di tale struttura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Questa libreria permette anche di esprimere programmaticamente l'insieme dei parametri, la tipologia di valori associati e gli eventuali vincoli associati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Basata sul pattern </a:t>
            </a:r>
            <a:r>
              <a:rPr b="1" i="1" lang="it">
                <a:solidFill>
                  <a:srgbClr val="0B5394"/>
                </a:solidFill>
              </a:rPr>
              <a:t>builder</a:t>
            </a:r>
            <a:endParaRPr b="1"/>
          </a:p>
        </p:txBody>
      </p:sp>
      <p:sp>
        <p:nvSpPr>
          <p:cNvPr id="906" name="Google Shape;906;p6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6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Riga di comando</a:t>
            </a:r>
            <a:endParaRPr/>
          </a:p>
        </p:txBody>
      </p:sp>
      <p:sp>
        <p:nvSpPr>
          <p:cNvPr id="912" name="Google Shape;912;p6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13" name="Google Shape;913;p67"/>
          <p:cNvSpPr txBox="1"/>
          <p:nvPr/>
        </p:nvSpPr>
        <p:spPr>
          <a:xfrm>
            <a:off x="368225" y="1130775"/>
            <a:ext cx="4684500" cy="3879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use clap::Parser;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/// Simple program to greet a person</a:t>
            </a:r>
            <a:endParaRPr sz="1200"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#[derive(Parser, Debug)]</a:t>
            </a:r>
            <a:endParaRPr sz="1200"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#[command(version, long_about = None)]</a:t>
            </a:r>
            <a:endParaRPr sz="1200">
              <a:highlight>
                <a:schemeClr val="accent6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struct Args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sz="1200"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/// Name of the person to greet</a:t>
            </a:r>
            <a:endParaRPr sz="1200"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    #[arg(short, long)]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    name: String,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it" sz="1200"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/// Number of times to greet</a:t>
            </a:r>
            <a:endParaRPr sz="1200"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    #[arg(short, long, default_value_t = 1)]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    count: u8,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    let args = </a:t>
            </a:r>
            <a:r>
              <a:rPr lang="it" sz="12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Args::parse()</a:t>
            </a: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    for _ in 0..</a:t>
            </a:r>
            <a:r>
              <a:rPr lang="it" sz="12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args.count</a:t>
            </a: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        println!("Hello {}!", </a:t>
            </a:r>
            <a:r>
              <a:rPr lang="it" sz="1200">
                <a:highlight>
                  <a:schemeClr val="accent6"/>
                </a:highlight>
                <a:latin typeface="Consolas"/>
                <a:ea typeface="Consolas"/>
                <a:cs typeface="Consolas"/>
                <a:sym typeface="Consolas"/>
              </a:rPr>
              <a:t>args.name</a:t>
            </a: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4" name="Google Shape;914;p67"/>
          <p:cNvSpPr txBox="1"/>
          <p:nvPr/>
        </p:nvSpPr>
        <p:spPr>
          <a:xfrm>
            <a:off x="5359575" y="1130775"/>
            <a:ext cx="3599400" cy="2955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$ demo --help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Simple program to greet a person</a:t>
            </a:r>
            <a:endParaRPr sz="1200"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Usage: demo[EXE] [OPTIONS] --name &lt;NAME&gt;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Options: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  -n, --name &lt;NAME&gt;    </a:t>
            </a:r>
            <a:r>
              <a:rPr lang="it" sz="1200"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Name of the person to greet</a:t>
            </a:r>
            <a:endParaRPr sz="1200">
              <a:highlight>
                <a:srgbClr val="00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  -c, --count &lt;COUNT&gt;  </a:t>
            </a:r>
            <a:r>
              <a:rPr lang="it" sz="1200"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Number of times to greet</a:t>
            </a: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 [default: 1]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  -h, --help           Print help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  -V, --version        Print version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$ demo --name Me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Consolas"/>
                <a:ea typeface="Consolas"/>
                <a:cs typeface="Consolas"/>
                <a:sym typeface="Consolas"/>
              </a:rPr>
              <a:t>Hello Me!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6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I/O da console</a:t>
            </a:r>
            <a:endParaRPr/>
          </a:p>
        </p:txBody>
      </p:sp>
      <p:sp>
        <p:nvSpPr>
          <p:cNvPr id="920" name="Google Shape;920;p6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crate (package)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std::io</a:t>
            </a:r>
            <a:r>
              <a:rPr lang="it">
                <a:solidFill>
                  <a:srgbClr val="0B5394"/>
                </a:solidFill>
              </a:rPr>
              <a:t> </a:t>
            </a:r>
            <a:r>
              <a:rPr lang="it"/>
              <a:t>contiene la definizione delle strutture dati per accedere i flussi standard di ingresso/uscita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Questo tipo di operazioni, per definizione, possono fallire: di conseguenza tutti i metodi offerti restituiscono un oggetto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Result&lt;T,Error&gt;</a:t>
            </a:r>
            <a:r>
              <a:rPr lang="it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/>
              <a:t>che incapsula, alternativamente, il valore atteso, se l’operazione ha avuto successo, o un oggetto di tipo Error, in caso di fallimento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Per garantire la correttezza del programma, occorre gestire esplicitamente l’eventuale errore, verificando il contenuto del valore ritornato tramite il metodo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is_ok()</a:t>
            </a:r>
            <a:endParaRPr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Oppure causare l’interruzione forzata del programma in caso di errore, utilizzando il metodo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unwrap()</a:t>
            </a:r>
            <a:r>
              <a:rPr lang="it">
                <a:solidFill>
                  <a:srgbClr val="0B5394"/>
                </a:solidFill>
              </a:rPr>
              <a:t> </a:t>
            </a:r>
            <a:r>
              <a:rPr lang="it"/>
              <a:t>che restituisce, se non c’è stato errore, il valore incapsulato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Per semplificare le operazioni di scrittura, sono disponibili due macro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print!(...)</a:t>
            </a:r>
            <a:r>
              <a:rPr lang="it"/>
              <a:t> 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println!(...</a:t>
            </a:r>
            <a:r>
              <a:rPr b="1" lang="it">
                <a:solidFill>
                  <a:srgbClr val="0B5394"/>
                </a:solidFill>
              </a:rPr>
              <a:t>)</a:t>
            </a:r>
            <a:endParaRPr b="1">
              <a:solidFill>
                <a:srgbClr val="0B539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Entrambe accettano una stringa di formato e una serie di parametri da stampare</a:t>
            </a:r>
            <a:endParaRPr/>
          </a:p>
        </p:txBody>
      </p:sp>
      <p:sp>
        <p:nvSpPr>
          <p:cNvPr id="921" name="Google Shape;921;p68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6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I/O da console</a:t>
            </a:r>
            <a:endParaRPr/>
          </a:p>
        </p:txBody>
      </p:sp>
      <p:sp>
        <p:nvSpPr>
          <p:cNvPr id="927" name="Google Shape;927;p69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28" name="Google Shape;928;p69"/>
          <p:cNvSpPr txBox="1"/>
          <p:nvPr/>
        </p:nvSpPr>
        <p:spPr>
          <a:xfrm>
            <a:off x="549300" y="1130775"/>
            <a:ext cx="8045400" cy="3632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use std::io;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let mut s = String::new();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if io::stdin().read_line(&amp;mut s).is_ok()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println!("Got {}", s.trim() 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} else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println!(“Failed to read line!”);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//alternativamnte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io::stdin().read_line(&amp;mut s).unwrap();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println!(“Got {}”, s.trim() );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7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Convenzioni sui nomi</a:t>
            </a:r>
            <a:endParaRPr/>
          </a:p>
        </p:txBody>
      </p:sp>
      <p:sp>
        <p:nvSpPr>
          <p:cNvPr id="934" name="Google Shape;934;p70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La comunità degli sviluppatori Rust ha elaborato una serie di regole sul formato dei nomi delle diverse entità del linguaggio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 usano nomi nel formato </a:t>
            </a:r>
            <a:r>
              <a:rPr b="1" i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UpperCamelCase</a:t>
            </a:r>
            <a:r>
              <a:rPr lang="it"/>
              <a:t> per tutti i costrutti legati al sistema dei tipi (struct, enum, tratti, …)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 usano nomi nel formato </a:t>
            </a:r>
            <a:r>
              <a:rPr b="1" i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snake_case</a:t>
            </a:r>
            <a:r>
              <a:rPr lang="it"/>
              <a:t> per i costrutti di tipo valore (variabili, funzioni, metodi, …)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Alcune regole che generano warning possono essere disabilitate usando la sintassi con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#[…]</a:t>
            </a:r>
            <a:r>
              <a:rPr lang="it"/>
              <a:t> (simile, concettualmente, all'istruzione </a:t>
            </a:r>
            <a:r>
              <a:rPr i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#pragma</a:t>
            </a:r>
            <a:r>
              <a:rPr lang="it"/>
              <a:t> del C/C++):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#[allow(non_snake_case)]</a:t>
            </a:r>
            <a:r>
              <a:rPr b="1" lang="it">
                <a:solidFill>
                  <a:schemeClr val="accent1"/>
                </a:solidFill>
              </a:rPr>
              <a:t> </a:t>
            </a:r>
            <a:r>
              <a:rPr lang="it"/>
              <a:t>(vicino alla variabile per cui si vuole accettare un nome non snake)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#![allow(non_snake_case)]</a:t>
            </a:r>
            <a:r>
              <a:rPr lang="it"/>
              <a:t> (all’inizio del file per applicare la regola a tutto il crate: notare il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it"/>
              <a:t> iniziale)</a:t>
            </a:r>
            <a:endParaRPr/>
          </a:p>
        </p:txBody>
      </p:sp>
      <p:sp>
        <p:nvSpPr>
          <p:cNvPr id="935" name="Google Shape;935;p70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Tipi elementari</a:t>
            </a:r>
            <a:endParaRPr/>
          </a:p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Numeri interi con segno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i8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i16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i32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i64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i128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Numerici interi senza segno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u8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u16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u32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u64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u128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 virgola mobile (IEEE 754)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f32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f64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Logici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Caratteri (32 bit, Unicode Scalar Value)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Unit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it"/>
              <a:t> - rappresenta una tupla di 0 elementi,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it"/>
              <a:t> indica sia il tipo che il suo unico possibile valore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Corrisponde al tipo void in C/C++</a:t>
            </a:r>
            <a:endParaRPr/>
          </a:p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Tuple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Rappresentano collezioni ordinate di valori eterogenei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Vengono costruite racchiudendo i valori in parentesi tonde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tupla ha tipo</a:t>
            </a:r>
            <a:r>
              <a:rPr lang="it">
                <a:solidFill>
                  <a:srgbClr val="6684E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(T</a:t>
            </a:r>
            <a:r>
              <a:rPr baseline="-25000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, T</a:t>
            </a:r>
            <a:r>
              <a:rPr baseline="-25000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, …, T</a:t>
            </a:r>
            <a:r>
              <a:rPr baseline="-25000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it"/>
              <a:t>, dove T</a:t>
            </a:r>
            <a:r>
              <a:rPr baseline="-25000" lang="it"/>
              <a:t>1</a:t>
            </a:r>
            <a:r>
              <a:rPr lang="it"/>
              <a:t>, T</a:t>
            </a:r>
            <a:r>
              <a:rPr baseline="-25000" lang="it"/>
              <a:t>2</a:t>
            </a:r>
            <a:r>
              <a:rPr lang="it"/>
              <a:t>, …, T</a:t>
            </a:r>
            <a:r>
              <a:rPr baseline="-25000" lang="it"/>
              <a:t>n</a:t>
            </a:r>
            <a:r>
              <a:rPr lang="it"/>
              <a:t> sono i tipi dei singoli valori membro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accede al contenuto di una tupla utilizzando la notazione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.0</a:t>
            </a:r>
            <a:r>
              <a:rPr lang="it"/>
              <a:t>, 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it"/>
              <a:t>,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Una tupla può contenere un numero arbitrario di valori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Simili 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std::tuple</a:t>
            </a:r>
            <a:r>
              <a:rPr lang="it"/>
              <a:t> del C++ ma con accesso semplificato (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.&lt;numero campo&gt;</a:t>
            </a:r>
            <a:r>
              <a:rPr lang="it"/>
              <a:t> al posto di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std::get&lt; &lt;numero campo&gt; &gt;(tupla)</a:t>
            </a:r>
            <a:r>
              <a:rPr lang="it"/>
              <a:t>)</a:t>
            </a:r>
            <a:endParaRPr/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549300" y="3244852"/>
            <a:ext cx="8045400" cy="2048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54000" lIns="54000" spcFirstLastPara="1" rIns="54000" wrap="square" tIns="540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let t: (i32, bool) = (123, false); // t è una tupla formata da un intero </a:t>
            </a:r>
            <a:br>
              <a:rPr b="1" lang="it">
                <a:latin typeface="Consolas"/>
                <a:ea typeface="Consolas"/>
                <a:cs typeface="Consolas"/>
                <a:sym typeface="Consolas"/>
              </a:rPr>
            </a:b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                           // e da un booleano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let mut u = (3.14, 2.71);          // u è una tupla riassegnabile formata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                               // da due double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let i = t.0; 					  // i contiene il valore 123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u.1 = 0.0;					  // adesso u contiene (3.14, 0.0)      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Puntatori e memoria</a:t>
            </a:r>
            <a:endParaRPr/>
          </a:p>
        </p:txBody>
      </p:sp>
      <p:sp>
        <p:nvSpPr>
          <p:cNvPr id="112" name="Google Shape;112;p1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offre vari modi per rappresentare indirizzi in memoria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Riferimenti (condivisi e mutabili)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Box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Puntatori nativi (costanti e mutabili)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 differenza di quanto capita in C e C++, l’uso dei puntatori è abbondantemente semplificato grazie alle garanzie offerte dal compilatore del linguaggio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Che verifica il </a:t>
            </a:r>
            <a:r>
              <a:rPr b="1" lang="it">
                <a:solidFill>
                  <a:srgbClr val="0B5394"/>
                </a:solidFill>
              </a:rPr>
              <a:t>possesso</a:t>
            </a:r>
            <a:r>
              <a:rPr lang="it"/>
              <a:t> ed il </a:t>
            </a:r>
            <a:r>
              <a:rPr b="1" lang="it">
                <a:solidFill>
                  <a:srgbClr val="0B5394"/>
                </a:solidFill>
              </a:rPr>
              <a:t>tempo di vita</a:t>
            </a:r>
            <a:r>
              <a:rPr lang="it"/>
              <a:t> delle variabili e garantisce che possano avvenire solo accessi che è possibile dimostrare essere leciti (oppure forza il programmatore ad assumersi la responsabilità della correttezza del proprio operato racchiudendo il codice in un blocco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unsafe {...}</a:t>
            </a:r>
            <a:r>
              <a:rPr lang="it"/>
              <a:t>)</a:t>
            </a:r>
            <a:endParaRPr/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lit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