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d4728a3d5_0_9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ed4728a3d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8f570415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98f5704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98f570415_0_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98f5704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98f570415_0_10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98f57041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17ee3b57_0_6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17ee3b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c17ee3b57_0_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c17ee3b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c17ee3b57_0_7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c17ee3b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d4728a3d5_0_2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d4728a3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6f8d905f0_0_3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6f8d905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c2b8adcf0b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c2b8adc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c2b8adcf0b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c2b8adcf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c17ee3b57_0_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c17ee3b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2b8adcf0b_0_3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c2b8adcf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c2b8adcf0b_0_5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c2b8adcf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c2b8adcf0b_0_1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c2b8adcf0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c2b8adcf0b_0_1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c2b8adcf0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d4728a3d5_0_1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d4728a3d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c17ee3b57_0_4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c17ee3b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c17ee3b57_0_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ec17ee3b5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c17ee3b57_0_8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ec17ee3b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d4728a3d5_0_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d4728a3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d4728a3d5_0_3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ed4728a3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f8d905f0_0_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f8d905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d4728a3d5_0_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d4728a3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d4728a3d5_0_1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d4728a3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98f570415_0_13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98f57041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98f570415_0_14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098f57041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98f570415_0_16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98f57041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98f570415_0_1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98f57041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8f570415_0_18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8f57041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98f570415_0_19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098f57041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10f2ba2532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10f2ba25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e8434f6218_0_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e8434f62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fa16fa7e_0_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fa16fa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8434f6218_0_2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8434f62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6119e63c7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6119e6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06119e63c7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06119e63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e8434f6218_0_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e8434f62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bc7727f155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bc7727f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8eb951fc_0_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18eb951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fa16fa7e_0_4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fa16fa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fa16fa7e_0_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fa16fa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c17ee3b57_0_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c17ee3b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8f570415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98f570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</a:rPr>
              <a:t>© G. Malnati, 2021-25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adekvit.medium.com/move-semantics-in-c-and-rust-the-case-for-destructive-moves-d816891c354b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epth-first.com/articles/2020/01/27/rust-ownership-by-example/" TargetMode="External"/><Relationship Id="rId4" Type="http://schemas.openxmlformats.org/officeDocument/2006/relationships/hyperlink" Target="https://medium.com/coinmonks/understanding-ownership-in-rust-with-examples-73835ba931b1" TargetMode="External"/><Relationship Id="rId5" Type="http://schemas.openxmlformats.org/officeDocument/2006/relationships/hyperlink" Target="https://earthly.dev/blog/rust-lifetimes-ownership-burrowing/" TargetMode="External"/><Relationship Id="rId6" Type="http://schemas.openxmlformats.org/officeDocument/2006/relationships/hyperlink" Target="https://www.lurklurk.org/effective-rust/lifetimes.html" TargetMode="External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16655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9872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2024-25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00" y="151300"/>
            <a:ext cx="2990799" cy="29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697500" y="1577375"/>
            <a:ext cx="3721500" cy="320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println!(“s1: {}”, s1);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println!(“s2: {}”, s2);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//s1 non è più accessibile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632400" y="2037863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FFFF">
              <a:alpha val="125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s1</a:t>
            </a:r>
            <a:endParaRPr b="1"/>
          </a:p>
        </p:txBody>
      </p:sp>
      <p:sp>
        <p:nvSpPr>
          <p:cNvPr id="241" name="Google Shape;241;p22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245" name="Google Shape;245;p22"/>
          <p:cNvCxnSpPr>
            <a:stCxn id="246" idx="2"/>
            <a:endCxn id="241" idx="0"/>
          </p:cNvCxnSpPr>
          <p:nvPr/>
        </p:nvCxnSpPr>
        <p:spPr>
          <a:xfrm flipH="1" rot="-5400000">
            <a:off x="5322000" y="2425100"/>
            <a:ext cx="1206300" cy="211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6" name="Google Shape;246;p22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7332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697500" y="1577375"/>
            <a:ext cx="3721500" cy="320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println!(“s1: {}”, s1);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println!(“s2: {}”, s2);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//s1 non è più accessibile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8275875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32400" y="2428413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FFFF">
              <a:alpha val="125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4" name="Google Shape;264;p23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s1</a:t>
            </a:r>
            <a:endParaRPr b="1"/>
          </a:p>
        </p:txBody>
      </p:sp>
      <p:sp>
        <p:nvSpPr>
          <p:cNvPr id="266" name="Google Shape;266;p23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270" name="Google Shape;270;p23"/>
          <p:cNvCxnSpPr>
            <a:stCxn id="271" idx="2"/>
            <a:endCxn id="266" idx="0"/>
          </p:cNvCxnSpPr>
          <p:nvPr/>
        </p:nvCxnSpPr>
        <p:spPr>
          <a:xfrm flipH="1" rot="-5400000">
            <a:off x="5322000" y="2425100"/>
            <a:ext cx="1206300" cy="211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271" name="Google Shape;271;p23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7332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69559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73279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76999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 rot="-5400000">
            <a:off x="7450525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7239625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s2</a:t>
            </a:r>
            <a:endParaRPr b="1"/>
          </a:p>
        </p:txBody>
      </p:sp>
      <p:cxnSp>
        <p:nvCxnSpPr>
          <p:cNvPr id="278" name="Google Shape;278;p23"/>
          <p:cNvCxnSpPr>
            <a:stCxn id="279" idx="2"/>
            <a:endCxn id="266" idx="0"/>
          </p:cNvCxnSpPr>
          <p:nvPr/>
        </p:nvCxnSpPr>
        <p:spPr>
          <a:xfrm rot="5400000">
            <a:off x="5981875" y="1976600"/>
            <a:ext cx="1206300" cy="1108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9" name="Google Shape;279;p23"/>
          <p:cNvSpPr/>
          <p:nvPr/>
        </p:nvSpPr>
        <p:spPr>
          <a:xfrm>
            <a:off x="7034875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285" name="Google Shape;285;p2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697500" y="1577375"/>
            <a:ext cx="3721500" cy="320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println!(“s1: {}”, s1);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println!(“s2: {}”, s2);			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//s1 non è più accessibile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606350" y="2857488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FFFF">
              <a:alpha val="125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5" name="Google Shape;295;p24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s1</a:t>
            </a:r>
            <a:endParaRPr b="1"/>
          </a:p>
        </p:txBody>
      </p:sp>
      <p:sp>
        <p:nvSpPr>
          <p:cNvPr id="297" name="Google Shape;297;p24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301" name="Google Shape;301;p24"/>
          <p:cNvCxnSpPr>
            <a:stCxn id="302" idx="2"/>
            <a:endCxn id="297" idx="0"/>
          </p:cNvCxnSpPr>
          <p:nvPr/>
        </p:nvCxnSpPr>
        <p:spPr>
          <a:xfrm flipH="1" rot="-5400000">
            <a:off x="5322000" y="2425100"/>
            <a:ext cx="1206300" cy="211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302" name="Google Shape;302;p24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7332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69559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73279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76999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 rot="-5400000">
            <a:off x="7450525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7239625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s2</a:t>
            </a:r>
            <a:endParaRPr b="1"/>
          </a:p>
        </p:txBody>
      </p:sp>
      <p:cxnSp>
        <p:nvCxnSpPr>
          <p:cNvPr id="309" name="Google Shape;309;p24"/>
          <p:cNvCxnSpPr>
            <a:stCxn id="310" idx="2"/>
            <a:endCxn id="297" idx="0"/>
          </p:cNvCxnSpPr>
          <p:nvPr/>
        </p:nvCxnSpPr>
        <p:spPr>
          <a:xfrm rot="5400000">
            <a:off x="5981875" y="1976600"/>
            <a:ext cx="1206300" cy="1108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0" name="Google Shape;310;p24"/>
          <p:cNvSpPr/>
          <p:nvPr/>
        </p:nvSpPr>
        <p:spPr>
          <a:xfrm>
            <a:off x="7034875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316" name="Google Shape;316;p2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697500" y="1577375"/>
            <a:ext cx="7749000" cy="2986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println!(“s1: {}”, s1);     			// s1: hello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println!(“s2: {}”, s2);				// s2: hello, in s1 c’è la stessa cosa: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            	// ma NON è più accessibile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// s1 = “world”.to_string();			// de-commentando questa riga, s1 torna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								// a possedere un valore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trike="sngStrike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println!(“s1.to_uppercase(): {}”, s1.to_uppercase());	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			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             // NON possibile senza de-commentare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             	// la riga precedente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323" name="Google Shape;323;p2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550250" y="1579950"/>
            <a:ext cx="7749000" cy="25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18   |     let mut s1 = "hello".to_string();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|         ------ move occurs because `s1` has type `String`, which does not implement the `Copy` trait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19   |     println!("s1: {}", s1);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20   |     let s2 = s1;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|              -- value moved here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23   |     println!("s1.to_uppercase(): {}", s1.to_uppercase());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|                                       ^^^^^^^^^^^^^^^^^ value borrowed here after move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Copia</a:t>
            </a:r>
            <a:endParaRPr/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Alcuni tipi, tra cui quelli numerici, sono definiti </a:t>
            </a:r>
            <a:r>
              <a:rPr b="1" lang="it">
                <a:solidFill>
                  <a:srgbClr val="0B5394"/>
                </a:solidFill>
              </a:rPr>
              <a:t>copiabili</a:t>
            </a:r>
            <a:endParaRPr b="1">
              <a:solidFill>
                <a:srgbClr val="0B5394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Implementano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un valore viene assegnato ad un’altra variabile o usato come argomento in una chiamata a funzione, il valore originale rimane accessibile in lettura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è possibile quando il valore contenuto non costituisce una “risorsa” che richiede ulteriori azioni di rilascio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tipi semplici e le loro combinazioni (tuple e array di numeri, ad esempio) sono copiabili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Così come sono copiabili i riferimenti a valori non mutabili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riferimenti </a:t>
            </a:r>
            <a:r>
              <a:rPr lang="it"/>
              <a:t>a valori </a:t>
            </a:r>
            <a:r>
              <a:rPr lang="it"/>
              <a:t>mutabili NON sono copiabili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 un punto di vista del codice generato, </a:t>
            </a:r>
            <a:r>
              <a:rPr b="1" lang="it">
                <a:solidFill>
                  <a:srgbClr val="0B5394"/>
                </a:solidFill>
              </a:rPr>
              <a:t>non cambia nulla</a:t>
            </a:r>
            <a:r>
              <a:rPr lang="it"/>
              <a:t> tra copia e movimento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L’istruzione di assegnazione o il passaggio come argomento comporta la duplicazione (bit a bit) del valore originale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Semplicemente, in caso di copia, il borrow checker non impedisce l’ulteriore accesso in lettura al dato originale</a:t>
            </a:r>
            <a:endParaRPr/>
          </a:p>
        </p:txBody>
      </p:sp>
      <p:sp>
        <p:nvSpPr>
          <p:cNvPr id="331" name="Google Shape;331;p2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Copia e movimento</a:t>
            </a:r>
            <a:endParaRPr/>
          </a:p>
        </p:txBody>
      </p:sp>
      <p:sp>
        <p:nvSpPr>
          <p:cNvPr id="337" name="Google Shape;337;p2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38" name="Google Shape;3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9257"/>
            <a:ext cx="8520600" cy="2801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Copia e movimento </a:t>
            </a:r>
            <a:endParaRPr/>
          </a:p>
        </p:txBody>
      </p:sp>
      <p:sp>
        <p:nvSpPr>
          <p:cNvPr id="344" name="Google Shape;344;p2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307150" y="1217600"/>
            <a:ext cx="83805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string1 = "Hello".to_string();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string2 = string1; //da qui in poi, string1 è inaccessibile in lettura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       //a meno che non venga riassegnato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num1: i32 = 3;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num2 = num1;       //nessun vincolo su num1!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1803525" y="3338850"/>
            <a:ext cx="58953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1025750" y="3319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2175525" y="33388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2547525" y="33388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0" name="Google Shape;350;p29"/>
          <p:cNvSpPr/>
          <p:nvPr/>
        </p:nvSpPr>
        <p:spPr>
          <a:xfrm>
            <a:off x="2919525" y="33388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1" name="Google Shape;351;p29"/>
          <p:cNvSpPr/>
          <p:nvPr/>
        </p:nvSpPr>
        <p:spPr>
          <a:xfrm rot="-5400000">
            <a:off x="2670075" y="26722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2264925" y="2857500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string1</a:t>
            </a:r>
            <a:endParaRPr b="1"/>
          </a:p>
        </p:txBody>
      </p:sp>
      <p:sp>
        <p:nvSpPr>
          <p:cNvPr id="353" name="Google Shape;353;p29"/>
          <p:cNvSpPr/>
          <p:nvPr/>
        </p:nvSpPr>
        <p:spPr>
          <a:xfrm>
            <a:off x="1803525" y="4669200"/>
            <a:ext cx="58953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1025750" y="46296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384275" y="46692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756275" y="46692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3128275" y="46692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3500275" y="46692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359" name="Google Shape;359;p29"/>
          <p:cNvCxnSpPr>
            <a:stCxn id="360" idx="2"/>
            <a:endCxn id="355" idx="0"/>
          </p:cNvCxnSpPr>
          <p:nvPr/>
        </p:nvCxnSpPr>
        <p:spPr>
          <a:xfrm flipH="1" rot="-5400000">
            <a:off x="1861425" y="3960400"/>
            <a:ext cx="1206300" cy="2115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360" name="Google Shape;360;p29"/>
          <p:cNvSpPr/>
          <p:nvPr/>
        </p:nvSpPr>
        <p:spPr>
          <a:xfrm>
            <a:off x="2254425" y="33952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5576625" y="33388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5407425" y="2938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num2</a:t>
            </a:r>
            <a:endParaRPr b="1"/>
          </a:p>
        </p:txBody>
      </p:sp>
      <p:sp>
        <p:nvSpPr>
          <p:cNvPr id="363" name="Google Shape;363;p29"/>
          <p:cNvSpPr/>
          <p:nvPr/>
        </p:nvSpPr>
        <p:spPr>
          <a:xfrm>
            <a:off x="6123500" y="34078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3872275" y="46692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4860550" y="33388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4691350" y="2938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num1</a:t>
            </a:r>
            <a:endParaRPr b="1"/>
          </a:p>
        </p:txBody>
      </p:sp>
      <p:sp>
        <p:nvSpPr>
          <p:cNvPr id="367" name="Google Shape;367;p29"/>
          <p:cNvSpPr/>
          <p:nvPr/>
        </p:nvSpPr>
        <p:spPr>
          <a:xfrm>
            <a:off x="3514138" y="33388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886138" y="33388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4258138" y="33388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 rot="-5400000">
            <a:off x="4008688" y="26722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3603538" y="2857500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string2</a:t>
            </a:r>
            <a:endParaRPr b="1"/>
          </a:p>
        </p:txBody>
      </p:sp>
      <p:cxnSp>
        <p:nvCxnSpPr>
          <p:cNvPr id="372" name="Google Shape;372;p29"/>
          <p:cNvCxnSpPr>
            <a:stCxn id="373" idx="2"/>
            <a:endCxn id="355" idx="0"/>
          </p:cNvCxnSpPr>
          <p:nvPr/>
        </p:nvCxnSpPr>
        <p:spPr>
          <a:xfrm rot="5400000">
            <a:off x="2530738" y="3502600"/>
            <a:ext cx="1206300" cy="11271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73" name="Google Shape;373;p29"/>
          <p:cNvSpPr/>
          <p:nvPr/>
        </p:nvSpPr>
        <p:spPr>
          <a:xfrm>
            <a:off x="3593038" y="33952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379" name="Google Shape;379;p3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tipi che implementano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it"/>
              <a:t> possono essere duplicati invocando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clone()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differenza della copia e del movimento, la clonazione può comportare una </a:t>
            </a:r>
            <a:r>
              <a:rPr b="1" lang="it">
                <a:solidFill>
                  <a:srgbClr val="0B5394"/>
                </a:solidFill>
              </a:rPr>
              <a:t>copia in profondità</a:t>
            </a:r>
            <a:r>
              <a:rPr lang="it"/>
              <a:t> dei valori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conseguenza, il costo della clonazione può essere elevato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L'implementazione dell'operazione di clonazione è modificabile dal programmatore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L'implementazione di copia e movimento, invece, è sotto il controllo esclusivo del compilatore ed è basata sull'invocazione della funzione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memcpy(...)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Affinché un tipo possa implementare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it"/>
              <a:t>, occorre che implementi </a:t>
            </a:r>
            <a:r>
              <a:rPr b="1" lang="it">
                <a:solidFill>
                  <a:srgbClr val="0B5394"/>
                </a:solidFill>
              </a:rPr>
              <a:t>anche</a:t>
            </a:r>
            <a:r>
              <a:rPr lang="it"/>
              <a:t>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Tuttavia, non occorre che le due implementazioni coincidano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386" name="Google Shape;386;p3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87" name="Google Shape;387;p31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3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68959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732714" y="1608988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D900">
              <a:alpha val="1254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396" name="Google Shape;396;p31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397" name="Google Shape;397;p31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s1</a:t>
            </a:r>
            <a:endParaRPr b="1"/>
          </a:p>
        </p:txBody>
      </p:sp>
      <p:sp>
        <p:nvSpPr>
          <p:cNvPr id="399" name="Google Shape;399;p31"/>
          <p:cNvSpPr/>
          <p:nvPr/>
        </p:nvSpPr>
        <p:spPr>
          <a:xfrm>
            <a:off x="5387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5759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cxnSp>
        <p:nvCxnSpPr>
          <p:cNvPr id="401" name="Google Shape;401;p31"/>
          <p:cNvCxnSpPr>
            <a:stCxn id="402" idx="2"/>
            <a:endCxn id="399" idx="0"/>
          </p:cNvCxnSpPr>
          <p:nvPr/>
        </p:nvCxnSpPr>
        <p:spPr>
          <a:xfrm rot="5400000">
            <a:off x="5093400" y="2408000"/>
            <a:ext cx="1206300" cy="2457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02" name="Google Shape;402;p31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80525"/>
            <a:ext cx="85206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Rust, ogni valore introdotto nel programma è </a:t>
            </a:r>
            <a:r>
              <a:rPr b="1" lang="it">
                <a:solidFill>
                  <a:srgbClr val="0B5394"/>
                </a:solidFill>
              </a:rPr>
              <a:t>posseduto</a:t>
            </a:r>
            <a:r>
              <a:rPr lang="it"/>
              <a:t> da una ed una sola variabile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particolare blocco logico contenuto nel compilatore, detto </a:t>
            </a:r>
            <a:r>
              <a:rPr b="1" lang="it">
                <a:solidFill>
                  <a:srgbClr val="0B5394"/>
                </a:solidFill>
              </a:rPr>
              <a:t>borrow checker</a:t>
            </a:r>
            <a:r>
              <a:rPr lang="it"/>
              <a:t>, verifica formalmente questo fatto, per ogni punto dell’esecuzione del programma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Ogni violazione porta ad un </a:t>
            </a:r>
            <a:r>
              <a:rPr b="1" lang="it">
                <a:solidFill>
                  <a:srgbClr val="0B5394"/>
                </a:solidFill>
              </a:rPr>
              <a:t>fallimento della compilazione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Possedere un valore significa</a:t>
            </a:r>
            <a:r>
              <a:rPr lang="it"/>
              <a:t> essere responsabili del suo </a:t>
            </a:r>
            <a:r>
              <a:rPr b="1" lang="it">
                <a:solidFill>
                  <a:srgbClr val="0B5394"/>
                </a:solidFill>
              </a:rPr>
              <a:t>rilascio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il valore contiene una risorsa (puntatore ad memoria dinamica, handle di file o socket, …), questa deve essere liberata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Dopodiché occorre restituire al sistema operativo la memoria in cui il valore è memorizzato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rilascio avviene quando la variabile che lo possiede </a:t>
            </a:r>
            <a:r>
              <a:rPr b="1" lang="it">
                <a:solidFill>
                  <a:srgbClr val="0B5394"/>
                </a:solidFill>
              </a:rPr>
              <a:t>esce</a:t>
            </a:r>
            <a:r>
              <a:rPr lang="it"/>
              <a:t> dal proprio </a:t>
            </a:r>
            <a:r>
              <a:rPr i="1" lang="it"/>
              <a:t>scope</a:t>
            </a:r>
            <a:r>
              <a:rPr lang="it"/>
              <a:t> sintattico o quando le viene assegnato un nuovo valore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Rust offre un meccanismo (drop) mediante il quale è possibile associare azioni arbitrarie da eseguire prima che sia liberata la memoria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rilascio può essere rimandato a dopo, se  il contenuto della variabile viene trasferito (mosso) in un’altra variabile: in questo caso la nuova variabile diventa responsabile del suo rilascio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408" name="Google Shape;408;p3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09" name="Google Shape;409;p32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8234075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732714" y="2030973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D900">
              <a:alpha val="1254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19" name="Google Shape;419;p32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s1</a:t>
            </a:r>
            <a:endParaRPr b="1"/>
          </a:p>
        </p:txBody>
      </p:sp>
      <p:sp>
        <p:nvSpPr>
          <p:cNvPr id="421" name="Google Shape;421;p32"/>
          <p:cNvSpPr/>
          <p:nvPr/>
        </p:nvSpPr>
        <p:spPr>
          <a:xfrm>
            <a:off x="5387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>
            <a:off x="5759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cxnSp>
        <p:nvCxnSpPr>
          <p:cNvPr id="423" name="Google Shape;423;p32"/>
          <p:cNvCxnSpPr>
            <a:stCxn id="424" idx="2"/>
            <a:endCxn id="421" idx="0"/>
          </p:cNvCxnSpPr>
          <p:nvPr/>
        </p:nvCxnSpPr>
        <p:spPr>
          <a:xfrm rot="5400000">
            <a:off x="5093400" y="2408000"/>
            <a:ext cx="1206300" cy="2457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24" name="Google Shape;424;p32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6932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7304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>
            <a:off x="7676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28" name="Google Shape;428;p32"/>
          <p:cNvSpPr/>
          <p:nvPr/>
        </p:nvSpPr>
        <p:spPr>
          <a:xfrm rot="-5400000">
            <a:off x="7427238" y="113360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"/>
          <p:cNvSpPr txBox="1"/>
          <p:nvPr/>
        </p:nvSpPr>
        <p:spPr>
          <a:xfrm>
            <a:off x="7216338" y="129188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s2</a:t>
            </a:r>
            <a:endParaRPr b="1"/>
          </a:p>
        </p:txBody>
      </p:sp>
      <p:cxnSp>
        <p:nvCxnSpPr>
          <p:cNvPr id="430" name="Google Shape;430;p32"/>
          <p:cNvCxnSpPr>
            <a:stCxn id="431" idx="2"/>
            <a:endCxn id="432" idx="0"/>
          </p:cNvCxnSpPr>
          <p:nvPr/>
        </p:nvCxnSpPr>
        <p:spPr>
          <a:xfrm rot="5400000">
            <a:off x="6179988" y="2197950"/>
            <a:ext cx="1209600" cy="6624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31" name="Google Shape;431;p32"/>
          <p:cNvSpPr/>
          <p:nvPr/>
        </p:nvSpPr>
        <p:spPr>
          <a:xfrm>
            <a:off x="7011588" y="18565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626760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663960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439" name="Google Shape;439;p3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40" name="Google Shape;440;p33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3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>
            <a:off x="760189" y="2459073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D900">
              <a:alpha val="1254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s1</a:t>
            </a:r>
            <a:endParaRPr b="1"/>
          </a:p>
        </p:txBody>
      </p:sp>
      <p:cxnSp>
        <p:nvCxnSpPr>
          <p:cNvPr id="451" name="Google Shape;451;p33"/>
          <p:cNvCxnSpPr>
            <a:stCxn id="452" idx="2"/>
            <a:endCxn id="453" idx="0"/>
          </p:cNvCxnSpPr>
          <p:nvPr/>
        </p:nvCxnSpPr>
        <p:spPr>
          <a:xfrm flipH="1" rot="-5400000">
            <a:off x="5973300" y="1773800"/>
            <a:ext cx="1206300" cy="1514100"/>
          </a:xfrm>
          <a:prstGeom prst="bentConnector3">
            <a:avLst>
              <a:gd fmla="val 65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52" name="Google Shape;452;p33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3"/>
          <p:cNvSpPr/>
          <p:nvPr/>
        </p:nvSpPr>
        <p:spPr>
          <a:xfrm>
            <a:off x="6932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3"/>
          <p:cNvSpPr/>
          <p:nvPr/>
        </p:nvSpPr>
        <p:spPr>
          <a:xfrm>
            <a:off x="7304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56" name="Google Shape;456;p33"/>
          <p:cNvSpPr/>
          <p:nvPr/>
        </p:nvSpPr>
        <p:spPr>
          <a:xfrm>
            <a:off x="7676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57" name="Google Shape;457;p33"/>
          <p:cNvSpPr/>
          <p:nvPr/>
        </p:nvSpPr>
        <p:spPr>
          <a:xfrm rot="-5400000">
            <a:off x="7427238" y="113360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3"/>
          <p:cNvSpPr txBox="1"/>
          <p:nvPr/>
        </p:nvSpPr>
        <p:spPr>
          <a:xfrm>
            <a:off x="7216338" y="129188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s2</a:t>
            </a:r>
            <a:endParaRPr b="1"/>
          </a:p>
        </p:txBody>
      </p:sp>
      <p:cxnSp>
        <p:nvCxnSpPr>
          <p:cNvPr id="459" name="Google Shape;459;p33"/>
          <p:cNvCxnSpPr>
            <a:endCxn id="460" idx="0"/>
          </p:cNvCxnSpPr>
          <p:nvPr/>
        </p:nvCxnSpPr>
        <p:spPr>
          <a:xfrm rot="5400000">
            <a:off x="6180000" y="2197900"/>
            <a:ext cx="1209600" cy="662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60" name="Google Shape;460;p33"/>
          <p:cNvSpPr/>
          <p:nvPr/>
        </p:nvSpPr>
        <p:spPr>
          <a:xfrm>
            <a:off x="626760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>
            <a:off x="663960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453" name="Google Shape;453;p33"/>
          <p:cNvSpPr/>
          <p:nvPr/>
        </p:nvSpPr>
        <p:spPr>
          <a:xfrm>
            <a:off x="7147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>
            <a:off x="7519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>
            <a:off x="7891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!</a:t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>
            <a:off x="8263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470" name="Google Shape;470;p3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71" name="Google Shape;471;p34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76" name="Google Shape;476;p34"/>
          <p:cNvSpPr/>
          <p:nvPr/>
        </p:nvSpPr>
        <p:spPr>
          <a:xfrm>
            <a:off x="760189" y="2880964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D900">
              <a:alpha val="1254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4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479" name="Google Shape;479;p34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480" name="Google Shape;480;p34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4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s1</a:t>
            </a:r>
            <a:endParaRPr b="1"/>
          </a:p>
        </p:txBody>
      </p:sp>
      <p:cxnSp>
        <p:nvCxnSpPr>
          <p:cNvPr id="482" name="Google Shape;482;p34"/>
          <p:cNvCxnSpPr>
            <a:stCxn id="483" idx="2"/>
            <a:endCxn id="484" idx="0"/>
          </p:cNvCxnSpPr>
          <p:nvPr/>
        </p:nvCxnSpPr>
        <p:spPr>
          <a:xfrm flipH="1" rot="-5400000">
            <a:off x="5973300" y="1773800"/>
            <a:ext cx="1206300" cy="1514100"/>
          </a:xfrm>
          <a:prstGeom prst="bentConnector3">
            <a:avLst>
              <a:gd fmla="val 65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83" name="Google Shape;483;p34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6932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7304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7676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88" name="Google Shape;488;p34"/>
          <p:cNvSpPr/>
          <p:nvPr/>
        </p:nvSpPr>
        <p:spPr>
          <a:xfrm rot="-5400000">
            <a:off x="7427238" y="113360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 txBox="1"/>
          <p:nvPr/>
        </p:nvSpPr>
        <p:spPr>
          <a:xfrm>
            <a:off x="7216338" y="129188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s2</a:t>
            </a:r>
            <a:endParaRPr b="1"/>
          </a:p>
        </p:txBody>
      </p:sp>
      <p:cxnSp>
        <p:nvCxnSpPr>
          <p:cNvPr id="490" name="Google Shape;490;p34"/>
          <p:cNvCxnSpPr>
            <a:endCxn id="491" idx="0"/>
          </p:cNvCxnSpPr>
          <p:nvPr/>
        </p:nvCxnSpPr>
        <p:spPr>
          <a:xfrm rot="5400000">
            <a:off x="6180000" y="2197900"/>
            <a:ext cx="1209600" cy="662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91" name="Google Shape;491;p34"/>
          <p:cNvSpPr/>
          <p:nvPr/>
        </p:nvSpPr>
        <p:spPr>
          <a:xfrm>
            <a:off x="626760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92" name="Google Shape;492;p34"/>
          <p:cNvSpPr/>
          <p:nvPr/>
        </p:nvSpPr>
        <p:spPr>
          <a:xfrm>
            <a:off x="663960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484" name="Google Shape;484;p34"/>
          <p:cNvSpPr/>
          <p:nvPr/>
        </p:nvSpPr>
        <p:spPr>
          <a:xfrm>
            <a:off x="7147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93" name="Google Shape;493;p34"/>
          <p:cNvSpPr/>
          <p:nvPr/>
        </p:nvSpPr>
        <p:spPr>
          <a:xfrm>
            <a:off x="7519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494" name="Google Shape;494;p34"/>
          <p:cNvSpPr/>
          <p:nvPr/>
        </p:nvSpPr>
        <p:spPr>
          <a:xfrm>
            <a:off x="7891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!</a:t>
            </a:r>
            <a:endParaRPr/>
          </a:p>
        </p:txBody>
      </p:sp>
      <p:sp>
        <p:nvSpPr>
          <p:cNvPr id="495" name="Google Shape;495;p34"/>
          <p:cNvSpPr/>
          <p:nvPr/>
        </p:nvSpPr>
        <p:spPr>
          <a:xfrm>
            <a:off x="8263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501" name="Google Shape;501;p3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02" name="Google Shape;502;p35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760189" y="3308916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D900">
              <a:alpha val="1254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511" name="Google Shape;511;p35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5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s1</a:t>
            </a:r>
            <a:endParaRPr b="1"/>
          </a:p>
        </p:txBody>
      </p:sp>
      <p:cxnSp>
        <p:nvCxnSpPr>
          <p:cNvPr id="513" name="Google Shape;513;p35"/>
          <p:cNvCxnSpPr>
            <a:stCxn id="514" idx="2"/>
            <a:endCxn id="515" idx="0"/>
          </p:cNvCxnSpPr>
          <p:nvPr/>
        </p:nvCxnSpPr>
        <p:spPr>
          <a:xfrm flipH="1" rot="-5400000">
            <a:off x="5973300" y="1773800"/>
            <a:ext cx="1206300" cy="1514100"/>
          </a:xfrm>
          <a:prstGeom prst="bentConnector3">
            <a:avLst>
              <a:gd fmla="val 65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14" name="Google Shape;514;p35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5"/>
          <p:cNvSpPr/>
          <p:nvPr/>
        </p:nvSpPr>
        <p:spPr>
          <a:xfrm>
            <a:off x="6932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5"/>
          <p:cNvSpPr/>
          <p:nvPr/>
        </p:nvSpPr>
        <p:spPr>
          <a:xfrm>
            <a:off x="7304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18" name="Google Shape;518;p35"/>
          <p:cNvSpPr/>
          <p:nvPr/>
        </p:nvSpPr>
        <p:spPr>
          <a:xfrm>
            <a:off x="7676688" y="18002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19" name="Google Shape;519;p35"/>
          <p:cNvSpPr/>
          <p:nvPr/>
        </p:nvSpPr>
        <p:spPr>
          <a:xfrm rot="-5400000">
            <a:off x="7427238" y="113360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5"/>
          <p:cNvSpPr txBox="1"/>
          <p:nvPr/>
        </p:nvSpPr>
        <p:spPr>
          <a:xfrm>
            <a:off x="7216338" y="129188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s2</a:t>
            </a:r>
            <a:endParaRPr b="1"/>
          </a:p>
        </p:txBody>
      </p:sp>
      <p:cxnSp>
        <p:nvCxnSpPr>
          <p:cNvPr id="521" name="Google Shape;521;p35"/>
          <p:cNvCxnSpPr>
            <a:endCxn id="522" idx="0"/>
          </p:cNvCxnSpPr>
          <p:nvPr/>
        </p:nvCxnSpPr>
        <p:spPr>
          <a:xfrm rot="5400000">
            <a:off x="6180000" y="2197900"/>
            <a:ext cx="1209600" cy="662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22" name="Google Shape;522;p35"/>
          <p:cNvSpPr/>
          <p:nvPr/>
        </p:nvSpPr>
        <p:spPr>
          <a:xfrm>
            <a:off x="626760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523" name="Google Shape;523;p35"/>
          <p:cNvSpPr/>
          <p:nvPr/>
        </p:nvSpPr>
        <p:spPr>
          <a:xfrm>
            <a:off x="663960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7147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524" name="Google Shape;524;p35"/>
          <p:cNvSpPr/>
          <p:nvPr/>
        </p:nvSpPr>
        <p:spPr>
          <a:xfrm>
            <a:off x="7519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7891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!</a:t>
            </a:r>
            <a:endParaRPr/>
          </a:p>
        </p:txBody>
      </p:sp>
      <p:sp>
        <p:nvSpPr>
          <p:cNvPr id="526" name="Google Shape;526;p35"/>
          <p:cNvSpPr/>
          <p:nvPr/>
        </p:nvSpPr>
        <p:spPr>
          <a:xfrm>
            <a:off x="82635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 con C e C++</a:t>
            </a:r>
            <a:endParaRPr/>
          </a:p>
        </p:txBody>
      </p:sp>
      <p:sp>
        <p:nvSpPr>
          <p:cNvPr id="532" name="Google Shape;532;p3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33" name="Google Shape;533;p36"/>
          <p:cNvSpPr txBox="1"/>
          <p:nvPr>
            <p:ph idx="1" type="body"/>
          </p:nvPr>
        </p:nvSpPr>
        <p:spPr>
          <a:xfrm>
            <a:off x="311700" y="12043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differenza di quanto avviene in C e C++, in Rust il comportamento base adottato dal compilatore a fronte dell’assegnazione di una variabile o del passaggio di un argomento ad una funzione, è quello del </a:t>
            </a:r>
            <a:r>
              <a:rPr b="1" lang="it">
                <a:solidFill>
                  <a:srgbClr val="0B5394"/>
                </a:solidFill>
              </a:rPr>
              <a:t>movimento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Solo se il tipo risulta copiabile viene eseguita una copia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Char char="●"/>
            </a:pPr>
            <a:r>
              <a:rPr lang="it">
                <a:solidFill>
                  <a:srgbClr val="85200C"/>
                </a:solidFill>
              </a:rPr>
              <a:t>In C, l’unico paradigma possibile è quello della </a:t>
            </a:r>
            <a:r>
              <a:rPr b="1" lang="it">
                <a:solidFill>
                  <a:srgbClr val="85200C"/>
                </a:solidFill>
              </a:rPr>
              <a:t>copia</a:t>
            </a:r>
            <a:endParaRPr b="1">
              <a:solidFill>
                <a:srgbClr val="85200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C++ è possibile adottare il movimento a patto di invocarlo esplicitamente e che questo comportamento sia stato definito per lo specifico tipo di dato in oggetto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in C++ il movimento è possibile, ma non c’è l’equivalente del Borrow Checker, è responsabilità del programmatore, in caso di movimento, lasciare l’oggetto di cui si è preso possesso del contenuto in uno stato coerente: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Eventuali accessi ai suoi campi non devono originare errori né visibilità del contenuto pregresso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sua distruzione non deve originare errori né portare a fenomeni di doppio rilascio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mette molta responsabilità nelle mani del programmatore che deve fornire implementazioni opportune per copia e movimento, distinguendo anche tra costruzione iniziale e riassegnazione!</a:t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1391025" y="4913675"/>
            <a:ext cx="7686900" cy="32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54000" lIns="54000" spcFirstLastPara="1" rIns="54000" wrap="square" tIns="54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Vedi anche: </a:t>
            </a:r>
            <a:r>
              <a:rPr lang="it" sz="1100" u="sng">
                <a:solidFill>
                  <a:schemeClr val="hlink"/>
                </a:solidFill>
                <a:hlinkClick r:id="rId3"/>
              </a:rPr>
              <a:t>https://radekvit.medium.com/move-semantics-in-c-and-rust-the-case-for-destructive-moves-d816891c354b</a:t>
            </a:r>
            <a:r>
              <a:rPr lang="it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540" name="Google Shape;540;p37"/>
          <p:cNvSpPr txBox="1"/>
          <p:nvPr>
            <p:ph idx="1" type="body"/>
          </p:nvPr>
        </p:nvSpPr>
        <p:spPr>
          <a:xfrm>
            <a:off x="311700" y="11281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risolvere i problemi di accesso, Rust introduce diverse forme di puntatori, volte a rendere espliciti responsabilità e diritti di chi le maneggia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borrow checker si occupa di garantire che il codice complessivamente scritto sia conforme a tali regole e impedisce la compilazione in caso contrario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</a:t>
            </a:r>
            <a:r>
              <a:rPr b="1" lang="it">
                <a:solidFill>
                  <a:srgbClr val="0B5394"/>
                </a:solidFill>
              </a:rPr>
              <a:t>riferimento</a:t>
            </a:r>
            <a:r>
              <a:rPr lang="it"/>
              <a:t> è un puntatore in sola lettura ad un blocco di memoria </a:t>
            </a:r>
            <a:r>
              <a:rPr b="1" lang="it">
                <a:solidFill>
                  <a:srgbClr val="0B5394"/>
                </a:solidFill>
              </a:rPr>
              <a:t>posseduto da un’altra variabile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Permette di accedere ad un valore senza trasferirne la proprietà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riferimento può esistere solo mentre esiste la variabile che possiede il dato a cui punta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de-referenzia automaticamente il puntatore, quando si accede al valore tramite l’operatore ‘.’</a:t>
            </a:r>
            <a:endParaRPr/>
          </a:p>
        </p:txBody>
      </p:sp>
      <p:sp>
        <p:nvSpPr>
          <p:cNvPr id="541" name="Google Shape;541;p3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42" name="Google Shape;542;p37"/>
          <p:cNvSpPr txBox="1"/>
          <p:nvPr/>
        </p:nvSpPr>
        <p:spPr>
          <a:xfrm>
            <a:off x="672825" y="3966725"/>
            <a:ext cx="77490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point = (1.0, 0.0);     //point possiede il valore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reference = &amp;point;     //reference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PUÒ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accedere al valore in lettura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    //finché esiste point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println!(“({}, {})”, reference.0, reference.1);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 e prestiti</a:t>
            </a:r>
            <a:endParaRPr/>
          </a:p>
        </p:txBody>
      </p:sp>
      <p:sp>
        <p:nvSpPr>
          <p:cNvPr id="548" name="Google Shape;548;p3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riferimento </a:t>
            </a:r>
            <a:r>
              <a:rPr b="1" lang="it">
                <a:solidFill>
                  <a:srgbClr val="0B5394"/>
                </a:solidFill>
              </a:rPr>
              <a:t>prende a prestito</a:t>
            </a:r>
            <a:r>
              <a:rPr lang="it"/>
              <a:t> (borrows) l’indirizzo di memoria in cui esiste il valore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Fino a che il riferimento è accessibile, non è possibile modificare il valore, né tramite il riferimento (che ha accesso in sola lettura), né tramite la variabile che possiede il valore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creare ulteriori riferimenti a partire dal dato originale o da altri riferimenti ad 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riferimenti sono </a:t>
            </a:r>
            <a:r>
              <a:rPr b="1" lang="it">
                <a:solidFill>
                  <a:srgbClr val="0B5394"/>
                </a:solidFill>
              </a:rPr>
              <a:t>copiabili</a:t>
            </a:r>
            <a:r>
              <a:rPr lang="it"/>
              <a:t>: viene duplicato il puntatore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</a:t>
            </a:r>
            <a:r>
              <a:rPr lang="it"/>
              <a:t>compilatore (attraverso il borrow checker)</a:t>
            </a:r>
            <a:r>
              <a:rPr lang="it"/>
              <a:t> garantisce che un riferimento punti SEMPRE ad un dato valido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Finché esiste almeno un riferimento, il dato originale non potrà essere né modificato né distrutto</a:t>
            </a:r>
            <a:endParaRPr/>
          </a:p>
        </p:txBody>
      </p:sp>
      <p:sp>
        <p:nvSpPr>
          <p:cNvPr id="549" name="Google Shape;549;p3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 mutabili</a:t>
            </a:r>
            <a:endParaRPr/>
          </a:p>
        </p:txBody>
      </p:sp>
      <p:sp>
        <p:nvSpPr>
          <p:cNvPr id="555" name="Google Shape;555;p3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partire da una variabile che possiede un valore è possibile estrarre UN SOLO </a:t>
            </a:r>
            <a:r>
              <a:rPr b="1" lang="it">
                <a:solidFill>
                  <a:srgbClr val="0B5394"/>
                </a:solidFill>
              </a:rPr>
              <a:t>riferimento mutabile</a:t>
            </a:r>
            <a:r>
              <a:rPr lang="it"/>
              <a:t> per volta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crea un riferimento mutabile con la sintassi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r = &amp;mut v;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Mentre esiste un riferimento mutabile...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possono esistere riferimenti semplici (in sola lettura)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è possibile modificare né muovere la variabile che possiede il valore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creare un riferimento mutabile </a:t>
            </a:r>
            <a:r>
              <a:rPr b="1" lang="it">
                <a:solidFill>
                  <a:srgbClr val="0B5394"/>
                </a:solidFill>
              </a:rPr>
              <a:t>solo se</a:t>
            </a:r>
            <a:r>
              <a:rPr lang="it"/>
              <a:t> la variabile che possiede il dato è dichiarata mutabile a sua volta</a:t>
            </a:r>
            <a:endParaRPr/>
          </a:p>
        </p:txBody>
      </p:sp>
      <p:sp>
        <p:nvSpPr>
          <p:cNvPr id="556" name="Google Shape;556;p3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562" name="Google Shape;562;p4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63" name="Google Shape;5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992047"/>
            <a:ext cx="8167659" cy="419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"/>
          <p:cNvSpPr/>
          <p:nvPr/>
        </p:nvSpPr>
        <p:spPr>
          <a:xfrm>
            <a:off x="4937300" y="4303550"/>
            <a:ext cx="3621900" cy="360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41"/>
          <p:cNvGrpSpPr/>
          <p:nvPr/>
        </p:nvGrpSpPr>
        <p:grpSpPr>
          <a:xfrm>
            <a:off x="4944625" y="4303550"/>
            <a:ext cx="3607250" cy="360900"/>
            <a:chOff x="3420625" y="4303550"/>
            <a:chExt cx="3607250" cy="360900"/>
          </a:xfrm>
        </p:grpSpPr>
        <p:sp>
          <p:nvSpPr>
            <p:cNvPr id="570" name="Google Shape;570;p41"/>
            <p:cNvSpPr/>
            <p:nvPr/>
          </p:nvSpPr>
          <p:spPr>
            <a:xfrm>
              <a:off x="3420625" y="4303550"/>
              <a:ext cx="1811700" cy="36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5216175" y="4303550"/>
              <a:ext cx="1811700" cy="36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3</a:t>
              </a:r>
              <a:endParaRPr/>
            </a:p>
          </p:txBody>
        </p:sp>
      </p:grpSp>
      <p:sp>
        <p:nvSpPr>
          <p:cNvPr id="572" name="Google Shape;572;p4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Riferimenti: disposizione in memoria</a:t>
            </a:r>
            <a:endParaRPr/>
          </a:p>
        </p:txBody>
      </p:sp>
      <p:sp>
        <p:nvSpPr>
          <p:cNvPr id="573" name="Google Shape;573;p4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74" name="Google Shape;574;p41"/>
          <p:cNvSpPr txBox="1"/>
          <p:nvPr>
            <p:ph idx="1" type="body"/>
          </p:nvPr>
        </p:nvSpPr>
        <p:spPr>
          <a:xfrm>
            <a:off x="311700" y="1280525"/>
            <a:ext cx="85206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riferimenti sono implementati diversamente in base al tipo puntato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</a:rPr>
              <a:t>Puntatori semplici</a:t>
            </a:r>
            <a:r>
              <a:rPr lang="it"/>
              <a:t>, se il compilatore conosce la dimensione del dato puntato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</a:rPr>
              <a:t>Puntatore + dimensione</a:t>
            </a:r>
            <a:r>
              <a:rPr lang="it"/>
              <a:t> ( fat pointer), se la dimensione del dato è solo nota in fase di esecuzione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</a:rPr>
              <a:t>Puntatore doppio</a:t>
            </a:r>
            <a:r>
              <a:rPr lang="it"/>
              <a:t>, se il tipo di dato puntato è noto solo per l’insieme di tratti che implementa</a:t>
            </a:r>
            <a:endParaRPr/>
          </a:p>
        </p:txBody>
      </p:sp>
      <p:sp>
        <p:nvSpPr>
          <p:cNvPr id="575" name="Google Shape;575;p41"/>
          <p:cNvSpPr txBox="1"/>
          <p:nvPr/>
        </p:nvSpPr>
        <p:spPr>
          <a:xfrm>
            <a:off x="1008223" y="2857500"/>
            <a:ext cx="2421300" cy="61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i: i32 = 10;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r1: &amp;i32 = &amp;i;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41"/>
          <p:cNvSpPr/>
          <p:nvPr/>
        </p:nvSpPr>
        <p:spPr>
          <a:xfrm>
            <a:off x="1617825" y="3810000"/>
            <a:ext cx="900000" cy="36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10</a:t>
            </a:r>
            <a:endParaRPr/>
          </a:p>
        </p:txBody>
      </p:sp>
      <p:sp>
        <p:nvSpPr>
          <p:cNvPr id="577" name="Google Shape;577;p41"/>
          <p:cNvSpPr txBox="1"/>
          <p:nvPr/>
        </p:nvSpPr>
        <p:spPr>
          <a:xfrm>
            <a:off x="1013125" y="3790350"/>
            <a:ext cx="3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i:</a:t>
            </a: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1617825" y="4303550"/>
            <a:ext cx="1811700" cy="360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932875" y="4303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2465925" y="4426250"/>
            <a:ext cx="115500" cy="11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" name="Google Shape;581;p41"/>
          <p:cNvCxnSpPr>
            <a:stCxn id="580" idx="2"/>
            <a:endCxn id="576" idx="1"/>
          </p:cNvCxnSpPr>
          <p:nvPr/>
        </p:nvCxnSpPr>
        <p:spPr>
          <a:xfrm rot="10800000">
            <a:off x="1617825" y="3990500"/>
            <a:ext cx="848100" cy="493500"/>
          </a:xfrm>
          <a:prstGeom prst="curvedConnector3">
            <a:avLst>
              <a:gd fmla="val 12807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1"/>
          <p:cNvSpPr txBox="1"/>
          <p:nvPr/>
        </p:nvSpPr>
        <p:spPr>
          <a:xfrm>
            <a:off x="4335026" y="2857500"/>
            <a:ext cx="4224300" cy="61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a: [i32;3] = [1,2,3];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r2: &amp;[i32] = &amp;a;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4944625" y="3810000"/>
            <a:ext cx="900000" cy="36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584" name="Google Shape;584;p41"/>
          <p:cNvSpPr txBox="1"/>
          <p:nvPr/>
        </p:nvSpPr>
        <p:spPr>
          <a:xfrm>
            <a:off x="4339925" y="3790350"/>
            <a:ext cx="3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4259675" y="4303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r2:</a:t>
            </a:r>
            <a:endParaRPr/>
          </a:p>
        </p:txBody>
      </p:sp>
      <p:sp>
        <p:nvSpPr>
          <p:cNvPr id="586" name="Google Shape;586;p41"/>
          <p:cNvSpPr/>
          <p:nvPr/>
        </p:nvSpPr>
        <p:spPr>
          <a:xfrm>
            <a:off x="5792725" y="4426250"/>
            <a:ext cx="115500" cy="11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1"/>
          <p:cNvSpPr/>
          <p:nvPr/>
        </p:nvSpPr>
        <p:spPr>
          <a:xfrm>
            <a:off x="5844625" y="3810000"/>
            <a:ext cx="900000" cy="36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6744625" y="3810000"/>
            <a:ext cx="900000" cy="36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cxnSp>
        <p:nvCxnSpPr>
          <p:cNvPr id="589" name="Google Shape;589;p41"/>
          <p:cNvCxnSpPr>
            <a:stCxn id="586" idx="2"/>
            <a:endCxn id="583" idx="1"/>
          </p:cNvCxnSpPr>
          <p:nvPr/>
        </p:nvCxnSpPr>
        <p:spPr>
          <a:xfrm rot="10800000">
            <a:off x="4944625" y="3990500"/>
            <a:ext cx="848100" cy="493500"/>
          </a:xfrm>
          <a:prstGeom prst="curvedConnector3">
            <a:avLst>
              <a:gd fmla="val 12807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41"/>
          <p:cNvSpPr txBox="1"/>
          <p:nvPr/>
        </p:nvSpPr>
        <p:spPr>
          <a:xfrm>
            <a:off x="1617825" y="4703750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>
                <a:solidFill>
                  <a:schemeClr val="dk2"/>
                </a:solidFill>
              </a:rPr>
              <a:t>simple pointer</a:t>
            </a:r>
            <a:endParaRPr b="1"/>
          </a:p>
        </p:txBody>
      </p:sp>
      <p:sp>
        <p:nvSpPr>
          <p:cNvPr id="591" name="Google Shape;591;p41"/>
          <p:cNvSpPr txBox="1"/>
          <p:nvPr/>
        </p:nvSpPr>
        <p:spPr>
          <a:xfrm>
            <a:off x="4960775" y="4797100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>
                <a:solidFill>
                  <a:schemeClr val="dk2"/>
                </a:solidFill>
              </a:rPr>
              <a:t>fat</a:t>
            </a:r>
            <a:r>
              <a:rPr b="1" lang="it">
                <a:solidFill>
                  <a:schemeClr val="dk2"/>
                </a:solidFill>
              </a:rPr>
              <a:t> pointer</a:t>
            </a:r>
            <a:endParaRPr b="1"/>
          </a:p>
        </p:txBody>
      </p:sp>
      <p:sp>
        <p:nvSpPr>
          <p:cNvPr id="592" name="Google Shape;592;p41"/>
          <p:cNvSpPr txBox="1"/>
          <p:nvPr/>
        </p:nvSpPr>
        <p:spPr>
          <a:xfrm>
            <a:off x="311700" y="94275"/>
            <a:ext cx="8520600" cy="400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https://github.com/pretzelhammer/rust-blog/blob/master/posts/sizedness-in-rust.md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 rilascio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mut v = Vec::with_capacity(4);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v.push(i);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println!(“{:?}”,v);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069900" y="132218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81" name="Google Shape;81;p1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768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40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512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884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5"/>
          <p:cNvCxnSpPr>
            <a:stCxn id="88" idx="2"/>
            <a:endCxn id="83" idx="0"/>
          </p:cNvCxnSpPr>
          <p:nvPr/>
        </p:nvCxnSpPr>
        <p:spPr>
          <a:xfrm flipH="1" rot="-5400000">
            <a:off x="5283900" y="2463200"/>
            <a:ext cx="1206300" cy="1353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88" name="Google Shape;88;p15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8959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0850" y="2032213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FFFF">
              <a:alpha val="125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4637825" y="3725225"/>
            <a:ext cx="4194600" cy="831300"/>
          </a:xfrm>
          <a:prstGeom prst="rect">
            <a:avLst/>
          </a:prstGeom>
          <a:solidFill>
            <a:srgbClr val="BDE8F8">
              <a:alpha val="3388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All’atto della creazione, viene acquisito un blocco sullo heap, il cui puntatore è memorizzato all’interno della struttura dati sullo stack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Riferimenti: disposizione in memoria</a:t>
            </a:r>
            <a:endParaRPr/>
          </a:p>
        </p:txBody>
      </p:sp>
      <p:sp>
        <p:nvSpPr>
          <p:cNvPr id="598" name="Google Shape;598;p4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99" name="Google Shape;599;p42"/>
          <p:cNvSpPr/>
          <p:nvPr/>
        </p:nvSpPr>
        <p:spPr>
          <a:xfrm>
            <a:off x="296150" y="1731625"/>
            <a:ext cx="3621900" cy="360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42"/>
          <p:cNvGrpSpPr/>
          <p:nvPr/>
        </p:nvGrpSpPr>
        <p:grpSpPr>
          <a:xfrm>
            <a:off x="303475" y="1731625"/>
            <a:ext cx="3607250" cy="360900"/>
            <a:chOff x="3420625" y="4303550"/>
            <a:chExt cx="3607250" cy="360900"/>
          </a:xfrm>
        </p:grpSpPr>
        <p:sp>
          <p:nvSpPr>
            <p:cNvPr id="601" name="Google Shape;601;p42"/>
            <p:cNvSpPr/>
            <p:nvPr/>
          </p:nvSpPr>
          <p:spPr>
            <a:xfrm>
              <a:off x="3420625" y="4303550"/>
              <a:ext cx="1811700" cy="36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5216175" y="4303550"/>
              <a:ext cx="1811700" cy="36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42"/>
          <p:cNvSpPr txBox="1"/>
          <p:nvPr/>
        </p:nvSpPr>
        <p:spPr>
          <a:xfrm>
            <a:off x="4518675" y="1303850"/>
            <a:ext cx="4219200" cy="61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f: File = File::create(“test.txt”);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r3: &amp;dyn Write = &amp;f;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42"/>
          <p:cNvSpPr/>
          <p:nvPr/>
        </p:nvSpPr>
        <p:spPr>
          <a:xfrm>
            <a:off x="296150" y="3688150"/>
            <a:ext cx="2700000" cy="36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[ hidden implementation ]</a:t>
            </a:r>
            <a:endParaRPr/>
          </a:p>
        </p:txBody>
      </p:sp>
      <p:sp>
        <p:nvSpPr>
          <p:cNvPr id="605" name="Google Shape;605;p42"/>
          <p:cNvSpPr txBox="1"/>
          <p:nvPr/>
        </p:nvSpPr>
        <p:spPr>
          <a:xfrm>
            <a:off x="296150" y="4067750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File</a:t>
            </a:r>
            <a:endParaRPr/>
          </a:p>
        </p:txBody>
      </p:sp>
      <p:sp>
        <p:nvSpPr>
          <p:cNvPr id="606" name="Google Shape;606;p42"/>
          <p:cNvSpPr txBox="1"/>
          <p:nvPr/>
        </p:nvSpPr>
        <p:spPr>
          <a:xfrm>
            <a:off x="323875" y="1331425"/>
            <a:ext cx="20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r3: &amp;dyn Write</a:t>
            </a:r>
            <a:endParaRPr/>
          </a:p>
        </p:txBody>
      </p:sp>
      <p:sp>
        <p:nvSpPr>
          <p:cNvPr id="607" name="Google Shape;607;p42"/>
          <p:cNvSpPr/>
          <p:nvPr/>
        </p:nvSpPr>
        <p:spPr>
          <a:xfrm>
            <a:off x="1151575" y="1854325"/>
            <a:ext cx="115500" cy="11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8" name="Google Shape;608;p42"/>
          <p:cNvCxnSpPr>
            <a:stCxn id="607" idx="4"/>
            <a:endCxn id="604" idx="0"/>
          </p:cNvCxnSpPr>
          <p:nvPr/>
        </p:nvCxnSpPr>
        <p:spPr>
          <a:xfrm flipH="1" rot="-5400000">
            <a:off x="568525" y="2610625"/>
            <a:ext cx="1718400" cy="4368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42"/>
          <p:cNvSpPr txBox="1"/>
          <p:nvPr/>
        </p:nvSpPr>
        <p:spPr>
          <a:xfrm>
            <a:off x="1227775" y="2092513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>
                <a:solidFill>
                  <a:schemeClr val="dk2"/>
                </a:solidFill>
              </a:rPr>
              <a:t>double</a:t>
            </a:r>
            <a:r>
              <a:rPr b="1" lang="it">
                <a:solidFill>
                  <a:schemeClr val="dk2"/>
                </a:solidFill>
              </a:rPr>
              <a:t> pointer</a:t>
            </a:r>
            <a:endParaRPr b="1"/>
          </a:p>
        </p:txBody>
      </p:sp>
      <p:sp>
        <p:nvSpPr>
          <p:cNvPr id="610" name="Google Shape;610;p42"/>
          <p:cNvSpPr/>
          <p:nvPr/>
        </p:nvSpPr>
        <p:spPr>
          <a:xfrm>
            <a:off x="2904175" y="1854325"/>
            <a:ext cx="115500" cy="11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2"/>
          <p:cNvSpPr txBox="1"/>
          <p:nvPr/>
        </p:nvSpPr>
        <p:spPr>
          <a:xfrm>
            <a:off x="5865000" y="3089425"/>
            <a:ext cx="31317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write(...) {...}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42"/>
          <p:cNvSpPr txBox="1"/>
          <p:nvPr/>
        </p:nvSpPr>
        <p:spPr>
          <a:xfrm>
            <a:off x="5865000" y="3698450"/>
            <a:ext cx="31317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</a:t>
            </a: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write_vectored(...) {...}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42"/>
          <p:cNvSpPr txBox="1"/>
          <p:nvPr/>
        </p:nvSpPr>
        <p:spPr>
          <a:xfrm>
            <a:off x="5865000" y="4307475"/>
            <a:ext cx="31317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</a:t>
            </a: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is_w</a:t>
            </a: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rite_vectored(...) {...}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42"/>
          <p:cNvSpPr txBox="1"/>
          <p:nvPr/>
        </p:nvSpPr>
        <p:spPr>
          <a:xfrm>
            <a:off x="5865000" y="4892325"/>
            <a:ext cx="31317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</a:t>
            </a: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flush</a:t>
            </a: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(...) {...}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5" name="Google Shape;615;p42"/>
          <p:cNvCxnSpPr>
            <a:stCxn id="610" idx="6"/>
            <a:endCxn id="616" idx="0"/>
          </p:cNvCxnSpPr>
          <p:nvPr/>
        </p:nvCxnSpPr>
        <p:spPr>
          <a:xfrm>
            <a:off x="3019675" y="1912075"/>
            <a:ext cx="1136400" cy="5868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2"/>
          <p:cNvSpPr txBox="1"/>
          <p:nvPr/>
        </p:nvSpPr>
        <p:spPr>
          <a:xfrm>
            <a:off x="3250200" y="2092525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>
                <a:solidFill>
                  <a:schemeClr val="dk2"/>
                </a:solidFill>
              </a:rPr>
              <a:t>vtable</a:t>
            </a:r>
            <a:endParaRPr b="1"/>
          </a:p>
        </p:txBody>
      </p:sp>
      <p:grpSp>
        <p:nvGrpSpPr>
          <p:cNvPr id="618" name="Google Shape;618;p42"/>
          <p:cNvGrpSpPr/>
          <p:nvPr/>
        </p:nvGrpSpPr>
        <p:grpSpPr>
          <a:xfrm>
            <a:off x="3250200" y="2498763"/>
            <a:ext cx="1811700" cy="2739663"/>
            <a:chOff x="2924725" y="2095863"/>
            <a:chExt cx="1811700" cy="2739663"/>
          </a:xfrm>
        </p:grpSpPr>
        <p:sp>
          <p:nvSpPr>
            <p:cNvPr id="619" name="Google Shape;619;p42"/>
            <p:cNvSpPr/>
            <p:nvPr/>
          </p:nvSpPr>
          <p:spPr>
            <a:xfrm>
              <a:off x="2924725" y="3285244"/>
              <a:ext cx="1811700" cy="360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2924725" y="3681704"/>
              <a:ext cx="1811700" cy="360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2924725" y="4078165"/>
              <a:ext cx="1811700" cy="360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2924725" y="4474625"/>
              <a:ext cx="1811700" cy="360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3772825" y="3396725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3772825" y="3796925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3772825" y="4197125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3772825" y="4597325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2924725" y="2888783"/>
              <a:ext cx="1811700" cy="36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aligment</a:t>
              </a: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2924725" y="2492323"/>
              <a:ext cx="1811700" cy="36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size</a:t>
              </a: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2924725" y="2095863"/>
              <a:ext cx="1811700" cy="360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3772825" y="2218563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0" name="Google Shape;630;p42"/>
          <p:cNvCxnSpPr>
            <a:stCxn id="629" idx="6"/>
            <a:endCxn id="631" idx="1"/>
          </p:cNvCxnSpPr>
          <p:nvPr/>
        </p:nvCxnSpPr>
        <p:spPr>
          <a:xfrm>
            <a:off x="4213800" y="2679213"/>
            <a:ext cx="1651200" cy="13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42"/>
          <p:cNvSpPr txBox="1"/>
          <p:nvPr/>
        </p:nvSpPr>
        <p:spPr>
          <a:xfrm>
            <a:off x="5865000" y="2508175"/>
            <a:ext cx="31317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drop() {...}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2" name="Google Shape;632;p42"/>
          <p:cNvCxnSpPr>
            <a:stCxn id="626" idx="6"/>
            <a:endCxn id="614" idx="1"/>
          </p:cNvCxnSpPr>
          <p:nvPr/>
        </p:nvCxnSpPr>
        <p:spPr>
          <a:xfrm>
            <a:off x="4213800" y="5057975"/>
            <a:ext cx="1651200" cy="18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42"/>
          <p:cNvCxnSpPr>
            <a:stCxn id="625" idx="6"/>
            <a:endCxn id="613" idx="1"/>
          </p:cNvCxnSpPr>
          <p:nvPr/>
        </p:nvCxnSpPr>
        <p:spPr>
          <a:xfrm flipH="1" rot="10800000">
            <a:off x="4213800" y="4492175"/>
            <a:ext cx="1651200" cy="16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42"/>
          <p:cNvCxnSpPr>
            <a:stCxn id="624" idx="6"/>
            <a:endCxn id="612" idx="1"/>
          </p:cNvCxnSpPr>
          <p:nvPr/>
        </p:nvCxnSpPr>
        <p:spPr>
          <a:xfrm flipH="1" rot="10800000">
            <a:off x="4213800" y="3883175"/>
            <a:ext cx="1651200" cy="37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2"/>
          <p:cNvCxnSpPr>
            <a:stCxn id="623" idx="6"/>
            <a:endCxn id="611" idx="1"/>
          </p:cNvCxnSpPr>
          <p:nvPr/>
        </p:nvCxnSpPr>
        <p:spPr>
          <a:xfrm flipH="1" rot="10800000">
            <a:off x="4213800" y="3274175"/>
            <a:ext cx="1651200" cy="58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 di vita dei riferimenti</a:t>
            </a:r>
            <a:endParaRPr/>
          </a:p>
        </p:txBody>
      </p:sp>
      <p:sp>
        <p:nvSpPr>
          <p:cNvPr id="641" name="Google Shape;641;p4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Il borrow checker garantisce che tutti gli accessi ad un riferimento avvengano solo in un </a:t>
            </a:r>
            <a:r>
              <a:rPr b="1" lang="it">
                <a:solidFill>
                  <a:srgbClr val="0B5394"/>
                </a:solidFill>
              </a:rPr>
              <a:t>intervallo di tempo</a:t>
            </a:r>
            <a:r>
              <a:rPr lang="it"/>
              <a:t> (righe) </a:t>
            </a:r>
            <a:r>
              <a:rPr b="1" lang="it">
                <a:solidFill>
                  <a:srgbClr val="0B5394"/>
                </a:solidFill>
              </a:rPr>
              <a:t>compreso</a:t>
            </a:r>
            <a:r>
              <a:rPr lang="it"/>
              <a:t> in quelle in cui il dato esiste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Serve ad impedire il fenomeno dei </a:t>
            </a:r>
            <a:r>
              <a:rPr i="1" lang="it">
                <a:solidFill>
                  <a:srgbClr val="0B5394"/>
                </a:solidFill>
              </a:rPr>
              <a:t>dangling pointer</a:t>
            </a:r>
            <a:r>
              <a:rPr lang="it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L’insieme delle righe in cui si fa accesso al riferimento costituisce il suo </a:t>
            </a:r>
            <a:r>
              <a:rPr b="1" i="1" lang="it">
                <a:solidFill>
                  <a:srgbClr val="0B5394"/>
                </a:solidFill>
              </a:rPr>
              <a:t>lifetime</a:t>
            </a:r>
            <a:r>
              <a:rPr lang="it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Tale informazione è mantenuta, dal compilatore, insieme alle informazioni che descrivono il tipo del riferimento e non ha nessuna rappresentazione in fase di esecuzione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Sebbene in molte situazioni possa essere omesso, il tempo di vita di un riferimento può essere espresso nella firma del tipo, nel seguente modo: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&amp;'a NomeTipo</a:t>
            </a:r>
            <a:r>
              <a:rPr lang="it"/>
              <a:t>, dove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/>
              <a:t> è un identificativo qualsiasi e il simbolo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it"/>
              <a:t> (tick) serve a qualificarlo come tempo di vita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Tale notazione è utile in quelle situazioni in cui occorre imporre vincoli sulla durata relativa dei tempi di vita di due o più riferimenti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 un riferimento è valido per l’intera durata di un programma, viene indicato con la notazione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&amp;'static NomeTipo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Una stringa espressa in formato letterale (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“some string”</a:t>
            </a:r>
            <a:r>
              <a:rPr lang="it"/>
              <a:t> ) ha come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&amp;'static str</a:t>
            </a:r>
            <a:r>
              <a:rPr lang="it"/>
              <a:t>, in quanto la sequenza di caratteri viene allocata dal compilatore nella sezione delle costanti e non viene mai rilasciata</a:t>
            </a:r>
            <a:endParaRPr/>
          </a:p>
        </p:txBody>
      </p:sp>
      <p:sp>
        <p:nvSpPr>
          <p:cNvPr id="642" name="Google Shape;642;p4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 di vita dei riferimenti</a:t>
            </a:r>
            <a:endParaRPr/>
          </a:p>
        </p:txBody>
      </p:sp>
      <p:sp>
        <p:nvSpPr>
          <p:cNvPr id="648" name="Google Shape;648;p4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essere lecito, </a:t>
            </a:r>
            <a:r>
              <a:rPr b="1" lang="it">
                <a:solidFill>
                  <a:srgbClr val="0B5394"/>
                </a:solidFill>
              </a:rPr>
              <a:t>il tempo di vita </a:t>
            </a:r>
            <a:r>
              <a:rPr lang="it"/>
              <a:t>di un riferimento </a:t>
            </a:r>
            <a:r>
              <a:rPr b="1" lang="it">
                <a:solidFill>
                  <a:srgbClr val="0B5394"/>
                </a:solidFill>
              </a:rPr>
              <a:t>deve essere contenuto nel </a:t>
            </a:r>
            <a:r>
              <a:rPr lang="it"/>
              <a:t>tempo di vita del </a:t>
            </a:r>
            <a:r>
              <a:rPr b="1" lang="it">
                <a:solidFill>
                  <a:srgbClr val="0B5394"/>
                </a:solidFill>
              </a:rPr>
              <a:t>valore </a:t>
            </a:r>
            <a:r>
              <a:rPr lang="it"/>
              <a:t>a cui punta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borrow checker si fa carico di garantire tale vincolo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Questo richiede di esplicitare il tempo di vita quando si memorizza un riferimento all’interno di una struttura dati o si usa un riferimento come valore di ritorno di una funzione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Questi due casi saranno trattati dettagliatamente in seguito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vincolo </a:t>
            </a:r>
            <a:r>
              <a:rPr lang="it"/>
              <a:t>(apparentemente ovvio) </a:t>
            </a:r>
            <a:r>
              <a:rPr lang="it"/>
              <a:t>di esistenza in vita dei vincoli </a:t>
            </a:r>
            <a:r>
              <a:rPr b="1" lang="it">
                <a:solidFill>
                  <a:srgbClr val="0B5394"/>
                </a:solidFill>
              </a:rPr>
              <a:t>dovrebbe</a:t>
            </a:r>
            <a:r>
              <a:rPr lang="it"/>
              <a:t> essere alla base anche di tutti gli usi dei puntatori in C e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Poiché, però, in questi linguaggi non viene tracciato il tempo di vita, il compilatore non è in grado di identificare la presenza di dangling pointers, né identificare eventuali problemi di non rilascio o doppio rilascio, come invece avviene in Rust</a:t>
            </a:r>
            <a:endParaRPr/>
          </a:p>
        </p:txBody>
      </p:sp>
      <p:sp>
        <p:nvSpPr>
          <p:cNvPr id="649" name="Google Shape;649;p4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55" name="Google Shape;655;p4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56" name="Google Shape;656;p45"/>
          <p:cNvSpPr txBox="1"/>
          <p:nvPr/>
        </p:nvSpPr>
        <p:spPr>
          <a:xfrm>
            <a:off x="416575" y="1210700"/>
            <a:ext cx="2538600" cy="3648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let r;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let x = 1;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r = &amp;x;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assert_eq!(*r, 1);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45"/>
          <p:cNvSpPr txBox="1"/>
          <p:nvPr/>
        </p:nvSpPr>
        <p:spPr>
          <a:xfrm>
            <a:off x="3152400" y="1210700"/>
            <a:ext cx="5679900" cy="27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error: `x` does not live long enough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|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9  |     r = &amp;x;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|         ^^ borrowed value does not live long enough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10 |   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11 |   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|   - `x` dropped here while still borrowed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12 | 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13 |   assert_eq!(*r, 1);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|   ----------------- borrow later used here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63" name="Google Shape;663;p4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64" name="Google Shape;664;p46"/>
          <p:cNvSpPr txBox="1"/>
          <p:nvPr/>
        </p:nvSpPr>
        <p:spPr>
          <a:xfrm>
            <a:off x="416575" y="1210700"/>
            <a:ext cx="2538600" cy="3648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let r;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let x = 1;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r = &amp;x;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assert_eq!(*r, 1);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p46"/>
          <p:cNvSpPr/>
          <p:nvPr/>
        </p:nvSpPr>
        <p:spPr>
          <a:xfrm>
            <a:off x="794100" y="2642700"/>
            <a:ext cx="2017800" cy="1015800"/>
          </a:xfrm>
          <a:prstGeom prst="wedgeRoundRectCallout">
            <a:avLst>
              <a:gd fmla="val 133874" name="adj1"/>
              <a:gd fmla="val -18852" name="adj2"/>
              <a:gd fmla="val 0" name="adj3"/>
            </a:avLst>
          </a:prstGeom>
          <a:solidFill>
            <a:srgbClr val="BDE8F8">
              <a:alpha val="33880"/>
            </a:srgbClr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6"/>
          <p:cNvSpPr txBox="1"/>
          <p:nvPr/>
        </p:nvSpPr>
        <p:spPr>
          <a:xfrm>
            <a:off x="4572000" y="2720800"/>
            <a:ext cx="366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Intervallo di esistenza di x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/>
              <a:t>qualunque riferimento ad x, non può eccedere questo periodo</a:t>
            </a:r>
            <a:endParaRPr i="1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72" name="Google Shape;672;p4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73" name="Google Shape;673;p47"/>
          <p:cNvSpPr txBox="1"/>
          <p:nvPr/>
        </p:nvSpPr>
        <p:spPr>
          <a:xfrm>
            <a:off x="416575" y="1210700"/>
            <a:ext cx="2538600" cy="3648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let r;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let x = 1;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r = &amp;x;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assert_eq!(*r, 1);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4" name="Google Shape;674;p47"/>
          <p:cNvSpPr/>
          <p:nvPr/>
        </p:nvSpPr>
        <p:spPr>
          <a:xfrm>
            <a:off x="598875" y="3098325"/>
            <a:ext cx="2121900" cy="1341000"/>
          </a:xfrm>
          <a:prstGeom prst="wedgeRoundRectCallout">
            <a:avLst>
              <a:gd fmla="val 133439" name="adj1"/>
              <a:gd fmla="val -40291" name="adj2"/>
              <a:gd fmla="val 0" name="adj3"/>
            </a:avLst>
          </a:prstGeom>
          <a:solidFill>
            <a:srgbClr val="BDE8F8">
              <a:alpha val="33880"/>
            </a:srgbClr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7"/>
          <p:cNvSpPr txBox="1"/>
          <p:nvPr/>
        </p:nvSpPr>
        <p:spPr>
          <a:xfrm>
            <a:off x="4572000" y="2720800"/>
            <a:ext cx="366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Intervallo di validità di r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/>
              <a:t>il valore memorizzato al suo interno deve avere una vita che si estende per tutto questo periodo</a:t>
            </a:r>
            <a:endParaRPr i="1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81" name="Google Shape;681;p4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82" name="Google Shape;682;p48"/>
          <p:cNvSpPr txBox="1"/>
          <p:nvPr/>
        </p:nvSpPr>
        <p:spPr>
          <a:xfrm>
            <a:off x="416575" y="1210700"/>
            <a:ext cx="2538600" cy="3648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let r;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let x = 1;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r = &amp;x;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assert_eq!(*r, 1);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4572000" y="2720800"/>
            <a:ext cx="366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Violazione dei vincoli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/>
              <a:t>Non è possibile soddisfare entrambi i vincoli </a:t>
            </a:r>
            <a:r>
              <a:rPr b="1" lang="it" sz="1800"/>
              <a:t>  </a:t>
            </a:r>
            <a:br>
              <a:rPr lang="it" sz="1800"/>
            </a:br>
            <a:endParaRPr i="1" sz="1800"/>
          </a:p>
        </p:txBody>
      </p:sp>
      <p:sp>
        <p:nvSpPr>
          <p:cNvPr id="684" name="Google Shape;684;p48"/>
          <p:cNvSpPr/>
          <p:nvPr/>
        </p:nvSpPr>
        <p:spPr>
          <a:xfrm>
            <a:off x="794100" y="2629675"/>
            <a:ext cx="2004900" cy="1028400"/>
          </a:xfrm>
          <a:prstGeom prst="roundRect">
            <a:avLst>
              <a:gd fmla="val 16667" name="adj"/>
            </a:avLst>
          </a:prstGeom>
          <a:solidFill>
            <a:srgbClr val="BDE8F8">
              <a:alpha val="33880"/>
            </a:srgbClr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8"/>
          <p:cNvSpPr/>
          <p:nvPr/>
        </p:nvSpPr>
        <p:spPr>
          <a:xfrm>
            <a:off x="624875" y="3111350"/>
            <a:ext cx="2121900" cy="1341000"/>
          </a:xfrm>
          <a:prstGeom prst="roundRect">
            <a:avLst>
              <a:gd fmla="val 16667" name="adj"/>
            </a:avLst>
          </a:prstGeom>
          <a:solidFill>
            <a:srgbClr val="BDE8F8">
              <a:alpha val="33880"/>
            </a:srgbClr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91" name="Google Shape;691;p49"/>
          <p:cNvSpPr txBox="1"/>
          <p:nvPr>
            <p:ph idx="1" type="body"/>
          </p:nvPr>
        </p:nvSpPr>
        <p:spPr>
          <a:xfrm>
            <a:off x="311700" y="1280525"/>
            <a:ext cx="8520600" cy="21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regole, ovviamente, valgono anche quando si crea un riferimento ad una parte di una struttura dati più grande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L’esistenza in vita del riferimento deve essere inclusa in quella della struttura a cui punta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v = vec![1, 2, 3];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r = &amp;v[1];			// v deve durare più a lungo di 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Se, al contrario si memorizzano dei riferimenti in una struttura, tutti questi riferimenti devono avere una durata di vita maggiore della struttura dati in cui sono memorizzati</a:t>
            </a:r>
            <a:endParaRPr/>
          </a:p>
        </p:txBody>
      </p:sp>
      <p:sp>
        <p:nvSpPr>
          <p:cNvPr id="692" name="Google Shape;692;p4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93" name="Google Shape;693;p49"/>
          <p:cNvSpPr txBox="1"/>
          <p:nvPr/>
        </p:nvSpPr>
        <p:spPr>
          <a:xfrm>
            <a:off x="159300" y="3313550"/>
            <a:ext cx="2648100" cy="190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mut v = Vec::new();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let a = 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v.push(&amp;a);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println!("{:?}", 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49"/>
          <p:cNvSpPr txBox="1"/>
          <p:nvPr/>
        </p:nvSpPr>
        <p:spPr>
          <a:xfrm>
            <a:off x="2975400" y="3129650"/>
            <a:ext cx="6092400" cy="21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error[E0597]: `a` does not live long enough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--&gt; src/main.rs:5:14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|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5 |       v.push(&amp;a);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|              ^^ borrowed value does not live long enough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6 |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|   - `a` dropped here while still borrowed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7 |   println!("{:?}", 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|                    - borrow later used here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- riassunto delle regole</a:t>
            </a:r>
            <a:endParaRPr/>
          </a:p>
        </p:txBody>
      </p:sp>
      <p:sp>
        <p:nvSpPr>
          <p:cNvPr id="700" name="Google Shape;700;p5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Ciascun valore ha un </a:t>
            </a:r>
            <a:r>
              <a:rPr b="1" lang="it">
                <a:solidFill>
                  <a:srgbClr val="0B5394"/>
                </a:solidFill>
              </a:rPr>
              <a:t>unico</a:t>
            </a:r>
            <a:r>
              <a:rPr lang="it"/>
              <a:t> possessore (variabile o campo di una struttura)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valore viene rilasciato (drop) quando il possessore esce dal proprio scope o quando al possessore viene assegnato un nuovo valore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Può esistere, al più, un </a:t>
            </a:r>
            <a:r>
              <a:rPr b="1" lang="it">
                <a:solidFill>
                  <a:srgbClr val="0B5394"/>
                </a:solidFill>
              </a:rPr>
              <a:t>singolo riferimento mutabile</a:t>
            </a:r>
            <a:r>
              <a:rPr lang="it"/>
              <a:t> ad un dato valore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>
                <a:solidFill>
                  <a:srgbClr val="980000"/>
                </a:solidFill>
              </a:rPr>
              <a:t>Oppure</a:t>
            </a:r>
            <a:r>
              <a:rPr lang="it"/>
              <a:t>, possono esistere </a:t>
            </a:r>
            <a:r>
              <a:rPr b="1" lang="it">
                <a:solidFill>
                  <a:srgbClr val="0B5394"/>
                </a:solidFill>
              </a:rPr>
              <a:t>molti riferimenti immutabili</a:t>
            </a:r>
            <a:r>
              <a:rPr lang="it"/>
              <a:t> al medesimo valore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 fintanto che ne esiste almeno uno, il valore non può essere mutato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Tutti i riferimenti devono avere una </a:t>
            </a:r>
            <a:r>
              <a:rPr b="1" lang="it">
                <a:solidFill>
                  <a:srgbClr val="0B5394"/>
                </a:solidFill>
              </a:rPr>
              <a:t>durata di vita inferiore</a:t>
            </a:r>
            <a:r>
              <a:rPr lang="it"/>
              <a:t> a quella del valore a cui fanno riferimento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Slice</a:t>
            </a:r>
            <a:endParaRPr/>
          </a:p>
        </p:txBody>
      </p:sp>
      <p:sp>
        <p:nvSpPr>
          <p:cNvPr id="707" name="Google Shape;707;p51"/>
          <p:cNvSpPr txBox="1"/>
          <p:nvPr>
            <p:ph idx="1" type="body"/>
          </p:nvPr>
        </p:nvSpPr>
        <p:spPr>
          <a:xfrm>
            <a:off x="311700" y="1280525"/>
            <a:ext cx="85206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slice (fetta) è una VISTA di una sequenza contigua di elementi, la cui lunghezza NON è nota in fase di compilazione, ma disponibile durante l’esecuzione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Internamente viene rappresentata come una </a:t>
            </a:r>
            <a:r>
              <a:rPr b="1" lang="it">
                <a:solidFill>
                  <a:srgbClr val="0B5394"/>
                </a:solidFill>
              </a:rPr>
              <a:t>tupla di due elementi</a:t>
            </a:r>
            <a:r>
              <a:rPr lang="it"/>
              <a:t>, il primo dei quali punta al primo valore della sequenza, mentre il secondo indica il numero di elementi consecutivi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slice di elementi T ha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[T]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slice </a:t>
            </a:r>
            <a:r>
              <a:rPr b="1" lang="it">
                <a:solidFill>
                  <a:srgbClr val="0B5394"/>
                </a:solidFill>
              </a:rPr>
              <a:t>non possiede</a:t>
            </a:r>
            <a:r>
              <a:rPr lang="it"/>
              <a:t> i dati cui fa riferimento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Questi appartengono sempre ad un’altra variabile, da cui la slice viene derivata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Tutti i valori contenuti sono garantiti essere inizializzati, gli accessi sono verificati in fase di esecuzione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ricavare una slice a partire da un array, ma anche da altri tipi di contenitori (std::Vec&lt;T&gt;, String, Box&lt;[T]&gt;, …)</a:t>
            </a:r>
            <a:endParaRPr/>
          </a:p>
        </p:txBody>
      </p:sp>
      <p:sp>
        <p:nvSpPr>
          <p:cNvPr id="708" name="Google Shape;708;p5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09" name="Google Shape;709;p51"/>
          <p:cNvSpPr txBox="1"/>
          <p:nvPr/>
        </p:nvSpPr>
        <p:spPr>
          <a:xfrm>
            <a:off x="549300" y="4449875"/>
            <a:ext cx="8045400" cy="83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a: [i32; 5] = [1, 2, 3, 4, 5]; // a è un array di 5 interi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s = &amp;a[1..3];                  // s è una slice formata da 2 elementi [2,3]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two = s[0];				  // two contiene il valore 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</a:t>
            </a:r>
            <a:r>
              <a:rPr lang="it"/>
              <a:t> rilascio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mut v = Vec::with_capacity(4);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v.push(i);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println!(“{:?}”,v);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069900" y="132218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106" name="Google Shape;106;p1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768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140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512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884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6"/>
          <p:cNvCxnSpPr>
            <a:stCxn id="113" idx="2"/>
            <a:endCxn id="108" idx="0"/>
          </p:cNvCxnSpPr>
          <p:nvPr/>
        </p:nvCxnSpPr>
        <p:spPr>
          <a:xfrm flipH="1" rot="-5400000">
            <a:off x="5283900" y="2463200"/>
            <a:ext cx="1206300" cy="1353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13" name="Google Shape;113;p16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2084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270200" y="140333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116" name="Google Shape;116;p16"/>
          <p:cNvSpPr/>
          <p:nvPr/>
        </p:nvSpPr>
        <p:spPr>
          <a:xfrm>
            <a:off x="7755275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88350" y="3045788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FFFF">
              <a:alpha val="125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637825" y="3725225"/>
            <a:ext cx="4194600" cy="615600"/>
          </a:xfrm>
          <a:prstGeom prst="rect">
            <a:avLst/>
          </a:prstGeom>
          <a:solidFill>
            <a:srgbClr val="BDE8F8">
              <a:alpha val="3388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Inserendo valori all'interno del vettore, lo spazio precedentemente allocato viene via via riempito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Slice</a:t>
            </a:r>
            <a:endParaRPr/>
          </a:p>
        </p:txBody>
      </p:sp>
      <p:sp>
        <p:nvSpPr>
          <p:cNvPr id="715" name="Google Shape;715;p5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716" name="Google Shape;716;p52"/>
          <p:cNvGrpSpPr/>
          <p:nvPr/>
        </p:nvGrpSpPr>
        <p:grpSpPr>
          <a:xfrm>
            <a:off x="2129320" y="494487"/>
            <a:ext cx="4427481" cy="4650357"/>
            <a:chOff x="2511650" y="1130775"/>
            <a:chExt cx="3613975" cy="3795900"/>
          </a:xfrm>
        </p:grpSpPr>
        <p:pic>
          <p:nvPicPr>
            <p:cNvPr id="717" name="Google Shape;717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1651" y="1130775"/>
              <a:ext cx="3613974" cy="379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8" name="Google Shape;718;p52"/>
            <p:cNvSpPr/>
            <p:nvPr/>
          </p:nvSpPr>
          <p:spPr>
            <a:xfrm>
              <a:off x="2511650" y="3894375"/>
              <a:ext cx="1331400" cy="103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Vantaggi introdotti dal concetto di possesso</a:t>
            </a:r>
            <a:endParaRPr/>
          </a:p>
        </p:txBody>
      </p:sp>
      <p:sp>
        <p:nvSpPr>
          <p:cNvPr id="724" name="Google Shape;724;p5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programma Rust, pur non avendo un garbage collector, offre molteplici garanzie relative alla correttezza degli accessi in memoria e del rilascio delle risorse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esiste</a:t>
            </a:r>
            <a:r>
              <a:rPr b="1" lang="it">
                <a:solidFill>
                  <a:srgbClr val="0B5394"/>
                </a:solidFill>
              </a:rPr>
              <a:t> </a:t>
            </a:r>
            <a:r>
              <a:rPr lang="it"/>
              <a:t>il concetto di</a:t>
            </a:r>
            <a:r>
              <a:rPr b="1" lang="it">
                <a:solidFill>
                  <a:srgbClr val="0B5394"/>
                </a:solidFill>
              </a:rPr>
              <a:t> riferimento nullo</a:t>
            </a:r>
            <a:r>
              <a:rPr lang="it"/>
              <a:t> e, di conseguenza, non c’è il rischio di dereferenziarlo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il borrow checker vigila sulle assegnazioni dei riferimenti e sugli intervalli temporali in cui essi sono effettivamente usati impedendo accessi illeciti</a:t>
            </a:r>
            <a:r>
              <a:rPr lang="it"/>
              <a:t>, non c’è il rischio di </a:t>
            </a:r>
            <a:r>
              <a:rPr lang="it"/>
              <a:t>originare </a:t>
            </a:r>
            <a:r>
              <a:rPr b="1" lang="it">
                <a:solidFill>
                  <a:srgbClr val="0B5394"/>
                </a:solidFill>
              </a:rPr>
              <a:t>errori di segmentazione</a:t>
            </a:r>
            <a:r>
              <a:rPr lang="it"/>
              <a:t> o </a:t>
            </a:r>
            <a:r>
              <a:rPr b="1" lang="it">
                <a:solidFill>
                  <a:srgbClr val="0B5394"/>
                </a:solidFill>
              </a:rPr>
              <a:t>accesso illegale</a:t>
            </a:r>
            <a:r>
              <a:rPr lang="it"/>
              <a:t> ad aree ristrette di memoria, né la possibilità di avere riferimenti ad aree già rilasciate</a:t>
            </a:r>
            <a:r>
              <a:rPr lang="it"/>
              <a:t> (</a:t>
            </a:r>
            <a:r>
              <a:rPr b="1" lang="it">
                <a:solidFill>
                  <a:srgbClr val="0B5394"/>
                </a:solidFill>
              </a:rPr>
              <a:t>dangling pointer</a:t>
            </a:r>
            <a:r>
              <a:rPr lang="it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in ogni istante il borrow checker è in grado di determinare la dimensione di un blocco di memoria cui un riferimento punta, non possono verificarsi</a:t>
            </a:r>
            <a:r>
              <a:rPr b="1" lang="it">
                <a:solidFill>
                  <a:srgbClr val="0B5394"/>
                </a:solidFill>
              </a:rPr>
              <a:t> buffer overflow</a:t>
            </a:r>
            <a:r>
              <a:rPr lang="it"/>
              <a:t> né </a:t>
            </a:r>
            <a:r>
              <a:rPr b="1" lang="it">
                <a:solidFill>
                  <a:srgbClr val="0B5394"/>
                </a:solidFill>
              </a:rPr>
              <a:t>buffer underflow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lo stesso motivo, gli </a:t>
            </a:r>
            <a:r>
              <a:rPr b="1" lang="it">
                <a:solidFill>
                  <a:srgbClr val="0B5394"/>
                </a:solidFill>
              </a:rPr>
              <a:t>iteratori</a:t>
            </a:r>
            <a:r>
              <a:rPr lang="it"/>
              <a:t> offerti da Rust </a:t>
            </a:r>
            <a:r>
              <a:rPr b="1" lang="it">
                <a:solidFill>
                  <a:srgbClr val="0B5394"/>
                </a:solidFill>
              </a:rPr>
              <a:t>non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</a:rPr>
              <a:t>eccedono</a:t>
            </a:r>
            <a:r>
              <a:rPr lang="it"/>
              <a:t> mai</a:t>
            </a:r>
            <a:r>
              <a:rPr b="1" lang="it">
                <a:solidFill>
                  <a:srgbClr val="0B5394"/>
                </a:solidFill>
              </a:rPr>
              <a:t> i loro limiti</a:t>
            </a:r>
            <a:endParaRPr/>
          </a:p>
        </p:txBody>
      </p:sp>
      <p:sp>
        <p:nvSpPr>
          <p:cNvPr id="725" name="Google Shape;725;p5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Vantaggi introdotti dal concetto di possesso</a:t>
            </a:r>
            <a:endParaRPr/>
          </a:p>
        </p:txBody>
      </p:sp>
      <p:sp>
        <p:nvSpPr>
          <p:cNvPr id="731" name="Google Shape;731;p5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Tutte le variabili sono </a:t>
            </a:r>
            <a:r>
              <a:rPr b="1" lang="it">
                <a:solidFill>
                  <a:srgbClr val="0B5394"/>
                </a:solidFill>
              </a:rPr>
              <a:t>immutabili</a:t>
            </a:r>
            <a:r>
              <a:rPr lang="it"/>
              <a:t> </a:t>
            </a:r>
            <a:r>
              <a:rPr lang="it"/>
              <a:t>per default e occorre una dichiarazione esplicita per renderle mutabili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obbliga il programmatore a riflettere attentamente sul come e dove i dati debbano essere modificati e su quale sia il ciclo di vita di ciascun valore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modello di possesso non riguarda solo la gestione della memoria, ma anche la </a:t>
            </a:r>
            <a:r>
              <a:rPr b="1" lang="it">
                <a:solidFill>
                  <a:srgbClr val="0B5394"/>
                </a:solidFill>
              </a:rPr>
              <a:t>gestione delle risorse</a:t>
            </a:r>
            <a:r>
              <a:rPr lang="it"/>
              <a:t> contenute in un valore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socket di rete, handle di file e database, descrittori dei dispositivi,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L’assenza di un garbage collector impedisce </a:t>
            </a:r>
            <a:r>
              <a:rPr b="1" lang="it">
                <a:solidFill>
                  <a:srgbClr val="0B5394"/>
                </a:solidFill>
              </a:rPr>
              <a:t>comportamenti non deterministici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particolare, la sospensione totale del funzionamento ogni qual volta occorra ricompattare la memoria</a:t>
            </a:r>
            <a:endParaRPr/>
          </a:p>
        </p:txBody>
      </p:sp>
      <p:sp>
        <p:nvSpPr>
          <p:cNvPr id="732" name="Google Shape;732;p5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Disposizione in memoria</a:t>
            </a:r>
            <a:endParaRPr/>
          </a:p>
        </p:txBody>
      </p:sp>
      <p:sp>
        <p:nvSpPr>
          <p:cNvPr id="738" name="Google Shape;738;p5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39" name="Google Shape;7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280513"/>
            <a:ext cx="52387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saperne di più</a:t>
            </a:r>
            <a:endParaRPr/>
          </a:p>
        </p:txBody>
      </p:sp>
      <p:sp>
        <p:nvSpPr>
          <p:cNvPr id="745" name="Google Shape;745;p5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Ownership by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https://depth-first.com/articles/2020/01/27/rust-ownership-by-example/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Carrellata di esempi, progressivamente più articolati, per illustrare il concetto di possesso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Understanding Ownership in Rust with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https://medium.com/coinmonks/understanding-ownership-in-rust-with-examples-73835ba931b1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Altro articolo introduttivo che illustra i diversi aspetti collegati al possesso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Lifetimes: A Complete Guide to Ownership and Borrowing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https://earthly.dev/blog/rust-lifetimes-ownership-burrowing/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Approfondimento sul concetto di tempo di vita di un valore e gestione dei prestiti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Effective Rust - Item 14: Understand lifetimes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6"/>
              </a:rPr>
              <a:t>https://www.lurklurk.org/effective-rust/lifetimes.html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Altra trattazione dettagliata del concetto di tempo di vita, parte di un libro più ampio con molti altri contenuti utili</a:t>
            </a:r>
            <a:endParaRPr/>
          </a:p>
        </p:txBody>
      </p:sp>
      <p:sp>
        <p:nvSpPr>
          <p:cNvPr id="746" name="Google Shape;746;p5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47" name="Google Shape;747;p56"/>
          <p:cNvPicPr preferRelativeResize="0"/>
          <p:nvPr/>
        </p:nvPicPr>
        <p:blipFill rotWithShape="1">
          <a:blip r:embed="rId7">
            <a:alphaModFix/>
          </a:blip>
          <a:srcRect b="18805" l="17234" r="17234" t="18799"/>
          <a:stretch/>
        </p:blipFill>
        <p:spPr>
          <a:xfrm>
            <a:off x="7771925" y="117450"/>
            <a:ext cx="1249224" cy="11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 rilascio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mut v = Vec::with_capacity(4);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v.push(i);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println!(“{:?}”,v);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8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069900" y="132218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133" name="Google Shape;133;p1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768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140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6512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6884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cxnSp>
        <p:nvCxnSpPr>
          <p:cNvPr id="139" name="Google Shape;139;p17"/>
          <p:cNvCxnSpPr>
            <a:stCxn id="140" idx="2"/>
            <a:endCxn id="135" idx="0"/>
          </p:cNvCxnSpPr>
          <p:nvPr/>
        </p:nvCxnSpPr>
        <p:spPr>
          <a:xfrm flipH="1" rot="-5400000">
            <a:off x="5283900" y="2463200"/>
            <a:ext cx="1206300" cy="1353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40" name="Google Shape;140;p17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72084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7270200" y="140333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143" name="Google Shape;143;p17"/>
          <p:cNvSpPr/>
          <p:nvPr/>
        </p:nvSpPr>
        <p:spPr>
          <a:xfrm>
            <a:off x="488350" y="3045788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FFFF">
              <a:alpha val="125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4637825" y="3725225"/>
            <a:ext cx="4194600" cy="615600"/>
          </a:xfrm>
          <a:prstGeom prst="rect">
            <a:avLst/>
          </a:prstGeom>
          <a:solidFill>
            <a:srgbClr val="BDE8F8">
              <a:alpha val="3388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 necessario, il blocco viene riallocato, per fare spazio ad un maggior numero di elementi 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7256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628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8000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8372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</a:t>
            </a:r>
            <a:r>
              <a:rPr lang="it"/>
              <a:t> rilascio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mut v = Vec::with_capacity(4);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v.push(i);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println!(“{:?}”,v);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8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6069900" y="132218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163" name="Google Shape;163;p1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cxnSp>
        <p:nvCxnSpPr>
          <p:cNvPr id="165" name="Google Shape;165;p18"/>
          <p:cNvCxnSpPr>
            <a:stCxn id="166" idx="2"/>
            <a:endCxn id="167" idx="0"/>
          </p:cNvCxnSpPr>
          <p:nvPr/>
        </p:nvCxnSpPr>
        <p:spPr>
          <a:xfrm flipH="1" rot="-5400000">
            <a:off x="5283900" y="2463200"/>
            <a:ext cx="1206300" cy="1353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6" name="Google Shape;166;p18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flipH="1">
            <a:off x="68959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454525" y="3812288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FFFF">
              <a:alpha val="125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5768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140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512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84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7256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7628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8000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3726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4637825" y="3725225"/>
            <a:ext cx="4194600" cy="615600"/>
          </a:xfrm>
          <a:prstGeom prst="rect">
            <a:avLst/>
          </a:prstGeom>
          <a:solidFill>
            <a:srgbClr val="BDE8F8">
              <a:alpha val="3388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Finché la variabile è in scope, le risorse che possiede sono accessibili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</a:t>
            </a:r>
            <a:r>
              <a:rPr lang="it"/>
              <a:t> rilascio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mut v = Vec::with_capacity(4);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v.push(i);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println!(“{:?}”,v);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>
            <a:off x="53714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64350" y="4173013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FFFF">
              <a:alpha val="125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4637825" y="3725225"/>
            <a:ext cx="4194600" cy="1046700"/>
          </a:xfrm>
          <a:prstGeom prst="rect">
            <a:avLst/>
          </a:prstGeom>
          <a:solidFill>
            <a:srgbClr val="BDE8F8">
              <a:alpha val="3388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Quando v esce dal proprio scope sintattico,  si occupa di rilasciare le risorse che  possiede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(l’array allocato sullo heap, con tutto il suo contenuto)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Quando una variabile viene inizializzata, prende possesso del relativo valore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ad una variabile (mutabile) è assegnato un nuovo valore, quello precedentemente posseduto viene rilasciato e la variabile diventa proprietaria del nuovo valore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una variabile viene assegnata ad un’altra variabile oppure passata come argomento ad una funzione, il suo contenuto viene </a:t>
            </a:r>
            <a:r>
              <a:rPr b="1" lang="it">
                <a:solidFill>
                  <a:srgbClr val="0B5394"/>
                </a:solidFill>
              </a:rPr>
              <a:t>MOSSO</a:t>
            </a:r>
            <a:r>
              <a:rPr lang="it"/>
              <a:t> nella destinazione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originale cessa di possedere il valore (non ne è più responsabile) ed il possesso passa alla variabile destinazione (o al parametro della funzione invocata)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originale resta allocata fino a quando non termina la sua visibilità (chiusura del blocco in cui è stata definita)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Eventuali accessi </a:t>
            </a:r>
            <a:r>
              <a:rPr lang="it"/>
              <a:t>in </a:t>
            </a:r>
            <a:r>
              <a:rPr b="1" lang="it">
                <a:solidFill>
                  <a:srgbClr val="0B5394"/>
                </a:solidFill>
              </a:rPr>
              <a:t>lettura</a:t>
            </a:r>
            <a:r>
              <a:rPr lang="it"/>
              <a:t> alla variabile originale porteranno ad </a:t>
            </a:r>
            <a:r>
              <a:rPr b="1" lang="it">
                <a:solidFill>
                  <a:srgbClr val="0B5394"/>
                </a:solidFill>
              </a:rPr>
              <a:t>errori di compilazione</a:t>
            </a:r>
            <a:endParaRPr b="1">
              <a:solidFill>
                <a:srgbClr val="0B5394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Eventuali accessi in </a:t>
            </a:r>
            <a:r>
              <a:rPr b="1" lang="it">
                <a:solidFill>
                  <a:srgbClr val="0B5394"/>
                </a:solidFill>
              </a:rPr>
              <a:t>scrittura</a:t>
            </a:r>
            <a:r>
              <a:rPr lang="it"/>
              <a:t> alla variabile originale </a:t>
            </a:r>
            <a:r>
              <a:rPr b="1" lang="it">
                <a:solidFill>
                  <a:srgbClr val="0B5394"/>
                </a:solidFill>
              </a:rPr>
              <a:t>avranno successo</a:t>
            </a:r>
            <a:r>
              <a:rPr lang="it"/>
              <a:t> e ne riabiliteranno la lettura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destinazione conterrà una </a:t>
            </a:r>
            <a:r>
              <a:rPr b="1" lang="it">
                <a:solidFill>
                  <a:srgbClr val="0B5394"/>
                </a:solidFill>
              </a:rPr>
              <a:t>copia</a:t>
            </a:r>
            <a:r>
              <a:rPr lang="it"/>
              <a:t> bit a bit del valore originale (ammesso che il compilatore non riesca a riusare i dati originali al loro posto)</a:t>
            </a:r>
            <a:endParaRPr/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697500" y="1577375"/>
            <a:ext cx="3721500" cy="320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println!(“s1: {}”, s1);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println!(“s2: {}”, s2);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//s1 non è più accessibile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8959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624700" y="1577363"/>
            <a:ext cx="3596100" cy="360600"/>
          </a:xfrm>
          <a:prstGeom prst="roundRect">
            <a:avLst>
              <a:gd fmla="val 16667" name="adj"/>
            </a:avLst>
          </a:prstGeom>
          <a:solidFill>
            <a:srgbClr val="FFFFFF">
              <a:alpha val="125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s1</a:t>
            </a:r>
            <a:endParaRPr b="1"/>
          </a:p>
        </p:txBody>
      </p:sp>
      <p:sp>
        <p:nvSpPr>
          <p:cNvPr id="217" name="Google Shape;217;p21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221" name="Google Shape;221;p21"/>
          <p:cNvCxnSpPr>
            <a:stCxn id="222" idx="2"/>
            <a:endCxn id="217" idx="0"/>
          </p:cNvCxnSpPr>
          <p:nvPr/>
        </p:nvCxnSpPr>
        <p:spPr>
          <a:xfrm flipH="1" rot="-5400000">
            <a:off x="5322000" y="2425100"/>
            <a:ext cx="1206300" cy="211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2" name="Google Shape;222;p21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7332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