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b90f9e71f_0_14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b90f9e71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b90f9e71f_0_15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b90f9e71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b90f9e71f_0_18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b90f9e71f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b90f9e71f_0_17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b90f9e71f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b90f9e71f_0_15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b90f9e71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316b62df0_2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316b62df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316b62df0_2_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316b62df0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316b62df0_2_1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316b62df0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3301aadec_0_3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3301aade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3301aadec_0_28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3301aadec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3301aadec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3301aad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e3d4208fd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1e3d4208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3301aadec_0_29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3301aadec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3301aadec_0_30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03301aadec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3301aadec_0_31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03301aadec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3301aadec_0_28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3301aadec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cb7b5f56cf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cb7b5f56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3301aadec_0_32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03301aadec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7dcbfb353_1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7dcbfb35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1e4acb0cc0_2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1e4acb0cc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04230c1178_0_1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04230c11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e4acb0cc0_2_2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e4acb0cc0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b6971370da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b6971370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04230c1178_0_2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04230c117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1e4acb0cc0_2_1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1e4acb0cc0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1e4acb0cc0_2_1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1e4acb0cc0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04230c1178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04230c11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3301aadec_0_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3301aade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3301aadec_0_1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3301aade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b90f9e71f_0_9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b90f9e71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b90f9e71f_0_10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b90f9e71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fe2adb678_0_1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fe2adb67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b90f9e71f_0_10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b90f9e71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17417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40634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9530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5319075"/>
            <a:ext cx="9144000" cy="3959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Calibri"/>
              <a:buNone/>
              <a:defRPr b="1" sz="28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Calibri"/>
              <a:buNone/>
              <a:defRPr b="1" sz="28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Calibri"/>
              <a:buNone/>
              <a:defRPr b="1" sz="28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Calibri"/>
              <a:buNone/>
              <a:defRPr b="1" sz="28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Calibri"/>
              <a:buNone/>
              <a:defRPr b="1" sz="28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Calibri"/>
              <a:buNone/>
              <a:defRPr b="1" sz="28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Calibri"/>
              <a:buNone/>
              <a:defRPr b="1" sz="28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Calibri"/>
              <a:buNone/>
              <a:defRPr b="1" sz="28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Calibri"/>
              <a:buNone/>
              <a:defRPr b="1" sz="28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</a:defRPr>
            </a:lvl1pPr>
            <a:lvl2pPr lvl="1" algn="r">
              <a:buNone/>
              <a:defRPr sz="1000">
                <a:solidFill>
                  <a:schemeClr val="lt1"/>
                </a:solidFill>
              </a:defRPr>
            </a:lvl2pPr>
            <a:lvl3pPr lvl="2" algn="r">
              <a:buNone/>
              <a:defRPr sz="1000">
                <a:solidFill>
                  <a:schemeClr val="lt1"/>
                </a:solidFill>
              </a:defRPr>
            </a:lvl3pPr>
            <a:lvl4pPr lvl="3" algn="r">
              <a:buNone/>
              <a:defRPr sz="1000">
                <a:solidFill>
                  <a:schemeClr val="lt1"/>
                </a:solidFill>
              </a:defRPr>
            </a:lvl4pPr>
            <a:lvl5pPr lvl="4" algn="r">
              <a:buNone/>
              <a:defRPr sz="1000">
                <a:solidFill>
                  <a:schemeClr val="lt1"/>
                </a:solidFill>
              </a:defRPr>
            </a:lvl5pPr>
            <a:lvl6pPr lvl="5" algn="r">
              <a:buNone/>
              <a:defRPr sz="1000">
                <a:solidFill>
                  <a:schemeClr val="lt1"/>
                </a:solidFill>
              </a:defRPr>
            </a:lvl6pPr>
            <a:lvl7pPr lvl="6" algn="r">
              <a:buNone/>
              <a:defRPr sz="1000">
                <a:solidFill>
                  <a:schemeClr val="lt1"/>
                </a:solidFill>
              </a:defRPr>
            </a:lvl7pPr>
            <a:lvl8pPr lvl="7" algn="r">
              <a:buNone/>
              <a:defRPr sz="1000">
                <a:solidFill>
                  <a:schemeClr val="lt1"/>
                </a:solidFill>
              </a:defRPr>
            </a:lvl8pPr>
            <a:lvl9pPr lvl="8" algn="r"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1019175" y="5340050"/>
            <a:ext cx="6677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100">
                <a:solidFill>
                  <a:schemeClr val="lt1"/>
                </a:solidFill>
              </a:rPr>
              <a:t>© G. Malnati, G. Liaci, 2021-25</a:t>
            </a:r>
            <a:endParaRPr i="1" sz="1100">
              <a:solidFill>
                <a:schemeClr val="lt1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medium.com/better-programming/rust-basics-structs-methods-and-traits-bb4839cd57bd" TargetMode="External"/><Relationship Id="rId4" Type="http://schemas.openxmlformats.org/officeDocument/2006/relationships/hyperlink" Target="https://sterlingcobb.medium.com/mastering-enums-in-rust-best-practices-and-examples-a0bd76ea8cf" TargetMode="External"/><Relationship Id="rId5" Type="http://schemas.openxmlformats.org/officeDocument/2006/relationships/hyperlink" Target="https://medium.com/better-programming/rust-enums-and-pattern-matching-177b03a4152" TargetMode="External"/><Relationship Id="rId6" Type="http://schemas.openxmlformats.org/officeDocument/2006/relationships/hyperlink" Target="https://aminb.gitbooks.io/rust-for-c/content/destructuring/index.html" TargetMode="External"/><Relationship Id="rId7" Type="http://schemas.openxmlformats.org/officeDocument/2006/relationships/hyperlink" Target="https://aminb.gitbooks.io/rust-for-c/content/destructuring_2/index.html" TargetMode="External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17417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Tipi composti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40634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Struct, enum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475" y="284600"/>
            <a:ext cx="2821050" cy="28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Rappresentazione in memoria</a:t>
            </a:r>
            <a:endParaRPr/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La disposizione in memoria dei singoli campi è conseguenza di vincoli ed ottimizzazioni e può essere controllata attraverso opportuni meccanismi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Ogni singolo campo, in base al proprio tipo, richiede che l’indirizzo a cui viene collocato sia multiplo di una data potenza di 2 (allineamento)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La funzione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std::mem::align_of_val(...)</a:t>
            </a:r>
            <a:r>
              <a:rPr lang="it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/>
              <a:t>permette di conoscere l’allineamento richiesto da un particolare valore, mentre la funzione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std::mem::size_of_val(...)</a:t>
            </a:r>
            <a:r>
              <a:rPr lang="it"/>
              <a:t> ne indica la dimensione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 vincoli di allineamento dipendono dalla piattaforma di esecuzione (modello di CPU)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L’allineamento e la disposizione di una struct è controllata attraverso l’attributo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#[ repr(...) ]</a:t>
            </a:r>
            <a:r>
              <a:rPr lang="it">
                <a:solidFill>
                  <a:srgbClr val="0B5394"/>
                </a:solidFill>
              </a:rPr>
              <a:t> </a:t>
            </a:r>
            <a:r>
              <a:rPr lang="it"/>
              <a:t>anteposto alla dichiarazione della struct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 assenza di tale attributo, viene assunta la rappresentazione di default, che lascia libero il compilatore di riordinare la sequenza dei campi, per ottimizzare l’accesso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Indicando</a:t>
            </a:r>
            <a:r>
              <a:rPr lang="it"/>
              <a:t>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#[ repr(C) ]</a:t>
            </a:r>
            <a:r>
              <a:rPr lang="it"/>
              <a:t>,</a:t>
            </a:r>
            <a:r>
              <a:rPr lang="it"/>
              <a:t> si ottiene una rappresentazione coerente con le regole di interfaccia binaria definite dal linguaggio C, fondamentali per l’interoperabilità con librerie scritte in altri linguaggi</a:t>
            </a:r>
            <a:endParaRPr/>
          </a:p>
        </p:txBody>
      </p:sp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Visibilità</a:t>
            </a:r>
            <a:endParaRPr/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Sia la struct nel suo complesso che i singoli campi che la formano possono essere preceduti da un </a:t>
            </a:r>
            <a:r>
              <a:rPr b="1" lang="it">
                <a:solidFill>
                  <a:srgbClr val="0B5394"/>
                </a:solidFill>
              </a:rPr>
              <a:t>modificatore di visibilità</a:t>
            </a:r>
            <a:endParaRPr b="1">
              <a:solidFill>
                <a:srgbClr val="0B539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Tale modificatore ha impatto sull’accesso al contenuto della struct da parte di codice presente in moduli diversi da quello in cui la struct è stata definita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Di base, </a:t>
            </a:r>
            <a:r>
              <a:rPr b="1" lang="it">
                <a:solidFill>
                  <a:srgbClr val="0B5394"/>
                </a:solidFill>
              </a:rPr>
              <a:t>i campi sono</a:t>
            </a:r>
            <a:r>
              <a:rPr lang="it"/>
              <a:t> considerati </a:t>
            </a:r>
            <a:r>
              <a:rPr b="1" lang="it">
                <a:solidFill>
                  <a:srgbClr val="0B5394"/>
                </a:solidFill>
              </a:rPr>
              <a:t>privati</a:t>
            </a:r>
            <a:r>
              <a:rPr lang="it"/>
              <a:t> (accessibili solo al codice del modulo corrente e ai suoi sotto-moduli): possono però essere resi pubblici facendo precedere il nome dalla parola chiave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pub</a:t>
            </a:r>
            <a:endParaRPr b="1">
              <a:solidFill>
                <a:srgbClr val="0B539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Questo permette di implementare il meccanismo di </a:t>
            </a:r>
            <a:r>
              <a:rPr b="1" lang="it">
                <a:solidFill>
                  <a:srgbClr val="0B5394"/>
                </a:solidFill>
              </a:rPr>
              <a:t>incapsulamento</a:t>
            </a:r>
            <a:r>
              <a:rPr lang="it"/>
              <a:t> </a:t>
            </a:r>
            <a:r>
              <a:rPr i="1" lang="it"/>
              <a:t>(information hiding)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Per essere efficace, occorre però poter associare un insieme di comportamenti (metodi) alla struct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 differenza di quanto avviene in altri linguaggi, in cui struttura e comportamento sono definiti contestualmente in un unico blocco (classe), in Rust la definizione dei metodi associati ad una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it"/>
              <a:t> avviene separatamente, in un blocco di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impl …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23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Metodi</a:t>
            </a:r>
            <a:endParaRPr/>
          </a:p>
        </p:txBody>
      </p: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Rust non è un linguaggio ad oggetti nel senso tradizionale del termine e, conseguentemente, </a:t>
            </a:r>
            <a:r>
              <a:rPr b="1" lang="it">
                <a:solidFill>
                  <a:srgbClr val="0B5394"/>
                </a:solidFill>
              </a:rPr>
              <a:t>non ha</a:t>
            </a:r>
            <a:r>
              <a:rPr lang="it"/>
              <a:t> il concetto di classe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Sebbene le struct possano apparire simili alle classi di altri linguaggi, il parallelismo è limitato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 particolare, le struct </a:t>
            </a:r>
            <a:r>
              <a:rPr b="1" lang="it">
                <a:solidFill>
                  <a:srgbClr val="0B5394"/>
                </a:solidFill>
              </a:rPr>
              <a:t>NON </a:t>
            </a:r>
            <a:r>
              <a:rPr lang="it"/>
              <a:t>sono organizzate in una gerarchia di </a:t>
            </a:r>
            <a:r>
              <a:rPr b="1" lang="it">
                <a:solidFill>
                  <a:srgbClr val="0B5394"/>
                </a:solidFill>
              </a:rPr>
              <a:t>ereditarietà</a:t>
            </a:r>
            <a:endParaRPr b="1">
              <a:solidFill>
                <a:srgbClr val="0B539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concetto di metodo si applica invece a tutti i tipi, compresi quelli primitivi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Si definiscono i metodi collegati ad un tipo in un blocco racchiuso tra parentesi graffe, preceduto dalla parola chiave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impl</a:t>
            </a:r>
            <a:r>
              <a:rPr lang="it"/>
              <a:t> seguita dal nome del tipo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Le funzioni presenti in tale blocco il cui primo parametro sia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it"/>
              <a:t> (una parola chiave che rappresenta l’istanza del tipo di cui si sta facendo l’implementazione),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&amp;self</a:t>
            </a:r>
            <a:r>
              <a:rPr lang="it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/>
              <a:t>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&amp;mut self</a:t>
            </a:r>
            <a:r>
              <a:rPr lang="it"/>
              <a:t> diventano </a:t>
            </a:r>
            <a:r>
              <a:rPr b="1" lang="it">
                <a:solidFill>
                  <a:srgbClr val="0B5394"/>
                </a:solidFill>
              </a:rPr>
              <a:t>metodi </a:t>
            </a:r>
            <a:r>
              <a:rPr lang="it"/>
              <a:t>(</a:t>
            </a:r>
            <a:r>
              <a:rPr i="1" lang="it"/>
              <a:t>self</a:t>
            </a:r>
            <a:r>
              <a:rPr lang="it"/>
              <a:t> corrisponde grosso modo a quello che in altri</a:t>
            </a:r>
            <a:r>
              <a:rPr lang="it"/>
              <a:t> linguaggi ad oggetti viene chiamato </a:t>
            </a:r>
            <a:r>
              <a:rPr i="1" lang="it"/>
              <a:t>this</a:t>
            </a:r>
            <a:r>
              <a:rPr lang="it"/>
              <a:t>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Le funzioni che non hanno come primo parametro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it"/>
              <a:t> sono dette </a:t>
            </a:r>
            <a:r>
              <a:rPr b="1" lang="it">
                <a:solidFill>
                  <a:srgbClr val="0B5394"/>
                </a:solidFill>
              </a:rPr>
              <a:t>funzioni associate</a:t>
            </a:r>
            <a:r>
              <a:rPr lang="it"/>
              <a:t> e svolgono il ruolo giocato dai costruttori e dai metodi statici nei linguaggi ad oggetti</a:t>
            </a:r>
            <a:endParaRPr/>
          </a:p>
        </p:txBody>
      </p:sp>
      <p:sp>
        <p:nvSpPr>
          <p:cNvPr id="185" name="Google Shape;185;p24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Metodi</a:t>
            </a:r>
            <a:endParaRPr/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it"/>
              <a:t>Altri linguaggi </a:t>
            </a:r>
            <a:br>
              <a:rPr lang="it"/>
            </a:br>
            <a:r>
              <a:rPr lang="it"/>
              <a:t>(C++, </a:t>
            </a:r>
            <a:r>
              <a:rPr lang="it"/>
              <a:t>Java, </a:t>
            </a:r>
            <a:r>
              <a:rPr lang="it"/>
              <a:t>Javascript ES6+, …)</a:t>
            </a:r>
            <a:endParaRPr/>
          </a:p>
        </p:txBody>
      </p:sp>
      <p:sp>
        <p:nvSpPr>
          <p:cNvPr id="192" name="Google Shape;192;p2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it"/>
              <a:t>Rust</a:t>
            </a:r>
            <a:endParaRPr b="1"/>
          </a:p>
        </p:txBody>
      </p:sp>
      <p:sp>
        <p:nvSpPr>
          <p:cNvPr id="193" name="Google Shape;193;p25"/>
          <p:cNvSpPr txBox="1"/>
          <p:nvPr/>
        </p:nvSpPr>
        <p:spPr>
          <a:xfrm>
            <a:off x="721600" y="2049325"/>
            <a:ext cx="3131700" cy="255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class Something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int i;</a:t>
            </a:r>
            <a:br>
              <a:rPr b="1" lang="it">
                <a:latin typeface="Consolas"/>
                <a:ea typeface="Consolas"/>
                <a:cs typeface="Consolas"/>
                <a:sym typeface="Consolas"/>
              </a:rPr>
            </a:b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String s;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void process() {...}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int increment() {...}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4682700" y="2049325"/>
            <a:ext cx="3715500" cy="2555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Something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i: i32,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s: String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impl Something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b="1" lang="it">
                <a:latin typeface="Consolas"/>
                <a:ea typeface="Consolas"/>
                <a:cs typeface="Consolas"/>
                <a:sym typeface="Consolas"/>
              </a:rPr>
            </a:b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fn process(&amp;self) {...}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fn increment(&amp;mut self) {...}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1017325" y="2515625"/>
            <a:ext cx="2603100" cy="562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18000" wrap="square" tIns="18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highlight>
                  <a:schemeClr val="accent6"/>
                </a:highlight>
              </a:rPr>
              <a:t>Dati</a:t>
            </a:r>
            <a:endParaRPr i="1">
              <a:highlight>
                <a:schemeClr val="accent6"/>
              </a:highlight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1017325" y="3523100"/>
            <a:ext cx="2603100" cy="63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18000" wrap="square" tIns="18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highlight>
                  <a:schemeClr val="accent6"/>
                </a:highlight>
              </a:rPr>
              <a:t>Metodi</a:t>
            </a:r>
            <a:endParaRPr i="1">
              <a:highlight>
                <a:schemeClr val="accent6"/>
              </a:highlight>
            </a:endParaRPr>
          </a:p>
        </p:txBody>
      </p:sp>
      <p:sp>
        <p:nvSpPr>
          <p:cNvPr id="197" name="Google Shape;197;p25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98" name="Google Shape;198;p25"/>
          <p:cNvSpPr/>
          <p:nvPr/>
        </p:nvSpPr>
        <p:spPr>
          <a:xfrm>
            <a:off x="4934850" y="2368825"/>
            <a:ext cx="3131700" cy="437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18000" wrap="square" tIns="18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highlight>
                  <a:schemeClr val="accent6"/>
                </a:highlight>
              </a:rPr>
              <a:t>Dati</a:t>
            </a:r>
            <a:endParaRPr i="1">
              <a:highlight>
                <a:schemeClr val="accent6"/>
              </a:highlight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4934850" y="3565282"/>
            <a:ext cx="3131700" cy="562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18000" wrap="square" tIns="18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highlight>
                  <a:schemeClr val="accent6"/>
                </a:highlight>
              </a:rPr>
              <a:t>Metodi</a:t>
            </a:r>
            <a:endParaRPr i="1"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Metodi</a:t>
            </a:r>
            <a:endParaRPr/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 metodi sono funzioni legate ad un’istanza di un dato tipo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legame si manifesta sia a livello sintattico, che a livello semantico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Sintatticamente, un metodo viene invocato a partire da un’istanza del tipo a cui è legato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Si usa la notazione </a:t>
            </a:r>
            <a:r>
              <a:rPr i="1" lang="it"/>
              <a:t>instance.method( … )</a:t>
            </a:r>
            <a:r>
              <a:rPr lang="it"/>
              <a:t>, dove </a:t>
            </a:r>
            <a:r>
              <a:rPr i="1" lang="it"/>
              <a:t>instance</a:t>
            </a:r>
            <a:r>
              <a:rPr lang="it"/>
              <a:t> è una variabile del tipo dato (detto anche </a:t>
            </a:r>
            <a:r>
              <a:rPr b="1" lang="it">
                <a:solidFill>
                  <a:srgbClr val="0B5394"/>
                </a:solidFill>
              </a:rPr>
              <a:t>ricevitore</a:t>
            </a:r>
            <a:r>
              <a:rPr lang="it"/>
              <a:t> del metodo), e  </a:t>
            </a:r>
            <a:r>
              <a:rPr i="1" lang="it"/>
              <a:t>method</a:t>
            </a:r>
            <a:r>
              <a:rPr lang="it"/>
              <a:t> è il nome della funzione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Semanticamente, il codice del metodo ha accesso al contenuto (pubblico e privato) del ricevitore attraverso la parola chiave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Di fatto, i metodi legati ad una struct vengono implementati sotto forma di funzioni con un parametro ulteriore (chiamato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it"/>
              <a:t>,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&amp;self</a:t>
            </a:r>
            <a:r>
              <a:rPr lang="it"/>
              <a:t> 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&amp;mut</a:t>
            </a:r>
            <a:r>
              <a:rPr lang="it"/>
              <a:t>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it"/>
              <a:t>) il cui tipo è vincolato alla struct per la quale sono definiti</a:t>
            </a:r>
            <a:endParaRPr/>
          </a:p>
        </p:txBody>
      </p:sp>
      <p:sp>
        <p:nvSpPr>
          <p:cNvPr id="206" name="Google Shape;206;p26"/>
          <p:cNvSpPr txBox="1"/>
          <p:nvPr/>
        </p:nvSpPr>
        <p:spPr>
          <a:xfrm>
            <a:off x="4661575" y="4429800"/>
            <a:ext cx="4066800" cy="831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let str1: &amp;str = "abc";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println!("{}", str1.len());		// 3</a:t>
            </a:r>
            <a:r>
              <a:rPr b="1" lang="it"/>
              <a:t>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println!("{}", str::len(str1)); 	// 3 </a:t>
            </a:r>
            <a:endParaRPr b="1"/>
          </a:p>
        </p:txBody>
      </p:sp>
      <p:sp>
        <p:nvSpPr>
          <p:cNvPr id="207" name="Google Shape;207;p26"/>
          <p:cNvSpPr txBox="1"/>
          <p:nvPr/>
        </p:nvSpPr>
        <p:spPr>
          <a:xfrm>
            <a:off x="375300" y="4429800"/>
            <a:ext cx="4066800" cy="831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impl str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pub const fn len(&amp;self) -&gt; usize //…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8" name="Google Shape;208;p26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Metodi</a:t>
            </a:r>
            <a:endParaRPr/>
          </a:p>
        </p:txBody>
      </p:sp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primo parametro di un metodo definisce il livello di accesso che il codice del metodo ha sul ricevitore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it"/>
              <a:t> indica che il ricevitore viene passato </a:t>
            </a:r>
            <a:r>
              <a:rPr b="1" lang="it">
                <a:solidFill>
                  <a:srgbClr val="0B5394"/>
                </a:solidFill>
              </a:rPr>
              <a:t>per movimento</a:t>
            </a:r>
            <a:r>
              <a:rPr lang="it"/>
              <a:t>, di fatto consumando il contenuto della variabile: è una forma contratta della notazione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self: Self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&amp;self</a:t>
            </a:r>
            <a:r>
              <a:rPr lang="it"/>
              <a:t> indica che il ricevitore viene passato </a:t>
            </a:r>
            <a:r>
              <a:rPr b="1" lang="it">
                <a:solidFill>
                  <a:srgbClr val="0B5394"/>
                </a:solidFill>
              </a:rPr>
              <a:t>per riferimento condiviso</a:t>
            </a:r>
            <a:r>
              <a:rPr lang="it"/>
              <a:t>: è una forma contratta di </a:t>
            </a:r>
            <a:br>
              <a:rPr lang="it"/>
            </a:b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self: &amp;Self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&amp;mut self</a:t>
            </a:r>
            <a:r>
              <a:rPr lang="it"/>
              <a:t> indica che il ricevitore viene passato </a:t>
            </a:r>
            <a:r>
              <a:rPr b="1" lang="it">
                <a:solidFill>
                  <a:srgbClr val="0B5394"/>
                </a:solidFill>
              </a:rPr>
              <a:t>per riferimento esclusivo</a:t>
            </a:r>
            <a:r>
              <a:rPr lang="it"/>
              <a:t>: è una forma contratta di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self: &amp;mut Self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Se presente, il parametro self compare come </a:t>
            </a:r>
            <a:r>
              <a:rPr b="1" lang="it">
                <a:solidFill>
                  <a:srgbClr val="0B5394"/>
                </a:solidFill>
              </a:rPr>
              <a:t>primo elemento</a:t>
            </a:r>
            <a:r>
              <a:rPr lang="it"/>
              <a:t> nella dichiarazione del metodo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All’atto dell’invocazione del metodo, esso è ricavato implicitamente dal valore che compare a sinistra del punto che precede il nome del metodo</a:t>
            </a:r>
            <a:endParaRPr/>
          </a:p>
        </p:txBody>
      </p:sp>
      <p:sp>
        <p:nvSpPr>
          <p:cNvPr id="215" name="Google Shape;215;p27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Metodi</a:t>
            </a:r>
            <a:endParaRPr/>
          </a:p>
        </p:txBody>
      </p:sp>
      <p:sp>
        <p:nvSpPr>
          <p:cNvPr id="221" name="Google Shape;221;p28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struct Point {</a:t>
            </a:r>
            <a:br>
              <a:rPr b="1" lang="it">
                <a:latin typeface="Consolas"/>
                <a:ea typeface="Consolas"/>
                <a:cs typeface="Consolas"/>
                <a:sym typeface="Consolas"/>
              </a:rPr>
            </a:b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x: i32,</a:t>
            </a:r>
            <a:br>
              <a:rPr b="1" lang="it">
                <a:latin typeface="Consolas"/>
                <a:ea typeface="Consolas"/>
                <a:cs typeface="Consolas"/>
                <a:sym typeface="Consolas"/>
              </a:rPr>
            </a:b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y: i32,</a:t>
            </a:r>
            <a:br>
              <a:rPr b="1" lang="it">
                <a:latin typeface="Consolas"/>
                <a:ea typeface="Consolas"/>
                <a:cs typeface="Consolas"/>
                <a:sym typeface="Consolas"/>
              </a:rPr>
            </a:b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impl Point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fn mirror(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) -&gt;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1" lang="it">
                <a:latin typeface="Consolas"/>
                <a:ea typeface="Consolas"/>
                <a:cs typeface="Consolas"/>
                <a:sym typeface="Consolas"/>
              </a:rPr>
            </a:b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Self{ x: self.y, y: self.x }</a:t>
            </a:r>
            <a:br>
              <a:rPr b="1" lang="it">
                <a:latin typeface="Consolas"/>
                <a:ea typeface="Consolas"/>
                <a:cs typeface="Consolas"/>
                <a:sym typeface="Consolas"/>
              </a:rPr>
            </a:b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fn length(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&amp;self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) -&gt; i32 {</a:t>
            </a:r>
            <a:br>
              <a:rPr b="1" lang="it">
                <a:latin typeface="Consolas"/>
                <a:ea typeface="Consolas"/>
                <a:cs typeface="Consolas"/>
                <a:sym typeface="Consolas"/>
              </a:rPr>
            </a:b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sqrt(self.x*self.x + self.y*self.y) </a:t>
            </a:r>
            <a:br>
              <a:rPr b="1" lang="it">
                <a:latin typeface="Consolas"/>
                <a:ea typeface="Consolas"/>
                <a:cs typeface="Consolas"/>
                <a:sym typeface="Consolas"/>
              </a:rPr>
            </a:b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fn scale(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&amp;mut self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, s: i32) {</a:t>
            </a:r>
            <a:br>
              <a:rPr b="1" lang="it">
                <a:latin typeface="Consolas"/>
                <a:ea typeface="Consolas"/>
                <a:cs typeface="Consolas"/>
                <a:sym typeface="Consolas"/>
              </a:rPr>
            </a:b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self.x *= s;</a:t>
            </a:r>
            <a:br>
              <a:rPr b="1" lang="it">
                <a:latin typeface="Consolas"/>
                <a:ea typeface="Consolas"/>
                <a:cs typeface="Consolas"/>
                <a:sym typeface="Consolas"/>
              </a:rPr>
            </a:b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self.y *= s; </a:t>
            </a:r>
            <a:br>
              <a:rPr b="1" lang="it">
                <a:latin typeface="Consolas"/>
                <a:ea typeface="Consolas"/>
                <a:cs typeface="Consolas"/>
                <a:sym typeface="Consolas"/>
              </a:rPr>
            </a:b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b="1" lang="it">
                <a:latin typeface="Consolas"/>
                <a:ea typeface="Consolas"/>
                <a:cs typeface="Consolas"/>
                <a:sym typeface="Consolas"/>
              </a:rPr>
            </a:b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Google Shape;222;p28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23" name="Google Shape;223;p28"/>
          <p:cNvSpPr/>
          <p:nvPr/>
        </p:nvSpPr>
        <p:spPr>
          <a:xfrm>
            <a:off x="5550425" y="1301575"/>
            <a:ext cx="3022200" cy="1047300"/>
          </a:xfrm>
          <a:prstGeom prst="wedgeRectCallout">
            <a:avLst>
              <a:gd fmla="val -129204" name="adj1"/>
              <a:gd fmla="val 8428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Consuma</a:t>
            </a:r>
            <a:r>
              <a:rPr lang="it"/>
              <a:t> una struct Point e </a:t>
            </a:r>
            <a:r>
              <a:rPr b="1" lang="it"/>
              <a:t>produce</a:t>
            </a:r>
            <a:r>
              <a:rPr lang="it"/>
              <a:t> una nuova struct dello stesso tipo</a:t>
            </a:r>
            <a:endParaRPr/>
          </a:p>
        </p:txBody>
      </p:sp>
      <p:sp>
        <p:nvSpPr>
          <p:cNvPr id="224" name="Google Shape;224;p28"/>
          <p:cNvSpPr/>
          <p:nvPr/>
        </p:nvSpPr>
        <p:spPr>
          <a:xfrm>
            <a:off x="5550425" y="2519675"/>
            <a:ext cx="3022200" cy="1047300"/>
          </a:xfrm>
          <a:prstGeom prst="wedgeRectCallout">
            <a:avLst>
              <a:gd fmla="val -135640" name="adj1"/>
              <a:gd fmla="val 3653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Opera</a:t>
            </a:r>
            <a:r>
              <a:rPr lang="it"/>
              <a:t> su una struct Point senza possederla né mutarla</a:t>
            </a:r>
            <a:endParaRPr/>
          </a:p>
        </p:txBody>
      </p:sp>
      <p:sp>
        <p:nvSpPr>
          <p:cNvPr id="225" name="Google Shape;225;p28"/>
          <p:cNvSpPr/>
          <p:nvPr/>
        </p:nvSpPr>
        <p:spPr>
          <a:xfrm>
            <a:off x="5550425" y="3737775"/>
            <a:ext cx="3022200" cy="1047300"/>
          </a:xfrm>
          <a:prstGeom prst="wedgeRectCallout">
            <a:avLst>
              <a:gd fmla="val -124749" name="adj1"/>
              <a:gd fmla="val -834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Opera</a:t>
            </a:r>
            <a:r>
              <a:rPr lang="it"/>
              <a:t> su una struct Point cambiandone il contenuto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Metodi</a:t>
            </a:r>
            <a:endParaRPr/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b="1" lang="it">
                <a:latin typeface="Consolas"/>
                <a:ea typeface="Consolas"/>
                <a:cs typeface="Consolas"/>
                <a:sym typeface="Consolas"/>
              </a:rPr>
            </a:b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let p1 = Point{ x: 3, y: 4 };</a:t>
            </a:r>
            <a:br>
              <a:rPr b="1" lang="it">
                <a:latin typeface="Consolas"/>
                <a:ea typeface="Consolas"/>
                <a:cs typeface="Consolas"/>
                <a:sym typeface="Consolas"/>
              </a:rPr>
            </a:b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let mut p2 = p1.mirror();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let l1 = p2.length(); // l1: 5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p2.scale(2);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let l2 = p2.length(); </a:t>
            </a:r>
            <a:br>
              <a:rPr b="1" lang="it">
                <a:latin typeface="Consolas"/>
                <a:ea typeface="Consolas"/>
                <a:cs typeface="Consolas"/>
                <a:sym typeface="Consolas"/>
              </a:rPr>
            </a:b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// l2: 10</a:t>
            </a:r>
            <a:br>
              <a:rPr b="1" lang="it">
                <a:latin typeface="Consolas"/>
                <a:ea typeface="Consolas"/>
                <a:cs typeface="Consolas"/>
                <a:sym typeface="Consolas"/>
              </a:rPr>
            </a:b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29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33" name="Google Shape;233;p29"/>
          <p:cNvSpPr/>
          <p:nvPr/>
        </p:nvSpPr>
        <p:spPr>
          <a:xfrm>
            <a:off x="5550425" y="1301575"/>
            <a:ext cx="3022200" cy="1047300"/>
          </a:xfrm>
          <a:prstGeom prst="wedgeRectCallout">
            <a:avLst>
              <a:gd fmla="val -129699" name="adj1"/>
              <a:gd fmla="val 5571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p1</a:t>
            </a:r>
            <a:r>
              <a:rPr lang="it"/>
              <a:t> non potrà più essere usato dopo questa linea: il suo valore è stato mosso nel parametro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it"/>
              <a:t> del metodo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mirror()</a:t>
            </a:r>
            <a:r>
              <a:rPr lang="it"/>
              <a:t> </a:t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5550425" y="2594475"/>
            <a:ext cx="3022200" cy="1185600"/>
          </a:xfrm>
          <a:prstGeom prst="wedgeRectCallout">
            <a:avLst>
              <a:gd fmla="val -146530" name="adj1"/>
              <a:gd fmla="val -2655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</a:t>
            </a:r>
            <a:r>
              <a:rPr lang="it"/>
              <a:t>l parametro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it"/>
              <a:t> del metodo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it"/>
              <a:t> è stato legato un riferimento condiviso a</a:t>
            </a:r>
            <a:r>
              <a:rPr lang="it"/>
              <a:t>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p2</a:t>
            </a:r>
            <a:r>
              <a:rPr lang="it"/>
              <a:t>: tale riferimento cessa di esistere quando il metodo ritorna</a:t>
            </a:r>
            <a:endParaRPr/>
          </a:p>
        </p:txBody>
      </p:sp>
      <p:sp>
        <p:nvSpPr>
          <p:cNvPr id="235" name="Google Shape;235;p29"/>
          <p:cNvSpPr/>
          <p:nvPr/>
        </p:nvSpPr>
        <p:spPr>
          <a:xfrm>
            <a:off x="5550425" y="3946413"/>
            <a:ext cx="3022200" cy="1185600"/>
          </a:xfrm>
          <a:prstGeom prst="wedgeRectCallout">
            <a:avLst>
              <a:gd fmla="val -172767" name="adj1"/>
              <a:gd fmla="val -10903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 parametro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it"/>
              <a:t> del metodo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scale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(...)</a:t>
            </a:r>
            <a:r>
              <a:rPr lang="it"/>
              <a:t> è stato legato un riferimento mutabile a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p2</a:t>
            </a:r>
            <a:r>
              <a:rPr lang="it"/>
              <a:t>: tale riferimento cessa di esistere quando il metodo ritorna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Costruttori</a:t>
            </a:r>
            <a:endParaRPr/>
          </a:p>
        </p:txBody>
      </p:sp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311700" y="1280525"/>
            <a:ext cx="8520600" cy="4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 C++, tutte le classi contengono metodi particolari detti </a:t>
            </a:r>
            <a:r>
              <a:rPr b="1" lang="it">
                <a:solidFill>
                  <a:srgbClr val="0B5394"/>
                </a:solidFill>
              </a:rPr>
              <a:t>costruttori</a:t>
            </a:r>
            <a:endParaRPr b="1">
              <a:solidFill>
                <a:srgbClr val="0B539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Hanno il compito di inizializzare le istanze della classe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Se non vengono scritti esplicitamente dal programmatore, il compilatore provvede a generarne alcuni (costruttore di default, privo di parametri, costruttore di copia, con un solo parametro di tipo riferimento costante ad un’istanza della classe corrente)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 Rust, non esiste il concetto di costruttore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Qualunque frammento di codice, in un qualunque modulo che abbia visibilità di una data struct e dei suoi campi, può crearne un’istanza, indicando un valore per ciascun campo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Questo garantisce che il programmatore sia consapevole delle informazioni contenute al suo interno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Per evitare significative duplicazioni di codice e favorire l’incapsulamento, le implementazioni spesso includono metodi statici per l’inizializzazione delle istanze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Per convenzione, un metodo di questo tipo viene chiamato </a:t>
            </a:r>
            <a:br>
              <a:rPr lang="it"/>
            </a:b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pub fn new() -&gt;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{...}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Poiché Rust non supporta l’overloading delle funzioni, se servono più funzioni di inizializzazione, ciascuna di esse avrà un nome differente: in questo caso la convenzione è utilizzare un pattern come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pub fn with_</a:t>
            </a:r>
            <a:r>
              <a:rPr b="1" i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details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(...) -&gt; Self {...}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242" name="Google Shape;242;p30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Distruttori</a:t>
            </a:r>
            <a:endParaRPr/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 C++, ogni classe prevede un particolare metodo detto </a:t>
            </a:r>
            <a:r>
              <a:rPr b="1" lang="it">
                <a:solidFill>
                  <a:srgbClr val="0B5394"/>
                </a:solidFill>
              </a:rPr>
              <a:t>distruttore</a:t>
            </a:r>
            <a:endParaRPr b="1">
              <a:solidFill>
                <a:srgbClr val="0B539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suo compito è rilasciare le risorse possedute dall’istanza della classe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Ha una sintassi particolare: il suo nome coincide con il nome della classe preceduto dal segno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~</a:t>
            </a:r>
            <a:r>
              <a:rPr lang="it"/>
              <a:t> (tilde)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compilatore chiama automaticamente questo metodo se l’oggetto esce dallo scope sintattico (al termine cioè del suo naturale ciclo di vita) o se viene rilasciato esplicitamente (in quanto ospitato sullo heap e distrutto tramite l’operatore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it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Se il programmatore non definisce questo metodo, il compilatore provvede a generare un’implementazione vuota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La presenza del distruttore abilita, in C++, un particolare approccio detto </a:t>
            </a:r>
            <a:r>
              <a:rPr b="1" i="1" lang="it">
                <a:solidFill>
                  <a:srgbClr val="0B5394"/>
                </a:solidFill>
              </a:rPr>
              <a:t>Resource Acquisition Is Initialization</a:t>
            </a:r>
            <a:r>
              <a:rPr b="1" i="1" lang="it" sz="1400">
                <a:solidFill>
                  <a:srgbClr val="0B5394"/>
                </a:solidFill>
              </a:rPr>
              <a:t> </a:t>
            </a:r>
            <a:r>
              <a:rPr lang="it"/>
              <a:t>(</a:t>
            </a:r>
            <a:r>
              <a:rPr lang="it"/>
              <a:t>RAII)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Poiché il distruttore è chiamato automaticamente quando una variabile locale esce dallo scope, si possono usare costruttore e distruttore in coppia per garantire che determinate azioni siano eseguite in un blocco di codice in cui sia presente una variabile locale appositamente dichiarata</a:t>
            </a:r>
            <a:endParaRPr/>
          </a:p>
        </p:txBody>
      </p:sp>
      <p:sp>
        <p:nvSpPr>
          <p:cNvPr id="249" name="Google Shape;249;p31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Tipi composti in C e C++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 C e C++ il costrutto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struct ...</a:t>
            </a:r>
            <a:r>
              <a:rPr b="1" lang="it"/>
              <a:t> </a:t>
            </a:r>
            <a:r>
              <a:rPr lang="it"/>
              <a:t>permette di creare un nuovo tipo che contiene un gruppo di campi la cui accessibilità è aperta a tutti (pubblica)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 C++, ad una struct è lecito associare metodi a livello istanza o a livello di tipo (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it"/>
              <a:t>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Sempre in C++, è possibile introdurre il costrutto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class …</a:t>
            </a:r>
            <a:r>
              <a:rPr lang="it"/>
              <a:t>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Esso è simile a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struct …</a:t>
            </a:r>
            <a:r>
              <a:rPr lang="it"/>
              <a:t>, </a:t>
            </a:r>
            <a:r>
              <a:rPr lang="it"/>
              <a:t>ma permette di limitare l’accesso ad un sottoinsieme del proprio contenuto (campi e metodi) al solo tipo corrente (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it"/>
              <a:t>) o alle classi che da essa derivano (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it"/>
              <a:t>)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Come nel caso di struct, è anche possibile consentire l’accesso a qualsiasi contesto (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it"/>
              <a:t>)</a:t>
            </a:r>
            <a:endParaRPr/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Resource Acquisition Is Initialization </a:t>
            </a:r>
            <a:r>
              <a:rPr lang="it"/>
              <a:t>(RAII)</a:t>
            </a:r>
            <a:endParaRPr/>
          </a:p>
        </p:txBody>
      </p:sp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paradigma </a:t>
            </a:r>
            <a:r>
              <a:rPr lang="it"/>
              <a:t>RAII in sintesi: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Le risorse sono incapsulate in una classe (struttura) in cui: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</a:t>
            </a:r>
            <a:r>
              <a:rPr b="1" lang="it">
                <a:solidFill>
                  <a:srgbClr val="0B5394"/>
                </a:solidFill>
              </a:rPr>
              <a:t>costruttore</a:t>
            </a:r>
            <a:r>
              <a:rPr lang="it"/>
              <a:t> acquisisce le risorse e stabilisce eventuali invarianti, oppure lancia un’eccezione se non può essere fatto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</a:t>
            </a:r>
            <a:r>
              <a:rPr b="1" lang="it">
                <a:solidFill>
                  <a:srgbClr val="0B5394"/>
                </a:solidFill>
              </a:rPr>
              <a:t>distruttore</a:t>
            </a:r>
            <a:r>
              <a:rPr lang="it"/>
              <a:t> rilascia le risorse e </a:t>
            </a:r>
            <a:r>
              <a:rPr b="1" i="1" lang="it">
                <a:solidFill>
                  <a:srgbClr val="0B5394"/>
                </a:solidFill>
              </a:rPr>
              <a:t>NON</a:t>
            </a:r>
            <a:r>
              <a:rPr lang="it"/>
              <a:t> lancia mai eccezioni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Si usano le risorse attraverso l’istanza di una classe RAII-compatibile che: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ha una gestione automatica delle durata di tutte le risorse, </a:t>
            </a:r>
            <a:r>
              <a:rPr b="1" lang="it">
                <a:solidFill>
                  <a:srgbClr val="0B5394"/>
                </a:solidFill>
              </a:rPr>
              <a:t>oppure</a:t>
            </a:r>
            <a:endParaRPr b="1">
              <a:solidFill>
                <a:srgbClr val="0B539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ha un ciclo di vita connesso al ciclo di vita di un altro oggetto (ad es., è parte di esso)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 questo contesto, la presenza della semantica del </a:t>
            </a:r>
            <a:r>
              <a:rPr b="1" i="1" lang="it">
                <a:solidFill>
                  <a:srgbClr val="0B5394"/>
                </a:solidFill>
              </a:rPr>
              <a:t>Movimento</a:t>
            </a:r>
            <a:r>
              <a:rPr lang="it"/>
              <a:t>, garantisce il corretto trasferimento delle risorse, mantenendo la sicurezza del rilascio</a:t>
            </a:r>
            <a:endParaRPr/>
          </a:p>
        </p:txBody>
      </p:sp>
      <p:sp>
        <p:nvSpPr>
          <p:cNvPr id="256" name="Google Shape;256;p32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Distruttori</a:t>
            </a:r>
            <a:endParaRPr/>
          </a:p>
        </p:txBody>
      </p:sp>
      <p:grpSp>
        <p:nvGrpSpPr>
          <p:cNvPr id="262" name="Google Shape;262;p33"/>
          <p:cNvGrpSpPr/>
          <p:nvPr/>
        </p:nvGrpSpPr>
        <p:grpSpPr>
          <a:xfrm>
            <a:off x="464100" y="1677850"/>
            <a:ext cx="3633000" cy="3140100"/>
            <a:chOff x="665700" y="1692550"/>
            <a:chExt cx="3633000" cy="3140100"/>
          </a:xfrm>
        </p:grpSpPr>
        <p:sp>
          <p:nvSpPr>
            <p:cNvPr id="263" name="Google Shape;263;p33"/>
            <p:cNvSpPr txBox="1"/>
            <p:nvPr/>
          </p:nvSpPr>
          <p:spPr>
            <a:xfrm>
              <a:off x="665700" y="1692550"/>
              <a:ext cx="3633000" cy="31401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Something</a:t>
              </a:r>
              <a:r>
                <a:rPr b="1" lang="it" sz="1200">
                  <a:solidFill>
                    <a:srgbClr val="8959A8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it" sz="120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acquire_resource</a:t>
              </a:r>
              <a:r>
                <a:rPr b="1" lang="it" sz="120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() { … }</a:t>
              </a:r>
              <a:endParaRPr b="1" sz="1200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200">
                  <a:solidFill>
                    <a:srgbClr val="8959A8"/>
                  </a:solidFill>
                  <a:latin typeface="Consolas"/>
                  <a:ea typeface="Consolas"/>
                  <a:cs typeface="Consolas"/>
                  <a:sym typeface="Consolas"/>
                </a:rPr>
                <a:t>void </a:t>
              </a:r>
              <a:r>
                <a:rPr b="1" lang="it" sz="120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release_resource(Something s) { … }</a:t>
              </a:r>
              <a:br>
                <a:rPr b="1" lang="it" sz="120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endParaRPr b="1" sz="1200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200">
                  <a:solidFill>
                    <a:srgbClr val="8959A8"/>
                  </a:solidFill>
                  <a:latin typeface="Consolas"/>
                  <a:ea typeface="Consolas"/>
                  <a:cs typeface="Consolas"/>
                  <a:sym typeface="Consolas"/>
                </a:rPr>
                <a:t>class</a:t>
              </a:r>
              <a:r>
                <a:rPr b="1" lang="it" sz="120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RaiiClass {</a:t>
              </a:r>
              <a:endParaRPr b="1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20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 Something s;</a:t>
              </a:r>
              <a:endParaRPr b="1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200">
                  <a:solidFill>
                    <a:srgbClr val="8959A8"/>
                  </a:solidFill>
                  <a:latin typeface="Consolas"/>
                  <a:ea typeface="Consolas"/>
                  <a:cs typeface="Consolas"/>
                  <a:sym typeface="Consolas"/>
                </a:rPr>
                <a:t>public</a:t>
              </a:r>
              <a:r>
                <a:rPr b="1" lang="it" sz="120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endParaRPr b="1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20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 RaiiClass() {            // COSTRUTTORE</a:t>
              </a:r>
              <a:endParaRPr b="1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20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   this-&gt;s = acquire_resource();</a:t>
              </a:r>
              <a:endParaRPr b="1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20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 }</a:t>
              </a:r>
              <a:endParaRPr b="1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20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 ~RaiiClass() {           // DISTRUTTORE</a:t>
              </a:r>
              <a:endParaRPr b="1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20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   release_resource(this-&gt;s);</a:t>
              </a:r>
              <a:endParaRPr b="1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20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 }</a:t>
              </a:r>
              <a:endParaRPr b="1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152400" rtl="0" algn="l">
                <a:lnSpc>
                  <a:spcPct val="115000"/>
                </a:lnSpc>
                <a:spcBef>
                  <a:spcPts val="0"/>
                </a:spcBef>
                <a:spcAft>
                  <a:spcPts val="15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it" sz="120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};</a:t>
              </a:r>
              <a:endParaRPr b="1" sz="1250">
                <a:solidFill>
                  <a:srgbClr val="0101FD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4" name="Google Shape;264;p33"/>
            <p:cNvSpPr txBox="1"/>
            <p:nvPr/>
          </p:nvSpPr>
          <p:spPr>
            <a:xfrm>
              <a:off x="3625800" y="1692550"/>
              <a:ext cx="672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2000">
                  <a:solidFill>
                    <a:srgbClr val="980000"/>
                  </a:solidFill>
                </a:rPr>
                <a:t>C++</a:t>
              </a:r>
              <a:endParaRPr b="1" sz="2000">
                <a:solidFill>
                  <a:srgbClr val="980000"/>
                </a:solidFill>
              </a:endParaRPr>
            </a:p>
          </p:txBody>
        </p:sp>
      </p:grpSp>
      <p:grpSp>
        <p:nvGrpSpPr>
          <p:cNvPr id="265" name="Google Shape;265;p33"/>
          <p:cNvGrpSpPr/>
          <p:nvPr/>
        </p:nvGrpSpPr>
        <p:grpSpPr>
          <a:xfrm>
            <a:off x="4485425" y="1692550"/>
            <a:ext cx="4194300" cy="3110700"/>
            <a:chOff x="4637825" y="1692550"/>
            <a:chExt cx="4194300" cy="3110700"/>
          </a:xfrm>
        </p:grpSpPr>
        <p:sp>
          <p:nvSpPr>
            <p:cNvPr id="266" name="Google Shape;266;p33"/>
            <p:cNvSpPr txBox="1"/>
            <p:nvPr/>
          </p:nvSpPr>
          <p:spPr>
            <a:xfrm>
              <a:off x="4637825" y="1692550"/>
              <a:ext cx="4194300" cy="31107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152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200">
                  <a:solidFill>
                    <a:srgbClr val="8959A8"/>
                  </a:solidFill>
                  <a:latin typeface="Consolas"/>
                  <a:ea typeface="Consolas"/>
                  <a:cs typeface="Consolas"/>
                  <a:sym typeface="Consolas"/>
                </a:rPr>
                <a:t>void </a:t>
              </a:r>
              <a:r>
                <a:rPr b="1" lang="it" sz="120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some_function() {</a:t>
              </a:r>
              <a:br>
                <a:rPr b="1" lang="it" sz="120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1" lang="it" sz="120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 RaiiClass c1;  // la costruzione di c1</a:t>
              </a:r>
              <a:br>
                <a:rPr b="1" lang="it" sz="120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1" lang="it" sz="120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        // provoca l’invocazione di</a:t>
              </a:r>
              <a:br>
                <a:rPr b="1" lang="it" sz="120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1" lang="it" sz="120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        // acquire_resource()</a:t>
              </a:r>
              <a:endParaRPr b="1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152400" rtl="0" algn="l">
                <a:lnSpc>
                  <a:spcPct val="115000"/>
                </a:lnSpc>
                <a:spcBef>
                  <a:spcPts val="1500"/>
                </a:spcBef>
                <a:spcAft>
                  <a:spcPts val="1500"/>
                </a:spcAft>
                <a:buNone/>
              </a:pPr>
              <a:r>
                <a:rPr b="1" lang="it" sz="120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1" lang="it" sz="120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br>
                <a:rPr b="1" lang="it" sz="120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1" lang="it" sz="120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1" lang="it" sz="1200">
                  <a:solidFill>
                    <a:srgbClr val="8959A8"/>
                  </a:solidFill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b="1" lang="it" sz="120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(some_condition) </a:t>
              </a:r>
              <a:r>
                <a:rPr b="1" lang="it" sz="1200">
                  <a:solidFill>
                    <a:srgbClr val="8959A8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b="1" lang="it" sz="120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br>
                <a:rPr b="1" lang="it" sz="120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1" lang="it" sz="120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1" lang="it" sz="1200">
                  <a:solidFill>
                    <a:srgbClr val="8959A8"/>
                  </a:solidFill>
                  <a:latin typeface="Consolas"/>
                  <a:ea typeface="Consolas"/>
                  <a:cs typeface="Consolas"/>
                  <a:sym typeface="Consolas"/>
                </a:rPr>
                <a:t>else</a:t>
              </a:r>
              <a:r>
                <a:rPr b="1" lang="it" sz="120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br>
                <a:rPr b="1" lang="it" sz="120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1" lang="it" sz="120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    //fai altro poi ritorna</a:t>
              </a:r>
              <a:br>
                <a:rPr b="1" lang="it" sz="120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1" lang="it" sz="120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1" lang="it" sz="120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br>
                <a:rPr b="1" lang="it" sz="120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1" lang="it" sz="120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 // qualunque sia il modo in cui si esce,</a:t>
              </a:r>
              <a:br>
                <a:rPr b="1" lang="it" sz="120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1" lang="it" sz="120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 // c1 viene distrutta e invocata la funzione</a:t>
              </a:r>
              <a:br>
                <a:rPr b="1" lang="it" sz="120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1" lang="it" sz="120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 // release_resource(...)</a:t>
              </a:r>
              <a:br>
                <a:rPr b="1" lang="it" sz="120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1" lang="it" sz="120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1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7" name="Google Shape;267;p33"/>
            <p:cNvSpPr txBox="1"/>
            <p:nvPr/>
          </p:nvSpPr>
          <p:spPr>
            <a:xfrm>
              <a:off x="8159225" y="1692550"/>
              <a:ext cx="672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2000">
                  <a:solidFill>
                    <a:srgbClr val="980000"/>
                  </a:solidFill>
                </a:rPr>
                <a:t>C++</a:t>
              </a:r>
              <a:endParaRPr b="1" sz="2000">
                <a:solidFill>
                  <a:srgbClr val="980000"/>
                </a:solidFill>
              </a:endParaRPr>
            </a:p>
          </p:txBody>
        </p:sp>
      </p:grpSp>
      <p:sp>
        <p:nvSpPr>
          <p:cNvPr id="268" name="Google Shape;268;p33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Distruttori</a:t>
            </a:r>
            <a:endParaRPr/>
          </a:p>
        </p:txBody>
      </p:sp>
      <p:sp>
        <p:nvSpPr>
          <p:cNvPr id="274" name="Google Shape;274;p3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Rust gestisce il rilascio di risorse contenute in un’istanza attraverso il tratto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Drop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Tale tratto è costituito dalla sola funzione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drop(&amp;mut self) -&gt; ()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compilatore riconosce la presenza di questo tratto nei tipi definiti dall’utente e provvederà a chiamare la funzione che lo costituisce quando le variabili di quel tipo escono dal proprio scope sintattico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Si può forzare il rilascio delle risorse contenute in un oggetto usando la funzione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drop(some_object);</a:t>
            </a:r>
            <a:r>
              <a:rPr lang="it"/>
              <a:t> che ne acquisisce il contenuto e determina l’uscita dallo scope</a:t>
            </a:r>
            <a:endParaRPr/>
          </a:p>
        </p:txBody>
      </p:sp>
      <p:sp>
        <p:nvSpPr>
          <p:cNvPr id="275" name="Google Shape;275;p34"/>
          <p:cNvSpPr txBox="1"/>
          <p:nvPr/>
        </p:nvSpPr>
        <p:spPr>
          <a:xfrm>
            <a:off x="633500" y="3630250"/>
            <a:ext cx="3633000" cy="1446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pub </a:t>
            </a:r>
            <a:r>
              <a:rPr b="1" lang="it" sz="1200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b="1" lang="it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Shape </a:t>
            </a:r>
            <a:r>
              <a:rPr b="1" lang="it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it" sz="1200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pub</a:t>
            </a:r>
            <a:r>
              <a:rPr b="1" lang="it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position: </a:t>
            </a:r>
            <a:r>
              <a:rPr b="1" lang="it" sz="1200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(f64, f64)</a:t>
            </a:r>
            <a:r>
              <a:rPr b="1" lang="it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1" sz="1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it" sz="1200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pub</a:t>
            </a:r>
            <a:r>
              <a:rPr b="1" lang="it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size: </a:t>
            </a:r>
            <a:r>
              <a:rPr b="1" lang="it" sz="1200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(f64, f64)</a:t>
            </a:r>
            <a:r>
              <a:rPr b="1" lang="it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1" sz="1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it" sz="1200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pub</a:t>
            </a:r>
            <a:r>
              <a:rPr b="1" lang="it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type: </a:t>
            </a:r>
            <a:r>
              <a:rPr b="1" lang="it" sz="1200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endParaRPr b="1" sz="1200">
              <a:solidFill>
                <a:srgbClr val="F5871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101F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" name="Google Shape;276;p34"/>
          <p:cNvSpPr txBox="1"/>
          <p:nvPr/>
        </p:nvSpPr>
        <p:spPr>
          <a:xfrm>
            <a:off x="4770325" y="3630250"/>
            <a:ext cx="3633000" cy="1446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impl </a:t>
            </a:r>
            <a:r>
              <a:rPr b="1" lang="it" sz="1200">
                <a:solidFill>
                  <a:srgbClr val="F5871F"/>
                </a:solidFill>
                <a:latin typeface="Consolas"/>
                <a:ea typeface="Consolas"/>
                <a:cs typeface="Consolas"/>
                <a:sym typeface="Consolas"/>
              </a:rPr>
              <a:t>Drop</a:t>
            </a:r>
            <a:r>
              <a:rPr b="1" lang="it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it" sz="1200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1" lang="it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Shape {</a:t>
            </a:r>
            <a:endParaRPr b="1" sz="1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it" sz="1200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b="1" lang="it" sz="1200">
                <a:solidFill>
                  <a:srgbClr val="4271A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drop</a:t>
            </a:r>
            <a:r>
              <a:rPr b="1" lang="it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(&amp;</a:t>
            </a:r>
            <a:r>
              <a:rPr b="1" lang="it" sz="1200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mut</a:t>
            </a:r>
            <a:r>
              <a:rPr b="1" lang="it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it" sz="1200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1" lang="it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1" sz="1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it" sz="1200">
                <a:solidFill>
                  <a:srgbClr val="F5871F"/>
                </a:solidFill>
                <a:latin typeface="Consolas"/>
                <a:ea typeface="Consolas"/>
                <a:cs typeface="Consolas"/>
                <a:sym typeface="Consolas"/>
              </a:rPr>
              <a:t>println!</a:t>
            </a:r>
            <a:r>
              <a:rPr b="1" lang="it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it" sz="1200">
                <a:solidFill>
                  <a:srgbClr val="718C00"/>
                </a:solidFill>
                <a:latin typeface="Consolas"/>
                <a:ea typeface="Consolas"/>
                <a:cs typeface="Consolas"/>
                <a:sym typeface="Consolas"/>
              </a:rPr>
              <a:t>"Dropping shape!"</a:t>
            </a:r>
            <a:r>
              <a:rPr b="1" lang="it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 sz="1200">
              <a:solidFill>
                <a:srgbClr val="8E90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101F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7" name="Google Shape;277;p34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Distruttori</a:t>
            </a:r>
            <a:endParaRPr/>
          </a:p>
        </p:txBody>
      </p:sp>
      <p:sp>
        <p:nvSpPr>
          <p:cNvPr id="283" name="Google Shape;283;p35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paradigma RAII viene mutuato dal C++</a:t>
            </a:r>
            <a:r>
              <a:rPr lang="it"/>
              <a:t> e costituisce un importantissimo modo per gestire automaticamente acquisizione e rilascio di risorse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Oltreché permettere l’esecuzione automatica di coppie di funzioni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Può essere usato ogni qual volta sia necessario garantire il corretto rilascio di risorse di sistema, come la memoria allocata sullo heap, handle di file, socket, 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tratto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Drop</a:t>
            </a:r>
            <a:r>
              <a:rPr lang="it"/>
              <a:t> è </a:t>
            </a:r>
            <a:r>
              <a:rPr b="1" lang="it">
                <a:solidFill>
                  <a:srgbClr val="0B5394"/>
                </a:solidFill>
                <a:highlight>
                  <a:schemeClr val="accent6"/>
                </a:highlight>
              </a:rPr>
              <a:t>mutuamente esclusivo</a:t>
            </a:r>
            <a:r>
              <a:rPr lang="it"/>
              <a:t> con il tratto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Copy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Se un tipo implementa il primo non può implementare l’altro, e viceversa</a:t>
            </a:r>
            <a:endParaRPr/>
          </a:p>
        </p:txBody>
      </p:sp>
      <p:sp>
        <p:nvSpPr>
          <p:cNvPr id="284" name="Google Shape;284;p35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Metodi statici</a:t>
            </a:r>
            <a:endParaRPr/>
          </a:p>
        </p:txBody>
      </p:sp>
      <p:sp>
        <p:nvSpPr>
          <p:cNvPr id="290" name="Google Shape;290;p36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 </a:t>
            </a:r>
            <a:r>
              <a:rPr b="1" lang="it">
                <a:solidFill>
                  <a:srgbClr val="0B5394"/>
                </a:solidFill>
              </a:rPr>
              <a:t>C++</a:t>
            </a:r>
            <a:r>
              <a:rPr lang="it"/>
              <a:t> è lecito inserire all’interno del costrutto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class … { }</a:t>
            </a:r>
            <a:r>
              <a:rPr lang="it"/>
              <a:t> la dichiarazione di metodi preceduti dalla parola chiave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Essi non sono legati ad una specifica istanza, ma possono operare sulle istanze della classe (se ne conoscono l'indirizzo) avendo accesso anche alle componenti private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 </a:t>
            </a:r>
            <a:r>
              <a:rPr b="1" lang="it">
                <a:solidFill>
                  <a:srgbClr val="0B5394"/>
                </a:solidFill>
              </a:rPr>
              <a:t>Rust</a:t>
            </a:r>
            <a:r>
              <a:rPr lang="it"/>
              <a:t>, è possibile implementare metodi analoghi semplicemente </a:t>
            </a:r>
            <a:r>
              <a:rPr b="1" lang="it">
                <a:solidFill>
                  <a:srgbClr val="0B5394"/>
                </a:solidFill>
              </a:rPr>
              <a:t>non indicando</a:t>
            </a:r>
            <a:r>
              <a:rPr lang="it"/>
              <a:t>, come primo parametro, né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it"/>
              <a:t> né un suo derivato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Questo permette la creazione di funzioni per la costruzione di un istanza, metodi per la conversione di istanze di altri tipi nel tipo corrente o, semplicemente, l’accesso a funzionalità statiche (come nel caso di librerie matematiche o l’accesso in lettura di parametri di configurazione)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L’esempio tipico è il metodo </a:t>
            </a:r>
            <a:r>
              <a:rPr b="1" lang="it">
                <a:solidFill>
                  <a:srgbClr val="0B5394"/>
                </a:solidFill>
              </a:rPr>
              <a:t>new</a:t>
            </a:r>
            <a:r>
              <a:rPr lang="it"/>
              <a:t>.</a:t>
            </a:r>
            <a:endParaRPr b="1">
              <a:solidFill>
                <a:srgbClr val="0B5394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it"/>
              <a:t>la chiamata in questo caso sarà usando &lt;Tipo&gt;::metodo(...) </a:t>
            </a:r>
            <a:endParaRPr/>
          </a:p>
        </p:txBody>
      </p:sp>
      <p:sp>
        <p:nvSpPr>
          <p:cNvPr id="291" name="Google Shape;291;p36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Enum</a:t>
            </a:r>
            <a:endParaRPr/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 Rust, è possibile introdurre tipi enumerativi composti da un semplice valore scalare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Come in C e C++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Ma anche incapsulare, in ciascuna alternativa, una tupla o una struct volta a fornire ulteriori informazioni relative allo specifico valore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Inoltre, è possibile legare </a:t>
            </a:r>
            <a:r>
              <a:rPr b="1" lang="it">
                <a:solidFill>
                  <a:srgbClr val="0B5394"/>
                </a:solidFill>
              </a:rPr>
              <a:t>metodi</a:t>
            </a:r>
            <a:r>
              <a:rPr lang="it"/>
              <a:t> ad un’enumerazione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Aggiungendo un blocco impl … come nel caso delle struct</a:t>
            </a:r>
            <a:endParaRPr/>
          </a:p>
        </p:txBody>
      </p:sp>
      <p:sp>
        <p:nvSpPr>
          <p:cNvPr id="298" name="Google Shape;298;p37"/>
          <p:cNvSpPr txBox="1"/>
          <p:nvPr/>
        </p:nvSpPr>
        <p:spPr>
          <a:xfrm>
            <a:off x="633500" y="3341807"/>
            <a:ext cx="3633000" cy="1887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8959A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b="1" lang="it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HttpResponse </a:t>
            </a:r>
            <a:r>
              <a:rPr b="1" lang="it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it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Ok </a:t>
            </a:r>
            <a:r>
              <a:rPr b="1" lang="it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1" lang="it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b="1" lang="it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NotFound = </a:t>
            </a:r>
            <a:r>
              <a:rPr b="1" lang="it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404</a:t>
            </a:r>
            <a:r>
              <a:rPr b="1" lang="it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InternalError = </a:t>
            </a:r>
            <a:r>
              <a:rPr b="1" lang="it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500</a:t>
            </a:r>
            <a:endParaRPr b="1">
              <a:solidFill>
                <a:srgbClr val="B45F0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1" lang="it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1">
              <a:solidFill>
                <a:srgbClr val="0101F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37"/>
          <p:cNvSpPr txBox="1"/>
          <p:nvPr/>
        </p:nvSpPr>
        <p:spPr>
          <a:xfrm>
            <a:off x="4770325" y="3341807"/>
            <a:ext cx="3633000" cy="1887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b="1" lang="it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HttpResponse</a:t>
            </a:r>
            <a:r>
              <a:rPr b="1" lang="it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it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Ok</a:t>
            </a:r>
            <a:r>
              <a:rPr b="1" lang="it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NotFound(</a:t>
            </a:r>
            <a:r>
              <a:rPr b="1" lang="it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lang="it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b="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InternalError { </a:t>
            </a:r>
            <a:br>
              <a:rPr b="1" lang="it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it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desc: </a:t>
            </a:r>
            <a:r>
              <a:rPr b="1" lang="it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lang="it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 b="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data: </a:t>
            </a:r>
            <a:r>
              <a:rPr b="1" lang="it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Vec</a:t>
            </a:r>
            <a:r>
              <a:rPr b="1" lang="it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it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b="1" lang="it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 },</a:t>
            </a:r>
            <a:endParaRPr b="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050">
              <a:solidFill>
                <a:srgbClr val="0101F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0" name="Google Shape;300;p37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Enum</a:t>
            </a:r>
            <a:endParaRPr/>
          </a:p>
        </p:txBody>
      </p:sp>
      <p:sp>
        <p:nvSpPr>
          <p:cNvPr id="306" name="Google Shape;306;p38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Enum è definito come tipo </a:t>
            </a:r>
            <a:r>
              <a:rPr b="1" lang="it">
                <a:solidFill>
                  <a:srgbClr val="0B5394"/>
                </a:solidFill>
              </a:rPr>
              <a:t>somma</a:t>
            </a:r>
            <a:endParaRPr b="1">
              <a:solidFill>
                <a:srgbClr val="0B539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L’insieme dei valori che può contenere è l’unione dei valori delle singole alternative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Per contro, struct è un tipo </a:t>
            </a:r>
            <a:r>
              <a:rPr b="1" lang="it">
                <a:solidFill>
                  <a:srgbClr val="0B5394"/>
                </a:solidFill>
              </a:rPr>
              <a:t>prodotto</a:t>
            </a:r>
            <a:r>
              <a:rPr lang="it"/>
              <a:t>: l’insieme dei valori che può contenere è il prodotto cartesiano degli insiemi legati ai singoli campi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La possibilità di legare, agli specifici valori, uno o più dati è alla base di molti pattern di programmazione tipici di Rust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Ad esempio, la gestione dell’opzionalità e la rappresentazione del risultato di una computazione (che può fallire)</a:t>
            </a:r>
            <a:endParaRPr/>
          </a:p>
        </p:txBody>
      </p:sp>
      <p:sp>
        <p:nvSpPr>
          <p:cNvPr id="307" name="Google Shape;307;p38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Rappresentazione in memoria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9"/>
          <p:cNvSpPr txBox="1"/>
          <p:nvPr/>
        </p:nvSpPr>
        <p:spPr>
          <a:xfrm>
            <a:off x="3646500" y="3781116"/>
            <a:ext cx="130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Point(3, 6)</a:t>
            </a:r>
            <a:endParaRPr sz="1800"/>
          </a:p>
        </p:txBody>
      </p:sp>
      <p:sp>
        <p:nvSpPr>
          <p:cNvPr id="314" name="Google Shape;314;p39"/>
          <p:cNvSpPr txBox="1"/>
          <p:nvPr/>
        </p:nvSpPr>
        <p:spPr>
          <a:xfrm>
            <a:off x="3646325" y="4538810"/>
            <a:ext cx="94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Empty</a:t>
            </a:r>
            <a:endParaRPr sz="1800"/>
          </a:p>
        </p:txBody>
      </p:sp>
      <p:sp>
        <p:nvSpPr>
          <p:cNvPr id="315" name="Google Shape;315;p39"/>
          <p:cNvSpPr txBox="1"/>
          <p:nvPr/>
        </p:nvSpPr>
        <p:spPr>
          <a:xfrm>
            <a:off x="6111850" y="2770950"/>
            <a:ext cx="2148900" cy="1262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enum Shape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Square(u32),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Point(u8, u8),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Empty,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" name="Google Shape;316;p39"/>
          <p:cNvSpPr txBox="1"/>
          <p:nvPr>
            <p:ph idx="12" type="sldNum"/>
          </p:nvPr>
        </p:nvSpPr>
        <p:spPr>
          <a:xfrm>
            <a:off x="8595308" y="53214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17" name="Google Shape;317;p39"/>
          <p:cNvSpPr txBox="1"/>
          <p:nvPr/>
        </p:nvSpPr>
        <p:spPr>
          <a:xfrm>
            <a:off x="311700" y="1017725"/>
            <a:ext cx="8520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Char char="●"/>
            </a:pPr>
            <a:r>
              <a:rPr lang="it" sz="1800">
                <a:solidFill>
                  <a:srgbClr val="595959"/>
                </a:solidFill>
              </a:rPr>
              <a:t>In memoria gli enum occupano lo spazio di un intero da 1 byte più lo spazio necessario a contenere la variante più grande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318" name="Google Shape;318;p39"/>
          <p:cNvSpPr/>
          <p:nvPr/>
        </p:nvSpPr>
        <p:spPr>
          <a:xfrm>
            <a:off x="1042925" y="4582610"/>
            <a:ext cx="374100" cy="37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9"/>
          <p:cNvSpPr/>
          <p:nvPr/>
        </p:nvSpPr>
        <p:spPr>
          <a:xfrm>
            <a:off x="1417025" y="4582610"/>
            <a:ext cx="374100" cy="37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9"/>
          <p:cNvSpPr/>
          <p:nvPr/>
        </p:nvSpPr>
        <p:spPr>
          <a:xfrm>
            <a:off x="1791125" y="4582610"/>
            <a:ext cx="374100" cy="37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9"/>
          <p:cNvSpPr/>
          <p:nvPr/>
        </p:nvSpPr>
        <p:spPr>
          <a:xfrm>
            <a:off x="2149925" y="4582610"/>
            <a:ext cx="374100" cy="37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9"/>
          <p:cNvSpPr/>
          <p:nvPr/>
        </p:nvSpPr>
        <p:spPr>
          <a:xfrm>
            <a:off x="2524025" y="4582610"/>
            <a:ext cx="374100" cy="37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9"/>
          <p:cNvSpPr/>
          <p:nvPr/>
        </p:nvSpPr>
        <p:spPr>
          <a:xfrm>
            <a:off x="2898125" y="4582610"/>
            <a:ext cx="374100" cy="37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9"/>
          <p:cNvSpPr/>
          <p:nvPr/>
        </p:nvSpPr>
        <p:spPr>
          <a:xfrm>
            <a:off x="3256600" y="4582610"/>
            <a:ext cx="374100" cy="37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9"/>
          <p:cNvSpPr/>
          <p:nvPr/>
        </p:nvSpPr>
        <p:spPr>
          <a:xfrm>
            <a:off x="1791288" y="3824919"/>
            <a:ext cx="374100" cy="37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9"/>
          <p:cNvSpPr/>
          <p:nvPr/>
        </p:nvSpPr>
        <p:spPr>
          <a:xfrm>
            <a:off x="2150088" y="3824919"/>
            <a:ext cx="374100" cy="37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9"/>
          <p:cNvSpPr/>
          <p:nvPr/>
        </p:nvSpPr>
        <p:spPr>
          <a:xfrm>
            <a:off x="2524188" y="3824919"/>
            <a:ext cx="374100" cy="37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9"/>
          <p:cNvSpPr/>
          <p:nvPr/>
        </p:nvSpPr>
        <p:spPr>
          <a:xfrm>
            <a:off x="2898288" y="3824919"/>
            <a:ext cx="374100" cy="37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9"/>
          <p:cNvSpPr/>
          <p:nvPr/>
        </p:nvSpPr>
        <p:spPr>
          <a:xfrm>
            <a:off x="3256763" y="3824919"/>
            <a:ext cx="374100" cy="37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9"/>
          <p:cNvSpPr/>
          <p:nvPr/>
        </p:nvSpPr>
        <p:spPr>
          <a:xfrm>
            <a:off x="668825" y="4582610"/>
            <a:ext cx="374100" cy="374100"/>
          </a:xfrm>
          <a:prstGeom prst="rect">
            <a:avLst/>
          </a:prstGeom>
          <a:solidFill>
            <a:srgbClr val="B6D7A8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331" name="Google Shape;331;p39"/>
          <p:cNvSpPr/>
          <p:nvPr/>
        </p:nvSpPr>
        <p:spPr>
          <a:xfrm>
            <a:off x="668825" y="3823444"/>
            <a:ext cx="374100" cy="374100"/>
          </a:xfrm>
          <a:prstGeom prst="rect">
            <a:avLst/>
          </a:prstGeom>
          <a:solidFill>
            <a:srgbClr val="B6D7A8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1</a:t>
            </a:r>
            <a:endParaRPr/>
          </a:p>
        </p:txBody>
      </p:sp>
      <p:sp>
        <p:nvSpPr>
          <p:cNvPr id="332" name="Google Shape;332;p39"/>
          <p:cNvSpPr/>
          <p:nvPr/>
        </p:nvSpPr>
        <p:spPr>
          <a:xfrm>
            <a:off x="1032725" y="3824919"/>
            <a:ext cx="374100" cy="374100"/>
          </a:xfrm>
          <a:prstGeom prst="rect">
            <a:avLst/>
          </a:prstGeom>
          <a:solidFill>
            <a:srgbClr val="AFD7F7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3</a:t>
            </a:r>
            <a:endParaRPr/>
          </a:p>
        </p:txBody>
      </p:sp>
      <p:sp>
        <p:nvSpPr>
          <p:cNvPr id="333" name="Google Shape;333;p39"/>
          <p:cNvSpPr/>
          <p:nvPr/>
        </p:nvSpPr>
        <p:spPr>
          <a:xfrm>
            <a:off x="1409463" y="3824919"/>
            <a:ext cx="374100" cy="374100"/>
          </a:xfrm>
          <a:prstGeom prst="rect">
            <a:avLst/>
          </a:prstGeom>
          <a:solidFill>
            <a:srgbClr val="AFD7F7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6</a:t>
            </a:r>
            <a:endParaRPr/>
          </a:p>
        </p:txBody>
      </p:sp>
      <p:sp>
        <p:nvSpPr>
          <p:cNvPr id="334" name="Google Shape;334;p39"/>
          <p:cNvSpPr/>
          <p:nvPr/>
        </p:nvSpPr>
        <p:spPr>
          <a:xfrm rot="-5400000">
            <a:off x="775770" y="2251889"/>
            <a:ext cx="178200" cy="335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9"/>
          <p:cNvSpPr txBox="1"/>
          <p:nvPr/>
        </p:nvSpPr>
        <p:spPr>
          <a:xfrm>
            <a:off x="2508620" y="1905139"/>
            <a:ext cx="79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u32</a:t>
            </a:r>
            <a:endParaRPr/>
          </a:p>
        </p:txBody>
      </p:sp>
      <p:sp>
        <p:nvSpPr>
          <p:cNvPr id="336" name="Google Shape;336;p39"/>
          <p:cNvSpPr txBox="1"/>
          <p:nvPr/>
        </p:nvSpPr>
        <p:spPr>
          <a:xfrm>
            <a:off x="467970" y="1935901"/>
            <a:ext cx="79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Tag</a:t>
            </a:r>
            <a:endParaRPr/>
          </a:p>
        </p:txBody>
      </p:sp>
      <p:sp>
        <p:nvSpPr>
          <p:cNvPr id="337" name="Google Shape;337;p39"/>
          <p:cNvSpPr/>
          <p:nvPr/>
        </p:nvSpPr>
        <p:spPr>
          <a:xfrm>
            <a:off x="1042920" y="2644951"/>
            <a:ext cx="374100" cy="37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9"/>
          <p:cNvSpPr/>
          <p:nvPr/>
        </p:nvSpPr>
        <p:spPr>
          <a:xfrm>
            <a:off x="1417020" y="2644951"/>
            <a:ext cx="374100" cy="37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9"/>
          <p:cNvSpPr/>
          <p:nvPr/>
        </p:nvSpPr>
        <p:spPr>
          <a:xfrm>
            <a:off x="1791120" y="2644951"/>
            <a:ext cx="374100" cy="37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9"/>
          <p:cNvSpPr/>
          <p:nvPr/>
        </p:nvSpPr>
        <p:spPr>
          <a:xfrm>
            <a:off x="1042920" y="2644951"/>
            <a:ext cx="374100" cy="37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9"/>
          <p:cNvSpPr/>
          <p:nvPr/>
        </p:nvSpPr>
        <p:spPr>
          <a:xfrm>
            <a:off x="1417020" y="2644951"/>
            <a:ext cx="374100" cy="37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9"/>
          <p:cNvSpPr/>
          <p:nvPr/>
        </p:nvSpPr>
        <p:spPr>
          <a:xfrm>
            <a:off x="1791120" y="2644951"/>
            <a:ext cx="374100" cy="37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9"/>
          <p:cNvSpPr/>
          <p:nvPr/>
        </p:nvSpPr>
        <p:spPr>
          <a:xfrm>
            <a:off x="2165220" y="2644964"/>
            <a:ext cx="1468200" cy="374100"/>
          </a:xfrm>
          <a:prstGeom prst="rect">
            <a:avLst/>
          </a:prstGeom>
          <a:solidFill>
            <a:srgbClr val="AFD7F7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10</a:t>
            </a:r>
            <a:endParaRPr/>
          </a:p>
        </p:txBody>
      </p:sp>
      <p:sp>
        <p:nvSpPr>
          <p:cNvPr id="344" name="Google Shape;344;p39"/>
          <p:cNvSpPr/>
          <p:nvPr/>
        </p:nvSpPr>
        <p:spPr>
          <a:xfrm>
            <a:off x="668820" y="2642001"/>
            <a:ext cx="374100" cy="374100"/>
          </a:xfrm>
          <a:prstGeom prst="rect">
            <a:avLst/>
          </a:prstGeom>
          <a:solidFill>
            <a:srgbClr val="B6D7A8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0</a:t>
            </a:r>
            <a:endParaRPr/>
          </a:p>
        </p:txBody>
      </p:sp>
      <p:sp>
        <p:nvSpPr>
          <p:cNvPr id="345" name="Google Shape;345;p39"/>
          <p:cNvSpPr/>
          <p:nvPr/>
        </p:nvSpPr>
        <p:spPr>
          <a:xfrm rot="5400000">
            <a:off x="1495570" y="2657639"/>
            <a:ext cx="201900" cy="1082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9"/>
          <p:cNvSpPr/>
          <p:nvPr/>
        </p:nvSpPr>
        <p:spPr>
          <a:xfrm flipH="1" rot="5400000">
            <a:off x="2804557" y="1711889"/>
            <a:ext cx="201900" cy="1415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9"/>
          <p:cNvSpPr txBox="1"/>
          <p:nvPr/>
        </p:nvSpPr>
        <p:spPr>
          <a:xfrm>
            <a:off x="1062720" y="3217126"/>
            <a:ext cx="10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/>
              <a:t>padding</a:t>
            </a:r>
            <a:endParaRPr i="1"/>
          </a:p>
        </p:txBody>
      </p:sp>
      <p:sp>
        <p:nvSpPr>
          <p:cNvPr id="348" name="Google Shape;348;p39"/>
          <p:cNvSpPr txBox="1"/>
          <p:nvPr/>
        </p:nvSpPr>
        <p:spPr>
          <a:xfrm>
            <a:off x="3613345" y="2626649"/>
            <a:ext cx="137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Square(10)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Enumerazioni e clausole match</a:t>
            </a:r>
            <a:endParaRPr/>
          </a:p>
        </p:txBody>
      </p:sp>
      <p:sp>
        <p:nvSpPr>
          <p:cNvPr id="354" name="Google Shape;354;p40"/>
          <p:cNvSpPr txBox="1"/>
          <p:nvPr>
            <p:ph idx="1" type="body"/>
          </p:nvPr>
        </p:nvSpPr>
        <p:spPr>
          <a:xfrm>
            <a:off x="311700" y="1280526"/>
            <a:ext cx="8520600" cy="22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costrutto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match…</a:t>
            </a:r>
            <a:r>
              <a:rPr lang="it"/>
              <a:t> si presta particolarmente per gestire in modo differenziato valori enumerativi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comportamento offerto dal pattern matching e la possibilità di legare variabili temporanee in base alla struttura del valore che viene analizzato offre una sintassi compatta ed efficiente per esprimere comportamenti alternativi (</a:t>
            </a:r>
            <a:r>
              <a:rPr b="1" lang="it">
                <a:solidFill>
                  <a:srgbClr val="0B5394"/>
                </a:solidFill>
              </a:rPr>
              <a:t>destructuring assignment</a:t>
            </a:r>
            <a:r>
              <a:rPr lang="it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fatto che i pattern confrontati debbano essere esaustivi, garantisce che il codice resti coerente anche se il numero di possibili alternative presenti nell’enumerazione cambia nel tempo</a:t>
            </a:r>
            <a:endParaRPr/>
          </a:p>
        </p:txBody>
      </p:sp>
      <p:sp>
        <p:nvSpPr>
          <p:cNvPr id="355" name="Google Shape;355;p40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56" name="Google Shape;356;p40"/>
          <p:cNvSpPr txBox="1"/>
          <p:nvPr/>
        </p:nvSpPr>
        <p:spPr>
          <a:xfrm>
            <a:off x="383475" y="3711050"/>
            <a:ext cx="4131600" cy="1262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enum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Square { s: f64 },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Circle { r: f64 },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Rectangle { w: f64, h: f64 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7" name="Google Shape;357;p40"/>
          <p:cNvSpPr txBox="1"/>
          <p:nvPr/>
        </p:nvSpPr>
        <p:spPr>
          <a:xfrm>
            <a:off x="4700700" y="3495500"/>
            <a:ext cx="4131600" cy="1693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fn compute_area(shape: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) -&gt; f64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it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match shape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  Square { s } =&gt; s*s,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  Circle { r } =&gt; r*r*3.1415926,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  Rectangle {w, h} =&gt; w*h,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Destrutturazione</a:t>
            </a:r>
            <a:endParaRPr/>
          </a:p>
        </p:txBody>
      </p:sp>
      <p:sp>
        <p:nvSpPr>
          <p:cNvPr id="363" name="Google Shape;363;p41"/>
          <p:cNvSpPr txBox="1"/>
          <p:nvPr>
            <p:ph idx="1" type="body"/>
          </p:nvPr>
        </p:nvSpPr>
        <p:spPr>
          <a:xfrm>
            <a:off x="311700" y="1280526"/>
            <a:ext cx="8520600" cy="18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L'utilizzo del pattern matching e la possibilità di destrutturare un valore complesso non sono limitate al costrutto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match …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E' possibile usare la stessa tecnica anche all'interno di costrutti </a:t>
            </a:r>
            <a:br>
              <a:rPr lang="it"/>
            </a:b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if let &lt;pattern&gt; = &lt;value&gt; …</a:t>
            </a:r>
            <a:r>
              <a:rPr lang="it"/>
              <a:t> 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while let &lt;pattern&gt; = &lt;value&gt;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Tali costrutti verificano se il valore fornito corrisponda o meno al pattern indicato e, nel caso, eseguono le necessarie assegnazioni alle variabili contenute nel pattern</a:t>
            </a:r>
            <a:endParaRPr/>
          </a:p>
        </p:txBody>
      </p:sp>
      <p:sp>
        <p:nvSpPr>
          <p:cNvPr id="364" name="Google Shape;364;p41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65" name="Google Shape;365;p41"/>
          <p:cNvSpPr txBox="1"/>
          <p:nvPr/>
        </p:nvSpPr>
        <p:spPr>
          <a:xfrm>
            <a:off x="377575" y="3495500"/>
            <a:ext cx="3369300" cy="1262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enum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Square { s: f64 },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Circle { r: f64 },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Rectangle { w: f64, h: f64 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6" name="Google Shape;366;p41"/>
          <p:cNvSpPr txBox="1"/>
          <p:nvPr/>
        </p:nvSpPr>
        <p:spPr>
          <a:xfrm>
            <a:off x="3900275" y="3495500"/>
            <a:ext cx="4932000" cy="1477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fn process(shape: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	// stampa solo se shape è Square…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it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if let</a:t>
            </a:r>
            <a:r>
              <a:rPr b="1" lang="it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Square { s } = shape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	  println!("Square side {}", s);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Tipi composti in C e C++</a:t>
            </a:r>
            <a:endParaRPr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11700" y="1366550"/>
            <a:ext cx="4260300" cy="2031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it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Foo {</a:t>
            </a:r>
            <a:endParaRPr b="1"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it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it" sz="1000">
                <a:solidFill>
                  <a:srgbClr val="8E908C"/>
                </a:solidFill>
                <a:latin typeface="Consolas"/>
                <a:ea typeface="Consolas"/>
                <a:cs typeface="Consolas"/>
                <a:sym typeface="Consolas"/>
              </a:rPr>
              <a:t>// Methods and members here are publicly visible</a:t>
            </a:r>
            <a:endParaRPr b="1"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it" sz="1000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lang="it" sz="1000">
                <a:solidFill>
                  <a:srgbClr val="4271A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it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calculateResult</a:t>
            </a:r>
            <a:r>
              <a:rPr b="1" lang="it" sz="1000">
                <a:solidFill>
                  <a:srgbClr val="F5871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1" lang="it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b="1" lang="it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it" sz="1000">
                <a:solidFill>
                  <a:srgbClr val="8E908C"/>
                </a:solidFill>
                <a:latin typeface="Consolas"/>
                <a:ea typeface="Consolas"/>
                <a:cs typeface="Consolas"/>
                <a:sym typeface="Consolas"/>
              </a:rPr>
              <a:t>// Elements here are only visible </a:t>
            </a:r>
            <a:br>
              <a:rPr b="1" lang="it" sz="1000">
                <a:solidFill>
                  <a:srgbClr val="8E908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it" sz="1000">
                <a:solidFill>
                  <a:srgbClr val="8E908C"/>
                </a:solidFill>
                <a:latin typeface="Consolas"/>
                <a:ea typeface="Consolas"/>
                <a:cs typeface="Consolas"/>
                <a:sym typeface="Consolas"/>
              </a:rPr>
              <a:t>   // to this class and to its subclasses</a:t>
            </a:r>
            <a:endParaRPr b="1"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it" sz="1000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lang="it" sz="1000">
                <a:solidFill>
                  <a:srgbClr val="4271A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it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doOperation</a:t>
            </a:r>
            <a:r>
              <a:rPr b="1" lang="it" sz="1000">
                <a:solidFill>
                  <a:srgbClr val="F5871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it" sz="1000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lang="it" sz="1000">
                <a:solidFill>
                  <a:srgbClr val="F5871F"/>
                </a:solidFill>
                <a:latin typeface="Consolas"/>
                <a:ea typeface="Consolas"/>
                <a:cs typeface="Consolas"/>
                <a:sym typeface="Consolas"/>
              </a:rPr>
              <a:t> lhs, </a:t>
            </a:r>
            <a:r>
              <a:rPr b="1" lang="it" sz="1000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lang="it" sz="1000">
                <a:solidFill>
                  <a:srgbClr val="F5871F"/>
                </a:solidFill>
                <a:latin typeface="Consolas"/>
                <a:ea typeface="Consolas"/>
                <a:cs typeface="Consolas"/>
                <a:sym typeface="Consolas"/>
              </a:rPr>
              <a:t> rhs)</a:t>
            </a:r>
            <a:r>
              <a:rPr b="1" lang="it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lang="it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it" sz="1000">
                <a:solidFill>
                  <a:srgbClr val="8E908C"/>
                </a:solidFill>
                <a:latin typeface="Consolas"/>
                <a:ea typeface="Consolas"/>
                <a:cs typeface="Consolas"/>
                <a:sym typeface="Consolas"/>
              </a:rPr>
              <a:t>// Elements here are only visible to ourselves</a:t>
            </a:r>
            <a:endParaRPr b="1"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it" sz="1000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1" lang="it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debug_;</a:t>
            </a:r>
            <a:endParaRPr b="1"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it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750300" y="1366550"/>
            <a:ext cx="82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rgbClr val="980000"/>
                </a:solidFill>
              </a:rPr>
              <a:t>C++</a:t>
            </a:r>
            <a:endParaRPr b="1" sz="2000">
              <a:solidFill>
                <a:srgbClr val="980000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797800" y="1366550"/>
            <a:ext cx="3963900" cy="1108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8959A8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it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Foo {</a:t>
            </a:r>
            <a:endParaRPr b="1"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it" sz="1000">
                <a:solidFill>
                  <a:srgbClr val="8E908C"/>
                </a:solidFill>
                <a:latin typeface="Consolas"/>
                <a:ea typeface="Consolas"/>
                <a:cs typeface="Consolas"/>
                <a:sym typeface="Consolas"/>
              </a:rPr>
              <a:t>// by default everything here is private</a:t>
            </a:r>
            <a:endParaRPr b="1"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it" sz="1000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lang="it" sz="1000">
                <a:solidFill>
                  <a:srgbClr val="4271A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it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calculateResult</a:t>
            </a:r>
            <a:r>
              <a:rPr b="1" lang="it" sz="1000">
                <a:solidFill>
                  <a:srgbClr val="F5871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1" lang="it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it" sz="1000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lang="it" sz="1000">
                <a:solidFill>
                  <a:srgbClr val="4271A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it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doOperation</a:t>
            </a:r>
            <a:r>
              <a:rPr b="1" lang="it" sz="1000">
                <a:solidFill>
                  <a:srgbClr val="F5871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it" sz="1000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lang="it" sz="1000">
                <a:solidFill>
                  <a:srgbClr val="F5871F"/>
                </a:solidFill>
                <a:latin typeface="Consolas"/>
                <a:ea typeface="Consolas"/>
                <a:cs typeface="Consolas"/>
                <a:sym typeface="Consolas"/>
              </a:rPr>
              <a:t> lhs, </a:t>
            </a:r>
            <a:r>
              <a:rPr b="1" lang="it" sz="1000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lang="it" sz="1000">
                <a:solidFill>
                  <a:srgbClr val="F5871F"/>
                </a:solidFill>
                <a:latin typeface="Consolas"/>
                <a:ea typeface="Consolas"/>
                <a:cs typeface="Consolas"/>
                <a:sym typeface="Consolas"/>
              </a:rPr>
              <a:t> rhs)</a:t>
            </a:r>
            <a:r>
              <a:rPr b="1" lang="it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it" sz="1000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1" lang="it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debug_;</a:t>
            </a:r>
            <a:endParaRPr b="1"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it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797800" y="2857500"/>
            <a:ext cx="3963900" cy="1108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8959A8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b="1" lang="it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Foo {</a:t>
            </a:r>
            <a:endParaRPr b="1"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it" sz="1000">
                <a:solidFill>
                  <a:srgbClr val="8E908C"/>
                </a:solidFill>
                <a:latin typeface="Consolas"/>
                <a:ea typeface="Consolas"/>
                <a:cs typeface="Consolas"/>
                <a:sym typeface="Consolas"/>
              </a:rPr>
              <a:t>// by default everything here is public</a:t>
            </a:r>
            <a:endParaRPr b="1"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it" sz="1000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lang="it" sz="1000">
                <a:solidFill>
                  <a:srgbClr val="4271A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it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calculateResult</a:t>
            </a:r>
            <a:r>
              <a:rPr b="1" lang="it" sz="1000">
                <a:solidFill>
                  <a:srgbClr val="F5871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1" lang="it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it" sz="1000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lang="it" sz="1000">
                <a:solidFill>
                  <a:srgbClr val="4271A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it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doOperation</a:t>
            </a:r>
            <a:r>
              <a:rPr b="1" lang="it" sz="1000">
                <a:solidFill>
                  <a:srgbClr val="F5871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it" sz="1000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lang="it" sz="1000">
                <a:solidFill>
                  <a:srgbClr val="F5871F"/>
                </a:solidFill>
                <a:latin typeface="Consolas"/>
                <a:ea typeface="Consolas"/>
                <a:cs typeface="Consolas"/>
                <a:sym typeface="Consolas"/>
              </a:rPr>
              <a:t> lhs, </a:t>
            </a:r>
            <a:r>
              <a:rPr b="1" lang="it" sz="1000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lang="it" sz="1000">
                <a:solidFill>
                  <a:srgbClr val="F5871F"/>
                </a:solidFill>
                <a:latin typeface="Consolas"/>
                <a:ea typeface="Consolas"/>
                <a:cs typeface="Consolas"/>
                <a:sym typeface="Consolas"/>
              </a:rPr>
              <a:t> rhs)</a:t>
            </a:r>
            <a:r>
              <a:rPr b="1" lang="it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it" sz="1000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1" lang="it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debug_;</a:t>
            </a:r>
            <a:endParaRPr b="1"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it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7940000" y="1366550"/>
            <a:ext cx="82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rgbClr val="980000"/>
                </a:solidFill>
              </a:rPr>
              <a:t>C++</a:t>
            </a:r>
            <a:endParaRPr b="1" sz="2000">
              <a:solidFill>
                <a:srgbClr val="980000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7940000" y="2857500"/>
            <a:ext cx="82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rgbClr val="980000"/>
                </a:solidFill>
              </a:rPr>
              <a:t>C++</a:t>
            </a:r>
            <a:endParaRPr b="1" sz="2000">
              <a:solidFill>
                <a:srgbClr val="980000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11700" y="3717800"/>
            <a:ext cx="4260300" cy="1169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8959A8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b="1" lang="it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Foo {</a:t>
            </a:r>
            <a:endParaRPr b="1"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it" sz="1000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1" lang="it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debug_;</a:t>
            </a:r>
            <a:endParaRPr b="1"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1"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000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lang="it" sz="1000">
                <a:solidFill>
                  <a:srgbClr val="4271A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it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calculateResult</a:t>
            </a:r>
            <a:r>
              <a:rPr b="1" lang="it" sz="1000">
                <a:solidFill>
                  <a:srgbClr val="F5871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it" sz="1000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b="1" lang="it" sz="1000">
                <a:solidFill>
                  <a:srgbClr val="F5871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it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b="1" lang="it" sz="1000">
                <a:solidFill>
                  <a:srgbClr val="F5871F"/>
                </a:solidFill>
                <a:latin typeface="Consolas"/>
                <a:ea typeface="Consolas"/>
                <a:cs typeface="Consolas"/>
                <a:sym typeface="Consolas"/>
              </a:rPr>
              <a:t> s)</a:t>
            </a:r>
            <a:r>
              <a:rPr b="1" lang="it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000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lang="it" sz="1000">
                <a:solidFill>
                  <a:srgbClr val="4271A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it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doOperation</a:t>
            </a:r>
            <a:r>
              <a:rPr b="1" lang="it" sz="1000">
                <a:solidFill>
                  <a:srgbClr val="F5871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it" sz="1000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b="1" lang="it" sz="1000">
                <a:solidFill>
                  <a:srgbClr val="F5871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it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b="1" lang="it" sz="1000">
                <a:solidFill>
                  <a:srgbClr val="F5871F"/>
                </a:solidFill>
                <a:latin typeface="Consolas"/>
                <a:ea typeface="Consolas"/>
                <a:cs typeface="Consolas"/>
                <a:sym typeface="Consolas"/>
              </a:rPr>
              <a:t> s, </a:t>
            </a:r>
            <a:r>
              <a:rPr b="1" lang="it" sz="1000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lang="it" sz="1000">
                <a:solidFill>
                  <a:srgbClr val="F5871F"/>
                </a:solidFill>
                <a:latin typeface="Consolas"/>
                <a:ea typeface="Consolas"/>
                <a:cs typeface="Consolas"/>
                <a:sym typeface="Consolas"/>
              </a:rPr>
              <a:t> lhs, </a:t>
            </a:r>
            <a:r>
              <a:rPr b="1" lang="it" sz="1000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lang="it" sz="1000">
                <a:solidFill>
                  <a:srgbClr val="F5871F"/>
                </a:solidFill>
                <a:latin typeface="Consolas"/>
                <a:ea typeface="Consolas"/>
                <a:cs typeface="Consolas"/>
                <a:sym typeface="Consolas"/>
              </a:rPr>
              <a:t> rhs)</a:t>
            </a:r>
            <a:r>
              <a:rPr b="1" lang="it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750300" y="3717800"/>
            <a:ext cx="82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rgbClr val="980000"/>
                </a:solidFill>
              </a:rPr>
              <a:t>   </a:t>
            </a:r>
            <a:r>
              <a:rPr b="1" lang="it" sz="2000">
                <a:solidFill>
                  <a:srgbClr val="980000"/>
                </a:solidFill>
              </a:rPr>
              <a:t>C</a:t>
            </a:r>
            <a:endParaRPr b="1" sz="20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Destrutturazione</a:t>
            </a:r>
            <a:endParaRPr/>
          </a:p>
        </p:txBody>
      </p:sp>
      <p:sp>
        <p:nvSpPr>
          <p:cNvPr id="372" name="Google Shape;372;p42"/>
          <p:cNvSpPr txBox="1"/>
          <p:nvPr>
            <p:ph idx="1" type="body"/>
          </p:nvPr>
        </p:nvSpPr>
        <p:spPr>
          <a:xfrm>
            <a:off x="311700" y="1280524"/>
            <a:ext cx="8520600" cy="17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La destrutturazione è anche utile per ottenere un “parsing” di una struttura, così da gestirne più facilmente i campi, estraendoli in contenitori singoli da trattare separatamente.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 campi della struttura sono “estratti” con il loro nome.</a:t>
            </a:r>
            <a:endParaRPr/>
          </a:p>
        </p:txBody>
      </p:sp>
      <p:sp>
        <p:nvSpPr>
          <p:cNvPr id="373" name="Google Shape;373;p42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74" name="Google Shape;374;p42"/>
          <p:cNvSpPr txBox="1"/>
          <p:nvPr/>
        </p:nvSpPr>
        <p:spPr>
          <a:xfrm>
            <a:off x="311700" y="3070325"/>
            <a:ext cx="2171100" cy="1046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pub</a:t>
            </a:r>
            <a:r>
              <a:rPr b="1" lang="it" sz="1200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struct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	x: </a:t>
            </a:r>
            <a:r>
              <a:rPr b="1" lang="it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f32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	y: </a:t>
            </a:r>
            <a:r>
              <a:rPr b="1" lang="it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f32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5" name="Google Shape;375;p42"/>
          <p:cNvSpPr txBox="1"/>
          <p:nvPr/>
        </p:nvSpPr>
        <p:spPr>
          <a:xfrm>
            <a:off x="2672425" y="3070325"/>
            <a:ext cx="5713800" cy="212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…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p =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{ x: 5., y: 10. };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…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// la destrutturazione deve rispettare i nomi dei campi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{ x, y } = p;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8959A8"/>
                </a:solidFill>
                <a:latin typeface="Consolas"/>
                <a:ea typeface="Consolas"/>
                <a:cs typeface="Consolas"/>
                <a:sym typeface="Consolas"/>
              </a:rPr>
              <a:t>println!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("The original point was: ({},{})", x, y);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Destrutturazione</a:t>
            </a:r>
            <a:endParaRPr/>
          </a:p>
        </p:txBody>
      </p:sp>
      <p:sp>
        <p:nvSpPr>
          <p:cNvPr id="381" name="Google Shape;381;p43"/>
          <p:cNvSpPr txBox="1"/>
          <p:nvPr>
            <p:ph idx="1" type="body"/>
          </p:nvPr>
        </p:nvSpPr>
        <p:spPr>
          <a:xfrm>
            <a:off x="311700" y="1280526"/>
            <a:ext cx="8520600" cy="26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processo di destrutturazione utilizza la semantica delle assegnazioni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Se il valore implementa il tratto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copy</a:t>
            </a:r>
            <a:r>
              <a:rPr lang="it"/>
              <a:t>, le variabili introdotte nel pattern conterranno una copia dell'elemento corrispondente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 caso contrario, verrà eseguito un movimento, invalidando il valore originale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Se il valore originale non è posseduto (ad esempio è un riferimento) e non è copiabile, occorre far precedere al nome della variabile da assegnare la parola chiave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it"/>
              <a:t> (eventualmente seguita da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mut</a:t>
            </a:r>
            <a:r>
              <a:rPr lang="it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Indicando così che ciò che viene assegnato è un riferimento (mutabile) alla parte di valore corrispondente</a:t>
            </a:r>
            <a:endParaRPr/>
          </a:p>
        </p:txBody>
      </p:sp>
      <p:sp>
        <p:nvSpPr>
          <p:cNvPr id="382" name="Google Shape;382;p43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83" name="Google Shape;383;p43"/>
          <p:cNvSpPr txBox="1"/>
          <p:nvPr/>
        </p:nvSpPr>
        <p:spPr>
          <a:xfrm>
            <a:off x="377575" y="3724100"/>
            <a:ext cx="4131600" cy="1262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enum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Square { s: f64 },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Circle { r: f64 },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Rectangle { w: f64, h: f64 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4" name="Google Shape;384;p43"/>
          <p:cNvSpPr txBox="1"/>
          <p:nvPr/>
        </p:nvSpPr>
        <p:spPr>
          <a:xfrm>
            <a:off x="4700700" y="3724100"/>
            <a:ext cx="4131600" cy="1262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fn shrink_if_circle(shape: &amp;mut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it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if let Circle { </a:t>
            </a:r>
            <a:r>
              <a:rPr b="1" lang="it">
                <a:solidFill>
                  <a:srgbClr val="0B5394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ref mut</a:t>
            </a:r>
            <a:r>
              <a:rPr b="1" lang="it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r } = shape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	  *r *= 0.5;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Enumerazioni generiche</a:t>
            </a:r>
            <a:endParaRPr/>
          </a:p>
        </p:txBody>
      </p:sp>
      <p:sp>
        <p:nvSpPr>
          <p:cNvPr id="390" name="Google Shape;390;p4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Come verrà meglio presentato in seguito, è possibile definire tipi generici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Ovvero costrutti che contengono dati il cui tipo è specificato attraverso una meta-variabile, indicata accanto al nome del tipo, racchiusa tra i simboli ‘&lt;’ e ‘&gt;’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 frammenti di codice che utilizzano un tipo generico hanno il compito di indicare quale sia il tipo concreto da sostituire alla meta-variabile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Vec&lt;T&gt;, ad esempio, rappresenta un generico vettore di valori omogenei di tipo 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Rust offre due importanti enumerazioni generiche, che sono alla base della sua libreria standard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Option&lt;T&gt;</a:t>
            </a:r>
            <a:r>
              <a:rPr lang="it"/>
              <a:t> - rappresenta un valore di tipo T </a:t>
            </a:r>
            <a:r>
              <a:rPr b="1" lang="it">
                <a:solidFill>
                  <a:srgbClr val="0B5394"/>
                </a:solidFill>
              </a:rPr>
              <a:t>opzionale</a:t>
            </a:r>
            <a:r>
              <a:rPr lang="it"/>
              <a:t> (ovvero che potrebbe non esserci)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Result&lt;T,E&gt;</a:t>
            </a:r>
            <a:r>
              <a:rPr lang="it"/>
              <a:t> - rappresenta </a:t>
            </a:r>
            <a:r>
              <a:rPr b="1" lang="it">
                <a:solidFill>
                  <a:srgbClr val="0B5394"/>
                </a:solidFill>
              </a:rPr>
              <a:t>alternativamente</a:t>
            </a:r>
            <a:r>
              <a:rPr lang="it"/>
              <a:t> un valore di tipo T o un errore di tipo 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Option&lt;T&gt;</a:t>
            </a:r>
            <a:r>
              <a:rPr lang="it"/>
              <a:t> contiene due possibili valori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Some(T)</a:t>
            </a:r>
            <a:r>
              <a:rPr lang="it"/>
              <a:t> - indica la presenza e contiene il valore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it"/>
              <a:t> </a:t>
            </a:r>
            <a:r>
              <a:rPr lang="it"/>
              <a:t>- indica che il valore è assente </a:t>
            </a:r>
            <a:endParaRPr/>
          </a:p>
        </p:txBody>
      </p:sp>
      <p:sp>
        <p:nvSpPr>
          <p:cNvPr id="391" name="Google Shape;391;p44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Enumerazioni generiche</a:t>
            </a:r>
            <a:endParaRPr/>
          </a:p>
        </p:txBody>
      </p:sp>
      <p:sp>
        <p:nvSpPr>
          <p:cNvPr id="397" name="Google Shape;397;p45"/>
          <p:cNvSpPr txBox="1"/>
          <p:nvPr>
            <p:ph idx="1" type="body"/>
          </p:nvPr>
        </p:nvSpPr>
        <p:spPr>
          <a:xfrm>
            <a:off x="311700" y="1280524"/>
            <a:ext cx="8520600" cy="19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Result&lt;T,E&gt;</a:t>
            </a:r>
            <a:r>
              <a:rPr lang="it"/>
              <a:t> si usa per indicare l’esito di un computazione; può valere: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Ok(T)</a:t>
            </a:r>
            <a:r>
              <a:rPr lang="it"/>
              <a:t> - Se la computazione ha avuto successo, il valore restituito ha tipo 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Err(E)</a:t>
            </a:r>
            <a:r>
              <a:rPr lang="it"/>
              <a:t> - Se la computazione è fallita, il tipo E viene usato per descrivere la ragione del fallimento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L’istruzione</a:t>
            </a:r>
            <a:r>
              <a:rPr lang="it"/>
              <a:t>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match …</a:t>
            </a:r>
            <a:r>
              <a:rPr lang="it"/>
              <a:t> risulta particolarmente utile con questo tipo di valori</a:t>
            </a:r>
            <a:endParaRPr/>
          </a:p>
        </p:txBody>
      </p:sp>
      <p:sp>
        <p:nvSpPr>
          <p:cNvPr id="398" name="Google Shape;398;p45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99" name="Google Shape;399;p45"/>
          <p:cNvSpPr txBox="1"/>
          <p:nvPr/>
        </p:nvSpPr>
        <p:spPr>
          <a:xfrm>
            <a:off x="334000" y="3217725"/>
            <a:ext cx="3983100" cy="1908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fn plus_one(x: Option&lt;i32&gt;) -&gt; </a:t>
            </a:r>
            <a:br>
              <a:rPr b="1" lang="it">
                <a:latin typeface="Consolas"/>
                <a:ea typeface="Consolas"/>
                <a:cs typeface="Consolas"/>
                <a:sym typeface="Consolas"/>
              </a:rPr>
            </a:b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              Option&lt;i32&gt;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match x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it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=&gt; None,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it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Some(i)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=&gt; Some(i + 1),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0" name="Google Shape;400;p45"/>
          <p:cNvSpPr txBox="1"/>
          <p:nvPr/>
        </p:nvSpPr>
        <p:spPr>
          <a:xfrm>
            <a:off x="4572000" y="3217725"/>
            <a:ext cx="3983100" cy="1908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fn open_file(n: &amp;str) -&gt; File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match File::open(n)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it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Ok(file)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=&gt; file,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it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Err(_)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=&gt; panic!("error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"),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saperne di più</a:t>
            </a:r>
            <a:endParaRPr/>
          </a:p>
        </p:txBody>
      </p:sp>
      <p:sp>
        <p:nvSpPr>
          <p:cNvPr id="406" name="Google Shape;406;p46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Rust Basics: Structs, Methods, and Traits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u="sng">
                <a:solidFill>
                  <a:schemeClr val="hlink"/>
                </a:solidFill>
                <a:hlinkClick r:id="rId3"/>
              </a:rPr>
              <a:t>https://medium.com/better-programming/rust-basics-structs-methods-and-traits-bb4839cd57bd</a:t>
            </a:r>
            <a:r>
              <a:rPr lang="it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Mastering</a:t>
            </a:r>
            <a:r>
              <a:rPr lang="it"/>
              <a:t> Enums in Rust: Best Practices and Examples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u="sng">
                <a:solidFill>
                  <a:schemeClr val="hlink"/>
                </a:solidFill>
                <a:hlinkClick r:id="rId4"/>
              </a:rPr>
              <a:t>https://sterlingcobb.medium.com/mastering-enums-in-rust-best-practices-and-examples-a0bd76ea8cf</a:t>
            </a:r>
            <a:r>
              <a:rPr lang="it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Enums and Pattern Matching in Rust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u="sng">
                <a:solidFill>
                  <a:schemeClr val="hlink"/>
                </a:solidFill>
                <a:hlinkClick r:id="rId5"/>
              </a:rPr>
              <a:t>https://medium.com/better-programming/rust-enums-and-pattern-matching-177b03a4152</a:t>
            </a:r>
            <a:r>
              <a:rPr lang="it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Destructuring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u="sng">
                <a:solidFill>
                  <a:schemeClr val="hlink"/>
                </a:solidFill>
                <a:hlinkClick r:id="rId6"/>
              </a:rPr>
              <a:t>https://aminb.gitbooks.io/rust-for-c/content/destructuring/index.html</a:t>
            </a:r>
            <a:r>
              <a:rPr lang="it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u="sng">
                <a:solidFill>
                  <a:schemeClr val="hlink"/>
                </a:solidFill>
                <a:hlinkClick r:id="rId7"/>
              </a:rPr>
              <a:t>https://aminb.gitbooks.io/rust-for-c/content/destructuring_2/index.html</a:t>
            </a:r>
            <a:r>
              <a:rPr lang="it"/>
              <a:t> </a:t>
            </a:r>
            <a:endParaRPr/>
          </a:p>
        </p:txBody>
      </p:sp>
      <p:sp>
        <p:nvSpPr>
          <p:cNvPr id="407" name="Google Shape;407;p46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408" name="Google Shape;408;p46"/>
          <p:cNvPicPr preferRelativeResize="0"/>
          <p:nvPr/>
        </p:nvPicPr>
        <p:blipFill rotWithShape="1">
          <a:blip r:embed="rId8">
            <a:alphaModFix/>
          </a:blip>
          <a:srcRect b="18805" l="17234" r="17234" t="18799"/>
          <a:stretch/>
        </p:blipFill>
        <p:spPr>
          <a:xfrm>
            <a:off x="7771925" y="156614"/>
            <a:ext cx="1249224" cy="1189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Tipi composti in C e C++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 entrambi i linguaggi è possibile definire altre forme di tipi composti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enum … 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union …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b="1" lang="it"/>
              <a:t> </a:t>
            </a:r>
            <a:r>
              <a:rPr lang="it"/>
              <a:t>definisce un insieme di costanti che vengono associate, dal compilatore o dal programmatore, a valori interi distinti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Una variabile di tipo enum è implementata come numero intero il cui valore è vincolato ad essere uno di quelli definiti dal tipo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C++11 consente di usare altri tipi scalari (char, short, …) per rappresentare il valore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union</a:t>
            </a:r>
            <a:r>
              <a:rPr b="1" lang="it"/>
              <a:t> </a:t>
            </a:r>
            <a:r>
              <a:rPr lang="it"/>
              <a:t>permette di usare lo stesso blocco di memoria per rappresentare dati </a:t>
            </a:r>
            <a:r>
              <a:rPr lang="it"/>
              <a:t>di</a:t>
            </a:r>
            <a:r>
              <a:rPr lang="it"/>
              <a:t> tipo diverso, in alternativa l’uno all’altro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Una variabile di tipo union occupa una dimensione pari al più grande dei dati contenuti al suo interno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it"/>
              <a:t>È responsabilità del programmatore sapere cosa è contenuto in una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union</a:t>
            </a:r>
            <a:r>
              <a:rPr lang="it"/>
              <a:t> ed accedervi di conseguenza</a:t>
            </a:r>
            <a:endParaRPr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Google Shape;91;p17"/>
          <p:cNvCxnSpPr/>
          <p:nvPr/>
        </p:nvCxnSpPr>
        <p:spPr>
          <a:xfrm>
            <a:off x="1387600" y="3230300"/>
            <a:ext cx="8100" cy="7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Tipi composti in C e C++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665700" y="1692550"/>
            <a:ext cx="3633000" cy="1154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50">
                <a:solidFill>
                  <a:srgbClr val="0101FD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union</a:t>
            </a:r>
            <a:r>
              <a:rPr b="1" lang="it" sz="1050">
                <a:solidFill>
                  <a:srgbClr val="171717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 sign   </a:t>
            </a:r>
            <a:endParaRPr b="1" sz="1050">
              <a:solidFill>
                <a:srgbClr val="171717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50">
                <a:solidFill>
                  <a:srgbClr val="008000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/* A definition and a declaration */</a:t>
            </a:r>
            <a:endParaRPr b="1" sz="1050">
              <a:solidFill>
                <a:srgbClr val="171717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50">
                <a:solidFill>
                  <a:srgbClr val="171717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050">
              <a:solidFill>
                <a:srgbClr val="171717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50">
                <a:solidFill>
                  <a:srgbClr val="171717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it" sz="1050">
                <a:solidFill>
                  <a:srgbClr val="0101FD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it" sz="1050">
                <a:solidFill>
                  <a:srgbClr val="171717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 svar;</a:t>
            </a:r>
            <a:endParaRPr b="1" sz="1050">
              <a:solidFill>
                <a:srgbClr val="171717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50">
                <a:solidFill>
                  <a:srgbClr val="171717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it" sz="1050">
                <a:solidFill>
                  <a:srgbClr val="0101FD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b="1" lang="it" sz="1050">
                <a:solidFill>
                  <a:srgbClr val="171717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 uvar;</a:t>
            </a:r>
            <a:endParaRPr b="1" sz="1050">
              <a:solidFill>
                <a:srgbClr val="171717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50">
                <a:solidFill>
                  <a:srgbClr val="171717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} number;</a:t>
            </a:r>
            <a:endParaRPr b="1" sz="1000">
              <a:solidFill>
                <a:srgbClr val="8959A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372600" y="1692550"/>
            <a:ext cx="92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rgbClr val="980000"/>
                </a:solidFill>
              </a:rPr>
              <a:t>C/</a:t>
            </a:r>
            <a:r>
              <a:rPr b="1" lang="it" sz="2000">
                <a:solidFill>
                  <a:srgbClr val="980000"/>
                </a:solidFill>
              </a:rPr>
              <a:t>C++</a:t>
            </a:r>
            <a:endParaRPr b="1" sz="2000">
              <a:solidFill>
                <a:srgbClr val="980000"/>
              </a:solidFill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927700" y="3512550"/>
            <a:ext cx="1869600" cy="382500"/>
          </a:xfrm>
          <a:prstGeom prst="parallelogram">
            <a:avLst>
              <a:gd fmla="val 119418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uvar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927700" y="3230300"/>
            <a:ext cx="1869600" cy="382500"/>
          </a:xfrm>
          <a:prstGeom prst="parallelogram">
            <a:avLst>
              <a:gd fmla="val 119418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svar</a:t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927700" y="3996150"/>
            <a:ext cx="1869600" cy="382500"/>
          </a:xfrm>
          <a:prstGeom prst="parallelogram">
            <a:avLst>
              <a:gd fmla="val 119418" name="adj"/>
            </a:avLst>
          </a:prstGeom>
          <a:solidFill>
            <a:srgbClr val="AFD7F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number</a:t>
            </a:r>
            <a:endParaRPr/>
          </a:p>
        </p:txBody>
      </p:sp>
      <p:cxnSp>
        <p:nvCxnSpPr>
          <p:cNvPr id="98" name="Google Shape;98;p17"/>
          <p:cNvCxnSpPr/>
          <p:nvPr/>
        </p:nvCxnSpPr>
        <p:spPr>
          <a:xfrm>
            <a:off x="933725" y="3606075"/>
            <a:ext cx="8100" cy="7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9" name="Google Shape;99;p17"/>
          <p:cNvCxnSpPr/>
          <p:nvPr/>
        </p:nvCxnSpPr>
        <p:spPr>
          <a:xfrm>
            <a:off x="2797300" y="3230300"/>
            <a:ext cx="8100" cy="7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7"/>
          <p:cNvCxnSpPr/>
          <p:nvPr/>
        </p:nvCxnSpPr>
        <p:spPr>
          <a:xfrm>
            <a:off x="2337950" y="3606075"/>
            <a:ext cx="8100" cy="7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1" name="Google Shape;101;p17"/>
          <p:cNvSpPr txBox="1"/>
          <p:nvPr/>
        </p:nvSpPr>
        <p:spPr>
          <a:xfrm>
            <a:off x="410500" y="4479750"/>
            <a:ext cx="388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porzione di memoria della variabile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ospita, alternativamente, un intero con segno o uno senza segno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4660875" y="1692550"/>
            <a:ext cx="4298100" cy="1800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50">
                <a:solidFill>
                  <a:srgbClr val="0101FD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b="1" lang="it" sz="1050">
                <a:solidFill>
                  <a:srgbClr val="171717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 DAY            </a:t>
            </a:r>
            <a:r>
              <a:rPr b="1" lang="it" sz="1050">
                <a:solidFill>
                  <a:srgbClr val="008000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/* Defines an enumeration type    */</a:t>
            </a:r>
            <a:endParaRPr b="1" sz="1050">
              <a:solidFill>
                <a:srgbClr val="171717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50">
                <a:solidFill>
                  <a:srgbClr val="171717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050">
              <a:solidFill>
                <a:srgbClr val="171717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50">
                <a:solidFill>
                  <a:srgbClr val="171717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    sunday = 0,     </a:t>
            </a:r>
            <a:r>
              <a:rPr b="1" lang="it" sz="1050">
                <a:solidFill>
                  <a:srgbClr val="008000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/* Names day and declares a       */</a:t>
            </a:r>
            <a:endParaRPr b="1" sz="1050">
              <a:solidFill>
                <a:srgbClr val="171717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50">
                <a:solidFill>
                  <a:srgbClr val="171717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    monday,         </a:t>
            </a:r>
            <a:r>
              <a:rPr b="1" lang="it" sz="1050">
                <a:solidFill>
                  <a:srgbClr val="008000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/* variable named workday with    */</a:t>
            </a:r>
            <a:endParaRPr b="1" sz="1050">
              <a:solidFill>
                <a:srgbClr val="171717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50">
                <a:solidFill>
                  <a:srgbClr val="171717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    tuesday,        </a:t>
            </a:r>
            <a:r>
              <a:rPr b="1" lang="it" sz="1050">
                <a:solidFill>
                  <a:srgbClr val="008000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/* that type                      */</a:t>
            </a:r>
            <a:endParaRPr b="1" sz="1050">
              <a:solidFill>
                <a:srgbClr val="171717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50">
                <a:solidFill>
                  <a:srgbClr val="171717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    wednesday,      </a:t>
            </a:r>
            <a:r>
              <a:rPr b="1" lang="it" sz="1050">
                <a:solidFill>
                  <a:srgbClr val="008000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/* wednesday is associated with 3 */</a:t>
            </a:r>
            <a:endParaRPr b="1" sz="1050">
              <a:solidFill>
                <a:srgbClr val="171717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50">
                <a:solidFill>
                  <a:srgbClr val="171717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    thursday,</a:t>
            </a:r>
            <a:endParaRPr b="1" sz="1050">
              <a:solidFill>
                <a:srgbClr val="171717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50">
                <a:solidFill>
                  <a:srgbClr val="171717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    friday,</a:t>
            </a:r>
            <a:endParaRPr b="1" sz="1050">
              <a:solidFill>
                <a:srgbClr val="171717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50">
                <a:solidFill>
                  <a:srgbClr val="171717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    saturday        </a:t>
            </a:r>
            <a:r>
              <a:rPr b="1" lang="it" sz="1050">
                <a:solidFill>
                  <a:srgbClr val="008000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/* saturday is associated with 6 */</a:t>
            </a:r>
            <a:endParaRPr b="1" sz="1050">
              <a:solidFill>
                <a:srgbClr val="171717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50">
                <a:solidFill>
                  <a:srgbClr val="171717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} workday;</a:t>
            </a:r>
            <a:endParaRPr b="1" sz="1050">
              <a:solidFill>
                <a:srgbClr val="0101FD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5772850" y="3996150"/>
            <a:ext cx="1869600" cy="382500"/>
          </a:xfrm>
          <a:prstGeom prst="parallelogram">
            <a:avLst>
              <a:gd fmla="val 119418" name="adj"/>
            </a:avLst>
          </a:prstGeom>
          <a:solidFill>
            <a:srgbClr val="AFD7F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workday</a:t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4660875" y="4515125"/>
            <a:ext cx="417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workday</a:t>
            </a:r>
            <a:r>
              <a:rPr lang="it">
                <a:solidFill>
                  <a:schemeClr val="dk1"/>
                </a:solidFill>
              </a:rPr>
              <a:t> è un intero il cui dominio è limitato all’insieme { x | 0 &lt;= x &lt;= 6 }</a:t>
            </a:r>
            <a:endParaRPr/>
          </a:p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Struct in Rust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Spesso occorre mantenere unite informazioni tra loro eterogenee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Sebbene sia possibile utilizzare una tupla, questa tende a nascondere la semantica complessiva del dato: una tupla contenente due numeri interi potrebbe essere usata per rappresentare una frazione oppure la coordinata di un pixel sullo schermo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Quando si intende associare una semantica particolare o legare ad una struttura dati un insieme di comportamenti, è possibile introdurre una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Una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it"/>
              <a:t> è un costrutto che permette di rappresentare un blocco di memoria in cui sono disposti, consecutivamente, una serie di campi il cui nome e tipo sono indicati dal programmatore</a:t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549300" y="3890500"/>
            <a:ext cx="8045400" cy="1262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struct Player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name: String,  // nickname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health: i32,   // stato di salute (in punti vita)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level: u8,     // livello corrente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Struct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Per convenzione, il nome della struct comincia con la lettera maiuscola e utilizza la convenzione CamelCase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Per i campi, come per le variabili, le funzioni ed i metodi, si usa la convenzione snake_case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Si istanzia una struct tramite un blocco preceduto dal nome della struttura, contenente un valore per ciascun campo: quando il nome del valore coincide con quello del campo è possibile abbreviare la notazione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mut s = Player { name: “Mario”.to_string(), health: 25, level: 1 };</a:t>
            </a:r>
            <a:endParaRPr b="1">
              <a:solidFill>
                <a:srgbClr val="0B5394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Font typeface="Consolas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p = Player { name, health, level }; // {name: name, health: health, level: level}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Si può istanziare una nuova struct a partire da un’altra dello stesso tipo, i campi omessi ricavano i loro valori dall struct ricevuta</a:t>
            </a:r>
            <a:endParaRPr>
              <a:solidFill>
                <a:srgbClr val="4A86E8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Font typeface="Consolas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s1 = Player {name: “Paolo”.to_string(), .. s}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Si accede ai singoli campi con la notazione puntata (</a:t>
            </a:r>
            <a:r>
              <a:rPr b="1" i="1" lang="it" sz="17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var.field</a:t>
            </a:r>
            <a:r>
              <a:rPr lang="it"/>
              <a:t>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Font typeface="Consolas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println!(“Player {} has health {}”, </a:t>
            </a:r>
            <a:r>
              <a:rPr b="1" lang="it">
                <a:solidFill>
                  <a:srgbClr val="0B5394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s.name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it">
                <a:solidFill>
                  <a:srgbClr val="0B5394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s.health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);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Font typeface="Consolas"/>
              <a:buChar char="○"/>
            </a:pPr>
            <a:r>
              <a:rPr b="1" lang="it">
                <a:solidFill>
                  <a:srgbClr val="0B5394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s.level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+= 1; //l’accesso in scrittura richiede che s sia mutabile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Ogni struct introduce un nuovo tipo, il cui nome coincide con il nome della struct, basato sui tipi che la compongono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Questo permette di disambiguare l’uso che si intende fare delle singole informazioni contenute</a:t>
            </a:r>
            <a:endParaRPr/>
          </a:p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Struct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Si possono definire delle struct simili a delle tuple, indicando solo il tipo del campo, senza attribuire un nome</a:t>
            </a:r>
            <a:endParaRPr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Le struct di questo tipo si istanziano come una tupla con l’aggiunta del nome della struct</a:t>
            </a:r>
            <a:endParaRPr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Si può definire una struct vuota, che non alloca memoria, analogamente al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625350" y="3443650"/>
            <a:ext cx="7847100" cy="1262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struct Playground ( String, u32, u32 );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struct Empty;   // non viene allocata memoria per questo tipo di valore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mut f = Playground( “football”.to_string(), 90, 45 );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e = Empty;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/>
          <p:nvPr/>
        </p:nvSpPr>
        <p:spPr>
          <a:xfrm>
            <a:off x="82800" y="2051325"/>
            <a:ext cx="5985600" cy="374100"/>
          </a:xfrm>
          <a:prstGeom prst="rect">
            <a:avLst/>
          </a:prstGeom>
          <a:solidFill>
            <a:srgbClr val="AFD7F7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Probabile rappresentazione in memoria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7938900" y="2051313"/>
            <a:ext cx="374100" cy="37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8313000" y="2051313"/>
            <a:ext cx="374100" cy="37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8687100" y="2051313"/>
            <a:ext cx="374100" cy="37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6068400" y="2051325"/>
            <a:ext cx="1496400" cy="374100"/>
          </a:xfrm>
          <a:prstGeom prst="rect">
            <a:avLst/>
          </a:prstGeom>
          <a:solidFill>
            <a:srgbClr val="AFD7F7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25</a:t>
            </a:r>
            <a:endParaRPr/>
          </a:p>
        </p:txBody>
      </p:sp>
      <p:cxnSp>
        <p:nvCxnSpPr>
          <p:cNvPr id="139" name="Google Shape;139;p21"/>
          <p:cNvCxnSpPr>
            <a:stCxn id="140" idx="2"/>
          </p:cNvCxnSpPr>
          <p:nvPr/>
        </p:nvCxnSpPr>
        <p:spPr>
          <a:xfrm flipH="1">
            <a:off x="1075647" y="2217140"/>
            <a:ext cx="6000" cy="157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41" name="Google Shape;141;p21"/>
          <p:cNvSpPr/>
          <p:nvPr/>
        </p:nvSpPr>
        <p:spPr>
          <a:xfrm rot="-5400000">
            <a:off x="2942250" y="-1134725"/>
            <a:ext cx="201900" cy="5920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2646300" y="1256000"/>
            <a:ext cx="79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name</a:t>
            </a:r>
            <a:endParaRPr sz="1800"/>
          </a:p>
        </p:txBody>
      </p:sp>
      <p:sp>
        <p:nvSpPr>
          <p:cNvPr id="143" name="Google Shape;143;p21"/>
          <p:cNvSpPr/>
          <p:nvPr/>
        </p:nvSpPr>
        <p:spPr>
          <a:xfrm rot="-5400000">
            <a:off x="6682200" y="1118575"/>
            <a:ext cx="201900" cy="1414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6310350" y="1196900"/>
            <a:ext cx="94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health</a:t>
            </a:r>
            <a:endParaRPr sz="1800"/>
          </a:p>
        </p:txBody>
      </p:sp>
      <p:sp>
        <p:nvSpPr>
          <p:cNvPr id="145" name="Google Shape;145;p21"/>
          <p:cNvSpPr/>
          <p:nvPr/>
        </p:nvSpPr>
        <p:spPr>
          <a:xfrm rot="-5400000">
            <a:off x="7634700" y="1662800"/>
            <a:ext cx="201900" cy="345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 txBox="1"/>
          <p:nvPr/>
        </p:nvSpPr>
        <p:spPr>
          <a:xfrm>
            <a:off x="7262850" y="1201938"/>
            <a:ext cx="94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level</a:t>
            </a:r>
            <a:endParaRPr sz="1800"/>
          </a:p>
        </p:txBody>
      </p:sp>
      <p:sp>
        <p:nvSpPr>
          <p:cNvPr id="147" name="Google Shape;147;p21"/>
          <p:cNvSpPr/>
          <p:nvPr/>
        </p:nvSpPr>
        <p:spPr>
          <a:xfrm rot="5400000">
            <a:off x="8412900" y="2093650"/>
            <a:ext cx="201900" cy="1094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7908600" y="2741950"/>
            <a:ext cx="121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800"/>
              <a:t>padding</a:t>
            </a:r>
            <a:endParaRPr i="1" sz="1800"/>
          </a:p>
        </p:txBody>
      </p:sp>
      <p:grpSp>
        <p:nvGrpSpPr>
          <p:cNvPr id="149" name="Google Shape;149;p21"/>
          <p:cNvGrpSpPr/>
          <p:nvPr/>
        </p:nvGrpSpPr>
        <p:grpSpPr>
          <a:xfrm>
            <a:off x="866200" y="3795738"/>
            <a:ext cx="1870500" cy="374100"/>
            <a:chOff x="3705150" y="3112913"/>
            <a:chExt cx="1870500" cy="374100"/>
          </a:xfrm>
        </p:grpSpPr>
        <p:sp>
          <p:nvSpPr>
            <p:cNvPr id="150" name="Google Shape;150;p21"/>
            <p:cNvSpPr/>
            <p:nvPr/>
          </p:nvSpPr>
          <p:spPr>
            <a:xfrm>
              <a:off x="3705150" y="3112913"/>
              <a:ext cx="374100" cy="374100"/>
            </a:xfrm>
            <a:prstGeom prst="rect">
              <a:avLst/>
            </a:prstGeom>
            <a:solidFill>
              <a:schemeClr val="accent4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M</a:t>
              </a: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4079250" y="3112913"/>
              <a:ext cx="374100" cy="374100"/>
            </a:xfrm>
            <a:prstGeom prst="rect">
              <a:avLst/>
            </a:prstGeom>
            <a:solidFill>
              <a:schemeClr val="accent4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a</a:t>
              </a:r>
              <a:endParaRPr/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4453350" y="3112913"/>
              <a:ext cx="374100" cy="374100"/>
            </a:xfrm>
            <a:prstGeom prst="rect">
              <a:avLst/>
            </a:prstGeom>
            <a:solidFill>
              <a:schemeClr val="accent4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r</a:t>
              </a:r>
              <a:endParaRPr/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4827450" y="3112913"/>
              <a:ext cx="374100" cy="374100"/>
            </a:xfrm>
            <a:prstGeom prst="rect">
              <a:avLst/>
            </a:prstGeom>
            <a:solidFill>
              <a:schemeClr val="accent4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i</a:t>
              </a:r>
              <a:endParaRPr/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5201550" y="3112913"/>
              <a:ext cx="374100" cy="374100"/>
            </a:xfrm>
            <a:prstGeom prst="rect">
              <a:avLst/>
            </a:prstGeom>
            <a:solidFill>
              <a:schemeClr val="accent4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o</a:t>
              </a:r>
              <a:endParaRPr/>
            </a:p>
          </p:txBody>
        </p:sp>
      </p:grpSp>
      <p:grpSp>
        <p:nvGrpSpPr>
          <p:cNvPr id="155" name="Google Shape;155;p21"/>
          <p:cNvGrpSpPr/>
          <p:nvPr/>
        </p:nvGrpSpPr>
        <p:grpSpPr>
          <a:xfrm>
            <a:off x="125951" y="2104511"/>
            <a:ext cx="5877700" cy="267590"/>
            <a:chOff x="82737" y="2084125"/>
            <a:chExt cx="5920922" cy="308497"/>
          </a:xfrm>
        </p:grpSpPr>
        <p:sp>
          <p:nvSpPr>
            <p:cNvPr id="156" name="Google Shape;156;p21"/>
            <p:cNvSpPr/>
            <p:nvPr/>
          </p:nvSpPr>
          <p:spPr>
            <a:xfrm>
              <a:off x="2056301" y="2084128"/>
              <a:ext cx="1973700" cy="308400"/>
            </a:xfrm>
            <a:prstGeom prst="rect">
              <a:avLst/>
            </a:prstGeom>
            <a:solidFill>
              <a:srgbClr val="34658B">
                <a:alpha val="50269"/>
              </a:srgbClr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5</a:t>
              </a: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82737" y="2084223"/>
              <a:ext cx="1973700" cy="308400"/>
            </a:xfrm>
            <a:prstGeom prst="rect">
              <a:avLst/>
            </a:prstGeom>
            <a:solidFill>
              <a:srgbClr val="34658B">
                <a:alpha val="50269"/>
              </a:srgbClr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4029960" y="2084125"/>
              <a:ext cx="1973700" cy="308400"/>
            </a:xfrm>
            <a:prstGeom prst="rect">
              <a:avLst/>
            </a:prstGeom>
            <a:solidFill>
              <a:srgbClr val="34658B">
                <a:alpha val="50269"/>
              </a:srgbClr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5</a:t>
              </a:r>
              <a:endParaRPr/>
            </a:p>
          </p:txBody>
        </p:sp>
      </p:grpSp>
      <p:sp>
        <p:nvSpPr>
          <p:cNvPr id="159" name="Google Shape;159;p21"/>
          <p:cNvSpPr txBox="1"/>
          <p:nvPr/>
        </p:nvSpPr>
        <p:spPr>
          <a:xfrm>
            <a:off x="2515350" y="2440900"/>
            <a:ext cx="10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capacity</a:t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4549275" y="2440900"/>
            <a:ext cx="10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length</a:t>
            </a: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768275" y="2440900"/>
            <a:ext cx="10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ptr</a:t>
            </a:r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4209775" y="3207375"/>
            <a:ext cx="4362600" cy="1908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let p1 = Player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name: "Mario".to_string(),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health: 25,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level: 1u8,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};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println!("{:?}", p1);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21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7564800" y="2051313"/>
            <a:ext cx="374100" cy="374100"/>
          </a:xfrm>
          <a:prstGeom prst="rect">
            <a:avLst/>
          </a:prstGeom>
          <a:solidFill>
            <a:srgbClr val="AFD7F7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lit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