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Lst>
  <p:sldSz cy="5715000" cx="9144000"/>
  <p:notesSz cx="6858000" cy="9144000"/>
  <p:embeddedFontLst>
    <p:embeddedFont>
      <p:font typeface="Gill Sans"/>
      <p:regular r:id="rId53"/>
      <p:bold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80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80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font" Target="fonts/GillSans-regular.fntdata"/><Relationship Id="rId52" Type="http://schemas.openxmlformats.org/officeDocument/2006/relationships/slide" Target="slides/slide47.xml"/><Relationship Id="rId11" Type="http://schemas.openxmlformats.org/officeDocument/2006/relationships/slide" Target="slides/slide6.xml"/><Relationship Id="rId10" Type="http://schemas.openxmlformats.org/officeDocument/2006/relationships/slide" Target="slides/slide5.xml"/><Relationship Id="rId54" Type="http://schemas.openxmlformats.org/officeDocument/2006/relationships/font" Target="fonts/GillSans-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09dc9eb8c4_0_34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09dc9eb8c4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109dc9eb8c4_0_34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109dc9eb8c4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09dc9eb8c4_0_35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09dc9eb8c4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109dc9eb8c4_0_36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109dc9eb8c4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09dc9eb8c4_0_4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09dc9eb8c4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09dc9eb8c4_0_42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09dc9eb8c4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09dc9eb8c4_0_45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09dc9eb8c4_0_4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109dc9eb8c4_0_46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109dc9eb8c4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109dc9eb8c4_0_3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109dc9eb8c4_0_3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09dc9eb8c4_0_37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09dc9eb8c4_0_3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09dc9eb8c4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09dc9eb8c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109dc9eb8c4_0_51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109dc9eb8c4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109dc9eb8c4_0_42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109dc9eb8c4_0_4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109dc9eb8c4_0_38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109dc9eb8c4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09dc9eb8c4_0_39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109dc9eb8c4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09dc9eb8c4_0_39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09dc9eb8c4_0_3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10a53f9c83d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10a53f9c8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10a53f9c83d_0_1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10a53f9c83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0a53f9c83d_0_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0a53f9c8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10a53f9c83d_0_3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10a53f9c83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09dc9eb8c4_0_40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09dc9eb8c4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09dc9eb8c4_0_223: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09dc9eb8c4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0d7641a553_1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0d7641a55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0d7641a553_1_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10d7641a553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0d7641a553_1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0d7641a55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0d7641a553_1_2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0d7641a55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109dc9eb8c4_0_41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109dc9eb8c4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10d475a8edc_1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10d475a8edc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03301aadec_0_27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03301aadec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04d4ddd2c8_0_8: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04d4ddd2c8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09dc9eb8c4_0_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09dc9eb8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109dc9eb8c4_0_536: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109dc9eb8c4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109dc9eb8c4_0_23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109dc9eb8c4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1062f631627_0_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1062f631627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062f631627_0_2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062f63162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062f631627_0_1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062f631627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062f631627_0_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062f631627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109dc9eb8c4_0_55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109dc9eb8c4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09dc9eb8c4_0_544: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09dc9eb8c4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109dc9eb8c4_0_559: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109dc9eb8c4_0_5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10a53f9c83d_0_42: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10a53f9c83d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09dc9eb8c4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g109dc9eb8c4_0_238: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109dc9eb8c4_0_290: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109dc9eb8c4_0_2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09dc9eb8c4_0_321: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09dc9eb8c4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cb7b5f56cf_0_5: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cb7b5f56c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09dc9eb8c4_0_327:notes"/>
          <p:cNvSpPr/>
          <p:nvPr>
            <p:ph idx="2" type="sldImg"/>
          </p:nvPr>
        </p:nvSpPr>
        <p:spPr>
          <a:xfrm>
            <a:off x="686104" y="685800"/>
            <a:ext cx="54864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09dc9eb8c4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8" y="1817906"/>
            <a:ext cx="8520600" cy="228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3" name="Google Shape;13;p2"/>
          <p:cNvSpPr txBox="1"/>
          <p:nvPr>
            <p:ph idx="1" type="subTitle"/>
          </p:nvPr>
        </p:nvSpPr>
        <p:spPr>
          <a:xfrm>
            <a:off x="311700" y="4139628"/>
            <a:ext cx="8520600" cy="8808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4" name="Google Shape;14;p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29028"/>
            <a:ext cx="8520600" cy="2181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p:nvPr>
            <p:ph idx="1" type="body"/>
          </p:nvPr>
        </p:nvSpPr>
        <p:spPr>
          <a:xfrm>
            <a:off x="311700" y="3502472"/>
            <a:ext cx="8520600" cy="14454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9" name="Google Shape;49;p1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olo e contenuto" type="obj">
  <p:cSld name="OBJECT">
    <p:spTree>
      <p:nvGrpSpPr>
        <p:cNvPr id="52" name="Shape 52"/>
        <p:cNvGrpSpPr/>
        <p:nvPr/>
      </p:nvGrpSpPr>
      <p:grpSpPr>
        <a:xfrm>
          <a:off x="0" y="0"/>
          <a:ext cx="0" cy="0"/>
          <a:chOff x="0" y="0"/>
          <a:chExt cx="0" cy="0"/>
        </a:xfrm>
      </p:grpSpPr>
      <p:pic>
        <p:nvPicPr>
          <p:cNvPr descr="D:\varie\logo del poli\marchio_200x200.gif" id="53" name="Google Shape;53;p13"/>
          <p:cNvPicPr preferRelativeResize="0"/>
          <p:nvPr/>
        </p:nvPicPr>
        <p:blipFill rotWithShape="1">
          <a:blip r:embed="rId2">
            <a:alphaModFix/>
          </a:blip>
          <a:srcRect b="0" l="0" r="0" t="0"/>
          <a:stretch/>
        </p:blipFill>
        <p:spPr>
          <a:xfrm>
            <a:off x="26988" y="4915958"/>
            <a:ext cx="783167" cy="783167"/>
          </a:xfrm>
          <a:prstGeom prst="rect">
            <a:avLst/>
          </a:prstGeom>
          <a:noFill/>
          <a:ln>
            <a:noFill/>
          </a:ln>
        </p:spPr>
      </p:pic>
      <p:sp>
        <p:nvSpPr>
          <p:cNvPr id="54" name="Google Shape;54;p13"/>
          <p:cNvSpPr txBox="1"/>
          <p:nvPr>
            <p:ph type="title"/>
          </p:nvPr>
        </p:nvSpPr>
        <p:spPr>
          <a:xfrm>
            <a:off x="1435100" y="228865"/>
            <a:ext cx="7499400" cy="952500"/>
          </a:xfrm>
          <a:prstGeom prst="rect">
            <a:avLst/>
          </a:prstGeom>
          <a:noFill/>
          <a:ln>
            <a:noFill/>
          </a:ln>
        </p:spPr>
        <p:txBody>
          <a:bodyPr anchorCtr="0" anchor="t" bIns="0" lIns="91425" spcFirstLastPara="1" rIns="91425" wrap="square" tIns="0">
            <a:noAutofit/>
          </a:bodyPr>
          <a:lstStyle>
            <a:lvl1pPr lvl="0" rtl="0" algn="l">
              <a:spcBef>
                <a:spcPts val="0"/>
              </a:spcBef>
              <a:spcAft>
                <a:spcPts val="0"/>
              </a:spcAft>
              <a:buSzPts val="2800"/>
              <a:buNone/>
              <a:defRPr sz="4000">
                <a:solidFill>
                  <a:srgbClr val="0070C0"/>
                </a:solidFill>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5" name="Google Shape;55;p13"/>
          <p:cNvSpPr txBox="1"/>
          <p:nvPr>
            <p:ph idx="1" type="body"/>
          </p:nvPr>
        </p:nvSpPr>
        <p:spPr>
          <a:xfrm>
            <a:off x="1435608" y="1206500"/>
            <a:ext cx="7498200" cy="3725400"/>
          </a:xfrm>
          <a:prstGeom prst="rect">
            <a:avLst/>
          </a:prstGeom>
          <a:noFill/>
          <a:ln>
            <a:noFill/>
          </a:ln>
        </p:spPr>
        <p:txBody>
          <a:bodyPr anchorCtr="0" anchor="t" bIns="45700" lIns="91425" spcFirstLastPara="1" rIns="91425" wrap="square" tIns="45700">
            <a:normAutofit/>
          </a:bodyPr>
          <a:lstStyle>
            <a:lvl1pPr indent="-370840" lvl="0" marL="457200" rtl="0" algn="l">
              <a:spcBef>
                <a:spcPts val="600"/>
              </a:spcBef>
              <a:spcAft>
                <a:spcPts val="0"/>
              </a:spcAft>
              <a:buSzPts val="2240"/>
              <a:buChar char="●"/>
              <a:defRPr sz="2800"/>
            </a:lvl1pPr>
            <a:lvl2pPr indent="-381000" lvl="1" marL="914400" rtl="0" algn="l">
              <a:spcBef>
                <a:spcPts val="550"/>
              </a:spcBef>
              <a:spcAft>
                <a:spcPts val="0"/>
              </a:spcAft>
              <a:buSzPts val="2400"/>
              <a:buChar char="○"/>
              <a:defRPr sz="2400">
                <a:solidFill>
                  <a:srgbClr val="3E3E67"/>
                </a:solidFill>
              </a:defRPr>
            </a:lvl2pPr>
            <a:lvl3pPr indent="-355600" lvl="2" marL="1371600" rtl="0" algn="l">
              <a:spcBef>
                <a:spcPts val="400"/>
              </a:spcBef>
              <a:spcAft>
                <a:spcPts val="0"/>
              </a:spcAft>
              <a:buSzPts val="2000"/>
              <a:buChar char="■"/>
              <a:defRPr sz="2000">
                <a:solidFill>
                  <a:srgbClr val="3E3E67"/>
                </a:solidFill>
              </a:defRPr>
            </a:lvl3pPr>
            <a:lvl4pPr indent="-342900" lvl="3" marL="1828800" rtl="0" algn="l">
              <a:spcBef>
                <a:spcPts val="360"/>
              </a:spcBef>
              <a:spcAft>
                <a:spcPts val="0"/>
              </a:spcAft>
              <a:buSzPts val="1800"/>
              <a:buChar char="●"/>
              <a:defRPr sz="1800">
                <a:solidFill>
                  <a:srgbClr val="3E3E67"/>
                </a:solidFill>
              </a:defRPr>
            </a:lvl4pPr>
            <a:lvl5pPr indent="-342900" lvl="4" marL="2286000" rtl="0" algn="l">
              <a:spcBef>
                <a:spcPts val="360"/>
              </a:spcBef>
              <a:spcAft>
                <a:spcPts val="0"/>
              </a:spcAft>
              <a:buSzPts val="1800"/>
              <a:buChar char="○"/>
              <a:defRPr sz="1800">
                <a:solidFill>
                  <a:srgbClr val="3E3E67"/>
                </a:solidFill>
              </a:defRPr>
            </a:lvl5pPr>
            <a:lvl6pPr indent="-342900" lvl="5" marL="2743200" rtl="0" algn="l">
              <a:lnSpc>
                <a:spcPct val="100000"/>
              </a:lnSpc>
              <a:spcBef>
                <a:spcPts val="360"/>
              </a:spcBef>
              <a:spcAft>
                <a:spcPts val="0"/>
              </a:spcAft>
              <a:buSzPts val="1800"/>
              <a:buChar char="■"/>
              <a:defRPr/>
            </a:lvl6pPr>
            <a:lvl7pPr indent="-342900" lvl="6" marL="3200400" rtl="0" algn="l">
              <a:lnSpc>
                <a:spcPct val="100000"/>
              </a:lnSpc>
              <a:spcBef>
                <a:spcPts val="1200"/>
              </a:spcBef>
              <a:spcAft>
                <a:spcPts val="0"/>
              </a:spcAft>
              <a:buSzPts val="1800"/>
              <a:buChar char="●"/>
              <a:defRPr/>
            </a:lvl7pPr>
            <a:lvl8pPr indent="-342900" lvl="7" marL="3657600" rtl="0" algn="l">
              <a:lnSpc>
                <a:spcPct val="100000"/>
              </a:lnSpc>
              <a:spcBef>
                <a:spcPts val="1200"/>
              </a:spcBef>
              <a:spcAft>
                <a:spcPts val="0"/>
              </a:spcAft>
              <a:buSzPts val="1800"/>
              <a:buChar char="○"/>
              <a:defRPr/>
            </a:lvl8pPr>
            <a:lvl9pPr indent="-342900" lvl="8" marL="4114800" rtl="0" algn="l">
              <a:lnSpc>
                <a:spcPct val="100000"/>
              </a:lnSpc>
              <a:spcBef>
                <a:spcPts val="1200"/>
              </a:spcBef>
              <a:spcAft>
                <a:spcPts val="1200"/>
              </a:spcAft>
              <a:buSzPts val="1800"/>
              <a:buChar char="■"/>
              <a:defRPr/>
            </a:lvl9pPr>
          </a:lstStyle>
          <a:p/>
        </p:txBody>
      </p:sp>
      <p:sp>
        <p:nvSpPr>
          <p:cNvPr id="56" name="Google Shape;56;p13"/>
          <p:cNvSpPr txBox="1"/>
          <p:nvPr>
            <p:ph idx="12" type="sldNum"/>
          </p:nvPr>
        </p:nvSpPr>
        <p:spPr>
          <a:xfrm>
            <a:off x="8613775" y="5254625"/>
            <a:ext cx="457200" cy="396900"/>
          </a:xfrm>
          <a:prstGeom prst="rect">
            <a:avLst/>
          </a:prstGeom>
          <a:noFill/>
          <a:ln>
            <a:noFill/>
          </a:ln>
        </p:spPr>
        <p:txBody>
          <a:bodyPr anchorCtr="0" anchor="b" bIns="45700" lIns="91425" spcFirstLastPara="1" rIns="91425" wrap="square" tIns="45700">
            <a:normAutofit/>
          </a:bodyPr>
          <a:lstStyle>
            <a:lvl1pPr indent="0" lvl="0"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1pPr>
            <a:lvl2pPr indent="0" lvl="1"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2pPr>
            <a:lvl3pPr indent="0" lvl="2"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3pPr>
            <a:lvl4pPr indent="0" lvl="3"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4pPr>
            <a:lvl5pPr indent="0" lvl="4"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5pPr>
            <a:lvl6pPr indent="0" lvl="5"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6pPr>
            <a:lvl7pPr indent="0" lvl="6"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7pPr>
            <a:lvl8pPr indent="0" lvl="7"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8pPr>
            <a:lvl9pPr indent="0" lvl="8" marL="0" marR="0" rtl="0" algn="ctr">
              <a:spcBef>
                <a:spcPts val="0"/>
              </a:spcBef>
              <a:spcAft>
                <a:spcPts val="0"/>
              </a:spcAft>
              <a:buNone/>
              <a:defRPr b="0" i="0" sz="1200" u="none" cap="none" strike="noStrike">
                <a:solidFill>
                  <a:srgbClr val="A3A3A3"/>
                </a:solidFill>
                <a:latin typeface="Gill Sans"/>
                <a:ea typeface="Gill Sans"/>
                <a:cs typeface="Gill Sans"/>
                <a:sym typeface="Gill Sans"/>
              </a:defRPr>
            </a:lvl9pPr>
          </a:lstStyle>
          <a:p>
            <a:pPr indent="0" lvl="0" marL="0" rtl="0" algn="ct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389833"/>
            <a:ext cx="8520600" cy="935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7" name="Google Shape;17;p3"/>
          <p:cNvSpPr txBox="1"/>
          <p:nvPr>
            <p:ph idx="12" type="sldNum"/>
          </p:nvPr>
        </p:nvSpPr>
        <p:spPr>
          <a:xfrm>
            <a:off x="8595308" y="5298339"/>
            <a:ext cx="548700" cy="4374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0" name="Google Shape;20;p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5"/>
          <p:cNvSpPr txBox="1"/>
          <p:nvPr>
            <p:ph idx="1" type="body"/>
          </p:nvPr>
        </p:nvSpPr>
        <p:spPr>
          <a:xfrm>
            <a:off x="3117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280528"/>
            <a:ext cx="3999900" cy="3795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617333"/>
            <a:ext cx="2808000" cy="839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544000"/>
            <a:ext cx="2808000" cy="3532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90250" y="500167"/>
            <a:ext cx="6367800" cy="4545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572000" y="-139"/>
            <a:ext cx="4572000" cy="5715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9"/>
          <p:cNvSpPr txBox="1"/>
          <p:nvPr>
            <p:ph type="title"/>
          </p:nvPr>
        </p:nvSpPr>
        <p:spPr>
          <a:xfrm>
            <a:off x="265500" y="1370194"/>
            <a:ext cx="4045200" cy="16470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0" name="Google Shape;40;p9"/>
          <p:cNvSpPr txBox="1"/>
          <p:nvPr>
            <p:ph idx="1" type="subTitle"/>
          </p:nvPr>
        </p:nvSpPr>
        <p:spPr>
          <a:xfrm>
            <a:off x="265500" y="3114528"/>
            <a:ext cx="4045200" cy="1372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9"/>
          <p:cNvSpPr txBox="1"/>
          <p:nvPr>
            <p:ph idx="2" type="body"/>
          </p:nvPr>
        </p:nvSpPr>
        <p:spPr>
          <a:xfrm>
            <a:off x="4939500" y="804528"/>
            <a:ext cx="3837000" cy="41058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2" name="Google Shape;42;p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1700" y="4700639"/>
            <a:ext cx="5998800" cy="6723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5" name="Google Shape;45;p1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pic>
        <p:nvPicPr>
          <p:cNvPr id="6" name="Google Shape;6;p1"/>
          <p:cNvPicPr preferRelativeResize="0"/>
          <p:nvPr/>
        </p:nvPicPr>
        <p:blipFill>
          <a:blip r:embed="rId1">
            <a:alphaModFix/>
          </a:blip>
          <a:stretch>
            <a:fillRect/>
          </a:stretch>
        </p:blipFill>
        <p:spPr>
          <a:xfrm>
            <a:off x="0" y="5319075"/>
            <a:ext cx="9144000" cy="395925"/>
          </a:xfrm>
          <a:prstGeom prst="rect">
            <a:avLst/>
          </a:prstGeom>
          <a:noFill/>
          <a:ln>
            <a:noFill/>
          </a:ln>
        </p:spPr>
      </p:pic>
      <p:sp>
        <p:nvSpPr>
          <p:cNvPr id="7" name="Google Shape;7;p1"/>
          <p:cNvSpPr txBox="1"/>
          <p:nvPr>
            <p:ph type="title"/>
          </p:nvPr>
        </p:nvSpPr>
        <p:spPr>
          <a:xfrm>
            <a:off x="311700" y="494472"/>
            <a:ext cx="8520600" cy="6363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1pPr>
            <a:lvl2pPr lvl="1">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2pPr>
            <a:lvl3pPr lvl="2">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3pPr>
            <a:lvl4pPr lvl="3">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4pPr>
            <a:lvl5pPr lvl="4">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5pPr>
            <a:lvl6pPr lvl="5">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6pPr>
            <a:lvl7pPr lvl="6">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7pPr>
            <a:lvl8pPr lvl="7">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8pPr>
            <a:lvl9pPr lvl="8">
              <a:spcBef>
                <a:spcPts val="0"/>
              </a:spcBef>
              <a:spcAft>
                <a:spcPts val="0"/>
              </a:spcAft>
              <a:buClr>
                <a:srgbClr val="0B5394"/>
              </a:buClr>
              <a:buSzPts val="2800"/>
              <a:buFont typeface="Calibri"/>
              <a:buNone/>
              <a:defRPr b="1" sz="2800">
                <a:solidFill>
                  <a:srgbClr val="0B5394"/>
                </a:solidFill>
                <a:latin typeface="Calibri"/>
                <a:ea typeface="Calibri"/>
                <a:cs typeface="Calibri"/>
                <a:sym typeface="Calibri"/>
              </a:defRPr>
            </a:lvl9pPr>
          </a:lstStyle>
          <a:p/>
        </p:txBody>
      </p:sp>
      <p:sp>
        <p:nvSpPr>
          <p:cNvPr id="8" name="Google Shape;8;p1"/>
          <p:cNvSpPr txBox="1"/>
          <p:nvPr>
            <p:ph idx="1" type="body"/>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Calibri"/>
              <a:buChar char="●"/>
              <a:defRPr sz="1800">
                <a:solidFill>
                  <a:schemeClr val="dk2"/>
                </a:solidFill>
                <a:latin typeface="Calibri"/>
                <a:ea typeface="Calibri"/>
                <a:cs typeface="Calibri"/>
                <a:sym typeface="Calibri"/>
              </a:defRPr>
            </a:lvl1pPr>
            <a:lvl2pPr indent="-317500" lvl="1" marL="914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2pPr>
            <a:lvl3pPr indent="-317500" lvl="2" marL="1371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3pPr>
            <a:lvl4pPr indent="-317500" lvl="3" marL="1828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4pPr>
            <a:lvl5pPr indent="-317500" lvl="4" marL="22860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5pPr>
            <a:lvl6pPr indent="-317500" lvl="5" marL="27432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6pPr>
            <a:lvl7pPr indent="-317500" lvl="6" marL="32004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7pPr>
            <a:lvl8pPr indent="-317500" lvl="7" marL="36576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8pPr>
            <a:lvl9pPr indent="-317500" lvl="8" marL="4114800">
              <a:lnSpc>
                <a:spcPct val="115000"/>
              </a:lnSpc>
              <a:spcBef>
                <a:spcPts val="0"/>
              </a:spcBef>
              <a:spcAft>
                <a:spcPts val="0"/>
              </a:spcAft>
              <a:buClr>
                <a:schemeClr val="dk2"/>
              </a:buClr>
              <a:buSzPts val="1400"/>
              <a:buFont typeface="Calibri"/>
              <a:buChar char="■"/>
              <a:defRPr>
                <a:solidFill>
                  <a:schemeClr val="dk2"/>
                </a:solidFill>
                <a:latin typeface="Calibri"/>
                <a:ea typeface="Calibri"/>
                <a:cs typeface="Calibri"/>
                <a:sym typeface="Calibri"/>
              </a:defRPr>
            </a:lvl9pPr>
          </a:lstStyle>
          <a:p/>
        </p:txBody>
      </p:sp>
      <p:sp>
        <p:nvSpPr>
          <p:cNvPr id="9" name="Google Shape;9;p1"/>
          <p:cNvSpPr txBox="1"/>
          <p:nvPr>
            <p:ph idx="12" type="sldNum"/>
          </p:nvPr>
        </p:nvSpPr>
        <p:spPr>
          <a:xfrm>
            <a:off x="8472458" y="5298339"/>
            <a:ext cx="548700" cy="4374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
        <p:nvSpPr>
          <p:cNvPr id="10" name="Google Shape;10;p1"/>
          <p:cNvSpPr txBox="1"/>
          <p:nvPr/>
        </p:nvSpPr>
        <p:spPr>
          <a:xfrm>
            <a:off x="1019175" y="5340050"/>
            <a:ext cx="6677100" cy="354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i="1" lang="it" sz="1100">
                <a:solidFill>
                  <a:schemeClr val="lt1"/>
                </a:solidFill>
              </a:rPr>
              <a:t>© G. Malnati, 2021-25</a:t>
            </a:r>
            <a:endParaRPr i="1" sz="11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tackoverflow.com/questions/8194250/polymorphism-in-c"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oswalt.dev/2020/08/what-is-generic-programming/" TargetMode="External"/><Relationship Id="rId4" Type="http://schemas.openxmlformats.org/officeDocument/2006/relationships/hyperlink" Target="https://oswalt.dev/2021/06/using-generic-types-in-rust/" TargetMode="External"/><Relationship Id="rId9" Type="http://schemas.openxmlformats.org/officeDocument/2006/relationships/image" Target="../media/image5.png"/><Relationship Id="rId5" Type="http://schemas.openxmlformats.org/officeDocument/2006/relationships/hyperlink" Target="https://oswalt.dev/2021/06/polymorphism-in-rust/" TargetMode="External"/><Relationship Id="rId6" Type="http://schemas.openxmlformats.org/officeDocument/2006/relationships/hyperlink" Target="https://oswalt.dev/2020/07/rust-traits-defining-behavior/" TargetMode="External"/><Relationship Id="rId7" Type="http://schemas.openxmlformats.org/officeDocument/2006/relationships/hyperlink" Target="https://predr.ag/blog/definitive-guide-to-sealed-traits-in-rust/" TargetMode="External"/><Relationship Id="rId8" Type="http://schemas.openxmlformats.org/officeDocument/2006/relationships/hyperlink" Target="https://github.com/pretzelhammer/rust-blog/blob/master/posts/tour-of-rusts-standard-library-traits.md"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ctrTitle"/>
          </p:nvPr>
        </p:nvSpPr>
        <p:spPr>
          <a:xfrm>
            <a:off x="311708" y="1817906"/>
            <a:ext cx="8520600" cy="2280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Polimorfismo</a:t>
            </a:r>
            <a:endParaRPr/>
          </a:p>
        </p:txBody>
      </p:sp>
      <p:sp>
        <p:nvSpPr>
          <p:cNvPr id="62" name="Google Shape;62;p14"/>
          <p:cNvSpPr txBox="1"/>
          <p:nvPr>
            <p:ph idx="1" type="subTitle"/>
          </p:nvPr>
        </p:nvSpPr>
        <p:spPr>
          <a:xfrm>
            <a:off x="311700" y="4139628"/>
            <a:ext cx="8520600" cy="880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Tratti e programmazione generica</a:t>
            </a:r>
            <a:endParaRPr/>
          </a:p>
        </p:txBody>
      </p:sp>
      <p:pic>
        <p:nvPicPr>
          <p:cNvPr id="63" name="Google Shape;63;p14"/>
          <p:cNvPicPr preferRelativeResize="0"/>
          <p:nvPr/>
        </p:nvPicPr>
        <p:blipFill>
          <a:blip r:embed="rId3">
            <a:alphaModFix/>
          </a:blip>
          <a:stretch>
            <a:fillRect/>
          </a:stretch>
        </p:blipFill>
        <p:spPr>
          <a:xfrm>
            <a:off x="3619500" y="598800"/>
            <a:ext cx="1905000" cy="1905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158" name="Google Shape;158;p23"/>
          <p:cNvSpPr txBox="1"/>
          <p:nvPr>
            <p:ph idx="1" type="body"/>
          </p:nvPr>
        </p:nvSpPr>
        <p:spPr>
          <a:xfrm>
            <a:off x="311700" y="1280525"/>
            <a:ext cx="8520600" cy="77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 parola chiave </a:t>
            </a:r>
            <a:r>
              <a:rPr b="1" lang="it">
                <a:solidFill>
                  <a:srgbClr val="0B5394"/>
                </a:solidFill>
                <a:latin typeface="Consolas"/>
                <a:ea typeface="Consolas"/>
                <a:cs typeface="Consolas"/>
                <a:sym typeface="Consolas"/>
              </a:rPr>
              <a:t>Self</a:t>
            </a:r>
            <a:r>
              <a:rPr lang="it"/>
              <a:t>, nella definizione di un tratto, si riferisce al tipo che lo implementerà</a:t>
            </a:r>
            <a:endParaRPr/>
          </a:p>
        </p:txBody>
      </p:sp>
      <p:sp>
        <p:nvSpPr>
          <p:cNvPr id="159" name="Google Shape;159;p2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60" name="Google Shape;160;p23"/>
          <p:cNvSpPr txBox="1"/>
          <p:nvPr/>
        </p:nvSpPr>
        <p:spPr>
          <a:xfrm>
            <a:off x="546775" y="2135000"/>
            <a:ext cx="81105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trait </a:t>
            </a:r>
            <a:r>
              <a:rPr b="1" lang="it">
                <a:solidFill>
                  <a:srgbClr val="0030F2"/>
                </a:solidFill>
                <a:latin typeface="Consolas"/>
                <a:ea typeface="Consolas"/>
                <a:cs typeface="Consolas"/>
                <a:sym typeface="Consolas"/>
              </a:rPr>
              <a:t>T1</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fn </a:t>
            </a:r>
            <a:r>
              <a:rPr b="1" lang="it">
                <a:solidFill>
                  <a:srgbClr val="0B5394"/>
                </a:solidFill>
                <a:latin typeface="Consolas"/>
                <a:ea typeface="Consolas"/>
                <a:cs typeface="Consolas"/>
                <a:sym typeface="Consolas"/>
              </a:rPr>
              <a:t>returns_num()</a:t>
            </a:r>
            <a:r>
              <a:rPr b="1" lang="it">
                <a:latin typeface="Consolas"/>
                <a:ea typeface="Consolas"/>
                <a:cs typeface="Consolas"/>
                <a:sym typeface="Consolas"/>
              </a:rPr>
              <a:t> -&gt; i32;    //ritorna un numero</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fn </a:t>
            </a:r>
            <a:r>
              <a:rPr b="1" lang="it">
                <a:solidFill>
                  <a:srgbClr val="0B5394"/>
                </a:solidFill>
                <a:latin typeface="Consolas"/>
                <a:ea typeface="Consolas"/>
                <a:cs typeface="Consolas"/>
                <a:sym typeface="Consolas"/>
              </a:rPr>
              <a:t>returns_self()</a:t>
            </a:r>
            <a:r>
              <a:rPr b="1" lang="it">
                <a:latin typeface="Consolas"/>
                <a:ea typeface="Consolas"/>
                <a:cs typeface="Consolas"/>
                <a:sym typeface="Consolas"/>
              </a:rPr>
              <a:t> -&gt; Self;  //restituisce un’istanza del tipo che lo implementa</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161" name="Google Shape;161;p23"/>
          <p:cNvSpPr txBox="1"/>
          <p:nvPr/>
        </p:nvSpPr>
        <p:spPr>
          <a:xfrm>
            <a:off x="546775" y="3532775"/>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struct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T1</a:t>
            </a:r>
            <a:r>
              <a:rPr b="1" lang="it">
                <a:solidFill>
                  <a:schemeClr val="dk1"/>
                </a:solidFill>
                <a:latin typeface="Consolas"/>
                <a:ea typeface="Consolas"/>
                <a:cs typeface="Consolas"/>
                <a:sym typeface="Consolas"/>
              </a:rPr>
              <a:t> for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returns_num()</a:t>
            </a:r>
            <a:r>
              <a:rPr b="1" lang="it">
                <a:solidFill>
                  <a:srgbClr val="0B5394"/>
                </a:solidFill>
                <a:latin typeface="Consolas"/>
                <a:ea typeface="Consolas"/>
                <a:cs typeface="Consolas"/>
                <a:sym typeface="Consolas"/>
              </a:rPr>
              <a:t> </a:t>
            </a:r>
            <a:r>
              <a:rPr b="1" lang="it">
                <a:solidFill>
                  <a:schemeClr val="dk1"/>
                </a:solidFill>
                <a:latin typeface="Consolas"/>
                <a:ea typeface="Consolas"/>
                <a:cs typeface="Consolas"/>
                <a:sym typeface="Consolas"/>
              </a:rPr>
              <a:t>-&gt; i32 { 1 }</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returns_self()</a:t>
            </a:r>
            <a:r>
              <a:rPr b="1" lang="it">
                <a:solidFill>
                  <a:schemeClr val="dk1"/>
                </a:solidFill>
                <a:latin typeface="Consolas"/>
                <a:ea typeface="Consolas"/>
                <a:cs typeface="Consolas"/>
                <a:sym typeface="Consolas"/>
              </a:rPr>
              <a:t> -&gt; Self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62" name="Google Shape;162;p23"/>
          <p:cNvSpPr txBox="1"/>
          <p:nvPr/>
        </p:nvSpPr>
        <p:spPr>
          <a:xfrm>
            <a:off x="4636400" y="3532775"/>
            <a:ext cx="40251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a:t>
            </a:r>
            <a:r>
              <a:rPr b="1" lang="it">
                <a:solidFill>
                  <a:srgbClr val="980000"/>
                </a:solidFill>
                <a:latin typeface="Consolas"/>
                <a:ea typeface="Consolas"/>
                <a:cs typeface="Consolas"/>
                <a:sym typeface="Consolas"/>
              </a:rPr>
              <a:t>Other</a:t>
            </a:r>
            <a:r>
              <a:rPr b="1" lang="it">
                <a:solidFill>
                  <a:srgbClr val="980000"/>
                </a:solidFill>
                <a:latin typeface="Consolas"/>
                <a:ea typeface="Consolas"/>
                <a:cs typeface="Consolas"/>
                <a:sym typeface="Consolas"/>
              </a:rPr>
              <a:t>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T1</a:t>
            </a:r>
            <a:r>
              <a:rPr b="1" lang="it">
                <a:solidFill>
                  <a:schemeClr val="dk1"/>
                </a:solidFill>
                <a:latin typeface="Consolas"/>
                <a:ea typeface="Consolas"/>
                <a:cs typeface="Consolas"/>
                <a:sym typeface="Consolas"/>
              </a:rPr>
              <a:t> for </a:t>
            </a:r>
            <a:r>
              <a:rPr b="1" lang="it">
                <a:solidFill>
                  <a:srgbClr val="980000"/>
                </a:solidFill>
                <a:latin typeface="Consolas"/>
                <a:ea typeface="Consolas"/>
                <a:cs typeface="Consolas"/>
                <a:sym typeface="Consolas"/>
              </a:rPr>
              <a:t>Other</a:t>
            </a:r>
            <a:r>
              <a:rPr b="1" lang="it">
                <a:solidFill>
                  <a:srgbClr val="980000"/>
                </a:solidFill>
                <a:latin typeface="Consolas"/>
                <a:ea typeface="Consolas"/>
                <a:cs typeface="Consolas"/>
                <a:sym typeface="Consolas"/>
              </a:rPr>
              <a:t>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80000"/>
                </a:solidFill>
                <a:latin typeface="Consolas"/>
                <a:ea typeface="Consolas"/>
                <a:cs typeface="Consolas"/>
                <a:sym typeface="Consolas"/>
              </a:rPr>
              <a:t>returns_num()</a:t>
            </a:r>
            <a:r>
              <a:rPr b="1" lang="it">
                <a:solidFill>
                  <a:srgbClr val="0B5394"/>
                </a:solidFill>
                <a:latin typeface="Consolas"/>
                <a:ea typeface="Consolas"/>
                <a:cs typeface="Consolas"/>
                <a:sym typeface="Consolas"/>
              </a:rPr>
              <a:t> </a:t>
            </a:r>
            <a:r>
              <a:rPr b="1" lang="it">
                <a:solidFill>
                  <a:schemeClr val="dk1"/>
                </a:solidFill>
                <a:latin typeface="Consolas"/>
                <a:ea typeface="Consolas"/>
                <a:cs typeface="Consolas"/>
                <a:sym typeface="Consolas"/>
              </a:rPr>
              <a:t>-&gt; i32 { 2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80000"/>
                </a:solidFill>
                <a:latin typeface="Consolas"/>
                <a:ea typeface="Consolas"/>
                <a:cs typeface="Consolas"/>
                <a:sym typeface="Consolas"/>
              </a:rPr>
              <a:t>returns_self()</a:t>
            </a:r>
            <a:r>
              <a:rPr b="1" lang="it">
                <a:solidFill>
                  <a:schemeClr val="dk1"/>
                </a:solidFill>
                <a:latin typeface="Consolas"/>
                <a:ea typeface="Consolas"/>
                <a:cs typeface="Consolas"/>
                <a:sym typeface="Consolas"/>
              </a:rPr>
              <a:t> -&gt; Self {</a:t>
            </a:r>
            <a:r>
              <a:rPr b="1" lang="it">
                <a:solidFill>
                  <a:srgbClr val="980000"/>
                </a:solidFill>
                <a:latin typeface="Consolas"/>
                <a:ea typeface="Consolas"/>
                <a:cs typeface="Consolas"/>
                <a:sym typeface="Consolas"/>
              </a:rPr>
              <a:t>OtherType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168" name="Google Shape;168;p24"/>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 una funzione tra quelle definite da un tratto non usa, come primo parametro, né </a:t>
            </a:r>
            <a:r>
              <a:rPr b="1" lang="it">
                <a:solidFill>
                  <a:srgbClr val="0B5394"/>
                </a:solidFill>
                <a:latin typeface="Consolas"/>
                <a:ea typeface="Consolas"/>
                <a:cs typeface="Consolas"/>
                <a:sym typeface="Consolas"/>
              </a:rPr>
              <a:t>self</a:t>
            </a:r>
            <a:r>
              <a:rPr lang="it"/>
              <a:t> né un suo derivato (</a:t>
            </a:r>
            <a:r>
              <a:rPr b="1" lang="it">
                <a:solidFill>
                  <a:srgbClr val="0B5394"/>
                </a:solidFill>
                <a:latin typeface="Consolas"/>
                <a:ea typeface="Consolas"/>
                <a:cs typeface="Consolas"/>
                <a:sym typeface="Consolas"/>
              </a:rPr>
              <a:t>&amp;self</a:t>
            </a:r>
            <a:r>
              <a:rPr lang="it"/>
              <a:t>, </a:t>
            </a:r>
            <a:r>
              <a:rPr b="1" lang="it">
                <a:solidFill>
                  <a:srgbClr val="0B5394"/>
                </a:solidFill>
                <a:latin typeface="Consolas"/>
                <a:ea typeface="Consolas"/>
                <a:cs typeface="Consolas"/>
                <a:sym typeface="Consolas"/>
              </a:rPr>
              <a:t>&amp;mut self</a:t>
            </a:r>
            <a:r>
              <a:rPr lang="it"/>
              <a:t>, …), questa non è legata all’istanza del tipo che la implementa</a:t>
            </a:r>
            <a:endParaRPr/>
          </a:p>
          <a:p>
            <a:pPr indent="-317500" lvl="1" marL="914400" rtl="0" algn="l">
              <a:spcBef>
                <a:spcPts val="0"/>
              </a:spcBef>
              <a:spcAft>
                <a:spcPts val="0"/>
              </a:spcAft>
              <a:buSzPts val="1400"/>
              <a:buChar char="○"/>
            </a:pPr>
            <a:r>
              <a:rPr lang="it"/>
              <a:t>Può essere invocata usando come prefisso il nome del tratto o il nome del tipo che la implementa </a:t>
            </a:r>
            <a:endParaRPr/>
          </a:p>
          <a:p>
            <a:pPr indent="-317500" lvl="1" marL="914400" rtl="0" algn="l">
              <a:spcBef>
                <a:spcPts val="0"/>
              </a:spcBef>
              <a:spcAft>
                <a:spcPts val="0"/>
              </a:spcAft>
              <a:buSzPts val="1400"/>
              <a:buChar char="○"/>
            </a:pPr>
            <a:r>
              <a:rPr lang="it"/>
              <a:t>Utile per introdurre comportamenti statici comuni a tipi differenti</a:t>
            </a:r>
            <a:endParaRPr/>
          </a:p>
        </p:txBody>
      </p:sp>
      <p:sp>
        <p:nvSpPr>
          <p:cNvPr id="169" name="Google Shape;169;p2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0" name="Google Shape;170;p24"/>
          <p:cNvSpPr txBox="1"/>
          <p:nvPr/>
        </p:nvSpPr>
        <p:spPr>
          <a:xfrm>
            <a:off x="546775" y="3380375"/>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a:t>
            </a:r>
            <a:r>
              <a:rPr b="1" lang="it">
                <a:solidFill>
                  <a:schemeClr val="dk1"/>
                </a:solidFill>
                <a:latin typeface="Consolas"/>
                <a:ea typeface="Consolas"/>
                <a:cs typeface="Consolas"/>
                <a:sym typeface="Consolas"/>
              </a:rPr>
              <a:t> </a:t>
            </a:r>
            <a:r>
              <a:rPr b="1" lang="it">
                <a:solidFill>
                  <a:srgbClr val="9D00EC"/>
                </a:solidFill>
                <a:latin typeface="Consolas"/>
                <a:ea typeface="Consolas"/>
                <a:cs typeface="Consolas"/>
                <a:sym typeface="Consolas"/>
              </a:rPr>
              <a:t>Default</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default</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 </a:t>
            </a:r>
            <a:r>
              <a:rPr b="1" lang="it">
                <a:solidFill>
                  <a:schemeClr val="dk1"/>
                </a:solidFill>
                <a:latin typeface="Consolas"/>
                <a:ea typeface="Consolas"/>
                <a:cs typeface="Consolas"/>
                <a:sym typeface="Consolas"/>
              </a:rPr>
              <a:t>-&gt; Self </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71" name="Google Shape;171;p24"/>
          <p:cNvSpPr txBox="1"/>
          <p:nvPr/>
        </p:nvSpPr>
        <p:spPr>
          <a:xfrm>
            <a:off x="4636400" y="3380375"/>
            <a:ext cx="40251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a:t>
            </a:r>
            <a:r>
              <a:rPr b="1" lang="it">
                <a:solidFill>
                  <a:schemeClr val="dk1"/>
                </a:solidFill>
                <a:latin typeface="Consolas"/>
                <a:ea typeface="Consolas"/>
                <a:cs typeface="Consolas"/>
                <a:sym typeface="Consolas"/>
              </a:rPr>
              <a:t> </a:t>
            </a:r>
            <a:r>
              <a:rPr b="1" lang="it">
                <a:solidFill>
                  <a:srgbClr val="0030F2"/>
                </a:solidFill>
                <a:latin typeface="Consolas"/>
                <a:ea typeface="Consolas"/>
                <a:cs typeface="Consolas"/>
                <a:sym typeface="Consolas"/>
              </a:rPr>
              <a:t>main</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zero: i32 = </a:t>
            </a:r>
            <a:r>
              <a:rPr b="1" lang="it">
                <a:solidFill>
                  <a:srgbClr val="9D00EC"/>
                </a:solidFill>
                <a:latin typeface="Consolas"/>
                <a:ea typeface="Consolas"/>
                <a:cs typeface="Consolas"/>
                <a:sym typeface="Consolas"/>
              </a:rPr>
              <a:t>Default::default()</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zero_again = i32::</a:t>
            </a:r>
            <a:r>
              <a:rPr b="1" lang="it">
                <a:solidFill>
                  <a:srgbClr val="9D00EC"/>
                </a:solidFill>
                <a:latin typeface="Consolas"/>
                <a:ea typeface="Consolas"/>
                <a:cs typeface="Consolas"/>
                <a:sym typeface="Consolas"/>
              </a:rPr>
              <a:t>default()</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177" name="Google Shape;177;p25"/>
          <p:cNvSpPr txBox="1"/>
          <p:nvPr>
            <p:ph idx="1" type="body"/>
          </p:nvPr>
        </p:nvSpPr>
        <p:spPr>
          <a:xfrm>
            <a:off x="311700" y="1280527"/>
            <a:ext cx="8520600" cy="1479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metodo è una funzione che utilizza come primo parametro la parola chiave </a:t>
            </a:r>
            <a:r>
              <a:rPr b="1" lang="it">
                <a:solidFill>
                  <a:srgbClr val="0B5394"/>
                </a:solidFill>
                <a:latin typeface="Consolas"/>
                <a:ea typeface="Consolas"/>
                <a:cs typeface="Consolas"/>
                <a:sym typeface="Consolas"/>
              </a:rPr>
              <a:t>self</a:t>
            </a:r>
            <a:r>
              <a:rPr lang="it"/>
              <a:t> o una sua variazione</a:t>
            </a:r>
            <a:r>
              <a:rPr lang="it"/>
              <a:t> (</a:t>
            </a:r>
            <a:r>
              <a:rPr b="1" lang="it">
                <a:solidFill>
                  <a:srgbClr val="0B5394"/>
                </a:solidFill>
                <a:latin typeface="Consolas"/>
                <a:ea typeface="Consolas"/>
                <a:cs typeface="Consolas"/>
                <a:sym typeface="Consolas"/>
              </a:rPr>
              <a:t>&amp;self</a:t>
            </a:r>
            <a:r>
              <a:rPr lang="it"/>
              <a:t>, </a:t>
            </a:r>
            <a:r>
              <a:rPr b="1" lang="it">
                <a:solidFill>
                  <a:srgbClr val="0B5394"/>
                </a:solidFill>
                <a:latin typeface="Consolas"/>
                <a:ea typeface="Consolas"/>
                <a:cs typeface="Consolas"/>
                <a:sym typeface="Consolas"/>
              </a:rPr>
              <a:t>&amp;mut self</a:t>
            </a:r>
            <a:r>
              <a:rPr lang="it"/>
              <a:t>, …)</a:t>
            </a:r>
            <a:endParaRPr/>
          </a:p>
          <a:p>
            <a:pPr indent="-317500" lvl="1" marL="914400" rtl="0" algn="l">
              <a:spcBef>
                <a:spcPts val="0"/>
              </a:spcBef>
              <a:spcAft>
                <a:spcPts val="0"/>
              </a:spcAft>
              <a:buSzPts val="1400"/>
              <a:buChar char="○"/>
            </a:pPr>
            <a:r>
              <a:rPr lang="it"/>
              <a:t>Il tipo del parametro self può anche essere</a:t>
            </a:r>
            <a:r>
              <a:rPr lang="it"/>
              <a:t> </a:t>
            </a:r>
            <a:r>
              <a:rPr b="1" lang="it">
                <a:solidFill>
                  <a:srgbClr val="0B5394"/>
                </a:solidFill>
                <a:latin typeface="Consolas"/>
                <a:ea typeface="Consolas"/>
                <a:cs typeface="Consolas"/>
                <a:sym typeface="Consolas"/>
              </a:rPr>
              <a:t>Box&lt;Self&gt;</a:t>
            </a:r>
            <a:r>
              <a:rPr lang="it"/>
              <a:t>, </a:t>
            </a:r>
            <a:r>
              <a:rPr b="1" lang="it">
                <a:solidFill>
                  <a:srgbClr val="0B5394"/>
                </a:solidFill>
                <a:latin typeface="Consolas"/>
                <a:ea typeface="Consolas"/>
                <a:cs typeface="Consolas"/>
                <a:sym typeface="Consolas"/>
              </a:rPr>
              <a:t>Rc&lt;Self&gt;</a:t>
            </a:r>
            <a:r>
              <a:rPr lang="it"/>
              <a:t>, </a:t>
            </a:r>
            <a:r>
              <a:rPr b="1" lang="it">
                <a:solidFill>
                  <a:srgbClr val="0B5394"/>
                </a:solidFill>
                <a:latin typeface="Consolas"/>
                <a:ea typeface="Consolas"/>
                <a:cs typeface="Consolas"/>
                <a:sym typeface="Consolas"/>
              </a:rPr>
              <a:t>Arc&lt;Self&gt;</a:t>
            </a:r>
            <a:r>
              <a:rPr lang="it"/>
              <a:t>, </a:t>
            </a:r>
            <a:r>
              <a:rPr b="1" lang="it">
                <a:solidFill>
                  <a:srgbClr val="0B5394"/>
                </a:solidFill>
                <a:latin typeface="Consolas"/>
                <a:ea typeface="Consolas"/>
                <a:cs typeface="Consolas"/>
                <a:sym typeface="Consolas"/>
              </a:rPr>
              <a:t>Pin&lt;Self&gt;</a:t>
            </a:r>
            <a:endParaRPr/>
          </a:p>
          <a:p>
            <a:pPr indent="-342900" lvl="0" marL="457200" rtl="0" algn="l">
              <a:spcBef>
                <a:spcPts val="0"/>
              </a:spcBef>
              <a:spcAft>
                <a:spcPts val="0"/>
              </a:spcAft>
              <a:buSzPts val="1800"/>
              <a:buChar char="●"/>
            </a:pPr>
            <a:r>
              <a:rPr lang="it"/>
              <a:t>I metodi sono invocati con l’operatore </a:t>
            </a:r>
            <a:r>
              <a:rPr b="1" lang="it">
                <a:solidFill>
                  <a:srgbClr val="0B5394"/>
                </a:solidFill>
              </a:rPr>
              <a:t>.</a:t>
            </a:r>
            <a:r>
              <a:rPr lang="it"/>
              <a:t> (punto) sul tipo che li implementa </a:t>
            </a:r>
            <a:endParaRPr/>
          </a:p>
        </p:txBody>
      </p:sp>
      <p:sp>
        <p:nvSpPr>
          <p:cNvPr id="178" name="Google Shape;178;p2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79" name="Google Shape;179;p25"/>
          <p:cNvSpPr txBox="1"/>
          <p:nvPr/>
        </p:nvSpPr>
        <p:spPr>
          <a:xfrm>
            <a:off x="525213" y="2669050"/>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9D00EC"/>
                </a:solidFill>
                <a:latin typeface="Consolas"/>
                <a:ea typeface="Consolas"/>
                <a:cs typeface="Consolas"/>
                <a:sym typeface="Consolas"/>
              </a:rPr>
              <a:t>T2</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takes_self(</a:t>
            </a:r>
            <a:r>
              <a:rPr b="1" lang="it">
                <a:solidFill>
                  <a:schemeClr val="dk1"/>
                </a:solidFill>
                <a:latin typeface="Consolas"/>
                <a:ea typeface="Consolas"/>
                <a:cs typeface="Consolas"/>
                <a:sym typeface="Consolas"/>
              </a:rPr>
              <a:t>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takes_immut_self(</a:t>
            </a:r>
            <a:r>
              <a:rPr b="1" lang="it">
                <a:solidFill>
                  <a:schemeClr val="dk1"/>
                </a:solidFill>
                <a:latin typeface="Consolas"/>
                <a:ea typeface="Consolas"/>
                <a:cs typeface="Consolas"/>
                <a:sym typeface="Consolas"/>
              </a:rPr>
              <a:t>&amp;self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takes_mut_self(</a:t>
            </a:r>
            <a:r>
              <a:rPr b="1" lang="it">
                <a:solidFill>
                  <a:schemeClr val="dk1"/>
                </a:solidFill>
                <a:latin typeface="Consolas"/>
                <a:ea typeface="Consolas"/>
                <a:cs typeface="Consolas"/>
                <a:sym typeface="Consolas"/>
              </a:rPr>
              <a:t>&amp;mut 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0" name="Google Shape;180;p25"/>
          <p:cNvSpPr txBox="1"/>
          <p:nvPr/>
        </p:nvSpPr>
        <p:spPr>
          <a:xfrm>
            <a:off x="4661188" y="2669050"/>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9D00EC"/>
                </a:solidFill>
                <a:latin typeface="Consolas"/>
                <a:ea typeface="Consolas"/>
                <a:cs typeface="Consolas"/>
                <a:sym typeface="Consolas"/>
              </a:rPr>
              <a:t>T2</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takes_self(</a:t>
            </a:r>
            <a:r>
              <a:rPr b="1" lang="it">
                <a:solidFill>
                  <a:schemeClr val="dk1"/>
                </a:solidFill>
                <a:latin typeface="Consolas"/>
                <a:ea typeface="Consolas"/>
                <a:cs typeface="Consolas"/>
                <a:sym typeface="Consolas"/>
              </a:rPr>
              <a:t>self: </a:t>
            </a:r>
            <a:r>
              <a:rPr b="1" lang="it">
                <a:solidFill>
                  <a:srgbClr val="9D00EC"/>
                </a:solidFill>
                <a:latin typeface="Consolas"/>
                <a:ea typeface="Consolas"/>
                <a:cs typeface="Consolas"/>
                <a:sym typeface="Consolas"/>
              </a:rPr>
              <a:t>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takes_immut_self(</a:t>
            </a:r>
            <a:r>
              <a:rPr b="1" lang="it">
                <a:solidFill>
                  <a:schemeClr val="dk1"/>
                </a:solidFill>
                <a:latin typeface="Consolas"/>
                <a:ea typeface="Consolas"/>
                <a:cs typeface="Consolas"/>
                <a:sym typeface="Consolas"/>
              </a:rPr>
              <a:t>self: &amp;</a:t>
            </a:r>
            <a:r>
              <a:rPr b="1" lang="it">
                <a:solidFill>
                  <a:srgbClr val="9D00EC"/>
                </a:solidFill>
                <a:latin typeface="Consolas"/>
                <a:ea typeface="Consolas"/>
                <a:cs typeface="Consolas"/>
                <a:sym typeface="Consolas"/>
              </a:rPr>
              <a:t>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takes_mut_self(</a:t>
            </a:r>
            <a:r>
              <a:rPr b="1" lang="it">
                <a:solidFill>
                  <a:schemeClr val="dk1"/>
                </a:solidFill>
                <a:latin typeface="Consolas"/>
                <a:ea typeface="Consolas"/>
                <a:cs typeface="Consolas"/>
                <a:sym typeface="Consolas"/>
              </a:rPr>
              <a:t>self: </a:t>
            </a:r>
            <a:r>
              <a:rPr b="1" lang="it">
                <a:solidFill>
                  <a:schemeClr val="dk1"/>
                </a:solidFill>
                <a:latin typeface="Consolas"/>
                <a:ea typeface="Consolas"/>
                <a:cs typeface="Consolas"/>
                <a:sym typeface="Consolas"/>
              </a:rPr>
              <a:t>&amp;mut </a:t>
            </a:r>
            <a:r>
              <a:rPr b="1" lang="it">
                <a:solidFill>
                  <a:srgbClr val="9D00EC"/>
                </a:solidFill>
                <a:latin typeface="Consolas"/>
                <a:ea typeface="Consolas"/>
                <a:cs typeface="Consolas"/>
                <a:sym typeface="Consolas"/>
              </a:rPr>
              <a:t>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1" name="Google Shape;181;p25"/>
          <p:cNvSpPr/>
          <p:nvPr/>
        </p:nvSpPr>
        <p:spPr>
          <a:xfrm>
            <a:off x="3753713" y="3142075"/>
            <a:ext cx="1106700" cy="351600"/>
          </a:xfrm>
          <a:prstGeom prst="leftRightArrow">
            <a:avLst>
              <a:gd fmla="val 50000" name="adj1"/>
              <a:gd fmla="val 50000" name="adj2"/>
            </a:avLst>
          </a:prstGeom>
          <a:solidFill>
            <a:schemeClr val="lt2"/>
          </a:solidFill>
          <a:ln cap="flat" cmpd="sng" w="19050">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it" sz="1200"/>
              <a:t>equivalenti</a:t>
            </a:r>
            <a:endParaRPr sz="1200"/>
          </a:p>
        </p:txBody>
      </p:sp>
      <p:sp>
        <p:nvSpPr>
          <p:cNvPr id="182" name="Google Shape;182;p25"/>
          <p:cNvSpPr txBox="1"/>
          <p:nvPr/>
        </p:nvSpPr>
        <p:spPr>
          <a:xfrm>
            <a:off x="525213" y="4097250"/>
            <a:ext cx="39576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9D00EC"/>
                </a:solidFill>
                <a:latin typeface="Consolas"/>
                <a:ea typeface="Consolas"/>
                <a:cs typeface="Consolas"/>
                <a:sym typeface="Consolas"/>
              </a:rPr>
              <a:t>ToString</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to_string</a:t>
            </a:r>
            <a:r>
              <a:rPr b="1" lang="it">
                <a:solidFill>
                  <a:srgbClr val="9D00EC"/>
                </a:solidFill>
                <a:latin typeface="Consolas"/>
                <a:ea typeface="Consolas"/>
                <a:cs typeface="Consolas"/>
                <a:sym typeface="Consolas"/>
              </a:rPr>
              <a:t>(</a:t>
            </a:r>
            <a:r>
              <a:rPr b="1" lang="it">
                <a:solidFill>
                  <a:schemeClr val="dk1"/>
                </a:solidFill>
                <a:latin typeface="Consolas"/>
                <a:ea typeface="Consolas"/>
                <a:cs typeface="Consolas"/>
                <a:sym typeface="Consolas"/>
              </a:rPr>
              <a:t>&amp;self</a:t>
            </a:r>
            <a:r>
              <a:rPr b="1" lang="it">
                <a:solidFill>
                  <a:srgbClr val="9D00EC"/>
                </a:solidFill>
                <a:latin typeface="Consolas"/>
                <a:ea typeface="Consolas"/>
                <a:cs typeface="Consolas"/>
                <a:sym typeface="Consolas"/>
              </a:rPr>
              <a:t>)</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83" name="Google Shape;183;p25"/>
          <p:cNvSpPr txBox="1"/>
          <p:nvPr/>
        </p:nvSpPr>
        <p:spPr>
          <a:xfrm>
            <a:off x="4661188" y="4097250"/>
            <a:ext cx="39576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main() </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five =  5.</a:t>
            </a:r>
            <a:r>
              <a:rPr b="1" lang="it">
                <a:solidFill>
                  <a:srgbClr val="9D00EC"/>
                </a:solidFill>
                <a:latin typeface="Consolas"/>
                <a:ea typeface="Consolas"/>
                <a:cs typeface="Consolas"/>
                <a:sym typeface="Consolas"/>
              </a:rPr>
              <a:t>to_string()</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189" name="Google Shape;189;p26"/>
          <p:cNvSpPr txBox="1"/>
          <p:nvPr>
            <p:ph idx="1" type="body"/>
          </p:nvPr>
        </p:nvSpPr>
        <p:spPr>
          <a:xfrm>
            <a:off x="311700" y="1280527"/>
            <a:ext cx="8520600" cy="1192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tratto può avere uno o più tipi associati</a:t>
            </a:r>
            <a:endParaRPr/>
          </a:p>
          <a:p>
            <a:pPr indent="-317500" lvl="1" marL="914400" rtl="0" algn="l">
              <a:spcBef>
                <a:spcPts val="0"/>
              </a:spcBef>
              <a:spcAft>
                <a:spcPts val="0"/>
              </a:spcAft>
              <a:buSzPts val="1400"/>
              <a:buChar char="○"/>
            </a:pPr>
            <a:r>
              <a:rPr lang="it"/>
              <a:t>Questo permette alle funzioni del tratto di fare riferimento, in modo astratto, a tali tipi che dovranno essere poi specificati nel contesto del tipo che implementa il tratto stesso</a:t>
            </a:r>
            <a:endParaRPr/>
          </a:p>
        </p:txBody>
      </p:sp>
      <p:sp>
        <p:nvSpPr>
          <p:cNvPr id="190" name="Google Shape;190;p2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91" name="Google Shape;191;p26"/>
          <p:cNvSpPr txBox="1"/>
          <p:nvPr/>
        </p:nvSpPr>
        <p:spPr>
          <a:xfrm>
            <a:off x="525213" y="2428475"/>
            <a:ext cx="39576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0030F2"/>
                </a:solidFill>
                <a:latin typeface="Consolas"/>
                <a:ea typeface="Consolas"/>
                <a:cs typeface="Consolas"/>
                <a:sym typeface="Consolas"/>
              </a:rPr>
              <a:t>T3</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type </a:t>
            </a:r>
            <a:r>
              <a:rPr b="1" lang="it">
                <a:solidFill>
                  <a:srgbClr val="0030F2"/>
                </a:solidFill>
                <a:latin typeface="Consolas"/>
                <a:ea typeface="Consolas"/>
                <a:cs typeface="Consolas"/>
                <a:sym typeface="Consolas"/>
              </a:rPr>
              <a:t>AssociatedType</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chemeClr val="dk1"/>
                </a:solidFill>
                <a:latin typeface="Consolas"/>
                <a:ea typeface="Consolas"/>
                <a:cs typeface="Consolas"/>
                <a:sym typeface="Consolas"/>
              </a:rPr>
              <a:t>f</a:t>
            </a:r>
            <a:r>
              <a:rPr b="1" lang="it">
                <a:solidFill>
                  <a:schemeClr val="dk1"/>
                </a:solidFill>
                <a:latin typeface="Consolas"/>
                <a:ea typeface="Consolas"/>
                <a:cs typeface="Consolas"/>
                <a:sym typeface="Consolas"/>
              </a:rPr>
              <a:t>(</a:t>
            </a:r>
            <a:r>
              <a:rPr b="1" lang="it">
                <a:solidFill>
                  <a:schemeClr val="dk1"/>
                </a:solidFill>
                <a:latin typeface="Consolas"/>
                <a:ea typeface="Consolas"/>
                <a:cs typeface="Consolas"/>
                <a:sym typeface="Consolas"/>
              </a:rPr>
              <a:t>arg: Self::</a:t>
            </a:r>
            <a:r>
              <a:rPr b="1" lang="it">
                <a:solidFill>
                  <a:srgbClr val="0030F2"/>
                </a:solidFill>
                <a:latin typeface="Consolas"/>
                <a:ea typeface="Consolas"/>
                <a:cs typeface="Consolas"/>
                <a:sym typeface="Consolas"/>
              </a:rPr>
              <a:t>AssociatedType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192" name="Google Shape;192;p26"/>
          <p:cNvSpPr txBox="1"/>
          <p:nvPr/>
        </p:nvSpPr>
        <p:spPr>
          <a:xfrm>
            <a:off x="4650088" y="2428475"/>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T3</a:t>
            </a:r>
            <a:r>
              <a:rPr b="1" lang="it">
                <a:solidFill>
                  <a:schemeClr val="dk1"/>
                </a:solidFill>
                <a:latin typeface="Consolas"/>
                <a:ea typeface="Consolas"/>
                <a:cs typeface="Consolas"/>
                <a:sym typeface="Consolas"/>
              </a:rPr>
              <a:t> for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type </a:t>
            </a:r>
            <a:r>
              <a:rPr b="1" lang="it">
                <a:solidFill>
                  <a:srgbClr val="9D00EC"/>
                </a:solidFill>
                <a:latin typeface="Consolas"/>
                <a:ea typeface="Consolas"/>
                <a:cs typeface="Consolas"/>
                <a:sym typeface="Consolas"/>
              </a:rPr>
              <a:t>AssociatedType</a:t>
            </a:r>
            <a:r>
              <a:rPr b="1" lang="it">
                <a:solidFill>
                  <a:srgbClr val="0B5394"/>
                </a:solidFill>
                <a:latin typeface="Consolas"/>
                <a:ea typeface="Consolas"/>
                <a:cs typeface="Consolas"/>
                <a:sym typeface="Consolas"/>
              </a:rPr>
              <a:t> </a:t>
            </a:r>
            <a:r>
              <a:rPr b="1" lang="it">
                <a:solidFill>
                  <a:schemeClr val="dk1"/>
                </a:solidFill>
                <a:latin typeface="Consolas"/>
                <a:ea typeface="Consolas"/>
                <a:cs typeface="Consolas"/>
                <a:sym typeface="Consolas"/>
              </a:rPr>
              <a:t>= i32;</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D00EC"/>
                </a:solidFill>
                <a:latin typeface="Consolas"/>
                <a:ea typeface="Consolas"/>
                <a:cs typeface="Consolas"/>
                <a:sym typeface="Consolas"/>
              </a:rPr>
              <a:t>f</a:t>
            </a:r>
            <a:r>
              <a:rPr b="1" lang="it">
                <a:solidFill>
                  <a:schemeClr val="dk1"/>
                </a:solidFill>
                <a:latin typeface="Consolas"/>
                <a:ea typeface="Consolas"/>
                <a:cs typeface="Consolas"/>
                <a:sym typeface="Consolas"/>
              </a:rPr>
              <a:t>(arg: Self::AssociatedType)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193" name="Google Shape;193;p26"/>
          <p:cNvSpPr txBox="1"/>
          <p:nvPr/>
        </p:nvSpPr>
        <p:spPr>
          <a:xfrm>
            <a:off x="525213" y="3682875"/>
            <a:ext cx="3957600" cy="1262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a:t>
            </a:r>
            <a:r>
              <a:rPr b="1" lang="it">
                <a:solidFill>
                  <a:srgbClr val="980000"/>
                </a:solidFill>
                <a:latin typeface="Consolas"/>
                <a:ea typeface="Consolas"/>
                <a:cs typeface="Consolas"/>
                <a:sym typeface="Consolas"/>
              </a:rPr>
              <a:t>Other</a:t>
            </a:r>
            <a:r>
              <a:rPr b="1" lang="it">
                <a:solidFill>
                  <a:srgbClr val="980000"/>
                </a:solidFill>
                <a:latin typeface="Consolas"/>
                <a:ea typeface="Consolas"/>
                <a:cs typeface="Consolas"/>
                <a:sym typeface="Consolas"/>
              </a:rPr>
              <a:t>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T3</a:t>
            </a:r>
            <a:r>
              <a:rPr b="1" lang="it">
                <a:solidFill>
                  <a:schemeClr val="dk1"/>
                </a:solidFill>
                <a:latin typeface="Consolas"/>
                <a:ea typeface="Consolas"/>
                <a:cs typeface="Consolas"/>
                <a:sym typeface="Consolas"/>
              </a:rPr>
              <a:t> for </a:t>
            </a:r>
            <a:r>
              <a:rPr b="1" lang="it">
                <a:solidFill>
                  <a:srgbClr val="980000"/>
                </a:solidFill>
                <a:latin typeface="Consolas"/>
                <a:ea typeface="Consolas"/>
                <a:cs typeface="Consolas"/>
                <a:sym typeface="Consolas"/>
              </a:rPr>
              <a:t>Other</a:t>
            </a:r>
            <a:r>
              <a:rPr b="1" lang="it">
                <a:solidFill>
                  <a:srgbClr val="980000"/>
                </a:solidFill>
                <a:latin typeface="Consolas"/>
                <a:ea typeface="Consolas"/>
                <a:cs typeface="Consolas"/>
                <a:sym typeface="Consolas"/>
              </a:rPr>
              <a:t>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type </a:t>
            </a:r>
            <a:r>
              <a:rPr b="1" lang="it">
                <a:solidFill>
                  <a:srgbClr val="980000"/>
                </a:solidFill>
                <a:latin typeface="Consolas"/>
                <a:ea typeface="Consolas"/>
                <a:cs typeface="Consolas"/>
                <a:sym typeface="Consolas"/>
              </a:rPr>
              <a:t>AssociatedType</a:t>
            </a:r>
            <a:r>
              <a:rPr b="1" lang="it">
                <a:solidFill>
                  <a:srgbClr val="0B5394"/>
                </a:solidFill>
                <a:latin typeface="Consolas"/>
                <a:ea typeface="Consolas"/>
                <a:cs typeface="Consolas"/>
                <a:sym typeface="Consolas"/>
              </a:rPr>
              <a:t> </a:t>
            </a:r>
            <a:r>
              <a:rPr b="1" lang="it">
                <a:solidFill>
                  <a:schemeClr val="dk1"/>
                </a:solidFill>
                <a:latin typeface="Consolas"/>
                <a:ea typeface="Consolas"/>
                <a:cs typeface="Consolas"/>
                <a:sym typeface="Consolas"/>
              </a:rPr>
              <a:t>= &amp;str;</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80000"/>
                </a:solidFill>
                <a:latin typeface="Consolas"/>
                <a:ea typeface="Consolas"/>
                <a:cs typeface="Consolas"/>
                <a:sym typeface="Consolas"/>
              </a:rPr>
              <a:t>f</a:t>
            </a:r>
            <a:r>
              <a:rPr b="1" lang="it">
                <a:solidFill>
                  <a:schemeClr val="dk1"/>
                </a:solidFill>
                <a:latin typeface="Consolas"/>
                <a:ea typeface="Consolas"/>
                <a:cs typeface="Consolas"/>
                <a:sym typeface="Consolas"/>
              </a:rPr>
              <a:t>(arg: Self::</a:t>
            </a:r>
            <a:r>
              <a:rPr b="1" lang="it">
                <a:latin typeface="Consolas"/>
                <a:ea typeface="Consolas"/>
                <a:cs typeface="Consolas"/>
                <a:sym typeface="Consolas"/>
              </a:rPr>
              <a:t>AssociatedType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194" name="Google Shape;194;p26"/>
          <p:cNvSpPr txBox="1"/>
          <p:nvPr/>
        </p:nvSpPr>
        <p:spPr>
          <a:xfrm>
            <a:off x="4650088" y="3898275"/>
            <a:ext cx="39576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a:t>
            </a:r>
            <a:r>
              <a:rPr b="1" lang="it">
                <a:solidFill>
                  <a:srgbClr val="9D00EC"/>
                </a:solidFill>
                <a:latin typeface="Consolas"/>
                <a:ea typeface="Consolas"/>
                <a:cs typeface="Consolas"/>
                <a:sym typeface="Consolas"/>
              </a:rPr>
              <a:t>main</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SomeType::f(1234);</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OtherType::f(“Hello, Rust!”);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200" name="Google Shape;200;p27"/>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Nella definizione di un tratto è lecito indicare, per una data funzione, un’implementazione di default</a:t>
            </a:r>
            <a:endParaRPr i="1"/>
          </a:p>
          <a:p>
            <a:pPr indent="-317500" lvl="1" marL="914400" rtl="0" algn="l">
              <a:spcBef>
                <a:spcPts val="0"/>
              </a:spcBef>
              <a:spcAft>
                <a:spcPts val="0"/>
              </a:spcAft>
              <a:buSzPts val="1400"/>
              <a:buChar char="○"/>
            </a:pPr>
            <a:r>
              <a:rPr lang="it"/>
              <a:t>Le funzioni che implementano il tratto saranno libere di adottarla o potranno sovrascriverla con altro codice, purché venga rispettata la firma delle funzione (tipo dei parametri e del valore di ritorno)</a:t>
            </a:r>
            <a:endParaRPr/>
          </a:p>
          <a:p>
            <a:pPr indent="-317500" lvl="1" marL="914400" rtl="0" algn="l">
              <a:spcBef>
                <a:spcPts val="0"/>
              </a:spcBef>
              <a:spcAft>
                <a:spcPts val="0"/>
              </a:spcAft>
              <a:buSzPts val="1400"/>
              <a:buChar char="○"/>
            </a:pPr>
            <a:r>
              <a:rPr lang="it"/>
              <a:t>Questo è particolarmente comodo in quelle situazioni in cui un dato metodo può essere implementato in funzione di altri metodi del tratto</a:t>
            </a:r>
            <a:endParaRPr/>
          </a:p>
        </p:txBody>
      </p:sp>
      <p:sp>
        <p:nvSpPr>
          <p:cNvPr id="201" name="Google Shape;201;p2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02" name="Google Shape;202;p27"/>
          <p:cNvSpPr txBox="1"/>
          <p:nvPr/>
        </p:nvSpPr>
        <p:spPr>
          <a:xfrm>
            <a:off x="530750" y="3239050"/>
            <a:ext cx="39576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0030F2"/>
                </a:solidFill>
                <a:latin typeface="Consolas"/>
                <a:ea typeface="Consolas"/>
                <a:cs typeface="Consolas"/>
                <a:sym typeface="Consolas"/>
              </a:rPr>
              <a:t>T4</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f() { println!(“default”);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latin typeface="Consolas"/>
              <a:ea typeface="Consolas"/>
              <a:cs typeface="Consolas"/>
              <a:sym typeface="Consolas"/>
            </a:endParaRPr>
          </a:p>
        </p:txBody>
      </p:sp>
      <p:sp>
        <p:nvSpPr>
          <p:cNvPr id="203" name="Google Shape;203;p27"/>
          <p:cNvSpPr txBox="1"/>
          <p:nvPr/>
        </p:nvSpPr>
        <p:spPr>
          <a:xfrm>
            <a:off x="4655625" y="3239050"/>
            <a:ext cx="39576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T4</a:t>
            </a:r>
            <a:r>
              <a:rPr b="1" lang="it">
                <a:solidFill>
                  <a:schemeClr val="dk1"/>
                </a:solidFill>
                <a:latin typeface="Consolas"/>
                <a:ea typeface="Consolas"/>
                <a:cs typeface="Consolas"/>
                <a:sym typeface="Consolas"/>
              </a:rPr>
              <a:t> for </a:t>
            </a:r>
            <a:r>
              <a:rPr b="1" lang="it">
                <a:solidFill>
                  <a:srgbClr val="9D00EC"/>
                </a:solidFill>
                <a:latin typeface="Consolas"/>
                <a:ea typeface="Consolas"/>
                <a:cs typeface="Consolas"/>
                <a:sym typeface="Consolas"/>
              </a:rPr>
              <a:t>SomeType</a:t>
            </a:r>
            <a:r>
              <a:rPr b="1" lang="it">
                <a:solidFill>
                  <a:schemeClr val="dk1"/>
                </a:solidFill>
                <a:latin typeface="Consolas"/>
                <a:ea typeface="Consolas"/>
                <a:cs typeface="Consolas"/>
                <a:sym typeface="Consolas"/>
              </a:rPr>
              <a:t> {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//uso dell’implementazione di default</a:t>
            </a:r>
            <a:endParaRPr b="1">
              <a:solidFill>
                <a:schemeClr val="dk1"/>
              </a:solidFill>
              <a:latin typeface="Consolas"/>
              <a:ea typeface="Consolas"/>
              <a:cs typeface="Consolas"/>
              <a:sym typeface="Consolas"/>
            </a:endParaRPr>
          </a:p>
        </p:txBody>
      </p:sp>
      <p:sp>
        <p:nvSpPr>
          <p:cNvPr id="204" name="Google Shape;204;p27"/>
          <p:cNvSpPr txBox="1"/>
          <p:nvPr/>
        </p:nvSpPr>
        <p:spPr>
          <a:xfrm>
            <a:off x="530750" y="4167975"/>
            <a:ext cx="39576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a:t>
            </a:r>
            <a:r>
              <a:rPr b="1" lang="it">
                <a:solidFill>
                  <a:srgbClr val="980000"/>
                </a:solidFill>
                <a:latin typeface="Consolas"/>
                <a:ea typeface="Consolas"/>
                <a:cs typeface="Consolas"/>
                <a:sym typeface="Consolas"/>
              </a:rPr>
              <a:t>OtherType</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T4</a:t>
            </a:r>
            <a:r>
              <a:rPr b="1" lang="it">
                <a:solidFill>
                  <a:schemeClr val="dk1"/>
                </a:solidFill>
                <a:latin typeface="Consolas"/>
                <a:ea typeface="Consolas"/>
                <a:cs typeface="Consolas"/>
                <a:sym typeface="Consolas"/>
              </a:rPr>
              <a:t> for </a:t>
            </a:r>
            <a:r>
              <a:rPr b="1" lang="it">
                <a:solidFill>
                  <a:srgbClr val="980000"/>
                </a:solidFill>
                <a:latin typeface="Consolas"/>
                <a:ea typeface="Consolas"/>
                <a:cs typeface="Consolas"/>
                <a:sym typeface="Consolas"/>
              </a:rPr>
              <a:t>OtherType</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a:t>
            </a:r>
            <a:r>
              <a:rPr b="1" lang="it">
                <a:solidFill>
                  <a:srgbClr val="980000"/>
                </a:solidFill>
                <a:latin typeface="Consolas"/>
                <a:ea typeface="Consolas"/>
                <a:cs typeface="Consolas"/>
                <a:sym typeface="Consolas"/>
              </a:rPr>
              <a:t>f</a:t>
            </a:r>
            <a:r>
              <a:rPr b="1" lang="it">
                <a:solidFill>
                  <a:schemeClr val="dk1"/>
                </a:solidFill>
                <a:latin typeface="Consolas"/>
                <a:ea typeface="Consolas"/>
                <a:cs typeface="Consolas"/>
                <a:sym typeface="Consolas"/>
              </a:rPr>
              <a:t>() { println!(“Other”);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205" name="Google Shape;205;p27"/>
          <p:cNvSpPr txBox="1"/>
          <p:nvPr/>
        </p:nvSpPr>
        <p:spPr>
          <a:xfrm>
            <a:off x="4655625" y="4154775"/>
            <a:ext cx="39576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a:t>
            </a:r>
            <a:r>
              <a:rPr b="1" lang="it">
                <a:solidFill>
                  <a:srgbClr val="9D00EC"/>
                </a:solidFill>
                <a:latin typeface="Consolas"/>
                <a:ea typeface="Consolas"/>
                <a:cs typeface="Consolas"/>
                <a:sym typeface="Consolas"/>
              </a:rPr>
              <a:t>main</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SomeType</a:t>
            </a:r>
            <a:r>
              <a:rPr b="1" lang="it">
                <a:solidFill>
                  <a:schemeClr val="dk1"/>
                </a:solidFill>
                <a:latin typeface="Consolas"/>
                <a:ea typeface="Consolas"/>
                <a:cs typeface="Consolas"/>
                <a:sym typeface="Consolas"/>
              </a:rPr>
              <a:t>::</a:t>
            </a:r>
            <a:r>
              <a:rPr b="1" lang="it">
                <a:solidFill>
                  <a:schemeClr val="dk1"/>
                </a:solidFill>
                <a:latin typeface="Consolas"/>
                <a:ea typeface="Consolas"/>
                <a:cs typeface="Consolas"/>
                <a:sym typeface="Consolas"/>
              </a:rPr>
              <a:t>f();  // default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OtherType</a:t>
            </a:r>
            <a:r>
              <a:rPr b="1" lang="it">
                <a:solidFill>
                  <a:schemeClr val="dk1"/>
                </a:solidFill>
                <a:latin typeface="Consolas"/>
                <a:ea typeface="Consolas"/>
                <a:cs typeface="Consolas"/>
                <a:sym typeface="Consolas"/>
              </a:rPr>
              <a:t>::</a:t>
            </a:r>
            <a:r>
              <a:rPr b="1" lang="it">
                <a:solidFill>
                  <a:schemeClr val="dk1"/>
                </a:solidFill>
                <a:latin typeface="Consolas"/>
                <a:ea typeface="Consolas"/>
                <a:cs typeface="Consolas"/>
                <a:sym typeface="Consolas"/>
              </a:rPr>
              <a:t>f(); // Other</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Sotto-tratti e super-tratti</a:t>
            </a:r>
            <a:endParaRPr/>
          </a:p>
        </p:txBody>
      </p:sp>
      <p:sp>
        <p:nvSpPr>
          <p:cNvPr id="211" name="Google Shape;211;p28"/>
          <p:cNvSpPr txBox="1"/>
          <p:nvPr>
            <p:ph idx="1" type="body"/>
          </p:nvPr>
        </p:nvSpPr>
        <p:spPr>
          <a:xfrm>
            <a:off x="311700" y="1280527"/>
            <a:ext cx="8520600" cy="131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a:t>
            </a:r>
            <a:r>
              <a:rPr lang="it"/>
              <a:t>a notazione </a:t>
            </a:r>
            <a:r>
              <a:rPr b="1" lang="it">
                <a:solidFill>
                  <a:srgbClr val="0B5394"/>
                </a:solidFill>
                <a:latin typeface="Consolas"/>
                <a:ea typeface="Consolas"/>
                <a:cs typeface="Consolas"/>
                <a:sym typeface="Consolas"/>
              </a:rPr>
              <a:t>trait Subtrait: Supertrait {...}</a:t>
            </a:r>
            <a:r>
              <a:rPr lang="it"/>
              <a:t> indica che i tipi che implementano </a:t>
            </a:r>
            <a:r>
              <a:rPr i="1" lang="it"/>
              <a:t>Subtrait</a:t>
            </a:r>
            <a:r>
              <a:rPr lang="it"/>
              <a:t> devono implementare anche </a:t>
            </a:r>
            <a:r>
              <a:rPr i="1" lang="it"/>
              <a:t>Supertrait</a:t>
            </a:r>
            <a:endParaRPr i="1"/>
          </a:p>
          <a:p>
            <a:pPr indent="-317500" lvl="1" marL="914400" rtl="0" algn="l">
              <a:spcBef>
                <a:spcPts val="0"/>
              </a:spcBef>
              <a:spcAft>
                <a:spcPts val="0"/>
              </a:spcAft>
              <a:buSzPts val="1400"/>
              <a:buChar char="○"/>
            </a:pPr>
            <a:r>
              <a:rPr lang="it"/>
              <a:t>Le due implementazioni sono tra loro indipendenti ed è possibile che, per un dato tipo, una si avvalga dell’altra o viceversa</a:t>
            </a:r>
            <a:endParaRPr/>
          </a:p>
        </p:txBody>
      </p:sp>
      <p:sp>
        <p:nvSpPr>
          <p:cNvPr id="212" name="Google Shape;212;p2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13" name="Google Shape;213;p28"/>
          <p:cNvSpPr txBox="1"/>
          <p:nvPr/>
        </p:nvSpPr>
        <p:spPr>
          <a:xfrm>
            <a:off x="486163" y="2590625"/>
            <a:ext cx="3957600" cy="233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0030F2"/>
                </a:solidFill>
                <a:latin typeface="Consolas"/>
                <a:ea typeface="Consolas"/>
                <a:cs typeface="Consolas"/>
                <a:sym typeface="Consolas"/>
              </a:rPr>
              <a:t>Supertrait</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f(&amp;self) {println!(“In super”);}</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g(&amp;self)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trait Subtrait: </a:t>
            </a:r>
            <a:r>
              <a:rPr b="1" lang="it">
                <a:solidFill>
                  <a:srgbClr val="0030F2"/>
                </a:solidFill>
                <a:latin typeface="Consolas"/>
                <a:ea typeface="Consolas"/>
                <a:cs typeface="Consolas"/>
                <a:sym typeface="Consolas"/>
              </a:rPr>
              <a:t>Supertrait</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f(&amp;self) {println!(“In sub”);}</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h(&amp;self)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p:txBody>
      </p:sp>
      <p:sp>
        <p:nvSpPr>
          <p:cNvPr id="214" name="Google Shape;214;p28"/>
          <p:cNvSpPr txBox="1"/>
          <p:nvPr/>
        </p:nvSpPr>
        <p:spPr>
          <a:xfrm>
            <a:off x="4700263" y="2590625"/>
            <a:ext cx="3957600" cy="2339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SomeType;</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a:t>
            </a:r>
            <a:r>
              <a:rPr b="1" lang="it">
                <a:solidFill>
                  <a:schemeClr val="dk1"/>
                </a:solidFill>
                <a:latin typeface="Consolas"/>
                <a:ea typeface="Consolas"/>
                <a:cs typeface="Consolas"/>
                <a:sym typeface="Consolas"/>
              </a:rPr>
              <a:t> </a:t>
            </a:r>
            <a:r>
              <a:rPr b="1" lang="it">
                <a:solidFill>
                  <a:srgbClr val="0030F2"/>
                </a:solidFill>
                <a:latin typeface="Consolas"/>
                <a:ea typeface="Consolas"/>
                <a:cs typeface="Consolas"/>
                <a:sym typeface="Consolas"/>
              </a:rPr>
              <a:t>Supertrait </a:t>
            </a:r>
            <a:r>
              <a:rPr b="1" lang="it">
                <a:solidFill>
                  <a:schemeClr val="dk1"/>
                </a:solidFill>
                <a:latin typeface="Consolas"/>
                <a:ea typeface="Consolas"/>
                <a:cs typeface="Consolas"/>
                <a:sym typeface="Consolas"/>
              </a:rPr>
              <a:t>for SomeType </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Subtrait </a:t>
            </a:r>
            <a:r>
              <a:rPr b="1" lang="it">
                <a:solidFill>
                  <a:schemeClr val="dk1"/>
                </a:solidFill>
                <a:latin typeface="Consolas"/>
                <a:ea typeface="Consolas"/>
                <a:cs typeface="Consolas"/>
                <a:sym typeface="Consolas"/>
              </a:rPr>
              <a:t>for SomeType {}</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s = SomeType;</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a:t>
            </a:r>
            <a:r>
              <a:rPr b="1" lang="it" strike="sngStrike">
                <a:solidFill>
                  <a:srgbClr val="980000"/>
                </a:solidFill>
                <a:latin typeface="Consolas"/>
                <a:ea typeface="Consolas"/>
                <a:cs typeface="Consolas"/>
                <a:sym typeface="Consolas"/>
              </a:rPr>
              <a:t>s.f(); </a:t>
            </a:r>
            <a:r>
              <a:rPr b="1" lang="it">
                <a:solidFill>
                  <a:schemeClr val="dk1"/>
                </a:solidFill>
                <a:latin typeface="Consolas"/>
                <a:ea typeface="Consolas"/>
                <a:cs typeface="Consolas"/>
                <a:sym typeface="Consolas"/>
              </a:rPr>
              <a:t>//Errore: chiamata ambigua</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&lt;SomeType as Supertrait&gt;::f(&amp;s);</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&lt;SomeType as Subtrait&gt;::f(&amp;s);</a:t>
            </a: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Invocare un tratto</a:t>
            </a:r>
            <a:endParaRPr/>
          </a:p>
        </p:txBody>
      </p:sp>
      <p:sp>
        <p:nvSpPr>
          <p:cNvPr id="220" name="Google Shape;220;p2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L’invocazione dei metodi di un tratto può avvenire in due modalità distinte</a:t>
            </a:r>
            <a:endParaRPr/>
          </a:p>
          <a:p>
            <a:pPr indent="-317500" lvl="1" marL="914400" rtl="0" algn="l">
              <a:spcBef>
                <a:spcPts val="0"/>
              </a:spcBef>
              <a:spcAft>
                <a:spcPts val="0"/>
              </a:spcAft>
              <a:buSzPts val="1400"/>
              <a:buChar char="○"/>
            </a:pPr>
            <a:r>
              <a:rPr lang="it"/>
              <a:t>Invocazione </a:t>
            </a:r>
            <a:r>
              <a:rPr b="1" lang="it">
                <a:solidFill>
                  <a:srgbClr val="0B5394"/>
                </a:solidFill>
              </a:rPr>
              <a:t>statica</a:t>
            </a:r>
            <a:r>
              <a:rPr lang="it"/>
              <a:t>: se il tipo del valore è noto, il compilatore può identificare l’indirizzo della funzione da chiamare e generare il codice corrispondente senza alcuna penalità</a:t>
            </a:r>
            <a:endParaRPr/>
          </a:p>
          <a:p>
            <a:pPr indent="-317500" lvl="1" marL="914400" rtl="0" algn="l">
              <a:spcBef>
                <a:spcPts val="0"/>
              </a:spcBef>
              <a:spcAft>
                <a:spcPts val="0"/>
              </a:spcAft>
              <a:buSzPts val="1400"/>
              <a:buChar char="○"/>
            </a:pPr>
            <a:r>
              <a:rPr lang="it"/>
              <a:t>Invocazione </a:t>
            </a:r>
            <a:r>
              <a:rPr b="1" lang="it">
                <a:solidFill>
                  <a:srgbClr val="0B5394"/>
                </a:solidFill>
              </a:rPr>
              <a:t>dinamica</a:t>
            </a:r>
            <a:r>
              <a:rPr lang="it"/>
              <a:t>: se si dispone di un </a:t>
            </a:r>
            <a:r>
              <a:rPr b="1" lang="it">
                <a:solidFill>
                  <a:srgbClr val="0B5394"/>
                </a:solidFill>
              </a:rPr>
              <a:t>puntatore</a:t>
            </a:r>
            <a:r>
              <a:rPr lang="it"/>
              <a:t> ad un valore di cui il compilatore sa solo che implementa un dato tratto, occorre eseguire una chiamata indiretta, passando per una VTABLE</a:t>
            </a:r>
            <a:endParaRPr/>
          </a:p>
          <a:p>
            <a:pPr indent="-342900" lvl="0" marL="457200" rtl="0" algn="l">
              <a:spcBef>
                <a:spcPts val="0"/>
              </a:spcBef>
              <a:spcAft>
                <a:spcPts val="0"/>
              </a:spcAft>
              <a:buSzPts val="1800"/>
              <a:buChar char="●"/>
            </a:pPr>
            <a:r>
              <a:rPr lang="it"/>
              <a:t>Variabili o parametri destinati a contenere puntatori (riferimenti, Box, Rc, …) ad un valore che implementa un tratto sono annotati con la parola chiave </a:t>
            </a:r>
            <a:r>
              <a:rPr b="1" lang="it">
                <a:solidFill>
                  <a:srgbClr val="0B5394"/>
                </a:solidFill>
                <a:latin typeface="Consolas"/>
                <a:ea typeface="Consolas"/>
                <a:cs typeface="Consolas"/>
                <a:sym typeface="Consolas"/>
              </a:rPr>
              <a:t>dyn</a:t>
            </a:r>
            <a:endParaRPr>
              <a:latin typeface="Consolas"/>
              <a:ea typeface="Consolas"/>
              <a:cs typeface="Consolas"/>
              <a:sym typeface="Consolas"/>
            </a:endParaRPr>
          </a:p>
          <a:p>
            <a:pPr indent="0" lvl="0" marL="914400" rtl="0" algn="l">
              <a:spcBef>
                <a:spcPts val="1200"/>
              </a:spcBef>
              <a:spcAft>
                <a:spcPts val="1200"/>
              </a:spcAft>
              <a:buNone/>
            </a:pPr>
            <a:r>
              <a:t/>
            </a:r>
            <a:endParaRPr>
              <a:latin typeface="Consolas"/>
              <a:ea typeface="Consolas"/>
              <a:cs typeface="Consolas"/>
              <a:sym typeface="Consolas"/>
            </a:endParaRPr>
          </a:p>
        </p:txBody>
      </p:sp>
      <p:sp>
        <p:nvSpPr>
          <p:cNvPr id="221" name="Google Shape;221;p2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22" name="Google Shape;222;p29"/>
          <p:cNvSpPr txBox="1"/>
          <p:nvPr/>
        </p:nvSpPr>
        <p:spPr>
          <a:xfrm>
            <a:off x="434088" y="3553075"/>
            <a:ext cx="3957600" cy="16932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trait </a:t>
            </a:r>
            <a:r>
              <a:rPr b="1" lang="it">
                <a:solidFill>
                  <a:srgbClr val="0030F2"/>
                </a:solidFill>
                <a:latin typeface="Consolas"/>
                <a:ea typeface="Consolas"/>
                <a:cs typeface="Consolas"/>
                <a:sym typeface="Consolas"/>
              </a:rPr>
              <a:t>Print </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print(</a:t>
            </a:r>
            <a:r>
              <a:rPr b="1" lang="it">
                <a:solidFill>
                  <a:schemeClr val="dk1"/>
                </a:solidFill>
                <a:latin typeface="Consolas"/>
                <a:ea typeface="Consolas"/>
                <a:cs typeface="Consolas"/>
                <a:sym typeface="Consolas"/>
              </a:rPr>
              <a:t>&amp;self</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struct S { i: i32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a:t>
            </a:r>
            <a:r>
              <a:rPr b="1" lang="it">
                <a:solidFill>
                  <a:srgbClr val="0030F2"/>
                </a:solidFill>
                <a:latin typeface="Consolas"/>
                <a:ea typeface="Consolas"/>
                <a:cs typeface="Consolas"/>
                <a:sym typeface="Consolas"/>
              </a:rPr>
              <a:t>Print</a:t>
            </a:r>
            <a:r>
              <a:rPr b="1" lang="it">
                <a:solidFill>
                  <a:schemeClr val="dk1"/>
                </a:solidFill>
                <a:latin typeface="Consolas"/>
                <a:ea typeface="Consolas"/>
                <a:cs typeface="Consolas"/>
                <a:sym typeface="Consolas"/>
              </a:rPr>
              <a:t> for S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print(&amp;self){</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println!(“S {}”, self.i); }</a:t>
            </a:r>
            <a:endParaRPr b="1">
              <a:solidFill>
                <a:schemeClr val="dk1"/>
              </a:solidFill>
              <a:latin typeface="Consolas"/>
              <a:ea typeface="Consolas"/>
              <a:cs typeface="Consolas"/>
              <a:sym typeface="Consolas"/>
            </a:endParaRPr>
          </a:p>
        </p:txBody>
      </p:sp>
      <p:sp>
        <p:nvSpPr>
          <p:cNvPr id="223" name="Google Shape;223;p29"/>
          <p:cNvSpPr txBox="1"/>
          <p:nvPr/>
        </p:nvSpPr>
        <p:spPr>
          <a:xfrm>
            <a:off x="4571988" y="3553075"/>
            <a:ext cx="3957600" cy="16932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process(v: </a:t>
            </a:r>
            <a:r>
              <a:rPr b="1" lang="it">
                <a:solidFill>
                  <a:srgbClr val="0030F2"/>
                </a:solidFill>
                <a:latin typeface="Consolas"/>
                <a:ea typeface="Consolas"/>
                <a:cs typeface="Consolas"/>
                <a:sym typeface="Consolas"/>
              </a:rPr>
              <a:t>&amp;dyn</a:t>
            </a:r>
            <a:r>
              <a:rPr b="1" lang="it">
                <a:solidFill>
                  <a:srgbClr val="0030F2"/>
                </a:solidFill>
                <a:latin typeface="Consolas"/>
                <a:ea typeface="Consolas"/>
                <a:cs typeface="Consolas"/>
                <a:sym typeface="Consolas"/>
              </a:rPr>
              <a:t> Print</a:t>
            </a: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v.print();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process(&amp;S{i: 0});</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Oggetti-tratto</a:t>
            </a:r>
            <a:endParaRPr/>
          </a:p>
        </p:txBody>
      </p:sp>
      <p:sp>
        <p:nvSpPr>
          <p:cNvPr id="229" name="Google Shape;229;p3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30" name="Google Shape;230;p30"/>
          <p:cNvSpPr txBox="1"/>
          <p:nvPr>
            <p:ph idx="1" type="body"/>
          </p:nvPr>
        </p:nvSpPr>
        <p:spPr>
          <a:xfrm>
            <a:off x="311700" y="1280527"/>
            <a:ext cx="8520600" cy="12450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 riferimenti/puntatori ai tipi tratto vengono detti oggetti-tratto</a:t>
            </a:r>
            <a:endParaRPr/>
          </a:p>
          <a:p>
            <a:pPr indent="-317500" lvl="1" marL="914400" rtl="0" algn="l">
              <a:spcBef>
                <a:spcPts val="0"/>
              </a:spcBef>
              <a:spcAft>
                <a:spcPts val="0"/>
              </a:spcAft>
              <a:buSzPts val="1400"/>
              <a:buChar char="○"/>
            </a:pPr>
            <a:r>
              <a:rPr lang="it"/>
              <a:t>Possono essere condivisi o mutabili e devono rispettare le regole dell’esistenza in vita del valore a cui fanno riferimento</a:t>
            </a:r>
            <a:endParaRPr/>
          </a:p>
          <a:p>
            <a:pPr indent="-342900" lvl="0" marL="457200" rtl="0" algn="l">
              <a:spcBef>
                <a:spcPts val="0"/>
              </a:spcBef>
              <a:spcAft>
                <a:spcPts val="0"/>
              </a:spcAft>
              <a:buSzPts val="1800"/>
              <a:buChar char="●"/>
            </a:pPr>
            <a:r>
              <a:rPr lang="it"/>
              <a:t>Gli oggetti-tratto vengono implementati tramite </a:t>
            </a:r>
            <a:r>
              <a:rPr i="1" lang="it"/>
              <a:t>fat pointer</a:t>
            </a:r>
            <a:endParaRPr i="1"/>
          </a:p>
        </p:txBody>
      </p:sp>
      <p:sp>
        <p:nvSpPr>
          <p:cNvPr id="231" name="Google Shape;231;p30"/>
          <p:cNvSpPr/>
          <p:nvPr/>
        </p:nvSpPr>
        <p:spPr>
          <a:xfrm>
            <a:off x="1093525" y="3658125"/>
            <a:ext cx="683400" cy="416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i: i32</a:t>
            </a:r>
            <a:endParaRPr/>
          </a:p>
        </p:txBody>
      </p:sp>
      <p:sp>
        <p:nvSpPr>
          <p:cNvPr id="232" name="Google Shape;232;p30"/>
          <p:cNvSpPr txBox="1"/>
          <p:nvPr/>
        </p:nvSpPr>
        <p:spPr>
          <a:xfrm>
            <a:off x="364500" y="3666375"/>
            <a:ext cx="6510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chemeClr val="dk1"/>
                </a:solidFill>
              </a:rPr>
              <a:t>s:S</a:t>
            </a:r>
            <a:endParaRPr b="1"/>
          </a:p>
        </p:txBody>
      </p:sp>
      <p:sp>
        <p:nvSpPr>
          <p:cNvPr id="233" name="Google Shape;233;p30"/>
          <p:cNvSpPr txBox="1"/>
          <p:nvPr/>
        </p:nvSpPr>
        <p:spPr>
          <a:xfrm>
            <a:off x="4173600" y="3249675"/>
            <a:ext cx="1084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it">
                <a:solidFill>
                  <a:schemeClr val="dk1"/>
                </a:solidFill>
              </a:rPr>
              <a:t>distruttore</a:t>
            </a:r>
            <a:endParaRPr i="1"/>
          </a:p>
        </p:txBody>
      </p:sp>
      <p:grpSp>
        <p:nvGrpSpPr>
          <p:cNvPr id="234" name="Google Shape;234;p30"/>
          <p:cNvGrpSpPr/>
          <p:nvPr/>
        </p:nvGrpSpPr>
        <p:grpSpPr>
          <a:xfrm>
            <a:off x="5257800" y="3241425"/>
            <a:ext cx="1366800" cy="416700"/>
            <a:chOff x="4572000" y="3241425"/>
            <a:chExt cx="1366800" cy="416700"/>
          </a:xfrm>
        </p:grpSpPr>
        <p:sp>
          <p:nvSpPr>
            <p:cNvPr id="235" name="Google Shape;235;p30"/>
            <p:cNvSpPr/>
            <p:nvPr/>
          </p:nvSpPr>
          <p:spPr>
            <a:xfrm>
              <a:off x="4572000" y="3241425"/>
              <a:ext cx="1366800" cy="4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30"/>
            <p:cNvSpPr/>
            <p:nvPr/>
          </p:nvSpPr>
          <p:spPr>
            <a:xfrm>
              <a:off x="4974875" y="3332675"/>
              <a:ext cx="234300" cy="1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37" name="Google Shape;237;p30"/>
          <p:cNvCxnSpPr>
            <a:stCxn id="236" idx="3"/>
            <a:endCxn id="238" idx="1"/>
          </p:cNvCxnSpPr>
          <p:nvPr/>
        </p:nvCxnSpPr>
        <p:spPr>
          <a:xfrm>
            <a:off x="5894975" y="3430325"/>
            <a:ext cx="1564500" cy="3300"/>
          </a:xfrm>
          <a:prstGeom prst="straightConnector1">
            <a:avLst/>
          </a:prstGeom>
          <a:noFill/>
          <a:ln cap="flat" cmpd="sng" w="19050">
            <a:solidFill>
              <a:schemeClr val="dk2"/>
            </a:solidFill>
            <a:prstDash val="solid"/>
            <a:round/>
            <a:headEnd len="med" w="med" type="oval"/>
            <a:tailEnd len="med" w="med" type="triangle"/>
          </a:ln>
        </p:spPr>
      </p:cxnSp>
      <p:sp>
        <p:nvSpPr>
          <p:cNvPr id="239" name="Google Shape;239;p30"/>
          <p:cNvSpPr txBox="1"/>
          <p:nvPr/>
        </p:nvSpPr>
        <p:spPr>
          <a:xfrm>
            <a:off x="4057525" y="3666375"/>
            <a:ext cx="1200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it">
                <a:solidFill>
                  <a:schemeClr val="dk1"/>
                </a:solidFill>
              </a:rPr>
              <a:t>dimensione</a:t>
            </a:r>
            <a:endParaRPr i="1"/>
          </a:p>
        </p:txBody>
      </p:sp>
      <p:sp>
        <p:nvSpPr>
          <p:cNvPr id="240" name="Google Shape;240;p30"/>
          <p:cNvSpPr/>
          <p:nvPr/>
        </p:nvSpPr>
        <p:spPr>
          <a:xfrm>
            <a:off x="5257800" y="3658125"/>
            <a:ext cx="1366800" cy="4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4</a:t>
            </a:r>
            <a:endParaRPr/>
          </a:p>
        </p:txBody>
      </p:sp>
      <p:sp>
        <p:nvSpPr>
          <p:cNvPr id="241" name="Google Shape;241;p30"/>
          <p:cNvSpPr txBox="1"/>
          <p:nvPr/>
        </p:nvSpPr>
        <p:spPr>
          <a:xfrm>
            <a:off x="3891000" y="4083075"/>
            <a:ext cx="13668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it">
                <a:solidFill>
                  <a:schemeClr val="dk1"/>
                </a:solidFill>
              </a:rPr>
              <a:t>allineamento</a:t>
            </a:r>
            <a:endParaRPr i="1"/>
          </a:p>
        </p:txBody>
      </p:sp>
      <p:sp>
        <p:nvSpPr>
          <p:cNvPr id="242" name="Google Shape;242;p30"/>
          <p:cNvSpPr/>
          <p:nvPr/>
        </p:nvSpPr>
        <p:spPr>
          <a:xfrm>
            <a:off x="5257800" y="4074825"/>
            <a:ext cx="1366800" cy="4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it"/>
              <a:t>4</a:t>
            </a:r>
            <a:endParaRPr/>
          </a:p>
        </p:txBody>
      </p:sp>
      <p:sp>
        <p:nvSpPr>
          <p:cNvPr id="243" name="Google Shape;243;p30"/>
          <p:cNvSpPr txBox="1"/>
          <p:nvPr/>
        </p:nvSpPr>
        <p:spPr>
          <a:xfrm>
            <a:off x="4173600" y="4508025"/>
            <a:ext cx="10842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it">
                <a:solidFill>
                  <a:schemeClr val="dk1"/>
                </a:solidFill>
              </a:rPr>
              <a:t>print</a:t>
            </a:r>
            <a:endParaRPr i="1"/>
          </a:p>
        </p:txBody>
      </p:sp>
      <p:grpSp>
        <p:nvGrpSpPr>
          <p:cNvPr id="244" name="Google Shape;244;p30"/>
          <p:cNvGrpSpPr/>
          <p:nvPr/>
        </p:nvGrpSpPr>
        <p:grpSpPr>
          <a:xfrm>
            <a:off x="5257800" y="4499775"/>
            <a:ext cx="1366800" cy="416700"/>
            <a:chOff x="4572000" y="3241425"/>
            <a:chExt cx="1366800" cy="416700"/>
          </a:xfrm>
        </p:grpSpPr>
        <p:sp>
          <p:nvSpPr>
            <p:cNvPr id="245" name="Google Shape;245;p30"/>
            <p:cNvSpPr/>
            <p:nvPr/>
          </p:nvSpPr>
          <p:spPr>
            <a:xfrm>
              <a:off x="4572000" y="3241425"/>
              <a:ext cx="1366800" cy="416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30"/>
            <p:cNvSpPr/>
            <p:nvPr/>
          </p:nvSpPr>
          <p:spPr>
            <a:xfrm>
              <a:off x="4974875" y="3332675"/>
              <a:ext cx="234300" cy="19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47" name="Google Shape;247;p30"/>
          <p:cNvCxnSpPr>
            <a:stCxn id="246" idx="3"/>
            <a:endCxn id="248" idx="1"/>
          </p:cNvCxnSpPr>
          <p:nvPr/>
        </p:nvCxnSpPr>
        <p:spPr>
          <a:xfrm>
            <a:off x="5894975" y="4688675"/>
            <a:ext cx="1564500" cy="3300"/>
          </a:xfrm>
          <a:prstGeom prst="straightConnector1">
            <a:avLst/>
          </a:prstGeom>
          <a:noFill/>
          <a:ln cap="flat" cmpd="sng" w="19050">
            <a:solidFill>
              <a:schemeClr val="dk2"/>
            </a:solidFill>
            <a:prstDash val="solid"/>
            <a:round/>
            <a:headEnd len="med" w="med" type="oval"/>
            <a:tailEnd len="med" w="med" type="triangle"/>
          </a:ln>
        </p:spPr>
      </p:cxnSp>
      <p:sp>
        <p:nvSpPr>
          <p:cNvPr id="249" name="Google Shape;249;p30"/>
          <p:cNvSpPr txBox="1"/>
          <p:nvPr/>
        </p:nvSpPr>
        <p:spPr>
          <a:xfrm>
            <a:off x="4688800" y="4892425"/>
            <a:ext cx="2770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VTABLE_impl_Print_for_</a:t>
            </a:r>
            <a:r>
              <a:rPr b="1" lang="it">
                <a:solidFill>
                  <a:schemeClr val="dk1"/>
                </a:solidFill>
                <a:latin typeface="Consolas"/>
                <a:ea typeface="Consolas"/>
                <a:cs typeface="Consolas"/>
                <a:sym typeface="Consolas"/>
              </a:rPr>
              <a:t>S</a:t>
            </a:r>
            <a:endParaRPr b="1">
              <a:latin typeface="Consolas"/>
              <a:ea typeface="Consolas"/>
              <a:cs typeface="Consolas"/>
              <a:sym typeface="Consolas"/>
            </a:endParaRPr>
          </a:p>
        </p:txBody>
      </p:sp>
      <p:grpSp>
        <p:nvGrpSpPr>
          <p:cNvPr id="250" name="Google Shape;250;p30"/>
          <p:cNvGrpSpPr/>
          <p:nvPr/>
        </p:nvGrpSpPr>
        <p:grpSpPr>
          <a:xfrm>
            <a:off x="2298850" y="2525525"/>
            <a:ext cx="1366800" cy="416700"/>
            <a:chOff x="4572000" y="3241425"/>
            <a:chExt cx="1366800" cy="416700"/>
          </a:xfrm>
        </p:grpSpPr>
        <p:sp>
          <p:nvSpPr>
            <p:cNvPr id="251" name="Google Shape;251;p30"/>
            <p:cNvSpPr/>
            <p:nvPr/>
          </p:nvSpPr>
          <p:spPr>
            <a:xfrm>
              <a:off x="4572000" y="3241425"/>
              <a:ext cx="1366800" cy="416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30"/>
            <p:cNvSpPr/>
            <p:nvPr/>
          </p:nvSpPr>
          <p:spPr>
            <a:xfrm>
              <a:off x="4974875" y="3332675"/>
              <a:ext cx="234300" cy="1953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3" name="Google Shape;253;p30"/>
          <p:cNvCxnSpPr>
            <a:stCxn id="252" idx="3"/>
            <a:endCxn id="231" idx="0"/>
          </p:cNvCxnSpPr>
          <p:nvPr/>
        </p:nvCxnSpPr>
        <p:spPr>
          <a:xfrm flipH="1">
            <a:off x="1435125" y="2714425"/>
            <a:ext cx="1500900" cy="943800"/>
          </a:xfrm>
          <a:prstGeom prst="curvedConnector4">
            <a:avLst>
              <a:gd fmla="val 3931" name="adj1"/>
              <a:gd fmla="val 55168" name="adj2"/>
            </a:avLst>
          </a:prstGeom>
          <a:noFill/>
          <a:ln cap="flat" cmpd="sng" w="19050">
            <a:solidFill>
              <a:schemeClr val="dk2"/>
            </a:solidFill>
            <a:prstDash val="solid"/>
            <a:round/>
            <a:headEnd len="med" w="med" type="oval"/>
            <a:tailEnd len="med" w="med" type="triangle"/>
          </a:ln>
        </p:spPr>
      </p:cxnSp>
      <p:grpSp>
        <p:nvGrpSpPr>
          <p:cNvPr id="254" name="Google Shape;254;p30"/>
          <p:cNvGrpSpPr/>
          <p:nvPr/>
        </p:nvGrpSpPr>
        <p:grpSpPr>
          <a:xfrm>
            <a:off x="3665650" y="2525525"/>
            <a:ext cx="1366800" cy="416700"/>
            <a:chOff x="4572000" y="3241425"/>
            <a:chExt cx="1366800" cy="416700"/>
          </a:xfrm>
        </p:grpSpPr>
        <p:sp>
          <p:nvSpPr>
            <p:cNvPr id="255" name="Google Shape;255;p30"/>
            <p:cNvSpPr/>
            <p:nvPr/>
          </p:nvSpPr>
          <p:spPr>
            <a:xfrm>
              <a:off x="4572000" y="3241425"/>
              <a:ext cx="1366800" cy="4167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30"/>
            <p:cNvSpPr/>
            <p:nvPr/>
          </p:nvSpPr>
          <p:spPr>
            <a:xfrm>
              <a:off x="4974875" y="3332675"/>
              <a:ext cx="234300" cy="1953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57" name="Google Shape;257;p30"/>
          <p:cNvCxnSpPr>
            <a:stCxn id="256" idx="3"/>
            <a:endCxn id="235" idx="0"/>
          </p:cNvCxnSpPr>
          <p:nvPr/>
        </p:nvCxnSpPr>
        <p:spPr>
          <a:xfrm>
            <a:off x="4302825" y="2714425"/>
            <a:ext cx="1638300" cy="527100"/>
          </a:xfrm>
          <a:prstGeom prst="curvedConnector2">
            <a:avLst/>
          </a:prstGeom>
          <a:noFill/>
          <a:ln cap="flat" cmpd="sng" w="19050">
            <a:solidFill>
              <a:schemeClr val="dk2"/>
            </a:solidFill>
            <a:prstDash val="solid"/>
            <a:round/>
            <a:headEnd len="med" w="med" type="oval"/>
            <a:tailEnd len="med" w="med" type="triangle"/>
          </a:ln>
        </p:spPr>
      </p:cxnSp>
      <p:sp>
        <p:nvSpPr>
          <p:cNvPr id="238" name="Google Shape;238;p30"/>
          <p:cNvSpPr txBox="1"/>
          <p:nvPr/>
        </p:nvSpPr>
        <p:spPr>
          <a:xfrm>
            <a:off x="7459475" y="3233525"/>
            <a:ext cx="10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 … }</a:t>
            </a:r>
            <a:endParaRPr b="1">
              <a:latin typeface="Consolas"/>
              <a:ea typeface="Consolas"/>
              <a:cs typeface="Consolas"/>
              <a:sym typeface="Consolas"/>
            </a:endParaRPr>
          </a:p>
        </p:txBody>
      </p:sp>
      <p:sp>
        <p:nvSpPr>
          <p:cNvPr id="248" name="Google Shape;248;p30"/>
          <p:cNvSpPr txBox="1"/>
          <p:nvPr/>
        </p:nvSpPr>
        <p:spPr>
          <a:xfrm>
            <a:off x="7459475" y="4491875"/>
            <a:ext cx="10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 … }</a:t>
            </a:r>
            <a:endParaRPr b="1">
              <a:latin typeface="Consolas"/>
              <a:ea typeface="Consolas"/>
              <a:cs typeface="Consolas"/>
              <a:sym typeface="Consolas"/>
            </a:endParaRPr>
          </a:p>
        </p:txBody>
      </p:sp>
      <p:sp>
        <p:nvSpPr>
          <p:cNvPr id="258" name="Google Shape;258;p30"/>
          <p:cNvSpPr txBox="1"/>
          <p:nvPr/>
        </p:nvSpPr>
        <p:spPr>
          <a:xfrm>
            <a:off x="455650" y="2533775"/>
            <a:ext cx="1770300" cy="4002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it">
                <a:solidFill>
                  <a:srgbClr val="0B5394"/>
                </a:solidFill>
                <a:latin typeface="Consolas"/>
                <a:ea typeface="Consolas"/>
                <a:cs typeface="Consolas"/>
                <a:sym typeface="Consolas"/>
              </a:rPr>
              <a:t>&amp;s as &amp;dyn Print</a:t>
            </a:r>
            <a:endParaRPr b="1">
              <a:solidFill>
                <a:srgbClr val="0B5394"/>
              </a:solidFill>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 nella libreria standard</a:t>
            </a:r>
            <a:endParaRPr/>
          </a:p>
        </p:txBody>
      </p:sp>
      <p:sp>
        <p:nvSpPr>
          <p:cNvPr id="264" name="Google Shape;264;p3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definisce un insieme di tratti base la cui eventuale implementazione da parte di un dato tipo abilita una serie di scorciatoie sintattiche legate agli operatori presenti nel linguaggio</a:t>
            </a:r>
            <a:endParaRPr/>
          </a:p>
          <a:p>
            <a:pPr indent="-317500" lvl="1" marL="914400" rtl="0" algn="l">
              <a:spcBef>
                <a:spcPts val="0"/>
              </a:spcBef>
              <a:spcAft>
                <a:spcPts val="0"/>
              </a:spcAft>
              <a:buSzPts val="1400"/>
              <a:buChar char="○"/>
            </a:pPr>
            <a:r>
              <a:rPr lang="it"/>
              <a:t>Sostituendo, a tutti gli effetti, il meccanismo di operator overloading presente nel linguaggio C++</a:t>
            </a:r>
            <a:endParaRPr/>
          </a:p>
          <a:p>
            <a:pPr indent="-342900" lvl="0" marL="457200" rtl="0" algn="l">
              <a:spcBef>
                <a:spcPts val="0"/>
              </a:spcBef>
              <a:spcAft>
                <a:spcPts val="0"/>
              </a:spcAft>
              <a:buSzPts val="1800"/>
              <a:buChar char="●"/>
            </a:pPr>
            <a:r>
              <a:rPr lang="it"/>
              <a:t>E’ possibile confrontare due istanze di un dato tipo con gli operatori </a:t>
            </a:r>
            <a:r>
              <a:rPr b="1" lang="it">
                <a:solidFill>
                  <a:srgbClr val="0B5394"/>
                </a:solidFill>
                <a:latin typeface="Consolas"/>
                <a:ea typeface="Consolas"/>
                <a:cs typeface="Consolas"/>
                <a:sym typeface="Consolas"/>
              </a:rPr>
              <a:t>==</a:t>
            </a:r>
            <a:r>
              <a:rPr lang="it"/>
              <a:t> e </a:t>
            </a:r>
            <a:r>
              <a:rPr b="1" lang="it">
                <a:solidFill>
                  <a:srgbClr val="0B5394"/>
                </a:solidFill>
                <a:latin typeface="Consolas"/>
                <a:ea typeface="Consolas"/>
                <a:cs typeface="Consolas"/>
                <a:sym typeface="Consolas"/>
              </a:rPr>
              <a:t>!=</a:t>
            </a:r>
            <a:r>
              <a:rPr b="1" lang="it">
                <a:latin typeface="Consolas"/>
                <a:ea typeface="Consolas"/>
                <a:cs typeface="Consolas"/>
                <a:sym typeface="Consolas"/>
              </a:rPr>
              <a:t> </a:t>
            </a:r>
            <a:r>
              <a:rPr lang="it"/>
              <a:t>se il tipo implementa i tratti </a:t>
            </a:r>
            <a:r>
              <a:rPr b="1" lang="it">
                <a:solidFill>
                  <a:srgbClr val="0B5394"/>
                </a:solidFill>
                <a:latin typeface="Consolas"/>
                <a:ea typeface="Consolas"/>
                <a:cs typeface="Consolas"/>
                <a:sym typeface="Consolas"/>
              </a:rPr>
              <a:t>Eq</a:t>
            </a:r>
            <a:r>
              <a:rPr lang="it"/>
              <a:t> o </a:t>
            </a:r>
            <a:r>
              <a:rPr b="1" lang="it">
                <a:solidFill>
                  <a:srgbClr val="0B5394"/>
                </a:solidFill>
                <a:latin typeface="Consolas"/>
                <a:ea typeface="Consolas"/>
                <a:cs typeface="Consolas"/>
                <a:sym typeface="Consolas"/>
              </a:rPr>
              <a:t>PartialEq</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 possibile un confronto basato su </a:t>
            </a:r>
            <a:r>
              <a:rPr b="1" lang="it">
                <a:latin typeface="Consolas"/>
                <a:ea typeface="Consolas"/>
                <a:cs typeface="Consolas"/>
                <a:sym typeface="Consolas"/>
              </a:rPr>
              <a:t>&lt;</a:t>
            </a:r>
            <a:r>
              <a:rPr lang="it"/>
              <a:t>, </a:t>
            </a:r>
            <a:r>
              <a:rPr b="1" lang="it">
                <a:latin typeface="Consolas"/>
                <a:ea typeface="Consolas"/>
                <a:cs typeface="Consolas"/>
                <a:sym typeface="Consolas"/>
              </a:rPr>
              <a:t>&gt;</a:t>
            </a:r>
            <a:r>
              <a:rPr lang="it"/>
              <a:t>, </a:t>
            </a:r>
            <a:r>
              <a:rPr b="1" lang="it">
                <a:latin typeface="Consolas"/>
                <a:ea typeface="Consolas"/>
                <a:cs typeface="Consolas"/>
                <a:sym typeface="Consolas"/>
              </a:rPr>
              <a:t>&lt;=</a:t>
            </a:r>
            <a:r>
              <a:rPr lang="it"/>
              <a:t> e</a:t>
            </a:r>
            <a:r>
              <a:rPr b="1" lang="it">
                <a:latin typeface="Consolas"/>
                <a:ea typeface="Consolas"/>
                <a:cs typeface="Consolas"/>
                <a:sym typeface="Consolas"/>
              </a:rPr>
              <a:t> &gt;=</a:t>
            </a:r>
            <a:r>
              <a:rPr lang="it"/>
              <a:t> se il tipo implementa i tratti </a:t>
            </a:r>
            <a:r>
              <a:rPr b="1" lang="it">
                <a:solidFill>
                  <a:srgbClr val="0B5394"/>
                </a:solidFill>
                <a:latin typeface="Consolas"/>
                <a:ea typeface="Consolas"/>
                <a:cs typeface="Consolas"/>
                <a:sym typeface="Consolas"/>
              </a:rPr>
              <a:t>Ord</a:t>
            </a:r>
            <a:r>
              <a:rPr lang="it"/>
              <a:t> o </a:t>
            </a:r>
            <a:r>
              <a:rPr b="1" lang="it">
                <a:solidFill>
                  <a:srgbClr val="0B5394"/>
                </a:solidFill>
                <a:latin typeface="Consolas"/>
                <a:ea typeface="Consolas"/>
                <a:cs typeface="Consolas"/>
                <a:sym typeface="Consolas"/>
              </a:rPr>
              <a:t>PartialOrd</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Gli operatori binari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&amp;</a:t>
            </a:r>
            <a:r>
              <a:rPr lang="it"/>
              <a:t>, </a:t>
            </a:r>
            <a:r>
              <a:rPr b="1" lang="it">
                <a:solidFill>
                  <a:srgbClr val="0B5394"/>
                </a:solidFill>
                <a:latin typeface="Consolas"/>
                <a:ea typeface="Consolas"/>
                <a:cs typeface="Consolas"/>
                <a:sym typeface="Consolas"/>
              </a:rPr>
              <a:t>^</a:t>
            </a:r>
            <a:r>
              <a:rPr lang="it"/>
              <a:t>, </a:t>
            </a:r>
            <a:r>
              <a:rPr b="1" lang="it">
                <a:solidFill>
                  <a:srgbClr val="0B5394"/>
                </a:solidFill>
                <a:latin typeface="Consolas"/>
                <a:ea typeface="Consolas"/>
                <a:cs typeface="Consolas"/>
                <a:sym typeface="Consolas"/>
              </a:rPr>
              <a:t>&lt;&lt;</a:t>
            </a:r>
            <a:r>
              <a:rPr lang="it"/>
              <a:t>, </a:t>
            </a:r>
            <a:r>
              <a:rPr b="1" lang="it">
                <a:solidFill>
                  <a:srgbClr val="0B5394"/>
                </a:solidFill>
                <a:latin typeface="Consolas"/>
                <a:ea typeface="Consolas"/>
                <a:cs typeface="Consolas"/>
                <a:sym typeface="Consolas"/>
              </a:rPr>
              <a:t>&gt;&gt;</a:t>
            </a:r>
            <a:r>
              <a:rPr lang="it"/>
              <a:t> sono rispettivamente associati ai tratti </a:t>
            </a:r>
            <a:r>
              <a:rPr b="1" lang="it">
                <a:solidFill>
                  <a:srgbClr val="0B5394"/>
                </a:solidFill>
                <a:latin typeface="Consolas"/>
                <a:ea typeface="Consolas"/>
                <a:cs typeface="Consolas"/>
                <a:sym typeface="Consolas"/>
              </a:rPr>
              <a:t>Add</a:t>
            </a:r>
            <a:r>
              <a:rPr lang="it"/>
              <a:t>, </a:t>
            </a:r>
            <a:r>
              <a:rPr b="1" lang="it">
                <a:solidFill>
                  <a:srgbClr val="0B5394"/>
                </a:solidFill>
                <a:latin typeface="Consolas"/>
                <a:ea typeface="Consolas"/>
                <a:cs typeface="Consolas"/>
                <a:sym typeface="Consolas"/>
              </a:rPr>
              <a:t>Sub</a:t>
            </a:r>
            <a:r>
              <a:rPr lang="it"/>
              <a:t>, </a:t>
            </a:r>
            <a:r>
              <a:rPr b="1" lang="it">
                <a:solidFill>
                  <a:srgbClr val="0B5394"/>
                </a:solidFill>
                <a:latin typeface="Consolas"/>
                <a:ea typeface="Consolas"/>
                <a:cs typeface="Consolas"/>
                <a:sym typeface="Consolas"/>
              </a:rPr>
              <a:t>Mul</a:t>
            </a:r>
            <a:r>
              <a:rPr lang="it"/>
              <a:t>, </a:t>
            </a:r>
            <a:r>
              <a:rPr b="1" lang="it">
                <a:solidFill>
                  <a:srgbClr val="0B5394"/>
                </a:solidFill>
                <a:latin typeface="Consolas"/>
                <a:ea typeface="Consolas"/>
                <a:cs typeface="Consolas"/>
                <a:sym typeface="Consolas"/>
              </a:rPr>
              <a:t>Div</a:t>
            </a:r>
            <a:r>
              <a:rPr lang="it"/>
              <a:t>, </a:t>
            </a:r>
            <a:r>
              <a:rPr b="1" lang="it">
                <a:solidFill>
                  <a:srgbClr val="0B5394"/>
                </a:solidFill>
                <a:latin typeface="Consolas"/>
                <a:ea typeface="Consolas"/>
                <a:cs typeface="Consolas"/>
                <a:sym typeface="Consolas"/>
              </a:rPr>
              <a:t>Rem</a:t>
            </a:r>
            <a:r>
              <a:rPr lang="it"/>
              <a:t>, </a:t>
            </a:r>
            <a:r>
              <a:rPr b="1" lang="it">
                <a:solidFill>
                  <a:srgbClr val="0B5394"/>
                </a:solidFill>
                <a:latin typeface="Consolas"/>
                <a:ea typeface="Consolas"/>
                <a:cs typeface="Consolas"/>
                <a:sym typeface="Consolas"/>
              </a:rPr>
              <a:t>BitAnd</a:t>
            </a:r>
            <a:r>
              <a:rPr lang="it"/>
              <a:t>, </a:t>
            </a:r>
            <a:r>
              <a:rPr b="1" lang="it">
                <a:solidFill>
                  <a:srgbClr val="0B5394"/>
                </a:solidFill>
                <a:latin typeface="Consolas"/>
                <a:ea typeface="Consolas"/>
                <a:cs typeface="Consolas"/>
                <a:sym typeface="Consolas"/>
              </a:rPr>
              <a:t>BitXor</a:t>
            </a:r>
            <a:r>
              <a:rPr lang="it"/>
              <a:t>, </a:t>
            </a:r>
            <a:r>
              <a:rPr b="1" lang="it">
                <a:solidFill>
                  <a:srgbClr val="0B5394"/>
                </a:solidFill>
                <a:latin typeface="Consolas"/>
                <a:ea typeface="Consolas"/>
                <a:cs typeface="Consolas"/>
                <a:sym typeface="Consolas"/>
              </a:rPr>
              <a:t>Shl</a:t>
            </a:r>
            <a:r>
              <a:rPr lang="it"/>
              <a:t>, </a:t>
            </a:r>
            <a:r>
              <a:rPr b="1" lang="it">
                <a:solidFill>
                  <a:srgbClr val="0B5394"/>
                </a:solidFill>
                <a:latin typeface="Consolas"/>
                <a:ea typeface="Consolas"/>
                <a:cs typeface="Consolas"/>
                <a:sym typeface="Consolas"/>
              </a:rPr>
              <a:t>Shr</a:t>
            </a:r>
            <a:endParaRPr>
              <a:solidFill>
                <a:srgbClr val="0B5394"/>
              </a:solidFill>
            </a:endParaRPr>
          </a:p>
          <a:p>
            <a:pPr indent="-317500" lvl="1" marL="914400" rtl="0" algn="l">
              <a:spcBef>
                <a:spcPts val="0"/>
              </a:spcBef>
              <a:spcAft>
                <a:spcPts val="0"/>
              </a:spcAft>
              <a:buSzPts val="1400"/>
              <a:buChar char="○"/>
            </a:pPr>
            <a:r>
              <a:rPr lang="it"/>
              <a:t>Le operazioni unarie </a:t>
            </a:r>
            <a:r>
              <a:rPr lang="it">
                <a:solidFill>
                  <a:srgbClr val="0B5394"/>
                </a:solidFill>
              </a:rPr>
              <a:t>-</a:t>
            </a:r>
            <a:r>
              <a:rPr lang="it"/>
              <a:t> e </a:t>
            </a:r>
            <a:r>
              <a:rPr lang="it">
                <a:solidFill>
                  <a:srgbClr val="0B5394"/>
                </a:solidFill>
              </a:rPr>
              <a:t>!</a:t>
            </a:r>
            <a:r>
              <a:rPr lang="it"/>
              <a:t> corrispondono a </a:t>
            </a:r>
            <a:r>
              <a:rPr b="1" lang="it">
                <a:solidFill>
                  <a:srgbClr val="0B5394"/>
                </a:solidFill>
                <a:latin typeface="Consolas"/>
                <a:ea typeface="Consolas"/>
                <a:cs typeface="Consolas"/>
                <a:sym typeface="Consolas"/>
              </a:rPr>
              <a:t>Neg</a:t>
            </a:r>
            <a:r>
              <a:rPr lang="it"/>
              <a:t> e </a:t>
            </a:r>
            <a:r>
              <a:rPr b="1" lang="it">
                <a:solidFill>
                  <a:srgbClr val="0B5394"/>
                </a:solidFill>
                <a:latin typeface="Consolas"/>
                <a:ea typeface="Consolas"/>
                <a:cs typeface="Consolas"/>
                <a:sym typeface="Consolas"/>
              </a:rPr>
              <a:t>No</a:t>
            </a:r>
            <a:r>
              <a:rPr b="1" lang="it">
                <a:solidFill>
                  <a:srgbClr val="0B5394"/>
                </a:solidFill>
                <a:latin typeface="Consolas"/>
                <a:ea typeface="Consolas"/>
                <a:cs typeface="Consolas"/>
                <a:sym typeface="Consolas"/>
              </a:rPr>
              <a:t>t</a:t>
            </a:r>
            <a:endParaRPr>
              <a:solidFill>
                <a:srgbClr val="0B5394"/>
              </a:solidFill>
            </a:endParaRPr>
          </a:p>
        </p:txBody>
      </p:sp>
      <p:sp>
        <p:nvSpPr>
          <p:cNvPr id="265" name="Google Shape;265;p3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i confronti di uguaglianza</a:t>
            </a:r>
            <a:endParaRPr/>
          </a:p>
        </p:txBody>
      </p:sp>
      <p:sp>
        <p:nvSpPr>
          <p:cNvPr id="271" name="Google Shape;271;p32"/>
          <p:cNvSpPr txBox="1"/>
          <p:nvPr>
            <p:ph idx="1" type="body"/>
          </p:nvPr>
        </p:nvSpPr>
        <p:spPr>
          <a:xfrm>
            <a:off x="311700" y="1280525"/>
            <a:ext cx="8520600" cy="4017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Implementare un confronto di uguaglianza richiede il puntuale rispetto di alcune proprietà logiche essenziali</a:t>
            </a:r>
            <a:endParaRPr/>
          </a:p>
          <a:p>
            <a:pPr indent="-317500" lvl="1" marL="914400" rtl="0" algn="l">
              <a:spcBef>
                <a:spcPts val="0"/>
              </a:spcBef>
              <a:spcAft>
                <a:spcPts val="0"/>
              </a:spcAft>
              <a:buSzPts val="1400"/>
              <a:buChar char="○"/>
            </a:pPr>
            <a:r>
              <a:rPr lang="it"/>
              <a:t>Riflessività, simmetria, transitività</a:t>
            </a:r>
            <a:endParaRPr/>
          </a:p>
          <a:p>
            <a:pPr indent="-342900" lvl="0" marL="457200" rtl="0" algn="l">
              <a:spcBef>
                <a:spcPts val="0"/>
              </a:spcBef>
              <a:spcAft>
                <a:spcPts val="0"/>
              </a:spcAft>
              <a:buSzPts val="1800"/>
              <a:buChar char="●"/>
            </a:pPr>
            <a:r>
              <a:rPr lang="it"/>
              <a:t>Rust introduce due tratti per esprimere questa capacità</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PartialEq</a:t>
            </a:r>
            <a:r>
              <a:rPr lang="it"/>
              <a:t> ed </a:t>
            </a:r>
            <a:r>
              <a:rPr b="1" lang="it">
                <a:solidFill>
                  <a:srgbClr val="0B5394"/>
                </a:solidFill>
                <a:latin typeface="Consolas"/>
                <a:ea typeface="Consolas"/>
                <a:cs typeface="Consolas"/>
                <a:sym typeface="Consolas"/>
              </a:rPr>
              <a:t>Eq</a:t>
            </a:r>
            <a:r>
              <a:rPr lang="it"/>
              <a:t>, entrambi definiti dai metodi </a:t>
            </a:r>
            <a:r>
              <a:rPr b="1" lang="it">
                <a:solidFill>
                  <a:srgbClr val="0B5394"/>
                </a:solidFill>
                <a:latin typeface="Consolas"/>
                <a:ea typeface="Consolas"/>
                <a:cs typeface="Consolas"/>
                <a:sym typeface="Consolas"/>
              </a:rPr>
              <a:t>eq(&amp;self, other: &amp;RHS)-&gt; bool</a:t>
            </a:r>
            <a:r>
              <a:rPr b="1" lang="it">
                <a:latin typeface="Consolas"/>
                <a:ea typeface="Consolas"/>
                <a:cs typeface="Consolas"/>
                <a:sym typeface="Consolas"/>
              </a:rPr>
              <a:t> </a:t>
            </a:r>
            <a:r>
              <a:rPr lang="it"/>
              <a:t>e </a:t>
            </a:r>
            <a:r>
              <a:rPr b="1" lang="it">
                <a:solidFill>
                  <a:srgbClr val="0B5394"/>
                </a:solidFill>
                <a:latin typeface="Consolas"/>
                <a:ea typeface="Consolas"/>
                <a:cs typeface="Consolas"/>
                <a:sym typeface="Consolas"/>
              </a:rPr>
              <a:t>ne(&amp;self, other: &amp;RHS)</a:t>
            </a:r>
            <a:endParaRPr>
              <a:solidFill>
                <a:srgbClr val="0B5394"/>
              </a:solidFill>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PartialEq</a:t>
            </a:r>
            <a:r>
              <a:rPr lang="it"/>
              <a:t> richiede che siano garantite, dall’implementazione, sia la proprietà simmetrica sia quella transitiva</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Eq</a:t>
            </a:r>
            <a:r>
              <a:rPr lang="it"/>
              <a:t> (che è un sotto-tratto di </a:t>
            </a:r>
            <a:r>
              <a:rPr b="1" lang="it">
                <a:solidFill>
                  <a:srgbClr val="0B5394"/>
                </a:solidFill>
              </a:rPr>
              <a:t>PartialEq</a:t>
            </a:r>
            <a:r>
              <a:rPr lang="it"/>
              <a:t>) impone anche il rispetto della proprietà riflessiva: i tipi floating-point (f32 e f64) NON implementano questo tratto (NaN != NaN)</a:t>
            </a:r>
            <a:endParaRPr/>
          </a:p>
          <a:p>
            <a:pPr indent="-342900" lvl="0" marL="457200" rtl="0" algn="l">
              <a:spcBef>
                <a:spcPts val="0"/>
              </a:spcBef>
              <a:spcAft>
                <a:spcPts val="0"/>
              </a:spcAft>
              <a:buSzPts val="1800"/>
              <a:buChar char="●"/>
            </a:pPr>
            <a:r>
              <a:rPr lang="it"/>
              <a:t>Il tipo associato </a:t>
            </a:r>
            <a:r>
              <a:rPr b="1" lang="it">
                <a:solidFill>
                  <a:srgbClr val="0B5394"/>
                </a:solidFill>
                <a:latin typeface="Consolas"/>
                <a:ea typeface="Consolas"/>
                <a:cs typeface="Consolas"/>
                <a:sym typeface="Consolas"/>
              </a:rPr>
              <a:t>RHS</a:t>
            </a:r>
            <a:r>
              <a:rPr lang="it"/>
              <a:t> è definito, per default, come </a:t>
            </a:r>
            <a:r>
              <a:rPr b="1" lang="it">
                <a:solidFill>
                  <a:srgbClr val="0B5394"/>
                </a:solidFill>
                <a:latin typeface="Consolas"/>
                <a:ea typeface="Consolas"/>
                <a:cs typeface="Consolas"/>
                <a:sym typeface="Consolas"/>
              </a:rPr>
              <a:t>Self</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In rari casi può essere necessario permettere confronti tra tipi differenti: quando lo si fa occorre fare particolare attenzione al rispetto delle proprietà suddette</a:t>
            </a:r>
            <a:endParaRPr/>
          </a:p>
          <a:p>
            <a:pPr indent="-342900" lvl="0" marL="457200" rtl="0" algn="l">
              <a:spcBef>
                <a:spcPts val="0"/>
              </a:spcBef>
              <a:spcAft>
                <a:spcPts val="0"/>
              </a:spcAft>
              <a:buSzPts val="1800"/>
              <a:buChar char="●"/>
            </a:pPr>
            <a:r>
              <a:rPr lang="it"/>
              <a:t>Il metodo </a:t>
            </a:r>
            <a:r>
              <a:rPr b="1" lang="it">
                <a:solidFill>
                  <a:srgbClr val="0B5394"/>
                </a:solidFill>
                <a:latin typeface="Consolas"/>
                <a:ea typeface="Consolas"/>
                <a:cs typeface="Consolas"/>
                <a:sym typeface="Consolas"/>
              </a:rPr>
              <a:t>ne(...)</a:t>
            </a:r>
            <a:r>
              <a:rPr lang="it"/>
              <a:t> è normalmente preso dalla sua implementazione di default</a:t>
            </a:r>
            <a:endParaRPr/>
          </a:p>
          <a:p>
            <a:pPr indent="-317500" lvl="1" marL="914400" rtl="0" algn="l">
              <a:spcBef>
                <a:spcPts val="0"/>
              </a:spcBef>
              <a:spcAft>
                <a:spcPts val="0"/>
              </a:spcAft>
              <a:buSzPts val="1400"/>
              <a:buChar char="○"/>
            </a:pPr>
            <a:r>
              <a:rPr lang="it"/>
              <a:t>Come opposto del risultato di </a:t>
            </a:r>
            <a:r>
              <a:rPr b="1" lang="it">
                <a:solidFill>
                  <a:srgbClr val="0B5394"/>
                </a:solidFill>
                <a:latin typeface="Consolas"/>
                <a:ea typeface="Consolas"/>
                <a:cs typeface="Consolas"/>
                <a:sym typeface="Consolas"/>
              </a:rPr>
              <a:t>eq(...)</a:t>
            </a:r>
            <a:endParaRPr b="1">
              <a:solidFill>
                <a:srgbClr val="0B5394"/>
              </a:solidFill>
              <a:latin typeface="Consolas"/>
              <a:ea typeface="Consolas"/>
              <a:cs typeface="Consolas"/>
              <a:sym typeface="Consolas"/>
            </a:endParaRPr>
          </a:p>
        </p:txBody>
      </p:sp>
      <p:sp>
        <p:nvSpPr>
          <p:cNvPr id="272" name="Google Shape;272;p3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Polimorfismo</a:t>
            </a:r>
            <a:endParaRPr/>
          </a:p>
        </p:txBody>
      </p:sp>
      <p:sp>
        <p:nvSpPr>
          <p:cNvPr id="69" name="Google Shape;69;p15"/>
          <p:cNvSpPr txBox="1"/>
          <p:nvPr>
            <p:ph idx="1" type="body"/>
          </p:nvPr>
        </p:nvSpPr>
        <p:spPr>
          <a:xfrm>
            <a:off x="311700" y="1280525"/>
            <a:ext cx="8520600" cy="4038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Sebbene il processo di analisi di un dominio applicativo tenda a favorire la sua suddivisione in una molteplicità di tipi distinti (classi, strutture, funzioni, ecc.), la necessità di minimizzare il codice scritto spinge verso l’identificazione di pattern comuni</a:t>
            </a:r>
            <a:endParaRPr/>
          </a:p>
          <a:p>
            <a:pPr indent="-317500" lvl="1" marL="914400" rtl="0" algn="l">
              <a:spcBef>
                <a:spcPts val="0"/>
              </a:spcBef>
              <a:spcAft>
                <a:spcPts val="0"/>
              </a:spcAft>
              <a:buSzPts val="1400"/>
              <a:buChar char="○"/>
            </a:pPr>
            <a:r>
              <a:rPr lang="it"/>
              <a:t>Che possano essere condivisi tra tali tipi per unificare la struttura del codice</a:t>
            </a:r>
            <a:endParaRPr/>
          </a:p>
          <a:p>
            <a:pPr indent="-317500" lvl="1" marL="914400" rtl="0" algn="l">
              <a:spcBef>
                <a:spcPts val="0"/>
              </a:spcBef>
              <a:spcAft>
                <a:spcPts val="0"/>
              </a:spcAft>
              <a:buSzPts val="1400"/>
              <a:buChar char="○"/>
            </a:pPr>
            <a:r>
              <a:rPr lang="it"/>
              <a:t>Principio DRY - </a:t>
            </a:r>
            <a:r>
              <a:rPr i="1" lang="it"/>
              <a:t>Don’t Repeat Yourself</a:t>
            </a:r>
            <a:endParaRPr i="1"/>
          </a:p>
          <a:p>
            <a:pPr indent="-342900" lvl="0" marL="457200" rtl="0" algn="l">
              <a:spcBef>
                <a:spcPts val="0"/>
              </a:spcBef>
              <a:spcAft>
                <a:spcPts val="0"/>
              </a:spcAft>
              <a:buSzPts val="1800"/>
              <a:buChar char="●"/>
            </a:pPr>
            <a:r>
              <a:rPr lang="it"/>
              <a:t>La soluzione individuata è il </a:t>
            </a:r>
            <a:r>
              <a:rPr b="1" lang="it">
                <a:solidFill>
                  <a:srgbClr val="0B5394"/>
                </a:solidFill>
              </a:rPr>
              <a:t>polimorfismo</a:t>
            </a:r>
            <a:r>
              <a:rPr lang="it"/>
              <a:t>: capacità offerta dai linguaggi di associare comportamenti comuni ad un insieme di tipi differenti </a:t>
            </a:r>
            <a:endParaRPr/>
          </a:p>
          <a:p>
            <a:pPr indent="-317500" lvl="1" marL="914400" rtl="0" algn="l">
              <a:spcBef>
                <a:spcPts val="0"/>
              </a:spcBef>
              <a:spcAft>
                <a:spcPts val="0"/>
              </a:spcAft>
              <a:buSzPts val="1400"/>
              <a:buChar char="○"/>
            </a:pPr>
            <a:r>
              <a:rPr lang="it"/>
              <a:t>Può basarsi sul paradigma della </a:t>
            </a:r>
            <a:r>
              <a:rPr b="1" lang="it">
                <a:solidFill>
                  <a:srgbClr val="0B5394"/>
                </a:solidFill>
              </a:rPr>
              <a:t>programmazione generica</a:t>
            </a:r>
            <a:r>
              <a:rPr lang="it"/>
              <a:t>, dove è possibile formulare funzioni o strutture dati in cui uno o più tipi non sono specificati per nome, ma tramite simboli astratti, abilitando così la scrittura di codice in grado di operare con una molteplicità di tipi</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Oppure può sfruttare la definizione di </a:t>
            </a:r>
            <a:r>
              <a:rPr b="1" lang="it">
                <a:solidFill>
                  <a:srgbClr val="0B5394"/>
                </a:solidFill>
              </a:rPr>
              <a:t>interfacce</a:t>
            </a:r>
            <a:r>
              <a:rPr lang="it"/>
              <a:t> comuni, che </a:t>
            </a:r>
            <a:r>
              <a:rPr lang="it"/>
              <a:t>possono essere implementate da</a:t>
            </a:r>
            <a:r>
              <a:rPr lang="it"/>
              <a:t>i singoli tipi: questo consente di fare riferimento all’interfaccia invece che al tipo concreto </a:t>
            </a:r>
            <a:endParaRPr/>
          </a:p>
          <a:p>
            <a:pPr indent="-317500" lvl="1" marL="914400" rtl="0" algn="l">
              <a:spcBef>
                <a:spcPts val="0"/>
              </a:spcBef>
              <a:spcAft>
                <a:spcPts val="0"/>
              </a:spcAft>
              <a:buSzPts val="1400"/>
              <a:buChar char="○"/>
            </a:pPr>
            <a:r>
              <a:rPr lang="it"/>
              <a:t>Nei linguaggi che implementano il concetto di </a:t>
            </a:r>
            <a:r>
              <a:rPr b="1" lang="it">
                <a:solidFill>
                  <a:srgbClr val="0B5394"/>
                </a:solidFill>
              </a:rPr>
              <a:t>ereditarietà</a:t>
            </a:r>
            <a:r>
              <a:rPr lang="it"/>
              <a:t>, il polimorfismo si può realizzare derivando più classi concrete da una super-classe in cui è definito il comportamento comune</a:t>
            </a:r>
            <a:endParaRPr/>
          </a:p>
        </p:txBody>
      </p:sp>
      <p:sp>
        <p:nvSpPr>
          <p:cNvPr id="70" name="Google Shape;70;p1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Gestire i confronti di ordine</a:t>
            </a:r>
            <a:endParaRPr/>
          </a:p>
        </p:txBody>
      </p:sp>
      <p:sp>
        <p:nvSpPr>
          <p:cNvPr id="278" name="Google Shape;278;p33"/>
          <p:cNvSpPr txBox="1"/>
          <p:nvPr>
            <p:ph idx="1" type="body"/>
          </p:nvPr>
        </p:nvSpPr>
        <p:spPr>
          <a:xfrm>
            <a:off x="311700" y="113077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 tratti </a:t>
            </a:r>
            <a:r>
              <a:rPr b="1" lang="it">
                <a:solidFill>
                  <a:srgbClr val="0B5394"/>
                </a:solidFill>
                <a:latin typeface="Consolas"/>
                <a:ea typeface="Consolas"/>
                <a:cs typeface="Consolas"/>
                <a:sym typeface="Consolas"/>
              </a:rPr>
              <a:t>PartialOrd</a:t>
            </a:r>
            <a:r>
              <a:rPr lang="it"/>
              <a:t> e </a:t>
            </a:r>
            <a:r>
              <a:rPr b="1" lang="it">
                <a:solidFill>
                  <a:srgbClr val="0B5394"/>
                </a:solidFill>
                <a:latin typeface="Consolas"/>
                <a:ea typeface="Consolas"/>
                <a:cs typeface="Consolas"/>
                <a:sym typeface="Consolas"/>
              </a:rPr>
              <a:t>Ord</a:t>
            </a:r>
            <a:r>
              <a:rPr lang="it"/>
              <a:t> permettono rispettivamente di definire relazioni d’ordine parziali e totali su un dato insieme di valori</a:t>
            </a:r>
            <a:endParaRPr/>
          </a:p>
        </p:txBody>
      </p:sp>
      <p:sp>
        <p:nvSpPr>
          <p:cNvPr id="279" name="Google Shape;279;p3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0" name="Google Shape;280;p33"/>
          <p:cNvSpPr txBox="1"/>
          <p:nvPr/>
        </p:nvSpPr>
        <p:spPr>
          <a:xfrm>
            <a:off x="311700" y="1833675"/>
            <a:ext cx="4635900" cy="338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enum </a:t>
            </a:r>
            <a:r>
              <a:rPr b="1" lang="it" sz="1300">
                <a:solidFill>
                  <a:srgbClr val="0030F2"/>
                </a:solidFill>
                <a:latin typeface="Consolas"/>
                <a:ea typeface="Consolas"/>
                <a:cs typeface="Consolas"/>
                <a:sym typeface="Consolas"/>
              </a:rPr>
              <a:t>Ordering</a:t>
            </a:r>
            <a:r>
              <a:rPr b="1" lang="it" sz="1300">
                <a:solidFill>
                  <a:srgbClr val="24292F"/>
                </a:solidFill>
                <a:latin typeface="Consolas"/>
                <a:ea typeface="Consolas"/>
                <a:cs typeface="Consolas"/>
                <a:sym typeface="Consolas"/>
              </a:rPr>
              <a:t> {</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Less,</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Equal,</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Greater,</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trait </a:t>
            </a:r>
            <a:r>
              <a:rPr b="1" lang="it" sz="1300">
                <a:solidFill>
                  <a:srgbClr val="0030F2"/>
                </a:solidFill>
                <a:latin typeface="Consolas"/>
                <a:ea typeface="Consolas"/>
                <a:cs typeface="Consolas"/>
                <a:sym typeface="Consolas"/>
              </a:rPr>
              <a:t>PartialOrd</a:t>
            </a:r>
            <a:r>
              <a:rPr b="1" lang="it" sz="1300">
                <a:solidFill>
                  <a:srgbClr val="24292F"/>
                </a:solidFill>
                <a:latin typeface="Consolas"/>
                <a:ea typeface="Consolas"/>
                <a:cs typeface="Consolas"/>
                <a:sym typeface="Consolas"/>
              </a:rPr>
              <a:t>&lt;Rhs = Self&gt;: </a:t>
            </a:r>
            <a:r>
              <a:rPr b="1" lang="it" sz="1300">
                <a:solidFill>
                  <a:srgbClr val="0030F2"/>
                </a:solidFill>
                <a:latin typeface="Consolas"/>
                <a:ea typeface="Consolas"/>
                <a:cs typeface="Consolas"/>
                <a:sym typeface="Consolas"/>
              </a:rPr>
              <a:t>PartialEq</a:t>
            </a:r>
            <a:r>
              <a:rPr b="1" lang="it" sz="1300">
                <a:solidFill>
                  <a:srgbClr val="24292F"/>
                </a:solidFill>
                <a:latin typeface="Consolas"/>
                <a:ea typeface="Consolas"/>
                <a:cs typeface="Consolas"/>
                <a:sym typeface="Consolas"/>
              </a:rPr>
              <a:t>&lt;Rhs&gt; </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where Rhs: ?Sized, {</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a:t>
            </a:r>
            <a:r>
              <a:rPr b="1" lang="it" sz="1300">
                <a:solidFill>
                  <a:srgbClr val="C00000"/>
                </a:solidFill>
                <a:latin typeface="Consolas"/>
                <a:ea typeface="Consolas"/>
                <a:cs typeface="Consolas"/>
                <a:sym typeface="Consolas"/>
              </a:rPr>
              <a:t>partial_cmp</a:t>
            </a:r>
            <a:r>
              <a:rPr b="1" lang="it" sz="1300">
                <a:solidFill>
                  <a:srgbClr val="24292F"/>
                </a:solidFill>
                <a:latin typeface="Consolas"/>
                <a:ea typeface="Consolas"/>
                <a:cs typeface="Consolas"/>
                <a:sym typeface="Consolas"/>
              </a:rPr>
              <a:t>(&amp;self, other: &amp;Rhs) -&gt; </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a:t>
            </a:r>
            <a:r>
              <a:rPr b="1" lang="it" sz="1300">
                <a:solidFill>
                  <a:srgbClr val="C00000"/>
                </a:solidFill>
                <a:latin typeface="Consolas"/>
                <a:ea typeface="Consolas"/>
                <a:cs typeface="Consolas"/>
                <a:sym typeface="Consolas"/>
              </a:rPr>
              <a:t>Option&lt;Ordering&gt;</a:t>
            </a:r>
            <a:r>
              <a:rPr b="1" lang="it" sz="1300">
                <a:solidFill>
                  <a:srgbClr val="24292F"/>
                </a:solidFill>
                <a:latin typeface="Consolas"/>
                <a:ea typeface="Consolas"/>
                <a:cs typeface="Consolas"/>
                <a:sym typeface="Consolas"/>
              </a:rPr>
              <a:t>;</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 metodi con implementazione di default</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lt(&amp;self, other: &amp;Rhs) -&gt; bool;</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le(&amp;self, other: &amp;Rhs) -&gt; bool;</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gt(&amp;self, other: &amp;Rhs) -&gt; bool;</a:t>
            </a:r>
            <a:endParaRPr b="1" sz="1300">
              <a:solidFill>
                <a:srgbClr val="24292F"/>
              </a:solidFill>
              <a:latin typeface="Consolas"/>
              <a:ea typeface="Consolas"/>
              <a:cs typeface="Consolas"/>
              <a:sym typeface="Consolas"/>
            </a:endParaRPr>
          </a:p>
          <a:p>
            <a:pPr indent="0" lvl="0" marL="0"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ge(&amp;self, other: &amp;Rhs) -&gt; bool;</a:t>
            </a:r>
            <a:endParaRPr b="1" sz="1300">
              <a:solidFill>
                <a:srgbClr val="24292F"/>
              </a:solidFill>
              <a:latin typeface="Consolas"/>
              <a:ea typeface="Consolas"/>
              <a:cs typeface="Consolas"/>
              <a:sym typeface="Consolas"/>
            </a:endParaRPr>
          </a:p>
          <a:p>
            <a:pPr indent="0" lvl="0" marL="0" marR="152400" rtl="0" algn="l">
              <a:lnSpc>
                <a:spcPct val="100000"/>
              </a:lnSpc>
              <a:spcBef>
                <a:spcPts val="0"/>
              </a:spcBef>
              <a:spcAft>
                <a:spcPts val="0"/>
              </a:spcAft>
              <a:buNone/>
            </a:pPr>
            <a:r>
              <a:rPr b="1" lang="it" sz="1300">
                <a:solidFill>
                  <a:srgbClr val="24292F"/>
                </a:solidFill>
                <a:latin typeface="Consolas"/>
                <a:ea typeface="Consolas"/>
                <a:cs typeface="Consolas"/>
                <a:sym typeface="Consolas"/>
              </a:rPr>
              <a:t>}</a:t>
            </a:r>
            <a:endParaRPr b="1" sz="1300">
              <a:solidFill>
                <a:srgbClr val="24292F"/>
              </a:solidFill>
              <a:latin typeface="Consolas"/>
              <a:ea typeface="Consolas"/>
              <a:cs typeface="Consolas"/>
              <a:sym typeface="Consolas"/>
            </a:endParaRPr>
          </a:p>
        </p:txBody>
      </p:sp>
      <p:sp>
        <p:nvSpPr>
          <p:cNvPr id="281" name="Google Shape;281;p33"/>
          <p:cNvSpPr txBox="1"/>
          <p:nvPr/>
        </p:nvSpPr>
        <p:spPr>
          <a:xfrm>
            <a:off x="5129475" y="1833675"/>
            <a:ext cx="3702900" cy="33864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trait </a:t>
            </a:r>
            <a:r>
              <a:rPr b="1" lang="it" sz="1300">
                <a:solidFill>
                  <a:srgbClr val="0030F2"/>
                </a:solidFill>
                <a:latin typeface="Consolas"/>
                <a:ea typeface="Consolas"/>
                <a:cs typeface="Consolas"/>
                <a:sym typeface="Consolas"/>
              </a:rPr>
              <a:t>Ord</a:t>
            </a:r>
            <a:r>
              <a:rPr b="1" lang="it" sz="1300">
                <a:solidFill>
                  <a:srgbClr val="24292F"/>
                </a:solidFill>
                <a:latin typeface="Consolas"/>
                <a:ea typeface="Consolas"/>
                <a:cs typeface="Consolas"/>
                <a:sym typeface="Consolas"/>
              </a:rPr>
              <a:t>: </a:t>
            </a:r>
            <a:r>
              <a:rPr b="1" lang="it" sz="1300">
                <a:solidFill>
                  <a:srgbClr val="0030F2"/>
                </a:solidFill>
                <a:latin typeface="Consolas"/>
                <a:ea typeface="Consolas"/>
                <a:cs typeface="Consolas"/>
                <a:sym typeface="Consolas"/>
              </a:rPr>
              <a:t>Eq</a:t>
            </a:r>
            <a:r>
              <a:rPr b="1" lang="it" sz="1300">
                <a:solidFill>
                  <a:srgbClr val="24292F"/>
                </a:solidFill>
                <a:latin typeface="Consolas"/>
                <a:ea typeface="Consolas"/>
                <a:cs typeface="Consolas"/>
                <a:sym typeface="Consolas"/>
              </a:rPr>
              <a:t> + </a:t>
            </a:r>
            <a:r>
              <a:rPr b="1" lang="it" sz="1300">
                <a:solidFill>
                  <a:srgbClr val="0030F2"/>
                </a:solidFill>
                <a:latin typeface="Consolas"/>
                <a:ea typeface="Consolas"/>
                <a:cs typeface="Consolas"/>
                <a:sym typeface="Consolas"/>
              </a:rPr>
              <a:t>PartialOrd&lt;Self&gt;</a:t>
            </a:r>
            <a:r>
              <a:rPr b="1" lang="it" sz="1300">
                <a:solidFill>
                  <a:srgbClr val="24292F"/>
                </a:solidFill>
                <a:latin typeface="Consolas"/>
                <a:ea typeface="Consolas"/>
                <a:cs typeface="Consolas"/>
                <a:sym typeface="Consolas"/>
              </a:rPr>
              <a:t>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a:t>
            </a:r>
            <a:r>
              <a:rPr b="1" lang="it" sz="1300">
                <a:solidFill>
                  <a:srgbClr val="C00000"/>
                </a:solidFill>
                <a:latin typeface="Consolas"/>
                <a:ea typeface="Consolas"/>
                <a:cs typeface="Consolas"/>
                <a:sym typeface="Consolas"/>
              </a:rPr>
              <a:t>cmp</a:t>
            </a:r>
            <a:r>
              <a:rPr b="1" lang="it" sz="1300">
                <a:solidFill>
                  <a:srgbClr val="24292F"/>
                </a:solidFill>
                <a:latin typeface="Consolas"/>
                <a:ea typeface="Consolas"/>
                <a:cs typeface="Consolas"/>
                <a:sym typeface="Consolas"/>
              </a:rPr>
              <a:t>(&amp;self,other: &amp;Self)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-&gt; </a:t>
            </a:r>
            <a:r>
              <a:rPr b="1" lang="it" sz="1300">
                <a:solidFill>
                  <a:srgbClr val="C00000"/>
                </a:solidFill>
                <a:latin typeface="Consolas"/>
                <a:ea typeface="Consolas"/>
                <a:cs typeface="Consolas"/>
                <a:sym typeface="Consolas"/>
              </a:rPr>
              <a:t>Ordering</a:t>
            </a:r>
            <a:r>
              <a:rPr b="1" lang="it" sz="1300">
                <a:solidFill>
                  <a:srgbClr val="24292F"/>
                </a:solidFill>
                <a:latin typeface="Consolas"/>
                <a:ea typeface="Consolas"/>
                <a:cs typeface="Consolas"/>
                <a:sym typeface="Consolas"/>
              </a:rPr>
              <a:t>;</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 implementazione di default</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fn max(self, other: Self) -&gt; Self;</a:t>
            </a:r>
            <a:endParaRPr b="1" sz="1300">
              <a:solidFill>
                <a:srgbClr val="24292F"/>
              </a:solidFill>
              <a:latin typeface="Consolas"/>
              <a:ea typeface="Consolas"/>
              <a:cs typeface="Consolas"/>
              <a:sym typeface="Consolas"/>
            </a:endParaRPr>
          </a:p>
          <a:p>
            <a:pPr indent="0" lvl="0" marL="15240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fn min(self, other: Self) -&gt; Self;</a:t>
            </a:r>
            <a:endParaRPr b="1" sz="1300">
              <a:solidFill>
                <a:srgbClr val="24292F"/>
              </a:solidFill>
              <a:latin typeface="Consolas"/>
              <a:ea typeface="Consolas"/>
              <a:cs typeface="Consolas"/>
              <a:sym typeface="Consolas"/>
            </a:endParaRPr>
          </a:p>
          <a:p>
            <a:pPr indent="0" lvl="0" marL="15240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fn clamp(self, min: Self, max: Self)</a:t>
            </a:r>
            <a:endParaRPr b="1" sz="1300">
              <a:solidFill>
                <a:srgbClr val="24292F"/>
              </a:solidFill>
              <a:latin typeface="Consolas"/>
              <a:ea typeface="Consolas"/>
              <a:cs typeface="Consolas"/>
              <a:sym typeface="Consolas"/>
            </a:endParaRPr>
          </a:p>
          <a:p>
            <a:pPr indent="0" lvl="0" marL="15240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                           -&gt; Self;</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rPr b="1" lang="it" sz="1300">
                <a:solidFill>
                  <a:srgbClr val="24292F"/>
                </a:solidFill>
                <a:latin typeface="Consolas"/>
                <a:ea typeface="Consolas"/>
                <a:cs typeface="Consolas"/>
                <a:sym typeface="Consolas"/>
              </a:rPr>
              <a:t>}</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a:p>
            <a:pPr indent="0" lvl="0" marL="0" marR="79199" rtl="0" algn="l">
              <a:lnSpc>
                <a:spcPct val="100000"/>
              </a:lnSpc>
              <a:spcBef>
                <a:spcPts val="0"/>
              </a:spcBef>
              <a:spcAft>
                <a:spcPts val="0"/>
              </a:spcAft>
              <a:buNone/>
            </a:pPr>
            <a:r>
              <a:t/>
            </a:r>
            <a:endParaRPr b="1" sz="1300">
              <a:solidFill>
                <a:srgbClr val="24292F"/>
              </a:solidFill>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3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Visualizzare i contenuti</a:t>
            </a:r>
            <a:endParaRPr/>
          </a:p>
        </p:txBody>
      </p:sp>
      <p:sp>
        <p:nvSpPr>
          <p:cNvPr id="287" name="Google Shape;287;p34"/>
          <p:cNvSpPr txBox="1"/>
          <p:nvPr>
            <p:ph idx="1" type="body"/>
          </p:nvPr>
        </p:nvSpPr>
        <p:spPr>
          <a:xfrm>
            <a:off x="311700" y="1280525"/>
            <a:ext cx="8520600" cy="157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Macro come </a:t>
            </a:r>
            <a:r>
              <a:rPr b="1" lang="it">
                <a:solidFill>
                  <a:srgbClr val="0B5394"/>
                </a:solidFill>
                <a:latin typeface="Consolas"/>
                <a:ea typeface="Consolas"/>
                <a:cs typeface="Consolas"/>
                <a:sym typeface="Consolas"/>
              </a:rPr>
              <a:t>println!</a:t>
            </a:r>
            <a:r>
              <a:rPr lang="it"/>
              <a:t> e</a:t>
            </a:r>
            <a:r>
              <a:rPr b="1" lang="it">
                <a:solidFill>
                  <a:srgbClr val="0B5394"/>
                </a:solidFill>
                <a:latin typeface="Consolas"/>
                <a:ea typeface="Consolas"/>
                <a:cs typeface="Consolas"/>
                <a:sym typeface="Consolas"/>
              </a:rPr>
              <a:t> format!</a:t>
            </a:r>
            <a:r>
              <a:rPr lang="it"/>
              <a:t> consentono di stampare un valore associato al segnaposto </a:t>
            </a:r>
            <a:r>
              <a:rPr b="1" lang="it">
                <a:solidFill>
                  <a:srgbClr val="0B5394"/>
                </a:solidFill>
                <a:latin typeface="Consolas"/>
                <a:ea typeface="Consolas"/>
                <a:cs typeface="Consolas"/>
                <a:sym typeface="Consolas"/>
              </a:rPr>
              <a:t>{}</a:t>
            </a:r>
            <a:r>
              <a:rPr lang="it"/>
              <a:t> a condizione che tale valore implementi il tratto </a:t>
            </a:r>
            <a:r>
              <a:rPr b="1" lang="it">
                <a:solidFill>
                  <a:srgbClr val="0B5394"/>
                </a:solidFill>
                <a:latin typeface="Consolas"/>
                <a:ea typeface="Consolas"/>
                <a:cs typeface="Consolas"/>
                <a:sym typeface="Consolas"/>
              </a:rPr>
              <a:t>Display</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Tale tratto rappresenta la capacità del tipo di creare una visualizzazione di un proprio valore comprensibile ad un </a:t>
            </a:r>
            <a:r>
              <a:rPr b="1" lang="it">
                <a:solidFill>
                  <a:srgbClr val="0B5394"/>
                </a:solidFill>
              </a:rPr>
              <a:t>utente finale</a:t>
            </a:r>
            <a:endParaRPr b="1">
              <a:solidFill>
                <a:srgbClr val="0B5394"/>
              </a:solidFill>
            </a:endParaRPr>
          </a:p>
          <a:p>
            <a:pPr indent="-317500" lvl="1" marL="914400" rtl="0" algn="l">
              <a:spcBef>
                <a:spcPts val="0"/>
              </a:spcBef>
              <a:spcAft>
                <a:spcPts val="0"/>
              </a:spcAft>
              <a:buSzPts val="1400"/>
              <a:buChar char="○"/>
            </a:pPr>
            <a:r>
              <a:rPr lang="it"/>
              <a:t>Da un punto di vista pratico, la sua implementazione richiede la definizione di un solo metodo</a:t>
            </a:r>
            <a:endParaRPr/>
          </a:p>
        </p:txBody>
      </p:sp>
      <p:sp>
        <p:nvSpPr>
          <p:cNvPr id="288" name="Google Shape;288;p3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289" name="Google Shape;289;p34"/>
          <p:cNvSpPr txBox="1"/>
          <p:nvPr/>
        </p:nvSpPr>
        <p:spPr>
          <a:xfrm>
            <a:off x="1416642" y="2830349"/>
            <a:ext cx="64311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24292F"/>
                </a:solidFill>
                <a:latin typeface="Consolas"/>
                <a:ea typeface="Consolas"/>
                <a:cs typeface="Consolas"/>
                <a:sym typeface="Consolas"/>
              </a:rPr>
              <a:t>trait Display {</a:t>
            </a:r>
            <a:endParaRPr b="1">
              <a:solidFill>
                <a:srgbClr val="24292F"/>
              </a:solidFill>
              <a:latin typeface="Consolas"/>
              <a:ea typeface="Consolas"/>
              <a:cs typeface="Consolas"/>
              <a:sym typeface="Consolas"/>
            </a:endParaRPr>
          </a:p>
          <a:p>
            <a:pPr indent="0" lvl="0" marL="0" rtl="0" algn="l">
              <a:spcBef>
                <a:spcPts val="0"/>
              </a:spcBef>
              <a:spcAft>
                <a:spcPts val="0"/>
              </a:spcAft>
              <a:buNone/>
            </a:pPr>
            <a:r>
              <a:rPr b="1" lang="it">
                <a:solidFill>
                  <a:srgbClr val="24292F"/>
                </a:solidFill>
                <a:latin typeface="Consolas"/>
                <a:ea typeface="Consolas"/>
                <a:cs typeface="Consolas"/>
                <a:sym typeface="Consolas"/>
              </a:rPr>
              <a:t>    fn fmt(&amp;self, f: &amp;mut fmt::Formatter&lt;'_&gt;) -&gt; fmt::Result;</a:t>
            </a:r>
            <a:endParaRPr b="1">
              <a:solidFill>
                <a:srgbClr val="24292F"/>
              </a:solidFill>
              <a:latin typeface="Consolas"/>
              <a:ea typeface="Consolas"/>
              <a:cs typeface="Consolas"/>
              <a:sym typeface="Consolas"/>
            </a:endParaRPr>
          </a:p>
          <a:p>
            <a:pPr indent="0" lvl="0" marL="0" marR="152400" rtl="0" algn="l">
              <a:lnSpc>
                <a:spcPct val="145000"/>
              </a:lnSpc>
              <a:spcBef>
                <a:spcPts val="0"/>
              </a:spcBef>
              <a:spcAft>
                <a:spcPts val="0"/>
              </a:spcAft>
              <a:buNone/>
            </a:pPr>
            <a:r>
              <a:rPr b="1" lang="it">
                <a:solidFill>
                  <a:srgbClr val="24292F"/>
                </a:solidFill>
                <a:latin typeface="Consolas"/>
                <a:ea typeface="Consolas"/>
                <a:cs typeface="Consolas"/>
                <a:sym typeface="Consolas"/>
              </a:rPr>
              <a:t>}</a:t>
            </a:r>
            <a:endParaRPr b="1">
              <a:solidFill>
                <a:srgbClr val="24292F"/>
              </a:solidFill>
              <a:latin typeface="Consolas"/>
              <a:ea typeface="Consolas"/>
              <a:cs typeface="Consolas"/>
              <a:sym typeface="Consolas"/>
            </a:endParaRPr>
          </a:p>
        </p:txBody>
      </p:sp>
      <p:sp>
        <p:nvSpPr>
          <p:cNvPr id="290" name="Google Shape;290;p34"/>
          <p:cNvSpPr txBox="1"/>
          <p:nvPr>
            <p:ph idx="1" type="body"/>
          </p:nvPr>
        </p:nvSpPr>
        <p:spPr>
          <a:xfrm>
            <a:off x="311700" y="3594125"/>
            <a:ext cx="8520600" cy="1577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Debug</a:t>
            </a:r>
            <a:r>
              <a:rPr lang="it"/>
              <a:t> ha la stessa firma di </a:t>
            </a:r>
            <a:r>
              <a:rPr b="1" lang="it">
                <a:solidFill>
                  <a:srgbClr val="0B5394"/>
                </a:solidFill>
                <a:latin typeface="Consolas"/>
                <a:ea typeface="Consolas"/>
                <a:cs typeface="Consolas"/>
                <a:sym typeface="Consolas"/>
              </a:rPr>
              <a:t>Display</a:t>
            </a:r>
            <a:endParaRPr/>
          </a:p>
          <a:p>
            <a:pPr indent="-317500" lvl="1" marL="914400" rtl="0" algn="l">
              <a:spcBef>
                <a:spcPts val="0"/>
              </a:spcBef>
              <a:spcAft>
                <a:spcPts val="0"/>
              </a:spcAft>
              <a:buSzPts val="1400"/>
              <a:buChar char="○"/>
            </a:pPr>
            <a:r>
              <a:rPr lang="it"/>
              <a:t>Il suo scopo, tuttavia, è differente: creare una rappresentazione comprensibile al programmatore del valore</a:t>
            </a:r>
            <a:endParaRPr/>
          </a:p>
          <a:p>
            <a:pPr indent="-317500" lvl="1" marL="914400" rtl="0" algn="l">
              <a:spcBef>
                <a:spcPts val="0"/>
              </a:spcBef>
              <a:spcAft>
                <a:spcPts val="0"/>
              </a:spcAft>
              <a:buSzPts val="1400"/>
              <a:buChar char="○"/>
            </a:pPr>
            <a:r>
              <a:rPr lang="it"/>
              <a:t>Viene attivato usando il segnaposto </a:t>
            </a:r>
            <a:r>
              <a:rPr b="1" lang="it">
                <a:solidFill>
                  <a:srgbClr val="0B5394"/>
                </a:solidFill>
                <a:latin typeface="Consolas"/>
                <a:ea typeface="Consolas"/>
                <a:cs typeface="Consolas"/>
                <a:sym typeface="Consolas"/>
              </a:rPr>
              <a:t>{:?}</a:t>
            </a:r>
            <a:endParaRPr>
              <a:solidFill>
                <a:srgbClr val="0B5394"/>
              </a:solidFill>
            </a:endParaRPr>
          </a:p>
          <a:p>
            <a:pPr indent="-317500" lvl="1" marL="914400" rtl="0" algn="l">
              <a:spcBef>
                <a:spcPts val="0"/>
              </a:spcBef>
              <a:spcAft>
                <a:spcPts val="0"/>
              </a:spcAft>
              <a:buSzPts val="1400"/>
              <a:buChar char="○"/>
            </a:pPr>
            <a:r>
              <a:rPr lang="it"/>
              <a:t>Può essere sintetizzato automaticamente attraverso l’annotazione </a:t>
            </a:r>
            <a:r>
              <a:rPr b="1" lang="it">
                <a:solidFill>
                  <a:srgbClr val="0B5394"/>
                </a:solidFill>
                <a:latin typeface="Consolas"/>
                <a:ea typeface="Consolas"/>
                <a:cs typeface="Consolas"/>
                <a:sym typeface="Consolas"/>
              </a:rPr>
              <a:t>#</a:t>
            </a:r>
            <a:r>
              <a:rPr b="1" lang="it">
                <a:solidFill>
                  <a:srgbClr val="0B5394"/>
                </a:solidFill>
                <a:latin typeface="Consolas"/>
                <a:ea typeface="Consolas"/>
                <a:cs typeface="Consolas"/>
                <a:sym typeface="Consolas"/>
              </a:rPr>
              <a:t>[derive(Debug)]</a:t>
            </a:r>
            <a:endParaRPr b="1">
              <a:solidFill>
                <a:srgbClr val="0B5394"/>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Copia e duplicazione</a:t>
            </a:r>
            <a:endParaRPr/>
          </a:p>
        </p:txBody>
      </p:sp>
      <p:sp>
        <p:nvSpPr>
          <p:cNvPr id="296" name="Google Shape;296;p3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Clone</a:t>
            </a:r>
            <a:r>
              <a:rPr lang="it"/>
              <a:t> indica la capacità di un tipo di creare un duplicato di un valore dato</a:t>
            </a:r>
            <a:endParaRPr/>
          </a:p>
          <a:p>
            <a:pPr indent="-317500" lvl="1" marL="914400" rtl="0" algn="l">
              <a:spcBef>
                <a:spcPts val="0"/>
              </a:spcBef>
              <a:spcAft>
                <a:spcPts val="0"/>
              </a:spcAft>
              <a:buSzPts val="1400"/>
              <a:buChar char="○"/>
            </a:pPr>
            <a:r>
              <a:rPr lang="it"/>
              <a:t>Questo può essere usato per trasformare un riferimento (&amp;T) in un valore posseduto (T)</a:t>
            </a:r>
            <a:endParaRPr/>
          </a:p>
          <a:p>
            <a:pPr indent="-317500" lvl="1" marL="914400" rtl="0" algn="l">
              <a:spcBef>
                <a:spcPts val="0"/>
              </a:spcBef>
              <a:spcAft>
                <a:spcPts val="0"/>
              </a:spcAft>
              <a:buSzPts val="1400"/>
              <a:buChar char="○"/>
            </a:pPr>
            <a:r>
              <a:rPr lang="it"/>
              <a:t>Tale trasformazione, ovviamente, può essere molto costosa in termini di tempo e memoria, tuttavia è sempre sotto il controllo del programmatore perché tale funzionalità non è mai attivata automaticamente</a:t>
            </a:r>
            <a:endParaRPr/>
          </a:p>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Copy</a:t>
            </a:r>
            <a:r>
              <a:rPr lang="it"/>
              <a:t> è un sotto-tratto di </a:t>
            </a:r>
            <a:r>
              <a:rPr b="1" lang="it">
                <a:solidFill>
                  <a:srgbClr val="0B5394"/>
                </a:solidFill>
                <a:latin typeface="Consolas"/>
                <a:ea typeface="Consolas"/>
                <a:cs typeface="Consolas"/>
                <a:sym typeface="Consolas"/>
              </a:rPr>
              <a:t>Clone</a:t>
            </a:r>
            <a:endParaRPr/>
          </a:p>
          <a:p>
            <a:pPr indent="-317500" lvl="1" marL="914400" rtl="0" algn="l">
              <a:spcBef>
                <a:spcPts val="0"/>
              </a:spcBef>
              <a:spcAft>
                <a:spcPts val="0"/>
              </a:spcAft>
              <a:buSzPts val="1400"/>
              <a:buChar char="○"/>
            </a:pPr>
            <a:r>
              <a:rPr lang="it"/>
              <a:t>Esso implica il fatto che la copia ottenuta sia - a tutti gli effetti - il solo duplicato dei bit presenti nel valore originale, senza nessuna trasformazione</a:t>
            </a:r>
            <a:endParaRPr/>
          </a:p>
          <a:p>
            <a:pPr indent="-317500" lvl="1" marL="914400" rtl="0" algn="l">
              <a:spcBef>
                <a:spcPts val="0"/>
              </a:spcBef>
              <a:spcAft>
                <a:spcPts val="0"/>
              </a:spcAft>
              <a:buSzPts val="1400"/>
              <a:buChar char="○"/>
            </a:pPr>
            <a:r>
              <a:rPr lang="it"/>
              <a:t>La sua implementazione può essere veloce ed efficiente (si basa sulla funzione memcpy(...))</a:t>
            </a:r>
            <a:endParaRPr/>
          </a:p>
          <a:p>
            <a:pPr indent="-317500" lvl="1" marL="914400" rtl="0" algn="l">
              <a:spcBef>
                <a:spcPts val="0"/>
              </a:spcBef>
              <a:spcAft>
                <a:spcPts val="0"/>
              </a:spcAft>
              <a:buSzPts val="1400"/>
              <a:buChar char="○"/>
            </a:pPr>
            <a:r>
              <a:rPr lang="it"/>
              <a:t>Questo tratto può essere implementato solo da strutture dati i cui campi implementino il tratto stesso</a:t>
            </a:r>
            <a:endParaRPr/>
          </a:p>
          <a:p>
            <a:pPr indent="-342900" lvl="0" marL="457200" rtl="0" algn="l">
              <a:spcBef>
                <a:spcPts val="0"/>
              </a:spcBef>
              <a:spcAft>
                <a:spcPts val="0"/>
              </a:spcAft>
              <a:buSzPts val="1800"/>
              <a:buChar char="●"/>
            </a:pPr>
            <a:r>
              <a:rPr lang="it"/>
              <a:t>La presenza del tratto </a:t>
            </a:r>
            <a:r>
              <a:rPr b="1" lang="it">
                <a:solidFill>
                  <a:srgbClr val="0B5394"/>
                </a:solidFill>
                <a:latin typeface="Consolas"/>
                <a:ea typeface="Consolas"/>
                <a:cs typeface="Consolas"/>
                <a:sym typeface="Consolas"/>
              </a:rPr>
              <a:t>Copy</a:t>
            </a:r>
            <a:r>
              <a:rPr lang="it"/>
              <a:t> trasforma la semantica delle operazioni di assegnazione</a:t>
            </a:r>
            <a:endParaRPr/>
          </a:p>
          <a:p>
            <a:pPr indent="-317500" lvl="1" marL="914400" marR="0" rtl="0" algn="l">
              <a:lnSpc>
                <a:spcPct val="115000"/>
              </a:lnSpc>
              <a:spcBef>
                <a:spcPts val="0"/>
              </a:spcBef>
              <a:spcAft>
                <a:spcPts val="0"/>
              </a:spcAft>
              <a:buSzPts val="1400"/>
              <a:buChar char="○"/>
            </a:pPr>
            <a:r>
              <a:rPr lang="it"/>
              <a:t>Quello che normalmente determina un </a:t>
            </a:r>
            <a:r>
              <a:rPr b="1" lang="it">
                <a:solidFill>
                  <a:srgbClr val="0B5394"/>
                </a:solidFill>
              </a:rPr>
              <a:t>movimento</a:t>
            </a:r>
            <a:r>
              <a:rPr lang="it"/>
              <a:t>, che rende inaccessibile il valore originale, diventa una </a:t>
            </a:r>
            <a:r>
              <a:rPr b="1" lang="it">
                <a:solidFill>
                  <a:srgbClr val="0B5394"/>
                </a:solidFill>
              </a:rPr>
              <a:t>copia</a:t>
            </a:r>
            <a:endParaRPr/>
          </a:p>
        </p:txBody>
      </p:sp>
      <p:sp>
        <p:nvSpPr>
          <p:cNvPr id="297" name="Google Shape;297;p3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3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Rilasciare le risorse</a:t>
            </a:r>
            <a:endParaRPr/>
          </a:p>
        </p:txBody>
      </p:sp>
      <p:sp>
        <p:nvSpPr>
          <p:cNvPr id="303" name="Google Shape;303;p3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Drop</a:t>
            </a:r>
            <a:r>
              <a:rPr lang="it"/>
              <a:t> permette di definire il metodo </a:t>
            </a:r>
            <a:r>
              <a:rPr b="1" lang="it">
                <a:solidFill>
                  <a:srgbClr val="0B5394"/>
                </a:solidFill>
                <a:latin typeface="Consolas"/>
                <a:ea typeface="Consolas"/>
                <a:cs typeface="Consolas"/>
                <a:sym typeface="Consolas"/>
              </a:rPr>
              <a:t>drop(&amp;mut self)</a:t>
            </a:r>
            <a:r>
              <a:rPr lang="it"/>
              <a:t> che fa le veci del distruttore nel linguaggio C++</a:t>
            </a:r>
            <a:endParaRPr/>
          </a:p>
          <a:p>
            <a:pPr indent="-317500" lvl="1" marL="914400" rtl="0" algn="l">
              <a:spcBef>
                <a:spcPts val="0"/>
              </a:spcBef>
              <a:spcAft>
                <a:spcPts val="0"/>
              </a:spcAft>
              <a:buSzPts val="1400"/>
              <a:buChar char="○"/>
            </a:pPr>
            <a:r>
              <a:rPr lang="it"/>
              <a:t>Il compilatore Rust garantisce che tale metodo sarà chiamato nel momento in cui la variabile che contiene un valore di questo tipo uscirà dal proprio scope sintattico o subito prima che le venga assegnato un nuovo valore</a:t>
            </a:r>
            <a:endParaRPr/>
          </a:p>
          <a:p>
            <a:pPr indent="-317500" lvl="1" marL="914400" rtl="0" algn="l">
              <a:spcBef>
                <a:spcPts val="0"/>
              </a:spcBef>
              <a:spcAft>
                <a:spcPts val="0"/>
              </a:spcAft>
              <a:buSzPts val="1400"/>
              <a:buChar char="○"/>
            </a:pPr>
            <a:r>
              <a:rPr lang="it"/>
              <a:t>Questo permette di rilasciare eventuali risorse possedute dalla struttura dati o abilitare comportamenti duali a quelli della creazione dell’oggetto, tipici del pattern RAII - Resource Acquisition Is Initialization</a:t>
            </a:r>
            <a:endParaRPr/>
          </a:p>
          <a:p>
            <a:pPr indent="-342900" lvl="0" marL="457200" marR="0" rtl="0" algn="l">
              <a:lnSpc>
                <a:spcPct val="115000"/>
              </a:lnSpc>
              <a:spcBef>
                <a:spcPts val="0"/>
              </a:spcBef>
              <a:spcAft>
                <a:spcPts val="0"/>
              </a:spcAft>
              <a:buSzPts val="1800"/>
              <a:buChar char="●"/>
            </a:pPr>
            <a:r>
              <a:rPr lang="it"/>
              <a:t>Questo tratto è mutuamente esclusivo con il tratto </a:t>
            </a:r>
            <a:r>
              <a:rPr b="1" lang="it">
                <a:solidFill>
                  <a:srgbClr val="0B5394"/>
                </a:solidFill>
                <a:latin typeface="Consolas"/>
                <a:ea typeface="Consolas"/>
                <a:cs typeface="Consolas"/>
                <a:sym typeface="Consolas"/>
              </a:rPr>
              <a:t>Copy</a:t>
            </a:r>
            <a:endParaRPr/>
          </a:p>
          <a:p>
            <a:pPr indent="-317500" lvl="1" marL="914400" rtl="0" algn="l">
              <a:spcBef>
                <a:spcPts val="0"/>
              </a:spcBef>
              <a:spcAft>
                <a:spcPts val="0"/>
              </a:spcAft>
              <a:buSzPts val="1400"/>
              <a:buChar char="○"/>
            </a:pPr>
            <a:r>
              <a:rPr lang="it"/>
              <a:t>Questo vincolo elimina, in assenza di blocchi </a:t>
            </a:r>
            <a:r>
              <a:rPr b="1" lang="it">
                <a:solidFill>
                  <a:srgbClr val="0B5394"/>
                </a:solidFill>
                <a:latin typeface="Consolas"/>
                <a:ea typeface="Consolas"/>
                <a:cs typeface="Consolas"/>
                <a:sym typeface="Consolas"/>
              </a:rPr>
              <a:t>unsafe {...}</a:t>
            </a:r>
            <a:r>
              <a:rPr lang="it"/>
              <a:t>, la possibilità di avere un doppio rilascio delle risorse presenti sullo heap</a:t>
            </a:r>
            <a:endParaRPr/>
          </a:p>
          <a:p>
            <a:pPr indent="-342900" lvl="0" marL="457200" rtl="0" algn="l">
              <a:spcBef>
                <a:spcPts val="0"/>
              </a:spcBef>
              <a:spcAft>
                <a:spcPts val="0"/>
              </a:spcAft>
              <a:buSzPts val="1800"/>
              <a:buChar char="●"/>
            </a:pPr>
            <a:r>
              <a:rPr lang="it"/>
              <a:t>Questo tratto si accompagna alla funzione globale </a:t>
            </a:r>
            <a:r>
              <a:rPr b="1" lang="it">
                <a:solidFill>
                  <a:srgbClr val="0B5394"/>
                </a:solidFill>
                <a:latin typeface="Consolas"/>
                <a:ea typeface="Consolas"/>
                <a:cs typeface="Consolas"/>
                <a:sym typeface="Consolas"/>
              </a:rPr>
              <a:t>fn drop&lt;T&gt;(_x:T)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Essa </a:t>
            </a:r>
            <a:r>
              <a:rPr lang="it"/>
              <a:t>forza il passaggio di possesso di un valore ad una nuova variabile (</a:t>
            </a:r>
            <a:r>
              <a:rPr b="1" lang="it">
                <a:solidFill>
                  <a:srgbClr val="0B5394"/>
                </a:solidFill>
                <a:latin typeface="Consolas"/>
                <a:ea typeface="Consolas"/>
                <a:cs typeface="Consolas"/>
                <a:sym typeface="Consolas"/>
              </a:rPr>
              <a:t>_x</a:t>
            </a:r>
            <a:r>
              <a:rPr lang="it"/>
              <a:t>) che uscirà di scena subito, provocandone la distruzione  </a:t>
            </a:r>
            <a:endParaRPr/>
          </a:p>
        </p:txBody>
      </p:sp>
      <p:sp>
        <p:nvSpPr>
          <p:cNvPr id="304" name="Google Shape;304;p3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Indicizzare una struttura dati</a:t>
            </a:r>
            <a:endParaRPr/>
          </a:p>
        </p:txBody>
      </p:sp>
      <p:sp>
        <p:nvSpPr>
          <p:cNvPr id="310" name="Google Shape;310;p37"/>
          <p:cNvSpPr txBox="1"/>
          <p:nvPr>
            <p:ph idx="1" type="body"/>
          </p:nvPr>
        </p:nvSpPr>
        <p:spPr>
          <a:xfrm>
            <a:off x="311700" y="1280525"/>
            <a:ext cx="8520600" cy="1648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utilizzare </a:t>
            </a:r>
            <a:r>
              <a:rPr b="1" lang="it">
                <a:solidFill>
                  <a:srgbClr val="0B5394"/>
                </a:solidFill>
              </a:rPr>
              <a:t>sintatticamente</a:t>
            </a:r>
            <a:r>
              <a:rPr lang="it"/>
              <a:t> una struttura dati come fosse un array, abilitando la notazione </a:t>
            </a:r>
            <a:r>
              <a:rPr b="1" lang="it">
                <a:solidFill>
                  <a:srgbClr val="0B5394"/>
                </a:solidFill>
                <a:latin typeface="Consolas"/>
                <a:ea typeface="Consolas"/>
                <a:cs typeface="Consolas"/>
                <a:sym typeface="Consolas"/>
              </a:rPr>
              <a:t>t[i]</a:t>
            </a:r>
            <a:r>
              <a:rPr lang="it"/>
              <a:t> se si implementano i tratti </a:t>
            </a:r>
            <a:r>
              <a:rPr b="1" lang="it">
                <a:solidFill>
                  <a:srgbClr val="0B5394"/>
                </a:solidFill>
                <a:latin typeface="Consolas"/>
                <a:ea typeface="Consolas"/>
                <a:cs typeface="Consolas"/>
                <a:sym typeface="Consolas"/>
              </a:rPr>
              <a:t>Index</a:t>
            </a:r>
            <a:r>
              <a:rPr lang="it"/>
              <a:t> e</a:t>
            </a:r>
            <a:r>
              <a:rPr lang="it"/>
              <a:t> </a:t>
            </a:r>
            <a:r>
              <a:rPr b="1" lang="it">
                <a:solidFill>
                  <a:srgbClr val="0B5394"/>
                </a:solidFill>
                <a:latin typeface="Consolas"/>
                <a:ea typeface="Consolas"/>
                <a:cs typeface="Consolas"/>
                <a:sym typeface="Consolas"/>
              </a:rPr>
              <a:t>IndexMu</a:t>
            </a:r>
            <a:r>
              <a:rPr b="1" lang="it">
                <a:solidFill>
                  <a:srgbClr val="0B5394"/>
                </a:solidFill>
                <a:latin typeface="Consolas"/>
                <a:ea typeface="Consolas"/>
                <a:cs typeface="Consolas"/>
                <a:sym typeface="Consolas"/>
              </a:rPr>
              <a:t>t</a:t>
            </a:r>
            <a:endParaRPr/>
          </a:p>
          <a:p>
            <a:pPr indent="-317500" lvl="1" marL="914400" rtl="0" algn="l">
              <a:spcBef>
                <a:spcPts val="0"/>
              </a:spcBef>
              <a:spcAft>
                <a:spcPts val="0"/>
              </a:spcAft>
              <a:buSzPts val="1400"/>
              <a:buChar char="○"/>
            </a:pPr>
            <a:r>
              <a:rPr lang="it"/>
              <a:t>L’espressione </a:t>
            </a:r>
            <a:r>
              <a:rPr b="1" lang="it">
                <a:solidFill>
                  <a:srgbClr val="0B5394"/>
                </a:solidFill>
                <a:latin typeface="Consolas"/>
                <a:ea typeface="Consolas"/>
                <a:cs typeface="Consolas"/>
                <a:sym typeface="Consolas"/>
              </a:rPr>
              <a:t>t[i] </a:t>
            </a:r>
            <a:r>
              <a:rPr lang="it"/>
              <a:t>viene riscritta dal compilatore come </a:t>
            </a:r>
            <a:r>
              <a:rPr b="1" lang="it">
                <a:solidFill>
                  <a:srgbClr val="0B5394"/>
                </a:solidFill>
                <a:latin typeface="Consolas"/>
                <a:ea typeface="Consolas"/>
                <a:cs typeface="Consolas"/>
                <a:sym typeface="Consolas"/>
              </a:rPr>
              <a:t>*t.index(i)</a:t>
            </a:r>
            <a:r>
              <a:rPr lang="it"/>
              <a:t>, se si accede in lettura al risultato dell’espressione, o come </a:t>
            </a:r>
            <a:r>
              <a:rPr b="1" lang="it">
                <a:solidFill>
                  <a:srgbClr val="0B5394"/>
                </a:solidFill>
                <a:latin typeface="Consolas"/>
                <a:ea typeface="Consolas"/>
                <a:cs typeface="Consolas"/>
                <a:sym typeface="Consolas"/>
              </a:rPr>
              <a:t>*t.index_mut(i)</a:t>
            </a:r>
            <a:r>
              <a:rPr lang="it"/>
              <a:t>, se si accede in scrittura</a:t>
            </a:r>
            <a:endParaRPr/>
          </a:p>
          <a:p>
            <a:pPr indent="-342900" lvl="0" marL="457200" rtl="0" algn="l">
              <a:spcBef>
                <a:spcPts val="0"/>
              </a:spcBef>
              <a:spcAft>
                <a:spcPts val="0"/>
              </a:spcAft>
              <a:buSzPts val="1800"/>
              <a:buChar char="●"/>
            </a:pPr>
            <a:r>
              <a:rPr lang="it"/>
              <a:t>Questi due tratti sono definiti nel seguente modo</a:t>
            </a:r>
            <a:endParaRPr/>
          </a:p>
        </p:txBody>
      </p:sp>
      <p:sp>
        <p:nvSpPr>
          <p:cNvPr id="311" name="Google Shape;311;p3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12" name="Google Shape;312;p37"/>
          <p:cNvSpPr txBox="1"/>
          <p:nvPr/>
        </p:nvSpPr>
        <p:spPr>
          <a:xfrm>
            <a:off x="1129950" y="2929025"/>
            <a:ext cx="6884100" cy="2154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trait </a:t>
            </a:r>
            <a:r>
              <a:rPr b="1" lang="it" sz="1600">
                <a:solidFill>
                  <a:srgbClr val="0000FF"/>
                </a:solidFill>
                <a:latin typeface="Consolas"/>
                <a:ea typeface="Consolas"/>
                <a:cs typeface="Consolas"/>
                <a:sym typeface="Consolas"/>
              </a:rPr>
              <a:t>Index&lt;</a:t>
            </a:r>
            <a:r>
              <a:rPr b="1" lang="it" sz="1600">
                <a:solidFill>
                  <a:srgbClr val="9900FF"/>
                </a:solidFill>
                <a:latin typeface="Consolas"/>
                <a:ea typeface="Consolas"/>
                <a:cs typeface="Consolas"/>
                <a:sym typeface="Consolas"/>
              </a:rPr>
              <a:t>Idx</a:t>
            </a:r>
            <a:r>
              <a:rPr b="1" lang="it" sz="1600">
                <a:solidFill>
                  <a:srgbClr val="0000FF"/>
                </a:solidFill>
                <a:latin typeface="Consolas"/>
                <a:ea typeface="Consolas"/>
                <a:cs typeface="Consolas"/>
                <a:sym typeface="Consolas"/>
              </a:rPr>
              <a:t>&gt;</a:t>
            </a: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  type </a:t>
            </a:r>
            <a:r>
              <a:rPr b="1" lang="it" sz="1600">
                <a:solidFill>
                  <a:srgbClr val="9900FF"/>
                </a:solidFill>
                <a:latin typeface="Consolas"/>
                <a:ea typeface="Consolas"/>
                <a:cs typeface="Consolas"/>
                <a:sym typeface="Consolas"/>
              </a:rPr>
              <a:t>Output</a:t>
            </a:r>
            <a:r>
              <a:rPr b="1" lang="it" sz="1600">
                <a:latin typeface="Consolas"/>
                <a:ea typeface="Consolas"/>
                <a:cs typeface="Consolas"/>
                <a:sym typeface="Consolas"/>
              </a:rPr>
              <a:t>: ?Sized;</a:t>
            </a:r>
            <a:endParaRPr b="1" sz="16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index</a:t>
            </a:r>
            <a:r>
              <a:rPr b="1" lang="it" sz="1600">
                <a:latin typeface="Consolas"/>
                <a:ea typeface="Consolas"/>
                <a:cs typeface="Consolas"/>
                <a:sym typeface="Consolas"/>
              </a:rPr>
              <a:t>(&amp;self, index: </a:t>
            </a:r>
            <a:r>
              <a:rPr b="1" lang="it" sz="1600">
                <a:solidFill>
                  <a:srgbClr val="9900FF"/>
                </a:solidFill>
                <a:latin typeface="Consolas"/>
                <a:ea typeface="Consolas"/>
                <a:cs typeface="Consolas"/>
                <a:sym typeface="Consolas"/>
              </a:rPr>
              <a:t>Idx</a:t>
            </a:r>
            <a:r>
              <a:rPr b="1" lang="it" sz="1600">
                <a:latin typeface="Consolas"/>
                <a:ea typeface="Consolas"/>
                <a:cs typeface="Consolas"/>
                <a:sym typeface="Consolas"/>
              </a:rPr>
              <a:t>) -&gt; &amp;Self::</a:t>
            </a:r>
            <a:r>
              <a:rPr b="1" lang="it" sz="1600">
                <a:solidFill>
                  <a:srgbClr val="9900FF"/>
                </a:solidFill>
                <a:latin typeface="Consolas"/>
                <a:ea typeface="Consolas"/>
                <a:cs typeface="Consolas"/>
                <a:sym typeface="Consolas"/>
              </a:rPr>
              <a:t>Output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trait </a:t>
            </a:r>
            <a:r>
              <a:rPr b="1" lang="it" sz="1600">
                <a:solidFill>
                  <a:srgbClr val="0000FF"/>
                </a:solidFill>
                <a:latin typeface="Consolas"/>
                <a:ea typeface="Consolas"/>
                <a:cs typeface="Consolas"/>
                <a:sym typeface="Consolas"/>
              </a:rPr>
              <a:t>IndexMut&lt;</a:t>
            </a:r>
            <a:r>
              <a:rPr b="1" lang="it" sz="1600">
                <a:solidFill>
                  <a:srgbClr val="9900FF"/>
                </a:solidFill>
                <a:latin typeface="Consolas"/>
                <a:ea typeface="Consolas"/>
                <a:cs typeface="Consolas"/>
                <a:sym typeface="Consolas"/>
              </a:rPr>
              <a:t>Idx</a:t>
            </a:r>
            <a:r>
              <a:rPr b="1" lang="it" sz="1600">
                <a:solidFill>
                  <a:srgbClr val="0000FF"/>
                </a:solidFill>
                <a:latin typeface="Consolas"/>
                <a:ea typeface="Consolas"/>
                <a:cs typeface="Consolas"/>
                <a:sym typeface="Consolas"/>
              </a:rPr>
              <a:t>&gt;</a:t>
            </a:r>
            <a:r>
              <a:rPr b="1" lang="it" sz="1600">
                <a:latin typeface="Consolas"/>
                <a:ea typeface="Consolas"/>
                <a:cs typeface="Consolas"/>
                <a:sym typeface="Consolas"/>
              </a:rPr>
              <a:t>: Index&lt;Idx&gt;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index_mut</a:t>
            </a:r>
            <a:r>
              <a:rPr b="1" lang="it" sz="1600">
                <a:latin typeface="Consolas"/>
                <a:ea typeface="Consolas"/>
                <a:cs typeface="Consolas"/>
                <a:sym typeface="Consolas"/>
              </a:rPr>
              <a:t>(&amp;mut self, index: </a:t>
            </a:r>
            <a:r>
              <a:rPr b="1" lang="it" sz="1600">
                <a:solidFill>
                  <a:srgbClr val="9900FF"/>
                </a:solidFill>
                <a:latin typeface="Consolas"/>
                <a:ea typeface="Consolas"/>
                <a:cs typeface="Consolas"/>
                <a:sym typeface="Consolas"/>
              </a:rPr>
              <a:t>Idx</a:t>
            </a:r>
            <a:r>
              <a:rPr b="1" lang="it" sz="1600">
                <a:latin typeface="Consolas"/>
                <a:ea typeface="Consolas"/>
                <a:cs typeface="Consolas"/>
                <a:sym typeface="Consolas"/>
              </a:rPr>
              <a:t>) -&gt; &amp;mut Self::</a:t>
            </a:r>
            <a:r>
              <a:rPr b="1" lang="it" sz="1600">
                <a:solidFill>
                  <a:srgbClr val="9900FF"/>
                </a:solidFill>
                <a:latin typeface="Consolas"/>
                <a:ea typeface="Consolas"/>
                <a:cs typeface="Consolas"/>
                <a:sym typeface="Consolas"/>
              </a:rPr>
              <a:t>Output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Indicizzare una struttura dati</a:t>
            </a:r>
            <a:endParaRPr/>
          </a:p>
        </p:txBody>
      </p:sp>
      <p:sp>
        <p:nvSpPr>
          <p:cNvPr id="318" name="Google Shape;318;p3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Varie classi della libreria standard implementano i tratti </a:t>
            </a:r>
            <a:r>
              <a:rPr b="1" lang="it">
                <a:solidFill>
                  <a:srgbClr val="0B5394"/>
                </a:solidFill>
                <a:latin typeface="Consolas"/>
                <a:ea typeface="Consolas"/>
                <a:cs typeface="Consolas"/>
                <a:sym typeface="Consolas"/>
              </a:rPr>
              <a:t>Index</a:t>
            </a:r>
            <a:r>
              <a:rPr lang="it"/>
              <a:t> e </a:t>
            </a:r>
            <a:r>
              <a:rPr b="1" lang="it">
                <a:solidFill>
                  <a:srgbClr val="0B5394"/>
                </a:solidFill>
                <a:latin typeface="Consolas"/>
                <a:ea typeface="Consolas"/>
                <a:cs typeface="Consolas"/>
                <a:sym typeface="Consolas"/>
              </a:rPr>
              <a:t>IndexMut</a:t>
            </a:r>
            <a:endParaRPr/>
          </a:p>
          <a:p>
            <a:pPr indent="-317500" lvl="1" marL="914400" rtl="0" algn="l">
              <a:spcBef>
                <a:spcPts val="0"/>
              </a:spcBef>
              <a:spcAft>
                <a:spcPts val="0"/>
              </a:spcAft>
              <a:buSzPts val="1400"/>
              <a:buChar char="○"/>
            </a:pPr>
            <a:r>
              <a:rPr lang="it"/>
              <a:t>Poiché sia l’indice usato che il tipo associato restituito dall’operazione di indicizzazione sono parametrizzati, è lecito avere implementazioni multiple del tratto per un dato tipo</a:t>
            </a:r>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Vec&lt;T&gt;</a:t>
            </a:r>
            <a:r>
              <a:rPr lang="it"/>
              <a:t>, ad esempio, consente di definire sia indici numerici (</a:t>
            </a:r>
            <a:r>
              <a:rPr b="1" lang="it">
                <a:solidFill>
                  <a:srgbClr val="0B5394"/>
                </a:solidFill>
                <a:latin typeface="Consolas"/>
                <a:ea typeface="Consolas"/>
                <a:cs typeface="Consolas"/>
                <a:sym typeface="Consolas"/>
              </a:rPr>
              <a:t>usize</a:t>
            </a:r>
            <a:r>
              <a:rPr lang="it"/>
              <a:t>) che restituiscono valori di tipo </a:t>
            </a:r>
            <a:r>
              <a:rPr b="1" lang="it">
                <a:solidFill>
                  <a:srgbClr val="0B5394"/>
                </a:solidFill>
                <a:latin typeface="Consolas"/>
                <a:ea typeface="Consolas"/>
                <a:cs typeface="Consolas"/>
                <a:sym typeface="Consolas"/>
              </a:rPr>
              <a:t>T</a:t>
            </a:r>
            <a:r>
              <a:rPr lang="it"/>
              <a:t>, che indici di tipo intervallo (</a:t>
            </a:r>
            <a:r>
              <a:rPr b="1" lang="it">
                <a:solidFill>
                  <a:srgbClr val="0B5394"/>
                </a:solidFill>
                <a:latin typeface="Consolas"/>
                <a:ea typeface="Consolas"/>
                <a:cs typeface="Consolas"/>
                <a:sym typeface="Consolas"/>
              </a:rPr>
              <a:t>Range</a:t>
            </a:r>
            <a:r>
              <a:rPr lang="it"/>
              <a:t>) che restituiscono </a:t>
            </a:r>
            <a:r>
              <a:rPr b="1" lang="it">
                <a:solidFill>
                  <a:srgbClr val="0B5394"/>
                </a:solidFill>
                <a:latin typeface="Consolas"/>
                <a:ea typeface="Consolas"/>
                <a:cs typeface="Consolas"/>
                <a:sym typeface="Consolas"/>
              </a:rPr>
              <a:t>Slice&lt;T&gt;</a:t>
            </a:r>
            <a:endParaRPr/>
          </a:p>
          <a:p>
            <a:pPr indent="0" lvl="0" marL="0" rtl="0" algn="l">
              <a:spcBef>
                <a:spcPts val="1200"/>
              </a:spcBef>
              <a:spcAft>
                <a:spcPts val="1200"/>
              </a:spcAft>
              <a:buNone/>
            </a:pPr>
            <a:r>
              <a:t/>
            </a:r>
            <a:endParaRPr/>
          </a:p>
        </p:txBody>
      </p:sp>
      <p:sp>
        <p:nvSpPr>
          <p:cNvPr id="319" name="Google Shape;319;p3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20" name="Google Shape;320;p38"/>
          <p:cNvSpPr txBox="1"/>
          <p:nvPr/>
        </p:nvSpPr>
        <p:spPr>
          <a:xfrm>
            <a:off x="1129950" y="3085250"/>
            <a:ext cx="6884100" cy="1908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 Vec&lt;i32&gt; implementa Index&lt;usize, Output = i32&gt;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let vec = vec![1, 2, 3, 4, 5];</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let num: i32 = vec[0];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let num_ref: &amp;i32 = &amp;vec[0]; </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Ma implementa anche Index&lt;Range&lt;usize&gt;, Output=[i32]&gt;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assert_eq!(&amp;vec[1..4], &amp;[2, 3, 4]);</a:t>
            </a:r>
            <a:endParaRPr b="1" sz="1600">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3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Dereferenziare un valore</a:t>
            </a:r>
            <a:endParaRPr/>
          </a:p>
        </p:txBody>
      </p:sp>
      <p:sp>
        <p:nvSpPr>
          <p:cNvPr id="326" name="Google Shape;326;p3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E’  possibile trattare una struttura dati come se fosse sintatticamente un puntatore implementando i tratti </a:t>
            </a:r>
            <a:r>
              <a:rPr b="1" lang="it">
                <a:solidFill>
                  <a:srgbClr val="0B5394"/>
                </a:solidFill>
                <a:latin typeface="Consolas"/>
                <a:ea typeface="Consolas"/>
                <a:cs typeface="Consolas"/>
                <a:sym typeface="Consolas"/>
              </a:rPr>
              <a:t>Deref</a:t>
            </a:r>
            <a:r>
              <a:rPr lang="it"/>
              <a:t> e </a:t>
            </a:r>
            <a:r>
              <a:rPr b="1" lang="it">
                <a:solidFill>
                  <a:srgbClr val="0B5394"/>
                </a:solidFill>
                <a:latin typeface="Consolas"/>
                <a:ea typeface="Consolas"/>
                <a:cs typeface="Consolas"/>
                <a:sym typeface="Consolas"/>
              </a:rPr>
              <a:t>DerefMut</a:t>
            </a:r>
            <a:r>
              <a:rPr lang="it"/>
              <a:t> </a:t>
            </a:r>
            <a:endParaRPr/>
          </a:p>
          <a:p>
            <a:pPr indent="-317500" lvl="1" marL="914400" marR="0" rtl="0" algn="l">
              <a:lnSpc>
                <a:spcPct val="115000"/>
              </a:lnSpc>
              <a:spcBef>
                <a:spcPts val="0"/>
              </a:spcBef>
              <a:spcAft>
                <a:spcPts val="0"/>
              </a:spcAft>
              <a:buSzPts val="1400"/>
              <a:buChar char="○"/>
            </a:pPr>
            <a:r>
              <a:rPr lang="it"/>
              <a:t>La sintassi </a:t>
            </a:r>
            <a:r>
              <a:rPr b="1" lang="it">
                <a:solidFill>
                  <a:srgbClr val="0B5394"/>
                </a:solidFill>
                <a:latin typeface="Consolas"/>
                <a:ea typeface="Consolas"/>
                <a:cs typeface="Consolas"/>
                <a:sym typeface="Consolas"/>
              </a:rPr>
              <a:t>*t</a:t>
            </a:r>
            <a:r>
              <a:rPr lang="it"/>
              <a:t> per un tipo che implementa </a:t>
            </a:r>
            <a:r>
              <a:rPr b="1" lang="it">
                <a:solidFill>
                  <a:srgbClr val="0B5394"/>
                </a:solidFill>
                <a:latin typeface="Consolas"/>
                <a:ea typeface="Consolas"/>
                <a:cs typeface="Consolas"/>
                <a:sym typeface="Consolas"/>
              </a:rPr>
              <a:t>Deref</a:t>
            </a:r>
            <a:r>
              <a:rPr lang="it"/>
              <a:t> e che non sia un riferimento né un puntatore nativo equivale a </a:t>
            </a:r>
            <a:r>
              <a:rPr b="1" lang="it">
                <a:solidFill>
                  <a:srgbClr val="0B5394"/>
                </a:solidFill>
                <a:latin typeface="Consolas"/>
                <a:ea typeface="Consolas"/>
                <a:cs typeface="Consolas"/>
                <a:sym typeface="Consolas"/>
              </a:rPr>
              <a:t>*(t.deref()) </a:t>
            </a:r>
            <a:r>
              <a:rPr lang="it"/>
              <a:t>e restituisce un valore immutabile di tipo </a:t>
            </a:r>
            <a:r>
              <a:rPr b="1" lang="it">
                <a:solidFill>
                  <a:srgbClr val="0B5394"/>
                </a:solidFill>
                <a:latin typeface="Consolas"/>
                <a:ea typeface="Consolas"/>
                <a:cs typeface="Consolas"/>
                <a:sym typeface="Consolas"/>
              </a:rPr>
              <a:t>Self::Targe</a:t>
            </a:r>
            <a:r>
              <a:rPr lang="it"/>
              <a:t>t</a:t>
            </a:r>
            <a:endParaRPr/>
          </a:p>
          <a:p>
            <a:pPr indent="-317500" lvl="1" marL="914400" marR="0" rtl="0" algn="l">
              <a:lnSpc>
                <a:spcPct val="115000"/>
              </a:lnSpc>
              <a:spcBef>
                <a:spcPts val="0"/>
              </a:spcBef>
              <a:spcAft>
                <a:spcPts val="0"/>
              </a:spcAft>
              <a:buSzPts val="1400"/>
              <a:buChar char="○"/>
            </a:pPr>
            <a:r>
              <a:rPr lang="it"/>
              <a:t>Analogamente,  se il tratto implementa </a:t>
            </a:r>
            <a:r>
              <a:rPr b="1" lang="it">
                <a:solidFill>
                  <a:srgbClr val="0B5394"/>
                </a:solidFill>
                <a:latin typeface="Consolas"/>
                <a:ea typeface="Consolas"/>
                <a:cs typeface="Consolas"/>
                <a:sym typeface="Consolas"/>
              </a:rPr>
              <a:t>DerefMut</a:t>
            </a:r>
            <a:r>
              <a:rPr lang="it"/>
              <a:t>, </a:t>
            </a:r>
            <a:r>
              <a:rPr b="1" lang="it">
                <a:solidFill>
                  <a:srgbClr val="0B5394"/>
                </a:solidFill>
                <a:latin typeface="Consolas"/>
                <a:ea typeface="Consolas"/>
                <a:cs typeface="Consolas"/>
                <a:sym typeface="Consolas"/>
              </a:rPr>
              <a:t>*t </a:t>
            </a:r>
            <a:r>
              <a:rPr lang="it"/>
              <a:t>equivale a </a:t>
            </a:r>
            <a:r>
              <a:rPr b="1" lang="it">
                <a:solidFill>
                  <a:srgbClr val="0B5394"/>
                </a:solidFill>
                <a:latin typeface="Consolas"/>
                <a:ea typeface="Consolas"/>
                <a:cs typeface="Consolas"/>
                <a:sym typeface="Consolas"/>
              </a:rPr>
              <a:t>*(t.deref_mut()) </a:t>
            </a:r>
            <a:r>
              <a:rPr lang="it"/>
              <a:t>e restituisce un valore mutabile di tipo </a:t>
            </a:r>
            <a:r>
              <a:rPr b="1" lang="it">
                <a:solidFill>
                  <a:srgbClr val="0B5394"/>
                </a:solidFill>
                <a:latin typeface="Consolas"/>
                <a:ea typeface="Consolas"/>
                <a:cs typeface="Consolas"/>
                <a:sym typeface="Consolas"/>
              </a:rPr>
              <a:t>Self::Target</a:t>
            </a:r>
            <a:endParaRPr/>
          </a:p>
          <a:p>
            <a:pPr indent="0" lvl="0" marL="0" rtl="0" algn="l">
              <a:spcBef>
                <a:spcPts val="1200"/>
              </a:spcBef>
              <a:spcAft>
                <a:spcPts val="1200"/>
              </a:spcAft>
              <a:buNone/>
            </a:pPr>
            <a:r>
              <a:t/>
            </a:r>
            <a:endParaRPr/>
          </a:p>
        </p:txBody>
      </p:sp>
      <p:sp>
        <p:nvSpPr>
          <p:cNvPr id="327" name="Google Shape;327;p3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28" name="Google Shape;328;p39"/>
          <p:cNvSpPr txBox="1"/>
          <p:nvPr/>
        </p:nvSpPr>
        <p:spPr>
          <a:xfrm>
            <a:off x="1129950" y="3031250"/>
            <a:ext cx="6884100" cy="21549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trait </a:t>
            </a:r>
            <a:r>
              <a:rPr b="1" lang="it" sz="1600">
                <a:solidFill>
                  <a:srgbClr val="0000FF"/>
                </a:solidFill>
                <a:latin typeface="Consolas"/>
                <a:ea typeface="Consolas"/>
                <a:cs typeface="Consolas"/>
                <a:sym typeface="Consolas"/>
              </a:rPr>
              <a:t>Deref</a:t>
            </a:r>
            <a:r>
              <a:rPr b="1" lang="it" sz="1600">
                <a:latin typeface="Consolas"/>
                <a:ea typeface="Consolas"/>
                <a:cs typeface="Consolas"/>
                <a:sym typeface="Consolas"/>
              </a:rPr>
              <a:t>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type </a:t>
            </a:r>
            <a:r>
              <a:rPr b="1" lang="it" sz="1600">
                <a:solidFill>
                  <a:srgbClr val="9900FF"/>
                </a:solidFill>
                <a:latin typeface="Consolas"/>
                <a:ea typeface="Consolas"/>
                <a:cs typeface="Consolas"/>
                <a:sym typeface="Consolas"/>
              </a:rPr>
              <a:t>Target</a:t>
            </a:r>
            <a:r>
              <a:rPr b="1" lang="it" sz="1600">
                <a:latin typeface="Consolas"/>
                <a:ea typeface="Consolas"/>
                <a:cs typeface="Consolas"/>
                <a:sym typeface="Consolas"/>
              </a:rPr>
              <a:t>: ?Sized;</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deref</a:t>
            </a:r>
            <a:r>
              <a:rPr b="1" lang="it" sz="1600">
                <a:latin typeface="Consolas"/>
                <a:ea typeface="Consolas"/>
                <a:cs typeface="Consolas"/>
                <a:sym typeface="Consolas"/>
              </a:rPr>
              <a:t>(&amp;self) -&gt; &amp;Self::</a:t>
            </a:r>
            <a:r>
              <a:rPr b="1" lang="it" sz="1600">
                <a:solidFill>
                  <a:srgbClr val="9900FF"/>
                </a:solidFill>
                <a:latin typeface="Consolas"/>
                <a:ea typeface="Consolas"/>
                <a:cs typeface="Consolas"/>
                <a:sym typeface="Consolas"/>
              </a:rPr>
              <a:t>Target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trait </a:t>
            </a:r>
            <a:r>
              <a:rPr b="1" lang="it" sz="1600">
                <a:solidFill>
                  <a:srgbClr val="0000FF"/>
                </a:solidFill>
                <a:latin typeface="Consolas"/>
                <a:ea typeface="Consolas"/>
                <a:cs typeface="Consolas"/>
                <a:sym typeface="Consolas"/>
              </a:rPr>
              <a:t>DerefMut</a:t>
            </a:r>
            <a:r>
              <a:rPr b="1" lang="it" sz="1600">
                <a:latin typeface="Consolas"/>
                <a:ea typeface="Consolas"/>
                <a:cs typeface="Consolas"/>
                <a:sym typeface="Consolas"/>
              </a:rPr>
              <a:t>: Deref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deref_mut</a:t>
            </a:r>
            <a:r>
              <a:rPr b="1" lang="it" sz="1600">
                <a:latin typeface="Consolas"/>
                <a:ea typeface="Consolas"/>
                <a:cs typeface="Consolas"/>
                <a:sym typeface="Consolas"/>
              </a:rPr>
              <a:t>(&amp;mut self) -&gt; &amp;mut Self::</a:t>
            </a:r>
            <a:r>
              <a:rPr b="1" lang="it" sz="1600">
                <a:solidFill>
                  <a:srgbClr val="9900FF"/>
                </a:solidFill>
                <a:latin typeface="Consolas"/>
                <a:ea typeface="Consolas"/>
                <a:cs typeface="Consolas"/>
                <a:sym typeface="Consolas"/>
              </a:rPr>
              <a:t>Target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Dereferenziare un valore</a:t>
            </a:r>
            <a:endParaRPr/>
          </a:p>
        </p:txBody>
      </p:sp>
      <p:sp>
        <p:nvSpPr>
          <p:cNvPr id="334" name="Google Shape;334;p40"/>
          <p:cNvSpPr txBox="1"/>
          <p:nvPr>
            <p:ph idx="1" type="body"/>
          </p:nvPr>
        </p:nvSpPr>
        <p:spPr>
          <a:xfrm>
            <a:off x="311700" y="1280499"/>
            <a:ext cx="8520600" cy="38535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it"/>
              <a:t>Il tipo </a:t>
            </a:r>
            <a:r>
              <a:rPr b="1" lang="it">
                <a:solidFill>
                  <a:srgbClr val="0B5394"/>
                </a:solidFill>
                <a:latin typeface="Consolas"/>
                <a:ea typeface="Consolas"/>
                <a:cs typeface="Consolas"/>
                <a:sym typeface="Consolas"/>
              </a:rPr>
              <a:t>Self::Target</a:t>
            </a:r>
            <a:r>
              <a:rPr lang="it"/>
              <a:t> deve essere qualcosa contenuto, posseduto o referenziato in </a:t>
            </a:r>
            <a:r>
              <a:rPr b="1" lang="it">
                <a:solidFill>
                  <a:srgbClr val="0B5394"/>
                </a:solidFill>
                <a:latin typeface="Consolas"/>
                <a:ea typeface="Consolas"/>
                <a:cs typeface="Consolas"/>
                <a:sym typeface="Consolas"/>
              </a:rPr>
              <a:t>Self</a:t>
            </a:r>
            <a:endParaRPr/>
          </a:p>
          <a:p>
            <a:pPr indent="-317500" lvl="1" marL="914400" rtl="0" algn="l">
              <a:spcBef>
                <a:spcPts val="0"/>
              </a:spcBef>
              <a:spcAft>
                <a:spcPts val="0"/>
              </a:spcAft>
              <a:buSzPts val="1400"/>
              <a:buChar char="○"/>
            </a:pPr>
            <a:r>
              <a:rPr lang="it"/>
              <a:t>Nel caso di </a:t>
            </a:r>
            <a:r>
              <a:rPr b="1" lang="it">
                <a:solidFill>
                  <a:srgbClr val="0B5394"/>
                </a:solidFill>
                <a:latin typeface="Consolas"/>
                <a:ea typeface="Consolas"/>
                <a:cs typeface="Consolas"/>
                <a:sym typeface="Consolas"/>
              </a:rPr>
              <a:t>Box&lt;T&gt;</a:t>
            </a:r>
            <a:r>
              <a:rPr lang="it"/>
              <a:t>, </a:t>
            </a:r>
            <a:r>
              <a:rPr b="1" lang="it">
                <a:solidFill>
                  <a:srgbClr val="0B5394"/>
                </a:solidFill>
                <a:latin typeface="Consolas"/>
                <a:ea typeface="Consolas"/>
                <a:cs typeface="Consolas"/>
                <a:sym typeface="Consolas"/>
              </a:rPr>
              <a:t>Target</a:t>
            </a:r>
            <a:r>
              <a:rPr lang="it"/>
              <a:t> è il tipo </a:t>
            </a:r>
            <a:r>
              <a:rPr b="1" lang="it">
                <a:solidFill>
                  <a:srgbClr val="0B5394"/>
                </a:solidFill>
                <a:latin typeface="Consolas"/>
                <a:ea typeface="Consolas"/>
                <a:cs typeface="Consolas"/>
                <a:sym typeface="Consolas"/>
              </a:rPr>
              <a:t>T</a:t>
            </a:r>
            <a:r>
              <a:rPr lang="it"/>
              <a:t> contenuto nel </a:t>
            </a:r>
            <a:r>
              <a:rPr b="1" lang="it">
                <a:solidFill>
                  <a:srgbClr val="0B5394"/>
                </a:solidFill>
                <a:latin typeface="Consolas"/>
                <a:ea typeface="Consolas"/>
                <a:cs typeface="Consolas"/>
                <a:sym typeface="Consolas"/>
              </a:rPr>
              <a:t>Box</a:t>
            </a:r>
            <a:r>
              <a:rPr lang="it"/>
              <a:t> e allocato sullo heap</a:t>
            </a:r>
            <a:endParaRPr/>
          </a:p>
          <a:p>
            <a:pPr indent="-342900" lvl="0" marL="457200" rtl="0" algn="l">
              <a:spcBef>
                <a:spcPts val="0"/>
              </a:spcBef>
              <a:spcAft>
                <a:spcPts val="0"/>
              </a:spcAft>
              <a:buSzPts val="1800"/>
              <a:buChar char="●"/>
            </a:pPr>
            <a:r>
              <a:rPr lang="it"/>
              <a:t>La notazione </a:t>
            </a:r>
            <a:r>
              <a:rPr b="1" lang="it">
                <a:solidFill>
                  <a:srgbClr val="0B5394"/>
                </a:solidFill>
                <a:latin typeface="Consolas"/>
                <a:ea typeface="Consolas"/>
                <a:cs typeface="Consolas"/>
                <a:sym typeface="Consolas"/>
              </a:rPr>
              <a:t>*t</a:t>
            </a:r>
            <a:r>
              <a:rPr lang="it"/>
              <a:t> prende a prestito, in modo condiviso o esclusivo, il valore </a:t>
            </a:r>
            <a:r>
              <a:rPr b="1" lang="it">
                <a:solidFill>
                  <a:srgbClr val="0B5394"/>
                </a:solidFill>
                <a:latin typeface="Consolas"/>
                <a:ea typeface="Consolas"/>
                <a:cs typeface="Consolas"/>
                <a:sym typeface="Consolas"/>
              </a:rPr>
              <a:t>t</a:t>
            </a:r>
            <a:r>
              <a:rPr lang="it"/>
              <a:t> per poter eseguire il metodo del tratto corrispondente</a:t>
            </a:r>
            <a:endParaRPr/>
          </a:p>
          <a:p>
            <a:pPr indent="-317500" lvl="1" marL="914400" rtl="0" algn="l">
              <a:spcBef>
                <a:spcPts val="0"/>
              </a:spcBef>
              <a:spcAft>
                <a:spcPts val="0"/>
              </a:spcAft>
              <a:buSzPts val="1400"/>
              <a:buChar char="○"/>
            </a:pPr>
            <a:r>
              <a:rPr lang="it"/>
              <a:t>I riferimenti restituiti da </a:t>
            </a:r>
            <a:r>
              <a:rPr b="1" lang="it">
                <a:solidFill>
                  <a:srgbClr val="0B5394"/>
                </a:solidFill>
                <a:latin typeface="Consolas"/>
                <a:ea typeface="Consolas"/>
                <a:cs typeface="Consolas"/>
                <a:sym typeface="Consolas"/>
              </a:rPr>
              <a:t>deref(&amp;self)</a:t>
            </a:r>
            <a:r>
              <a:rPr lang="it"/>
              <a:t> o da </a:t>
            </a:r>
            <a:r>
              <a:rPr b="1" lang="it">
                <a:solidFill>
                  <a:srgbClr val="0B5394"/>
                </a:solidFill>
                <a:latin typeface="Consolas"/>
                <a:ea typeface="Consolas"/>
                <a:cs typeface="Consolas"/>
                <a:sym typeface="Consolas"/>
              </a:rPr>
              <a:t>deref_mut(&amp;mut self)</a:t>
            </a:r>
            <a:r>
              <a:rPr lang="it"/>
              <a:t> prolungano, come conseguenza delle regole sul tempo di vita, il prestito di </a:t>
            </a:r>
            <a:r>
              <a:rPr b="1" lang="it">
                <a:solidFill>
                  <a:srgbClr val="0B5394"/>
                </a:solidFill>
                <a:latin typeface="Consolas"/>
                <a:ea typeface="Consolas"/>
                <a:cs typeface="Consolas"/>
                <a:sym typeface="Consolas"/>
              </a:rPr>
              <a:t>self</a:t>
            </a:r>
            <a:r>
              <a:rPr lang="it"/>
              <a:t> fino al termine del loro utilizzo</a:t>
            </a:r>
            <a:endParaRPr/>
          </a:p>
          <a:p>
            <a:pPr indent="-342900" lvl="0" marL="457200" rtl="0" algn="l">
              <a:spcBef>
                <a:spcPts val="0"/>
              </a:spcBef>
              <a:spcAft>
                <a:spcPts val="0"/>
              </a:spcAft>
              <a:buSzPts val="1800"/>
              <a:buChar char="●"/>
            </a:pPr>
            <a:r>
              <a:rPr lang="it"/>
              <a:t>I due tratti svolgono anche un secondo importante ruolo: permettono la conversione automatica dal tipo </a:t>
            </a:r>
            <a:r>
              <a:rPr b="1" lang="it">
                <a:solidFill>
                  <a:srgbClr val="0B5394"/>
                </a:solidFill>
                <a:latin typeface="Consolas"/>
                <a:ea typeface="Consolas"/>
                <a:cs typeface="Consolas"/>
                <a:sym typeface="Consolas"/>
              </a:rPr>
              <a:t>&amp;Self</a:t>
            </a:r>
            <a:r>
              <a:rPr lang="it"/>
              <a:t> al tipo </a:t>
            </a:r>
            <a:r>
              <a:rPr b="1" lang="it">
                <a:solidFill>
                  <a:srgbClr val="0B5394"/>
                </a:solidFill>
                <a:latin typeface="Consolas"/>
                <a:ea typeface="Consolas"/>
                <a:cs typeface="Consolas"/>
                <a:sym typeface="Consolas"/>
              </a:rPr>
              <a:t>&amp;Self::Target</a:t>
            </a:r>
            <a:r>
              <a:rPr lang="it"/>
              <a:t> e da </a:t>
            </a:r>
            <a:r>
              <a:rPr b="1" lang="it">
                <a:solidFill>
                  <a:srgbClr val="0B5394"/>
                </a:solidFill>
                <a:latin typeface="Consolas"/>
                <a:ea typeface="Consolas"/>
                <a:cs typeface="Consolas"/>
                <a:sym typeface="Consolas"/>
              </a:rPr>
              <a:t>&amp;mut Self</a:t>
            </a:r>
            <a:r>
              <a:rPr lang="it"/>
              <a:t> a </a:t>
            </a:r>
            <a:r>
              <a:rPr b="1" lang="it">
                <a:solidFill>
                  <a:srgbClr val="0B5394"/>
                </a:solidFill>
                <a:latin typeface="Consolas"/>
                <a:ea typeface="Consolas"/>
                <a:cs typeface="Consolas"/>
                <a:sym typeface="Consolas"/>
              </a:rPr>
              <a:t>&amp;mut Self::Target</a:t>
            </a:r>
            <a:endParaRPr/>
          </a:p>
          <a:p>
            <a:pPr indent="-317500" lvl="1" marL="914400" rtl="0" algn="l">
              <a:spcBef>
                <a:spcPts val="0"/>
              </a:spcBef>
              <a:spcAft>
                <a:spcPts val="0"/>
              </a:spcAft>
              <a:buSzPts val="1400"/>
              <a:buChar char="○"/>
            </a:pPr>
            <a:r>
              <a:rPr lang="it"/>
              <a:t>Questa proprietà viene detta </a:t>
            </a:r>
            <a:r>
              <a:rPr b="1" i="1" lang="it">
                <a:solidFill>
                  <a:srgbClr val="C00000"/>
                </a:solidFill>
              </a:rPr>
              <a:t>deref coercion</a:t>
            </a:r>
            <a:r>
              <a:rPr lang="it"/>
              <a:t> e consente l’interoperabilità, ad esempio, tra </a:t>
            </a:r>
            <a:r>
              <a:rPr b="1" lang="it">
                <a:solidFill>
                  <a:srgbClr val="0B5394"/>
                </a:solidFill>
                <a:latin typeface="Consolas"/>
                <a:ea typeface="Consolas"/>
                <a:cs typeface="Consolas"/>
                <a:sym typeface="Consolas"/>
              </a:rPr>
              <a:t>&amp;String</a:t>
            </a:r>
            <a:r>
              <a:rPr lang="it"/>
              <a:t> e </a:t>
            </a:r>
            <a:r>
              <a:rPr b="1" lang="it">
                <a:solidFill>
                  <a:srgbClr val="0B5394"/>
                </a:solidFill>
                <a:latin typeface="Consolas"/>
                <a:ea typeface="Consolas"/>
                <a:cs typeface="Consolas"/>
                <a:sym typeface="Consolas"/>
              </a:rPr>
              <a:t>&amp;str</a:t>
            </a:r>
            <a:r>
              <a:rPr lang="it"/>
              <a:t>, per cui è lecito invocare su un valore di tipo </a:t>
            </a:r>
            <a:r>
              <a:rPr b="1" lang="it">
                <a:solidFill>
                  <a:srgbClr val="0B5394"/>
                </a:solidFill>
                <a:latin typeface="Consolas"/>
                <a:ea typeface="Consolas"/>
                <a:cs typeface="Consolas"/>
                <a:sym typeface="Consolas"/>
              </a:rPr>
              <a:t>String</a:t>
            </a:r>
            <a:r>
              <a:rPr lang="it"/>
              <a:t> metodi definiti per </a:t>
            </a:r>
            <a:r>
              <a:rPr b="1" lang="it">
                <a:solidFill>
                  <a:srgbClr val="0B5394"/>
                </a:solidFill>
                <a:latin typeface="Consolas"/>
                <a:ea typeface="Consolas"/>
                <a:cs typeface="Consolas"/>
                <a:sym typeface="Consolas"/>
              </a:rPr>
              <a:t>str</a:t>
            </a:r>
            <a:endParaRPr/>
          </a:p>
          <a:p>
            <a:pPr indent="-317500" lvl="1" marL="914400" rtl="0" algn="l">
              <a:spcBef>
                <a:spcPts val="0"/>
              </a:spcBef>
              <a:spcAft>
                <a:spcPts val="0"/>
              </a:spcAft>
              <a:buSzPts val="1400"/>
              <a:buChar char="○"/>
            </a:pPr>
            <a:r>
              <a:rPr lang="it"/>
              <a:t>Questo meccanismo</a:t>
            </a:r>
            <a:r>
              <a:rPr b="1" i="1" lang="it">
                <a:solidFill>
                  <a:srgbClr val="C00000"/>
                </a:solidFill>
              </a:rPr>
              <a:t> non viene applicato</a:t>
            </a:r>
            <a:r>
              <a:rPr lang="it"/>
              <a:t> nella risoluzione di tipi generici</a:t>
            </a:r>
            <a:endParaRPr/>
          </a:p>
        </p:txBody>
      </p:sp>
      <p:sp>
        <p:nvSpPr>
          <p:cNvPr id="335" name="Google Shape;335;p4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336" name="Google Shape;336;p40"/>
          <p:cNvPicPr preferRelativeResize="0"/>
          <p:nvPr/>
        </p:nvPicPr>
        <p:blipFill>
          <a:blip r:embed="rId3">
            <a:alphaModFix/>
          </a:blip>
          <a:stretch>
            <a:fillRect/>
          </a:stretch>
        </p:blipFill>
        <p:spPr>
          <a:xfrm>
            <a:off x="7863500" y="0"/>
            <a:ext cx="1280500" cy="1280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Dereferenziare un valore</a:t>
            </a:r>
            <a:endParaRPr/>
          </a:p>
        </p:txBody>
      </p:sp>
      <p:sp>
        <p:nvSpPr>
          <p:cNvPr id="342" name="Google Shape;342;p4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43" name="Google Shape;343;p41"/>
          <p:cNvSpPr txBox="1"/>
          <p:nvPr/>
        </p:nvSpPr>
        <p:spPr>
          <a:xfrm>
            <a:off x="455650" y="1249750"/>
            <a:ext cx="8266500" cy="38481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struct </a:t>
            </a:r>
            <a:r>
              <a:rPr b="1" lang="it">
                <a:solidFill>
                  <a:srgbClr val="0000FF"/>
                </a:solidFill>
                <a:latin typeface="Consolas"/>
                <a:ea typeface="Consolas"/>
                <a:cs typeface="Consolas"/>
                <a:sym typeface="Consolas"/>
              </a:rPr>
              <a:t>Selector</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elements: Vec&lt;String&gt;,</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    current: usize</a:t>
            </a:r>
            <a:endParaRPr b="1">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use std::ops::Deref;</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impl Deref for </a:t>
            </a:r>
            <a:r>
              <a:rPr b="1" lang="it">
                <a:solidFill>
                  <a:srgbClr val="0000FF"/>
                </a:solidFill>
                <a:latin typeface="Consolas"/>
                <a:ea typeface="Consolas"/>
                <a:cs typeface="Consolas"/>
                <a:sym typeface="Consolas"/>
              </a:rPr>
              <a:t>Selector</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type Target = </a:t>
            </a:r>
            <a:r>
              <a:rPr b="1" lang="it">
                <a:solidFill>
                  <a:srgbClr val="9900FF"/>
                </a:solidFill>
                <a:latin typeface="Consolas"/>
                <a:ea typeface="Consolas"/>
                <a:cs typeface="Consolas"/>
                <a:sym typeface="Consolas"/>
              </a:rPr>
              <a:t>String</a:t>
            </a: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fn deref(&amp;self) -&gt; &amp;</a:t>
            </a:r>
            <a:r>
              <a:rPr b="1" lang="it">
                <a:solidFill>
                  <a:srgbClr val="9900FF"/>
                </a:solidFill>
                <a:latin typeface="Consolas"/>
                <a:ea typeface="Consolas"/>
                <a:cs typeface="Consolas"/>
                <a:sym typeface="Consolas"/>
              </a:rPr>
              <a:t>String</a:t>
            </a:r>
            <a:r>
              <a:rPr b="1" lang="it">
                <a:latin typeface="Consolas"/>
                <a:ea typeface="Consolas"/>
                <a:cs typeface="Consolas"/>
                <a:sym typeface="Consolas"/>
              </a:rPr>
              <a:t> { &amp; self.elements[ self.current ]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let mut </a:t>
            </a:r>
            <a:r>
              <a:rPr b="1" lang="it">
                <a:solidFill>
                  <a:srgbClr val="0000FF"/>
                </a:solidFill>
                <a:latin typeface="Consolas"/>
                <a:ea typeface="Consolas"/>
                <a:cs typeface="Consolas"/>
                <a:sym typeface="Consolas"/>
              </a:rPr>
              <a:t>s</a:t>
            </a:r>
            <a:r>
              <a:rPr b="1" lang="it">
                <a:latin typeface="Consolas"/>
                <a:ea typeface="Consolas"/>
                <a:cs typeface="Consolas"/>
                <a:sym typeface="Consolas"/>
              </a:rPr>
              <a:t> = </a:t>
            </a:r>
            <a:r>
              <a:rPr b="1" lang="it">
                <a:solidFill>
                  <a:srgbClr val="0000FF"/>
                </a:solidFill>
                <a:latin typeface="Consolas"/>
                <a:ea typeface="Consolas"/>
                <a:cs typeface="Consolas"/>
                <a:sym typeface="Consolas"/>
              </a:rPr>
              <a:t>Selector</a:t>
            </a:r>
            <a:r>
              <a:rPr b="1" lang="it">
                <a:latin typeface="Consolas"/>
                <a:ea typeface="Consolas"/>
                <a:cs typeface="Consolas"/>
                <a:sym typeface="Consolas"/>
              </a:rPr>
              <a:t>{elements: vec![“a”.to_string(), “b”.to_string()], current:0};</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assert_eq!(</a:t>
            </a:r>
            <a:r>
              <a:rPr b="1" lang="it">
                <a:solidFill>
                  <a:srgbClr val="0000FF"/>
                </a:solidFill>
                <a:latin typeface="Consolas"/>
                <a:ea typeface="Consolas"/>
                <a:cs typeface="Consolas"/>
                <a:sym typeface="Consolas"/>
              </a:rPr>
              <a:t>*s</a:t>
            </a:r>
            <a:r>
              <a:rPr b="1" lang="it">
                <a:latin typeface="Consolas"/>
                <a:ea typeface="Consolas"/>
                <a:cs typeface="Consolas"/>
                <a:sym typeface="Consolas"/>
              </a:rPr>
              <a:t>, “a”);</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s.current = 1;</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assert_eq!(</a:t>
            </a:r>
            <a:r>
              <a:rPr b="1" lang="it">
                <a:solidFill>
                  <a:srgbClr val="0000FF"/>
                </a:solidFill>
                <a:latin typeface="Consolas"/>
                <a:ea typeface="Consolas"/>
                <a:cs typeface="Consolas"/>
                <a:sym typeface="Consolas"/>
              </a:rPr>
              <a:t>*s</a:t>
            </a:r>
            <a:r>
              <a:rPr b="1" lang="it">
                <a:latin typeface="Consolas"/>
                <a:ea typeface="Consolas"/>
                <a:cs typeface="Consolas"/>
                <a:sym typeface="Consolas"/>
              </a:rPr>
              <a:t>, “b”); </a:t>
            </a:r>
            <a:endParaRPr b="1">
              <a:latin typeface="Consolas"/>
              <a:ea typeface="Consolas"/>
              <a:cs typeface="Consolas"/>
              <a:sym typeface="Consola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4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un intervallo</a:t>
            </a:r>
            <a:endParaRPr/>
          </a:p>
        </p:txBody>
      </p:sp>
      <p:sp>
        <p:nvSpPr>
          <p:cNvPr id="349" name="Google Shape;349;p4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50" name="Google Shape;350;p42"/>
          <p:cNvSpPr txBox="1"/>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Attraverso l’utilizzo dell’operatore </a:t>
            </a:r>
            <a:r>
              <a:rPr b="1" lang="it" sz="1800">
                <a:solidFill>
                  <a:srgbClr val="0B5394"/>
                </a:solidFill>
                <a:latin typeface="Consolas"/>
                <a:ea typeface="Consolas"/>
                <a:cs typeface="Consolas"/>
                <a:sym typeface="Consolas"/>
              </a:rPr>
              <a:t>..</a:t>
            </a:r>
            <a:r>
              <a:rPr lang="it" sz="1800">
                <a:solidFill>
                  <a:srgbClr val="595959"/>
                </a:solidFill>
              </a:rPr>
              <a:t> è possibile definire intervalli di valori per tutti i tipi che implementano il tratto </a:t>
            </a:r>
            <a:r>
              <a:rPr b="1" lang="it" sz="1800">
                <a:solidFill>
                  <a:srgbClr val="0B5394"/>
                </a:solidFill>
                <a:latin typeface="Consolas"/>
                <a:ea typeface="Consolas"/>
                <a:cs typeface="Consolas"/>
                <a:sym typeface="Consolas"/>
              </a:rPr>
              <a:t>RangeBounds&lt;T&gt;</a:t>
            </a:r>
            <a:endParaRPr b="1" sz="1800">
              <a:solidFill>
                <a:srgbClr val="0B5394"/>
              </a:solidFill>
              <a:latin typeface="Consolas"/>
              <a:ea typeface="Consolas"/>
              <a:cs typeface="Consolas"/>
              <a:sym typeface="Consolas"/>
            </a:endParaRPr>
          </a:p>
          <a:p>
            <a:pPr indent="-317500" lvl="1" marL="914400" rtl="0" algn="l">
              <a:lnSpc>
                <a:spcPct val="115000"/>
              </a:lnSpc>
              <a:spcBef>
                <a:spcPts val="0"/>
              </a:spcBef>
              <a:spcAft>
                <a:spcPts val="0"/>
              </a:spcAft>
              <a:buClr>
                <a:srgbClr val="595959"/>
              </a:buClr>
              <a:buSzPts val="1400"/>
              <a:buChar char="○"/>
            </a:pPr>
            <a:r>
              <a:rPr lang="it">
                <a:solidFill>
                  <a:srgbClr val="595959"/>
                </a:solidFill>
              </a:rPr>
              <a:t>Quest’ultimo è</a:t>
            </a:r>
            <a:r>
              <a:rPr lang="it">
                <a:solidFill>
                  <a:srgbClr val="595959"/>
                </a:solidFill>
              </a:rPr>
              <a:t> implementato da diversi tipi base in Rust e consente l’utilizzo di sintassi come </a:t>
            </a:r>
            <a:r>
              <a:rPr b="1" lang="it">
                <a:solidFill>
                  <a:srgbClr val="0B5394"/>
                </a:solidFill>
                <a:latin typeface="Consolas"/>
                <a:ea typeface="Consolas"/>
                <a:cs typeface="Consolas"/>
                <a:sym typeface="Consolas"/>
              </a:rPr>
              <a:t>..</a:t>
            </a:r>
            <a:r>
              <a:rPr lang="it">
                <a:solidFill>
                  <a:srgbClr val="595959"/>
                </a:solidFill>
              </a:rPr>
              <a:t>, </a:t>
            </a:r>
            <a:r>
              <a:rPr b="1" lang="it">
                <a:solidFill>
                  <a:srgbClr val="0B5394"/>
                </a:solidFill>
                <a:latin typeface="Consolas"/>
                <a:ea typeface="Consolas"/>
                <a:cs typeface="Consolas"/>
                <a:sym typeface="Consolas"/>
              </a:rPr>
              <a:t>a..</a:t>
            </a:r>
            <a:r>
              <a:rPr lang="it">
                <a:solidFill>
                  <a:srgbClr val="595959"/>
                </a:solidFill>
              </a:rPr>
              <a:t>, </a:t>
            </a:r>
            <a:r>
              <a:rPr b="1" lang="it">
                <a:solidFill>
                  <a:srgbClr val="0B5394"/>
                </a:solidFill>
                <a:latin typeface="Consolas"/>
                <a:ea typeface="Consolas"/>
                <a:cs typeface="Consolas"/>
                <a:sym typeface="Consolas"/>
              </a:rPr>
              <a:t>..b</a:t>
            </a:r>
            <a:r>
              <a:rPr lang="it">
                <a:solidFill>
                  <a:srgbClr val="595959"/>
                </a:solidFill>
              </a:rPr>
              <a:t>, </a:t>
            </a:r>
            <a:r>
              <a:rPr b="1" lang="it">
                <a:solidFill>
                  <a:srgbClr val="0B5394"/>
                </a:solidFill>
                <a:latin typeface="Consolas"/>
                <a:ea typeface="Consolas"/>
                <a:cs typeface="Consolas"/>
                <a:sym typeface="Consolas"/>
              </a:rPr>
              <a:t>..=c</a:t>
            </a:r>
            <a:r>
              <a:rPr lang="it">
                <a:solidFill>
                  <a:srgbClr val="595959"/>
                </a:solidFill>
              </a:rPr>
              <a:t>, </a:t>
            </a:r>
            <a:r>
              <a:rPr b="1" lang="it">
                <a:solidFill>
                  <a:srgbClr val="0B5394"/>
                </a:solidFill>
                <a:latin typeface="Consolas"/>
                <a:ea typeface="Consolas"/>
                <a:cs typeface="Consolas"/>
                <a:sym typeface="Consolas"/>
              </a:rPr>
              <a:t>d..e</a:t>
            </a:r>
            <a:r>
              <a:rPr lang="it">
                <a:solidFill>
                  <a:srgbClr val="595959"/>
                </a:solidFill>
              </a:rPr>
              <a:t>, </a:t>
            </a:r>
            <a:r>
              <a:rPr b="1" lang="it">
                <a:solidFill>
                  <a:srgbClr val="0B5394"/>
                </a:solidFill>
                <a:latin typeface="Consolas"/>
                <a:ea typeface="Consolas"/>
                <a:cs typeface="Consolas"/>
                <a:sym typeface="Consolas"/>
              </a:rPr>
              <a:t>f..=g</a:t>
            </a:r>
            <a:endParaRPr b="1">
              <a:solidFill>
                <a:srgbClr val="595959"/>
              </a:solidFill>
              <a:latin typeface="Consolas"/>
              <a:ea typeface="Consolas"/>
              <a:cs typeface="Consolas"/>
              <a:sym typeface="Consolas"/>
            </a:endParaRPr>
          </a:p>
          <a:p>
            <a:pPr indent="-317500" lvl="1" marL="914400" rtl="0" algn="l">
              <a:lnSpc>
                <a:spcPct val="115000"/>
              </a:lnSpc>
              <a:spcBef>
                <a:spcPts val="0"/>
              </a:spcBef>
              <a:spcAft>
                <a:spcPts val="0"/>
              </a:spcAft>
              <a:buClr>
                <a:srgbClr val="595959"/>
              </a:buClr>
              <a:buSzPts val="1400"/>
              <a:buChar char="○"/>
            </a:pPr>
            <a:r>
              <a:rPr lang="it">
                <a:solidFill>
                  <a:srgbClr val="595959"/>
                </a:solidFill>
              </a:rPr>
              <a:t>E’ necessario implementare i metodi </a:t>
            </a:r>
            <a:r>
              <a:rPr b="1" lang="it">
                <a:solidFill>
                  <a:srgbClr val="0B5394"/>
                </a:solidFill>
                <a:latin typeface="Consolas"/>
                <a:ea typeface="Consolas"/>
                <a:cs typeface="Consolas"/>
                <a:sym typeface="Consolas"/>
              </a:rPr>
              <a:t>end_bound(&amp;self)</a:t>
            </a:r>
            <a:r>
              <a:rPr lang="it">
                <a:solidFill>
                  <a:srgbClr val="0B5394"/>
                </a:solidFill>
              </a:rPr>
              <a:t> </a:t>
            </a:r>
            <a:r>
              <a:rPr lang="it">
                <a:solidFill>
                  <a:srgbClr val="595959"/>
                </a:solidFill>
              </a:rPr>
              <a:t>e </a:t>
            </a:r>
            <a:r>
              <a:rPr b="1" lang="it">
                <a:solidFill>
                  <a:srgbClr val="0B5394"/>
                </a:solidFill>
                <a:latin typeface="Consolas"/>
                <a:ea typeface="Consolas"/>
                <a:cs typeface="Consolas"/>
                <a:sym typeface="Consolas"/>
              </a:rPr>
              <a:t>start_bound(&amp;self)</a:t>
            </a:r>
            <a:r>
              <a:rPr lang="it">
                <a:solidFill>
                  <a:srgbClr val="595959"/>
                </a:solidFill>
              </a:rPr>
              <a:t> che ritornano entrambi il tipo </a:t>
            </a:r>
            <a:r>
              <a:rPr b="1" lang="it">
                <a:solidFill>
                  <a:srgbClr val="0B5394"/>
                </a:solidFill>
                <a:latin typeface="Consolas"/>
                <a:ea typeface="Consolas"/>
                <a:cs typeface="Consolas"/>
                <a:sym typeface="Consolas"/>
              </a:rPr>
              <a:t>Bound&lt;&amp;T&gt;</a:t>
            </a:r>
            <a:endParaRPr b="1">
              <a:latin typeface="Consolas"/>
              <a:ea typeface="Consolas"/>
              <a:cs typeface="Consolas"/>
              <a:sym typeface="Consolas"/>
            </a:endParaRPr>
          </a:p>
        </p:txBody>
      </p:sp>
      <p:sp>
        <p:nvSpPr>
          <p:cNvPr id="351" name="Google Shape;351;p42"/>
          <p:cNvSpPr txBox="1"/>
          <p:nvPr/>
        </p:nvSpPr>
        <p:spPr>
          <a:xfrm>
            <a:off x="476825" y="3220000"/>
            <a:ext cx="5736000" cy="1416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pub trait </a:t>
            </a:r>
            <a:r>
              <a:rPr b="1" lang="it" sz="1600">
                <a:solidFill>
                  <a:srgbClr val="0000FF"/>
                </a:solidFill>
                <a:latin typeface="Consolas"/>
                <a:ea typeface="Consolas"/>
                <a:cs typeface="Consolas"/>
                <a:sym typeface="Consolas"/>
              </a:rPr>
              <a:t>RangeBounds&lt;</a:t>
            </a:r>
            <a:r>
              <a:rPr b="1" lang="it" sz="1600">
                <a:solidFill>
                  <a:srgbClr val="9900FF"/>
                </a:solidFill>
                <a:latin typeface="Consolas"/>
                <a:ea typeface="Consolas"/>
                <a:cs typeface="Consolas"/>
                <a:sym typeface="Consolas"/>
              </a:rPr>
              <a:t>T</a:t>
            </a:r>
            <a:r>
              <a:rPr b="1" lang="it" sz="1600">
                <a:solidFill>
                  <a:srgbClr val="0000FF"/>
                </a:solidFill>
                <a:latin typeface="Consolas"/>
                <a:ea typeface="Consolas"/>
                <a:cs typeface="Consolas"/>
                <a:sym typeface="Consolas"/>
              </a:rPr>
              <a:t>&gt;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start_bound</a:t>
            </a:r>
            <a:r>
              <a:rPr b="1" lang="it" sz="1600">
                <a:latin typeface="Consolas"/>
                <a:ea typeface="Consolas"/>
                <a:cs typeface="Consolas"/>
                <a:sym typeface="Consolas"/>
              </a:rPr>
              <a:t>(&amp;self) -&gt; Bound&lt;&amp;</a:t>
            </a:r>
            <a:r>
              <a:rPr b="1" lang="it" sz="1600">
                <a:solidFill>
                  <a:srgbClr val="9900FF"/>
                </a:solidFill>
                <a:latin typeface="Consolas"/>
                <a:ea typeface="Consolas"/>
                <a:cs typeface="Consolas"/>
                <a:sym typeface="Consolas"/>
              </a:rPr>
              <a:t>T</a:t>
            </a:r>
            <a:r>
              <a:rPr b="1" lang="it" sz="1600">
                <a:latin typeface="Consolas"/>
                <a:ea typeface="Consolas"/>
                <a:cs typeface="Consolas"/>
                <a:sym typeface="Consolas"/>
              </a:rPr>
              <a:t>&gt;;</a:t>
            </a:r>
            <a:endParaRPr b="1" sz="1600">
              <a:latin typeface="Consolas"/>
              <a:ea typeface="Consolas"/>
              <a:cs typeface="Consolas"/>
              <a:sym typeface="Consolas"/>
            </a:endParaRPr>
          </a:p>
          <a:p>
            <a:pPr indent="0" lvl="0" marL="0" rtl="0" algn="l">
              <a:spcBef>
                <a:spcPts val="0"/>
              </a:spcBef>
              <a:spcAft>
                <a:spcPts val="0"/>
              </a:spcAft>
              <a:buNone/>
            </a:pPr>
            <a:r>
              <a:rPr b="1" lang="it" sz="1600">
                <a:solidFill>
                  <a:srgbClr val="000000"/>
                </a:solidFill>
                <a:latin typeface="Consolas"/>
                <a:ea typeface="Consolas"/>
                <a:cs typeface="Consolas"/>
                <a:sym typeface="Consolas"/>
              </a:rPr>
              <a:t>  fn </a:t>
            </a:r>
            <a:r>
              <a:rPr b="1" lang="it" sz="1600">
                <a:solidFill>
                  <a:srgbClr val="1155CC"/>
                </a:solidFill>
                <a:latin typeface="Consolas"/>
                <a:ea typeface="Consolas"/>
                <a:cs typeface="Consolas"/>
                <a:sym typeface="Consolas"/>
              </a:rPr>
              <a:t>end_bound</a:t>
            </a:r>
            <a:r>
              <a:rPr b="1" lang="it" sz="1600">
                <a:solidFill>
                  <a:srgbClr val="000000"/>
                </a:solidFill>
                <a:latin typeface="Consolas"/>
                <a:ea typeface="Consolas"/>
                <a:cs typeface="Consolas"/>
                <a:sym typeface="Consolas"/>
              </a:rPr>
              <a:t>(&amp;self) -&gt; Bound&lt;&amp;</a:t>
            </a:r>
            <a:r>
              <a:rPr b="1" lang="it" sz="1600">
                <a:solidFill>
                  <a:srgbClr val="9900FF"/>
                </a:solidFill>
                <a:latin typeface="Consolas"/>
                <a:ea typeface="Consolas"/>
                <a:cs typeface="Consolas"/>
                <a:sym typeface="Consolas"/>
              </a:rPr>
              <a:t>T</a:t>
            </a:r>
            <a:r>
              <a:rPr b="1" lang="it" sz="1600">
                <a:solidFill>
                  <a:srgbClr val="000000"/>
                </a:solidFill>
                <a:latin typeface="Consolas"/>
                <a:ea typeface="Consolas"/>
                <a:cs typeface="Consolas"/>
                <a:sym typeface="Consolas"/>
              </a:rPr>
              <a:t>&gt;;</a:t>
            </a:r>
            <a:endParaRPr b="1" sz="1600">
              <a:solidFill>
                <a:srgbClr val="000000"/>
              </a:solidFill>
              <a:latin typeface="Consolas"/>
              <a:ea typeface="Consolas"/>
              <a:cs typeface="Consolas"/>
              <a:sym typeface="Consolas"/>
            </a:endParaRPr>
          </a:p>
          <a:p>
            <a:pPr indent="0" lvl="0" marL="0" rtl="0" algn="l">
              <a:spcBef>
                <a:spcPts val="0"/>
              </a:spcBef>
              <a:spcAft>
                <a:spcPts val="0"/>
              </a:spcAft>
              <a:buNone/>
            </a:pPr>
            <a:r>
              <a:rPr b="1" lang="it" sz="1600">
                <a:solidFill>
                  <a:srgbClr val="000000"/>
                </a:solidFill>
                <a:latin typeface="Consolas"/>
                <a:ea typeface="Consolas"/>
                <a:cs typeface="Consolas"/>
                <a:sym typeface="Consolas"/>
              </a:rPr>
              <a:t>  fn </a:t>
            </a:r>
            <a:r>
              <a:rPr b="1" lang="it" sz="1600">
                <a:solidFill>
                  <a:srgbClr val="1155CC"/>
                </a:solidFill>
                <a:latin typeface="Consolas"/>
                <a:ea typeface="Consolas"/>
                <a:cs typeface="Consolas"/>
                <a:sym typeface="Consolas"/>
              </a:rPr>
              <a:t>contains</a:t>
            </a:r>
            <a:r>
              <a:rPr b="1" lang="it" sz="1600">
                <a:solidFill>
                  <a:srgbClr val="000000"/>
                </a:solidFill>
                <a:latin typeface="Consolas"/>
                <a:ea typeface="Consolas"/>
                <a:cs typeface="Consolas"/>
                <a:sym typeface="Consolas"/>
              </a:rPr>
              <a:t>&lt;U&gt;(&amp;self, item: &amp;U) -&gt; bool { ... }</a:t>
            </a:r>
            <a:endParaRPr b="1" sz="1600">
              <a:solidFill>
                <a:srgbClr val="000000"/>
              </a:solidFill>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
        <p:nvSpPr>
          <p:cNvPr id="352" name="Google Shape;352;p42"/>
          <p:cNvSpPr txBox="1"/>
          <p:nvPr/>
        </p:nvSpPr>
        <p:spPr>
          <a:xfrm>
            <a:off x="6398750" y="3220000"/>
            <a:ext cx="2289000" cy="1416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pub enum Bound&lt;</a:t>
            </a:r>
            <a:r>
              <a:rPr b="1" lang="it" sz="1600">
                <a:solidFill>
                  <a:srgbClr val="9900FF"/>
                </a:solidFill>
                <a:latin typeface="Consolas"/>
                <a:ea typeface="Consolas"/>
                <a:cs typeface="Consolas"/>
                <a:sym typeface="Consolas"/>
              </a:rPr>
              <a:t>V</a:t>
            </a:r>
            <a:r>
              <a:rPr b="1" lang="it" sz="1600">
                <a:latin typeface="Consolas"/>
                <a:ea typeface="Consolas"/>
                <a:cs typeface="Consolas"/>
                <a:sym typeface="Consolas"/>
              </a:rPr>
              <a:t>&gt;{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Included(</a:t>
            </a:r>
            <a:r>
              <a:rPr b="1" lang="it" sz="1600">
                <a:solidFill>
                  <a:srgbClr val="9900FF"/>
                </a:solidFill>
                <a:latin typeface="Consolas"/>
                <a:ea typeface="Consolas"/>
                <a:cs typeface="Consolas"/>
                <a:sym typeface="Consolas"/>
              </a:rPr>
              <a:t>V</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Excluded(</a:t>
            </a:r>
            <a:r>
              <a:rPr b="1" lang="it" sz="1600">
                <a:solidFill>
                  <a:srgbClr val="9900FF"/>
                </a:solidFill>
                <a:latin typeface="Consolas"/>
                <a:ea typeface="Consolas"/>
                <a:cs typeface="Consolas"/>
                <a:sym typeface="Consolas"/>
              </a:rPr>
              <a:t>V</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Unbounded,</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Polimorfismo in C e C++</a:t>
            </a:r>
            <a:endParaRPr/>
          </a:p>
        </p:txBody>
      </p:sp>
      <p:sp>
        <p:nvSpPr>
          <p:cNvPr id="76" name="Google Shape;76;p1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Il linguaggio C non ha nessun supporto sintattico specifico per l’implementazione del polimorfismo</a:t>
            </a:r>
            <a:endParaRPr/>
          </a:p>
          <a:p>
            <a:pPr indent="-317500" lvl="1" marL="914400" rtl="0" algn="l">
              <a:spcBef>
                <a:spcPts val="0"/>
              </a:spcBef>
              <a:spcAft>
                <a:spcPts val="0"/>
              </a:spcAft>
              <a:buSzPts val="1400"/>
              <a:buChar char="○"/>
            </a:pPr>
            <a:r>
              <a:rPr lang="it"/>
              <a:t>Tuttavia, è possibile ricorrere ad opportuni pattern di programmazione per ottenere il comportamento richiesto</a:t>
            </a:r>
            <a:endParaRPr/>
          </a:p>
          <a:p>
            <a:pPr indent="-317500" lvl="1" marL="914400" rtl="0" algn="l">
              <a:spcBef>
                <a:spcPts val="0"/>
              </a:spcBef>
              <a:spcAft>
                <a:spcPts val="0"/>
              </a:spcAft>
              <a:buSzPts val="1400"/>
              <a:buChar char="○"/>
            </a:pPr>
            <a:r>
              <a:rPr lang="it" u="sng">
                <a:solidFill>
                  <a:schemeClr val="hlink"/>
                </a:solidFill>
                <a:hlinkClick r:id="rId3"/>
              </a:rPr>
              <a:t>https://stackoverflow.com/questions/8194250/polymorphism-in-c</a:t>
            </a:r>
            <a:endParaRPr/>
          </a:p>
          <a:p>
            <a:pPr indent="-342900" lvl="0" marL="457200" rtl="0" algn="l">
              <a:spcBef>
                <a:spcPts val="0"/>
              </a:spcBef>
              <a:spcAft>
                <a:spcPts val="0"/>
              </a:spcAft>
              <a:buSzPts val="1800"/>
              <a:buChar char="●"/>
            </a:pPr>
            <a:r>
              <a:rPr lang="it"/>
              <a:t>Il linguaggio C++ supporta il concetto di ereditarietà (multipla) e il concetto di metodo virtuale</a:t>
            </a:r>
            <a:endParaRPr/>
          </a:p>
          <a:p>
            <a:pPr indent="-317500" lvl="1" marL="914400" rtl="0" algn="l">
              <a:spcBef>
                <a:spcPts val="0"/>
              </a:spcBef>
              <a:spcAft>
                <a:spcPts val="0"/>
              </a:spcAft>
              <a:buSzPts val="1400"/>
              <a:buChar char="○"/>
            </a:pPr>
            <a:r>
              <a:rPr lang="it"/>
              <a:t>Un metodo così etichettato viene chiamato in modo indiretto, passando attraverso una struttura intermedia detta </a:t>
            </a:r>
            <a:r>
              <a:rPr lang="it"/>
              <a:t>VTABLE</a:t>
            </a:r>
            <a:endParaRPr/>
          </a:p>
          <a:p>
            <a:pPr indent="-317500" lvl="1" marL="914400" rtl="0" algn="l">
              <a:spcBef>
                <a:spcPts val="0"/>
              </a:spcBef>
              <a:spcAft>
                <a:spcPts val="0"/>
              </a:spcAft>
              <a:buSzPts val="1400"/>
              <a:buChar char="○"/>
            </a:pPr>
            <a:r>
              <a:rPr lang="it"/>
              <a:t>Questa contiene un array con l’indirizzo effettivo dei metodi virtuali che la classe implementa</a:t>
            </a:r>
            <a:endParaRPr/>
          </a:p>
          <a:p>
            <a:pPr indent="-317500" lvl="1" marL="914400" rtl="0" algn="l">
              <a:spcBef>
                <a:spcPts val="0"/>
              </a:spcBef>
              <a:spcAft>
                <a:spcPts val="0"/>
              </a:spcAft>
              <a:buSzPts val="1400"/>
              <a:buChar char="○"/>
            </a:pPr>
            <a:r>
              <a:rPr lang="it"/>
              <a:t>Ogni istanza di una classe dotata di metodi virtuali dispone di un campo nascosto che contiene il puntatore alla VTABLE </a:t>
            </a:r>
            <a:r>
              <a:rPr b="1" lang="it">
                <a:solidFill>
                  <a:srgbClr val="980000"/>
                </a:solidFill>
              </a:rPr>
              <a:t>(costo in termini di memoria)</a:t>
            </a:r>
            <a:endParaRPr b="1">
              <a:solidFill>
                <a:srgbClr val="980000"/>
              </a:solidFill>
            </a:endParaRPr>
          </a:p>
          <a:p>
            <a:pPr indent="-317500" lvl="1" marL="914400" rtl="0" algn="l">
              <a:spcBef>
                <a:spcPts val="0"/>
              </a:spcBef>
              <a:spcAft>
                <a:spcPts val="0"/>
              </a:spcAft>
              <a:buSzPts val="1400"/>
              <a:buChar char="○"/>
            </a:pPr>
            <a:r>
              <a:rPr lang="it"/>
              <a:t>Quando un metodo virtuale viene invocato, il compilatore genera le istruzioni necessarie ad accedere alla VTABLE e prelevare l’indirizzo da chiamare </a:t>
            </a:r>
            <a:r>
              <a:rPr b="1" lang="it">
                <a:solidFill>
                  <a:srgbClr val="980000"/>
                </a:solidFill>
              </a:rPr>
              <a:t>(costo in termini di tempo)</a:t>
            </a:r>
            <a:endParaRPr b="1">
              <a:solidFill>
                <a:srgbClr val="980000"/>
              </a:solidFill>
            </a:endParaRPr>
          </a:p>
        </p:txBody>
      </p:sp>
      <p:sp>
        <p:nvSpPr>
          <p:cNvPr id="77" name="Google Shape;77;p1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4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Conversione tra tipi</a:t>
            </a:r>
            <a:endParaRPr/>
          </a:p>
        </p:txBody>
      </p:sp>
      <p:sp>
        <p:nvSpPr>
          <p:cNvPr id="358" name="Google Shape;358;p43"/>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 tratti </a:t>
            </a:r>
            <a:r>
              <a:rPr b="1" lang="it">
                <a:solidFill>
                  <a:srgbClr val="0B5394"/>
                </a:solidFill>
                <a:latin typeface="Consolas"/>
                <a:ea typeface="Consolas"/>
                <a:cs typeface="Consolas"/>
                <a:sym typeface="Consolas"/>
              </a:rPr>
              <a:t>From</a:t>
            </a:r>
            <a:r>
              <a:rPr lang="it"/>
              <a:t> e </a:t>
            </a:r>
            <a:r>
              <a:rPr b="1" lang="it">
                <a:solidFill>
                  <a:srgbClr val="0B5394"/>
                </a:solidFill>
                <a:latin typeface="Consolas"/>
                <a:ea typeface="Consolas"/>
                <a:cs typeface="Consolas"/>
                <a:sym typeface="Consolas"/>
              </a:rPr>
              <a:t>Into</a:t>
            </a:r>
            <a:r>
              <a:rPr lang="it"/>
              <a:t> permettono di effettuare conversioni di tipo, prendono possesso del valore lo convertono e ritornano il possesso al chiamante</a:t>
            </a:r>
            <a:endParaRPr/>
          </a:p>
          <a:p>
            <a:pPr indent="-317500" lvl="1" marL="914400" rtl="0" algn="l">
              <a:spcBef>
                <a:spcPts val="0"/>
              </a:spcBef>
              <a:spcAft>
                <a:spcPts val="0"/>
              </a:spcAft>
              <a:buSzPts val="1400"/>
              <a:buChar char="○"/>
            </a:pPr>
            <a:r>
              <a:rPr lang="it"/>
              <a:t>I tratti sono perfettamente duali, scrivere </a:t>
            </a:r>
            <a:r>
              <a:rPr b="1" lang="it">
                <a:solidFill>
                  <a:srgbClr val="0B5394"/>
                </a:solidFill>
                <a:latin typeface="Consolas"/>
                <a:ea typeface="Consolas"/>
                <a:cs typeface="Consolas"/>
                <a:sym typeface="Consolas"/>
              </a:rPr>
              <a:t>T: From&lt;i32&gt;</a:t>
            </a:r>
            <a:r>
              <a:rPr lang="it"/>
              <a:t> equivale a scrivere </a:t>
            </a:r>
            <a:r>
              <a:rPr b="1" lang="it">
                <a:solidFill>
                  <a:srgbClr val="0B5394"/>
                </a:solidFill>
                <a:latin typeface="Consolas"/>
                <a:ea typeface="Consolas"/>
                <a:cs typeface="Consolas"/>
                <a:sym typeface="Consolas"/>
              </a:rPr>
              <a:t>i32: Into&lt;T&gt;</a:t>
            </a:r>
            <a:endParaRPr b="1">
              <a:latin typeface="Consolas"/>
              <a:ea typeface="Consolas"/>
              <a:cs typeface="Consolas"/>
              <a:sym typeface="Consolas"/>
            </a:endParaRPr>
          </a:p>
          <a:p>
            <a:pPr indent="-317500" lvl="1" marL="914400" rtl="0" algn="l">
              <a:spcBef>
                <a:spcPts val="0"/>
              </a:spcBef>
              <a:spcAft>
                <a:spcPts val="0"/>
              </a:spcAft>
              <a:buSzPts val="1400"/>
              <a:buChar char="○"/>
            </a:pPr>
            <a:r>
              <a:rPr lang="it"/>
              <a:t>Se si implementa il tratto </a:t>
            </a:r>
            <a:r>
              <a:rPr b="1" lang="it">
                <a:solidFill>
                  <a:srgbClr val="0B5394"/>
                </a:solidFill>
                <a:latin typeface="Consolas"/>
                <a:ea typeface="Consolas"/>
                <a:cs typeface="Consolas"/>
                <a:sym typeface="Consolas"/>
              </a:rPr>
              <a:t>From</a:t>
            </a:r>
            <a:r>
              <a:rPr lang="it"/>
              <a:t>, il tratto </a:t>
            </a:r>
            <a:r>
              <a:rPr b="1" lang="it">
                <a:solidFill>
                  <a:srgbClr val="0B5394"/>
                </a:solidFill>
                <a:latin typeface="Consolas"/>
                <a:ea typeface="Consolas"/>
                <a:cs typeface="Consolas"/>
                <a:sym typeface="Consolas"/>
              </a:rPr>
              <a:t>Into</a:t>
            </a:r>
            <a:r>
              <a:rPr lang="it">
                <a:solidFill>
                  <a:srgbClr val="0B5394"/>
                </a:solidFill>
              </a:rPr>
              <a:t> </a:t>
            </a:r>
            <a:r>
              <a:rPr lang="it"/>
              <a:t>viene generato automaticamente</a:t>
            </a:r>
            <a:endParaRPr/>
          </a:p>
          <a:p>
            <a:pPr indent="-317500" lvl="1" marL="914400" rtl="0" algn="l">
              <a:spcBef>
                <a:spcPts val="0"/>
              </a:spcBef>
              <a:spcAft>
                <a:spcPts val="0"/>
              </a:spcAft>
              <a:buSzPts val="1400"/>
              <a:buChar char="○"/>
            </a:pPr>
            <a:r>
              <a:rPr lang="it"/>
              <a:t>L’implementazione del tratto </a:t>
            </a:r>
            <a:r>
              <a:rPr b="1" lang="it">
                <a:solidFill>
                  <a:srgbClr val="0B5394"/>
                </a:solidFill>
                <a:latin typeface="Consolas"/>
                <a:ea typeface="Consolas"/>
                <a:cs typeface="Consolas"/>
                <a:sym typeface="Consolas"/>
              </a:rPr>
              <a:t>From</a:t>
            </a:r>
            <a:r>
              <a:rPr lang="it">
                <a:solidFill>
                  <a:srgbClr val="0B5394"/>
                </a:solidFill>
              </a:rPr>
              <a:t> </a:t>
            </a:r>
            <a:r>
              <a:rPr b="1" lang="it"/>
              <a:t>non è simmetrica</a:t>
            </a:r>
            <a:r>
              <a:rPr lang="it"/>
              <a:t>: se è possibile passare dal  tipo </a:t>
            </a:r>
            <a:r>
              <a:rPr b="1" lang="it">
                <a:solidFill>
                  <a:srgbClr val="0B5394"/>
                </a:solidFill>
                <a:latin typeface="Consolas"/>
                <a:ea typeface="Consolas"/>
                <a:cs typeface="Consolas"/>
                <a:sym typeface="Consolas"/>
              </a:rPr>
              <a:t>T</a:t>
            </a:r>
            <a:r>
              <a:rPr lang="it"/>
              <a:t> al tipo </a:t>
            </a:r>
            <a:r>
              <a:rPr b="1" lang="it">
                <a:solidFill>
                  <a:srgbClr val="0B5394"/>
                </a:solidFill>
                <a:latin typeface="Consolas"/>
                <a:ea typeface="Consolas"/>
                <a:cs typeface="Consolas"/>
                <a:sym typeface="Consolas"/>
              </a:rPr>
              <a:t>U</a:t>
            </a:r>
            <a:r>
              <a:rPr lang="it"/>
              <a:t>, non è affatto detto che sia possibile tornare indietro  dal tipo </a:t>
            </a:r>
            <a:r>
              <a:rPr b="1" lang="it">
                <a:solidFill>
                  <a:srgbClr val="0B5394"/>
                </a:solidFill>
                <a:latin typeface="Consolas"/>
                <a:ea typeface="Consolas"/>
                <a:cs typeface="Consolas"/>
                <a:sym typeface="Consolas"/>
              </a:rPr>
              <a:t>U</a:t>
            </a:r>
            <a:r>
              <a:rPr lang="it"/>
              <a:t> al tipo</a:t>
            </a:r>
            <a:r>
              <a:rPr lang="it"/>
              <a:t> </a:t>
            </a:r>
            <a:r>
              <a:rPr b="1" lang="it">
                <a:solidFill>
                  <a:srgbClr val="0B5394"/>
                </a:solidFill>
                <a:latin typeface="Consolas"/>
                <a:ea typeface="Consolas"/>
                <a:cs typeface="Consolas"/>
                <a:sym typeface="Consolas"/>
              </a:rPr>
              <a:t>T</a:t>
            </a:r>
            <a:r>
              <a:rPr lang="it"/>
              <a:t> </a:t>
            </a:r>
            <a:endParaRPr/>
          </a:p>
          <a:p>
            <a:pPr indent="0" lvl="0" marL="914400" rtl="0" algn="l">
              <a:spcBef>
                <a:spcPts val="1200"/>
              </a:spcBef>
              <a:spcAft>
                <a:spcPts val="0"/>
              </a:spcAft>
              <a:buNone/>
            </a:pPr>
            <a:r>
              <a:t/>
            </a:r>
            <a:endParaRPr>
              <a:solidFill>
                <a:srgbClr val="0B5394"/>
              </a:solidFill>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359" name="Google Shape;359;p4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60" name="Google Shape;360;p43"/>
          <p:cNvSpPr txBox="1"/>
          <p:nvPr/>
        </p:nvSpPr>
        <p:spPr>
          <a:xfrm>
            <a:off x="1589850" y="3167825"/>
            <a:ext cx="5964300" cy="19086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dk1"/>
                </a:solidFill>
                <a:latin typeface="Consolas"/>
                <a:ea typeface="Consolas"/>
                <a:cs typeface="Consolas"/>
                <a:sym typeface="Consolas"/>
              </a:rPr>
              <a:t>trait </a:t>
            </a:r>
            <a:r>
              <a:rPr b="1" lang="it" sz="1600">
                <a:solidFill>
                  <a:srgbClr val="0000FF"/>
                </a:solidFill>
                <a:latin typeface="Consolas"/>
                <a:ea typeface="Consolas"/>
                <a:cs typeface="Consolas"/>
                <a:sym typeface="Consolas"/>
              </a:rPr>
              <a:t>From</a:t>
            </a:r>
            <a:r>
              <a:rPr b="1" lang="it" sz="1600">
                <a:solidFill>
                  <a:schemeClr val="dk1"/>
                </a:solidFill>
                <a:latin typeface="Consolas"/>
                <a:ea typeface="Consolas"/>
                <a:cs typeface="Consolas"/>
                <a:sym typeface="Consolas"/>
              </a:rPr>
              <a:t>&lt;</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&gt;: Sized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a:t>
            </a:r>
            <a:r>
              <a:rPr b="1" lang="it" sz="1600">
                <a:solidFill>
                  <a:srgbClr val="1155CC"/>
                </a:solidFill>
                <a:latin typeface="Consolas"/>
                <a:ea typeface="Consolas"/>
                <a:cs typeface="Consolas"/>
                <a:sym typeface="Consolas"/>
              </a:rPr>
              <a:t>from</a:t>
            </a:r>
            <a:r>
              <a:rPr b="1" lang="it" sz="1600">
                <a:solidFill>
                  <a:schemeClr val="dk1"/>
                </a:solidFill>
                <a:latin typeface="Consolas"/>
                <a:ea typeface="Consolas"/>
                <a:cs typeface="Consolas"/>
                <a:sym typeface="Consolas"/>
              </a:rPr>
              <a:t>(other: </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 -&gt; Self;</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trait </a:t>
            </a:r>
            <a:r>
              <a:rPr b="1" lang="it" sz="1600">
                <a:solidFill>
                  <a:srgbClr val="0000FF"/>
                </a:solidFill>
                <a:latin typeface="Consolas"/>
                <a:ea typeface="Consolas"/>
                <a:cs typeface="Consolas"/>
                <a:sym typeface="Consolas"/>
              </a:rPr>
              <a:t>Into</a:t>
            </a:r>
            <a:r>
              <a:rPr b="1" lang="it" sz="1600">
                <a:latin typeface="Consolas"/>
                <a:ea typeface="Consolas"/>
                <a:cs typeface="Consolas"/>
                <a:sym typeface="Consolas"/>
              </a:rPr>
              <a:t>&lt;</a:t>
            </a:r>
            <a:r>
              <a:rPr b="1" lang="it" sz="1600">
                <a:solidFill>
                  <a:srgbClr val="9900FF"/>
                </a:solidFill>
                <a:latin typeface="Consolas"/>
                <a:ea typeface="Consolas"/>
                <a:cs typeface="Consolas"/>
                <a:sym typeface="Consolas"/>
              </a:rPr>
              <a:t>T</a:t>
            </a:r>
            <a:r>
              <a:rPr b="1" lang="it" sz="1600">
                <a:latin typeface="Consolas"/>
                <a:ea typeface="Consolas"/>
                <a:cs typeface="Consolas"/>
                <a:sym typeface="Consolas"/>
              </a:rPr>
              <a:t>&gt;: Sized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into</a:t>
            </a:r>
            <a:r>
              <a:rPr b="1" lang="it" sz="1600">
                <a:latin typeface="Consolas"/>
                <a:ea typeface="Consolas"/>
                <a:cs typeface="Consolas"/>
                <a:sym typeface="Consolas"/>
              </a:rPr>
              <a:t>(self) -&gt; </a:t>
            </a:r>
            <a:r>
              <a:rPr b="1" lang="it" sz="1600">
                <a:solidFill>
                  <a:srgbClr val="9900FF"/>
                </a:solidFill>
                <a:latin typeface="Consolas"/>
                <a:ea typeface="Consolas"/>
                <a:cs typeface="Consolas"/>
                <a:sym typeface="Consolas"/>
              </a:rPr>
              <a:t>T</a:t>
            </a: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Conversione tra tipi</a:t>
            </a:r>
            <a:endParaRPr/>
          </a:p>
        </p:txBody>
      </p:sp>
      <p:sp>
        <p:nvSpPr>
          <p:cNvPr id="366" name="Google Shape;366;p4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67" name="Google Shape;367;p44"/>
          <p:cNvSpPr txBox="1"/>
          <p:nvPr/>
        </p:nvSpPr>
        <p:spPr>
          <a:xfrm>
            <a:off x="311700" y="1130775"/>
            <a:ext cx="4074900" cy="36327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struct Point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x: i32,</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y: i32,</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From&lt;(i32, i32)&gt; for Point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from((x, y): (i32, i32)) -&gt; Self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Point { x, y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impl From&lt;[i32; 2]&gt; for Point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fn from([x, y]: [i32; 2]) -&gt; Self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Point { x, y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p:txBody>
      </p:sp>
      <p:sp>
        <p:nvSpPr>
          <p:cNvPr id="368" name="Google Shape;368;p44"/>
          <p:cNvSpPr txBox="1"/>
          <p:nvPr/>
        </p:nvSpPr>
        <p:spPr>
          <a:xfrm>
            <a:off x="4757400" y="1130775"/>
            <a:ext cx="4074900" cy="36327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fn main()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 from</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p1 = Point::from((3, 1));</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p2 = Point::from([5, 2]);</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 into</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p3: Point = (1, 3).into();</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p4: Point = [4, 0].into();</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 ERRORE! non vale la simmetria</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a1 = &lt;[i32; 2]&gt;::from(point); </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a2: [i32; 2] = point.into();</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t1 = &lt;(i32, i32)&gt;::from(point);</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  let t2: (i32, i32) = point.into();</a:t>
            </a:r>
            <a:endParaRPr b="1">
              <a:solidFill>
                <a:schemeClr val="dk1"/>
              </a:solidFill>
              <a:latin typeface="Consolas"/>
              <a:ea typeface="Consolas"/>
              <a:cs typeface="Consolas"/>
              <a:sym typeface="Consolas"/>
            </a:endParaRPr>
          </a:p>
          <a:p>
            <a:pPr indent="0" lvl="0" marL="0" rtl="0" algn="l">
              <a:spcBef>
                <a:spcPts val="0"/>
              </a:spcBef>
              <a:spcAft>
                <a:spcPts val="0"/>
              </a:spcAft>
              <a:buNone/>
            </a:pPr>
            <a:r>
              <a:rPr b="1" lang="it">
                <a:solidFill>
                  <a:schemeClr val="dk1"/>
                </a:solidFill>
                <a:latin typeface="Consolas"/>
                <a:ea typeface="Consolas"/>
                <a:cs typeface="Consolas"/>
                <a:sym typeface="Consolas"/>
              </a:rPr>
              <a:t>}</a:t>
            </a:r>
            <a:endParaRPr b="1">
              <a:solidFill>
                <a:schemeClr val="dk1"/>
              </a:solidFill>
              <a:latin typeface="Consolas"/>
              <a:ea typeface="Consolas"/>
              <a:cs typeface="Consolas"/>
              <a:sym typeface="Consolas"/>
            </a:endParaRPr>
          </a:p>
          <a:p>
            <a:pPr indent="0" lvl="0" marL="0" rtl="0" algn="l">
              <a:spcBef>
                <a:spcPts val="0"/>
              </a:spcBef>
              <a:spcAft>
                <a:spcPts val="0"/>
              </a:spcAft>
              <a:buNone/>
            </a:pPr>
            <a:r>
              <a:t/>
            </a:r>
            <a:endParaRPr b="1">
              <a:solidFill>
                <a:schemeClr val="dk1"/>
              </a:solidFill>
              <a:latin typeface="Consolas"/>
              <a:ea typeface="Consolas"/>
              <a:cs typeface="Consolas"/>
              <a:sym typeface="Consolas"/>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Conversione tra tipi</a:t>
            </a:r>
            <a:endParaRPr/>
          </a:p>
        </p:txBody>
      </p:sp>
      <p:sp>
        <p:nvSpPr>
          <p:cNvPr id="374" name="Google Shape;374;p45"/>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Per gestire le conversioni tra tipi che possono fallire vengono forniti i tratti </a:t>
            </a:r>
            <a:r>
              <a:rPr b="1" lang="it">
                <a:solidFill>
                  <a:srgbClr val="0B5394"/>
                </a:solidFill>
                <a:latin typeface="Consolas"/>
                <a:ea typeface="Consolas"/>
                <a:cs typeface="Consolas"/>
                <a:sym typeface="Consolas"/>
              </a:rPr>
              <a:t>TryFrom</a:t>
            </a:r>
            <a:r>
              <a:rPr lang="it">
                <a:solidFill>
                  <a:srgbClr val="0B5394"/>
                </a:solidFill>
              </a:rPr>
              <a:t> </a:t>
            </a:r>
            <a:r>
              <a:rPr lang="it"/>
              <a:t>e </a:t>
            </a:r>
            <a:r>
              <a:rPr b="1" lang="it">
                <a:solidFill>
                  <a:srgbClr val="0B5394"/>
                </a:solidFill>
                <a:latin typeface="Consolas"/>
                <a:ea typeface="Consolas"/>
                <a:cs typeface="Consolas"/>
                <a:sym typeface="Consolas"/>
              </a:rPr>
              <a:t>TryInto</a:t>
            </a:r>
            <a:r>
              <a:rPr lang="it"/>
              <a:t> che posseggono le stesse proprietà di </a:t>
            </a:r>
            <a:r>
              <a:rPr b="1" lang="it">
                <a:solidFill>
                  <a:srgbClr val="0B5394"/>
                </a:solidFill>
                <a:latin typeface="Consolas"/>
                <a:ea typeface="Consolas"/>
                <a:cs typeface="Consolas"/>
                <a:sym typeface="Consolas"/>
              </a:rPr>
              <a:t>From</a:t>
            </a:r>
            <a:r>
              <a:rPr lang="it">
                <a:solidFill>
                  <a:srgbClr val="0B5394"/>
                </a:solidFill>
              </a:rPr>
              <a:t> </a:t>
            </a:r>
            <a:r>
              <a:rPr lang="it"/>
              <a:t>e </a:t>
            </a:r>
            <a:r>
              <a:rPr b="1" lang="it">
                <a:solidFill>
                  <a:srgbClr val="0B5394"/>
                </a:solidFill>
                <a:latin typeface="Consolas"/>
                <a:ea typeface="Consolas"/>
                <a:cs typeface="Consolas"/>
                <a:sym typeface="Consolas"/>
              </a:rPr>
              <a:t>Into</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I metodi </a:t>
            </a:r>
            <a:r>
              <a:rPr b="1" lang="it">
                <a:solidFill>
                  <a:srgbClr val="0B5394"/>
                </a:solidFill>
                <a:latin typeface="Consolas"/>
                <a:ea typeface="Consolas"/>
                <a:cs typeface="Consolas"/>
                <a:sym typeface="Consolas"/>
              </a:rPr>
              <a:t>try_from</a:t>
            </a:r>
            <a:r>
              <a:rPr lang="it">
                <a:solidFill>
                  <a:srgbClr val="0B5394"/>
                </a:solidFill>
              </a:rPr>
              <a:t> </a:t>
            </a:r>
            <a:r>
              <a:rPr lang="it"/>
              <a:t>e </a:t>
            </a:r>
            <a:r>
              <a:rPr b="1" lang="it">
                <a:solidFill>
                  <a:srgbClr val="0B5394"/>
                </a:solidFill>
                <a:latin typeface="Consolas"/>
                <a:ea typeface="Consolas"/>
                <a:cs typeface="Consolas"/>
                <a:sym typeface="Consolas"/>
              </a:rPr>
              <a:t>try_into</a:t>
            </a:r>
            <a:r>
              <a:rPr lang="it">
                <a:solidFill>
                  <a:srgbClr val="0B5394"/>
                </a:solidFill>
              </a:rPr>
              <a:t> </a:t>
            </a:r>
            <a:r>
              <a:rPr lang="it"/>
              <a:t>ritornano il tipo </a:t>
            </a:r>
            <a:r>
              <a:rPr b="1" lang="it">
                <a:solidFill>
                  <a:srgbClr val="0B5394"/>
                </a:solidFill>
                <a:latin typeface="Consolas"/>
                <a:ea typeface="Consolas"/>
                <a:cs typeface="Consolas"/>
                <a:sym typeface="Consolas"/>
              </a:rPr>
              <a:t>Result&lt;T,E&gt;</a:t>
            </a:r>
            <a:r>
              <a:rPr lang="it"/>
              <a:t> per garantire la gestione dell’errore</a:t>
            </a:r>
            <a:endParaRPr/>
          </a:p>
        </p:txBody>
      </p:sp>
      <p:sp>
        <p:nvSpPr>
          <p:cNvPr id="375" name="Google Shape;375;p4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76" name="Google Shape;376;p45"/>
          <p:cNvSpPr txBox="1"/>
          <p:nvPr/>
        </p:nvSpPr>
        <p:spPr>
          <a:xfrm>
            <a:off x="636900" y="2611925"/>
            <a:ext cx="7870200" cy="24012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dk1"/>
                </a:solidFill>
                <a:latin typeface="Consolas"/>
                <a:ea typeface="Consolas"/>
                <a:cs typeface="Consolas"/>
                <a:sym typeface="Consolas"/>
              </a:rPr>
              <a:t>pub trait </a:t>
            </a:r>
            <a:r>
              <a:rPr b="1" lang="it" sz="1600">
                <a:solidFill>
                  <a:srgbClr val="0000FF"/>
                </a:solidFill>
                <a:latin typeface="Consolas"/>
                <a:ea typeface="Consolas"/>
                <a:cs typeface="Consolas"/>
                <a:sym typeface="Consolas"/>
              </a:rPr>
              <a:t>TryFrom</a:t>
            </a:r>
            <a:r>
              <a:rPr b="1" lang="it" sz="1600">
                <a:solidFill>
                  <a:schemeClr val="dk1"/>
                </a:solidFill>
                <a:latin typeface="Consolas"/>
                <a:ea typeface="Consolas"/>
                <a:cs typeface="Consolas"/>
                <a:sym typeface="Consolas"/>
              </a:rPr>
              <a:t>&lt;</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&gt;: Sized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type </a:t>
            </a:r>
            <a:r>
              <a:rPr b="1" lang="it" sz="1600">
                <a:solidFill>
                  <a:srgbClr val="9900FF"/>
                </a:solidFill>
                <a:latin typeface="Consolas"/>
                <a:ea typeface="Consolas"/>
                <a:cs typeface="Consolas"/>
                <a:sym typeface="Consolas"/>
              </a:rPr>
              <a:t>Error</a:t>
            </a: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a:t>
            </a:r>
            <a:r>
              <a:rPr b="1" lang="it" sz="1600">
                <a:solidFill>
                  <a:srgbClr val="1155CC"/>
                </a:solidFill>
                <a:latin typeface="Consolas"/>
                <a:ea typeface="Consolas"/>
                <a:cs typeface="Consolas"/>
                <a:sym typeface="Consolas"/>
              </a:rPr>
              <a:t>try_from</a:t>
            </a:r>
            <a:r>
              <a:rPr b="1" lang="it" sz="1600">
                <a:solidFill>
                  <a:schemeClr val="dk1"/>
                </a:solidFill>
                <a:latin typeface="Consolas"/>
                <a:ea typeface="Consolas"/>
                <a:cs typeface="Consolas"/>
                <a:sym typeface="Consolas"/>
              </a:rPr>
              <a:t>(value: </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 -&gt; Result&lt;Self, Self::</a:t>
            </a:r>
            <a:r>
              <a:rPr b="1" lang="it" sz="1600">
                <a:solidFill>
                  <a:srgbClr val="9900FF"/>
                </a:solidFill>
                <a:latin typeface="Consolas"/>
                <a:ea typeface="Consolas"/>
                <a:cs typeface="Consolas"/>
                <a:sym typeface="Consolas"/>
              </a:rPr>
              <a:t>Error</a:t>
            </a:r>
            <a:r>
              <a:rPr b="1" lang="it" sz="1600">
                <a:solidFill>
                  <a:schemeClr val="dk1"/>
                </a:solidFill>
                <a:latin typeface="Consolas"/>
                <a:ea typeface="Consolas"/>
                <a:cs typeface="Consolas"/>
                <a:sym typeface="Consolas"/>
              </a:rPr>
              <a:t>&gt;;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pub trait </a:t>
            </a:r>
            <a:r>
              <a:rPr b="1" lang="it" sz="1600">
                <a:solidFill>
                  <a:srgbClr val="0000FF"/>
                </a:solidFill>
                <a:latin typeface="Consolas"/>
                <a:ea typeface="Consolas"/>
                <a:cs typeface="Consolas"/>
                <a:sym typeface="Consolas"/>
              </a:rPr>
              <a:t>TryInto</a:t>
            </a:r>
            <a:r>
              <a:rPr b="1" lang="it" sz="1600">
                <a:solidFill>
                  <a:schemeClr val="dk1"/>
                </a:solidFill>
                <a:latin typeface="Consolas"/>
                <a:ea typeface="Consolas"/>
                <a:cs typeface="Consolas"/>
                <a:sym typeface="Consolas"/>
              </a:rPr>
              <a:t>&lt;</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&gt;: Sized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type </a:t>
            </a:r>
            <a:r>
              <a:rPr b="1" lang="it" sz="1600">
                <a:solidFill>
                  <a:srgbClr val="9900FF"/>
                </a:solidFill>
                <a:latin typeface="Consolas"/>
                <a:ea typeface="Consolas"/>
                <a:cs typeface="Consolas"/>
                <a:sym typeface="Consolas"/>
              </a:rPr>
              <a:t>Error</a:t>
            </a: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a:t>
            </a:r>
            <a:r>
              <a:rPr b="1" lang="it" sz="1600">
                <a:solidFill>
                  <a:srgbClr val="1155CC"/>
                </a:solidFill>
                <a:latin typeface="Consolas"/>
                <a:ea typeface="Consolas"/>
                <a:cs typeface="Consolas"/>
                <a:sym typeface="Consolas"/>
              </a:rPr>
              <a:t>try_into</a:t>
            </a:r>
            <a:r>
              <a:rPr b="1" lang="it" sz="1600">
                <a:solidFill>
                  <a:schemeClr val="dk1"/>
                </a:solidFill>
                <a:latin typeface="Consolas"/>
                <a:ea typeface="Consolas"/>
                <a:cs typeface="Consolas"/>
                <a:sym typeface="Consolas"/>
              </a:rPr>
              <a:t>(self) -&gt; Result&lt;</a:t>
            </a:r>
            <a:r>
              <a:rPr b="1" lang="it" sz="1600">
                <a:solidFill>
                  <a:srgbClr val="9900FF"/>
                </a:solidFill>
                <a:latin typeface="Consolas"/>
                <a:ea typeface="Consolas"/>
                <a:cs typeface="Consolas"/>
                <a:sym typeface="Consolas"/>
              </a:rPr>
              <a:t>T</a:t>
            </a:r>
            <a:r>
              <a:rPr b="1" lang="it" sz="1600">
                <a:solidFill>
                  <a:schemeClr val="dk1"/>
                </a:solidFill>
                <a:latin typeface="Consolas"/>
                <a:ea typeface="Consolas"/>
                <a:cs typeface="Consolas"/>
                <a:sym typeface="Consolas"/>
              </a:rPr>
              <a:t>, Self::</a:t>
            </a:r>
            <a:r>
              <a:rPr b="1" lang="it" sz="1600">
                <a:solidFill>
                  <a:srgbClr val="9900FF"/>
                </a:solidFill>
                <a:latin typeface="Consolas"/>
                <a:ea typeface="Consolas"/>
                <a:cs typeface="Consolas"/>
                <a:sym typeface="Consolas"/>
              </a:rPr>
              <a:t>Error</a:t>
            </a:r>
            <a:r>
              <a:rPr b="1" lang="it" sz="1600">
                <a:solidFill>
                  <a:schemeClr val="dk1"/>
                </a:solidFill>
                <a:latin typeface="Consolas"/>
                <a:ea typeface="Consolas"/>
                <a:cs typeface="Consolas"/>
                <a:sym typeface="Consolas"/>
              </a:rPr>
              <a:t>&gt;;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4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Conversione tra tipi</a:t>
            </a:r>
            <a:endParaRPr/>
          </a:p>
        </p:txBody>
      </p:sp>
      <p:sp>
        <p:nvSpPr>
          <p:cNvPr id="382" name="Google Shape;382;p4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Il tratto </a:t>
            </a:r>
            <a:r>
              <a:rPr b="1" lang="it">
                <a:solidFill>
                  <a:srgbClr val="0B5394"/>
                </a:solidFill>
                <a:latin typeface="Consolas"/>
                <a:ea typeface="Consolas"/>
                <a:cs typeface="Consolas"/>
                <a:sym typeface="Consolas"/>
              </a:rPr>
              <a:t>FromStr</a:t>
            </a:r>
            <a:r>
              <a:rPr lang="it">
                <a:solidFill>
                  <a:srgbClr val="0B5394"/>
                </a:solidFill>
              </a:rPr>
              <a:t> </a:t>
            </a:r>
            <a:r>
              <a:rPr lang="it"/>
              <a:t>permette di gestire la conversione da stringa e l’eventuale fallimento</a:t>
            </a:r>
            <a:endParaRPr/>
          </a:p>
          <a:p>
            <a:pPr indent="-317500" lvl="1" marL="914400" rtl="0" algn="l">
              <a:spcBef>
                <a:spcPts val="0"/>
              </a:spcBef>
              <a:spcAft>
                <a:spcPts val="0"/>
              </a:spcAft>
              <a:buSzPts val="1400"/>
              <a:buChar char="○"/>
            </a:pPr>
            <a:r>
              <a:rPr lang="it"/>
              <a:t>Il metodo </a:t>
            </a:r>
            <a:r>
              <a:rPr b="1" lang="it">
                <a:solidFill>
                  <a:srgbClr val="0B5394"/>
                </a:solidFill>
                <a:latin typeface="Consolas"/>
                <a:ea typeface="Consolas"/>
                <a:cs typeface="Consolas"/>
                <a:sym typeface="Consolas"/>
              </a:rPr>
              <a:t>from_str()</a:t>
            </a:r>
            <a:r>
              <a:rPr lang="it"/>
              <a:t> viene implicitamente richiamato tutte le volte che si utilizza il metodo </a:t>
            </a:r>
            <a:r>
              <a:rPr b="1" lang="it">
                <a:solidFill>
                  <a:srgbClr val="0B5394"/>
                </a:solidFill>
                <a:latin typeface="Consolas"/>
                <a:ea typeface="Consolas"/>
                <a:cs typeface="Consolas"/>
                <a:sym typeface="Consolas"/>
              </a:rPr>
              <a:t>parse()</a:t>
            </a:r>
            <a:endParaRPr b="1">
              <a:latin typeface="Consolas"/>
              <a:ea typeface="Consolas"/>
              <a:cs typeface="Consolas"/>
              <a:sym typeface="Consolas"/>
            </a:endParaRPr>
          </a:p>
          <a:p>
            <a:pPr indent="-317500" lvl="1" marL="914400" rtl="0" algn="l">
              <a:spcBef>
                <a:spcPts val="0"/>
              </a:spcBef>
              <a:spcAft>
                <a:spcPts val="0"/>
              </a:spcAft>
              <a:buSzPts val="1400"/>
              <a:buChar char="○"/>
            </a:pPr>
            <a:r>
              <a:rPr lang="it"/>
              <a:t>Il tratto </a:t>
            </a:r>
            <a:r>
              <a:rPr b="1" lang="it">
                <a:solidFill>
                  <a:srgbClr val="0B5394"/>
                </a:solidFill>
                <a:latin typeface="Consolas"/>
                <a:ea typeface="Consolas"/>
                <a:cs typeface="Consolas"/>
                <a:sym typeface="Consolas"/>
              </a:rPr>
              <a:t>FromStr</a:t>
            </a:r>
            <a:r>
              <a:rPr lang="it">
                <a:solidFill>
                  <a:srgbClr val="0B5394"/>
                </a:solidFill>
              </a:rPr>
              <a:t> </a:t>
            </a:r>
            <a:r>
              <a:rPr lang="it"/>
              <a:t>possiede la stessa firma del tratto </a:t>
            </a:r>
            <a:r>
              <a:rPr b="1" lang="it">
                <a:solidFill>
                  <a:srgbClr val="0B5394"/>
                </a:solidFill>
                <a:latin typeface="Consolas"/>
                <a:ea typeface="Consolas"/>
                <a:cs typeface="Consolas"/>
                <a:sym typeface="Consolas"/>
              </a:rPr>
              <a:t>TryFrom&lt;&amp;str&gt;</a:t>
            </a:r>
            <a:endParaRPr b="1">
              <a:latin typeface="Consolas"/>
              <a:ea typeface="Consolas"/>
              <a:cs typeface="Consolas"/>
              <a:sym typeface="Consolas"/>
            </a:endParaRPr>
          </a:p>
          <a:p>
            <a:pPr indent="-317500" lvl="1" marL="914400" rtl="0" algn="l">
              <a:spcBef>
                <a:spcPts val="0"/>
              </a:spcBef>
              <a:spcAft>
                <a:spcPts val="0"/>
              </a:spcAft>
              <a:buSzPts val="1400"/>
              <a:buChar char="○"/>
            </a:pPr>
            <a:r>
              <a:rPr lang="it"/>
              <a:t>Non è possibile richiamare </a:t>
            </a:r>
            <a:r>
              <a:rPr b="1" lang="it">
                <a:solidFill>
                  <a:srgbClr val="0B5394"/>
                </a:solidFill>
                <a:latin typeface="Consolas"/>
                <a:ea typeface="Consolas"/>
                <a:cs typeface="Consolas"/>
                <a:sym typeface="Consolas"/>
              </a:rPr>
              <a:t>parse()</a:t>
            </a:r>
            <a:r>
              <a:rPr lang="it"/>
              <a:t> su elementi che posseggono un lifetime (es. </a:t>
            </a:r>
            <a:r>
              <a:rPr b="1" lang="it">
                <a:solidFill>
                  <a:srgbClr val="0B5394"/>
                </a:solidFill>
                <a:latin typeface="Consolas"/>
                <a:ea typeface="Consolas"/>
                <a:cs typeface="Consolas"/>
                <a:sym typeface="Consolas"/>
              </a:rPr>
              <a:t>&amp;i32</a:t>
            </a:r>
            <a:r>
              <a:rPr lang="it"/>
              <a:t>)</a:t>
            </a:r>
            <a:endParaRPr>
              <a:solidFill>
                <a:srgbClr val="0B5394"/>
              </a:solidFill>
            </a:endParaRPr>
          </a:p>
          <a:p>
            <a:pPr indent="0" lvl="0" marL="0" rtl="0" algn="l">
              <a:spcBef>
                <a:spcPts val="1200"/>
              </a:spcBef>
              <a:spcAft>
                <a:spcPts val="1200"/>
              </a:spcAft>
              <a:buNone/>
            </a:pPr>
            <a:r>
              <a:t/>
            </a:r>
            <a:endParaRPr/>
          </a:p>
        </p:txBody>
      </p:sp>
      <p:sp>
        <p:nvSpPr>
          <p:cNvPr id="383" name="Google Shape;383;p4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84" name="Google Shape;384;p46"/>
          <p:cNvSpPr txBox="1"/>
          <p:nvPr/>
        </p:nvSpPr>
        <p:spPr>
          <a:xfrm>
            <a:off x="636900" y="3370225"/>
            <a:ext cx="7870200" cy="1416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solidFill>
                  <a:schemeClr val="dk1"/>
                </a:solidFill>
                <a:latin typeface="Consolas"/>
                <a:ea typeface="Consolas"/>
                <a:cs typeface="Consolas"/>
                <a:sym typeface="Consolas"/>
              </a:rPr>
              <a:t>pub trait </a:t>
            </a:r>
            <a:r>
              <a:rPr b="1" lang="it" sz="1600">
                <a:solidFill>
                  <a:srgbClr val="0000FF"/>
                </a:solidFill>
                <a:latin typeface="Consolas"/>
                <a:ea typeface="Consolas"/>
                <a:cs typeface="Consolas"/>
                <a:sym typeface="Consolas"/>
              </a:rPr>
              <a:t>FromStr </a:t>
            </a: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type </a:t>
            </a:r>
            <a:r>
              <a:rPr b="1" lang="it" sz="1600">
                <a:solidFill>
                  <a:srgbClr val="9900FF"/>
                </a:solidFill>
                <a:latin typeface="Consolas"/>
                <a:ea typeface="Consolas"/>
                <a:cs typeface="Consolas"/>
                <a:sym typeface="Consolas"/>
              </a:rPr>
              <a:t>Err</a:t>
            </a: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a:t>
            </a:r>
            <a:r>
              <a:rPr b="1" lang="it" sz="1600">
                <a:solidFill>
                  <a:srgbClr val="1155CC"/>
                </a:solidFill>
                <a:latin typeface="Consolas"/>
                <a:ea typeface="Consolas"/>
                <a:cs typeface="Consolas"/>
                <a:sym typeface="Consolas"/>
              </a:rPr>
              <a:t>from_str</a:t>
            </a:r>
            <a:r>
              <a:rPr b="1" lang="it" sz="1600">
                <a:solidFill>
                  <a:schemeClr val="dk1"/>
                </a:solidFill>
                <a:latin typeface="Consolas"/>
                <a:ea typeface="Consolas"/>
                <a:cs typeface="Consolas"/>
                <a:sym typeface="Consolas"/>
              </a:rPr>
              <a:t>(s: &amp;str) -&gt; Result&lt;Self, Self::</a:t>
            </a:r>
            <a:r>
              <a:rPr b="1" lang="it" sz="1600">
                <a:solidFill>
                  <a:srgbClr val="9900FF"/>
                </a:solidFill>
                <a:latin typeface="Consolas"/>
                <a:ea typeface="Consolas"/>
                <a:cs typeface="Consolas"/>
                <a:sym typeface="Consolas"/>
              </a:rPr>
              <a:t>Err</a:t>
            </a:r>
            <a:r>
              <a:rPr b="1" lang="it" sz="1600">
                <a:solidFill>
                  <a:schemeClr val="dk1"/>
                </a:solidFill>
                <a:latin typeface="Consolas"/>
                <a:ea typeface="Consolas"/>
                <a:cs typeface="Consolas"/>
                <a:sym typeface="Consolas"/>
              </a:rPr>
              <a:t>&gt;;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Descrivere un errore</a:t>
            </a:r>
            <a:endParaRPr/>
          </a:p>
        </p:txBody>
      </p:sp>
      <p:sp>
        <p:nvSpPr>
          <p:cNvPr id="390" name="Google Shape;390;p4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91" name="Google Shape;391;p47"/>
          <p:cNvSpPr txBox="1"/>
          <p:nvPr/>
        </p:nvSpPr>
        <p:spPr>
          <a:xfrm>
            <a:off x="311700" y="1280528"/>
            <a:ext cx="8520600" cy="3795900"/>
          </a:xfrm>
          <a:prstGeom prst="rect">
            <a:avLst/>
          </a:prstGeom>
          <a:noFill/>
          <a:ln>
            <a:noFill/>
          </a:ln>
        </p:spPr>
        <p:txBody>
          <a:bodyPr anchorCtr="0" anchor="t" bIns="91425" lIns="91425" spcFirstLastPara="1" rIns="91425" wrap="square" tIns="91425">
            <a:normAutofit/>
          </a:bodyPr>
          <a:lstStyle/>
          <a:p>
            <a:pPr indent="-342900" lvl="0" marL="457200" rtl="0" algn="l">
              <a:lnSpc>
                <a:spcPct val="115000"/>
              </a:lnSpc>
              <a:spcBef>
                <a:spcPts val="0"/>
              </a:spcBef>
              <a:spcAft>
                <a:spcPts val="0"/>
              </a:spcAft>
              <a:buClr>
                <a:srgbClr val="595959"/>
              </a:buClr>
              <a:buSzPts val="1800"/>
              <a:buChar char="●"/>
            </a:pPr>
            <a:r>
              <a:rPr lang="it" sz="1800">
                <a:solidFill>
                  <a:srgbClr val="595959"/>
                </a:solidFill>
              </a:rPr>
              <a:t>In Rust gli errori non vengono lanciati ma ritornati attraverso l’utilizzo del tipo </a:t>
            </a:r>
            <a:r>
              <a:rPr b="1" lang="it" sz="1800">
                <a:solidFill>
                  <a:srgbClr val="0B5394"/>
                </a:solidFill>
                <a:latin typeface="Consolas"/>
                <a:ea typeface="Consolas"/>
                <a:cs typeface="Consolas"/>
                <a:sym typeface="Consolas"/>
              </a:rPr>
              <a:t>Result&lt;T,E&gt;</a:t>
            </a:r>
            <a:endParaRPr b="1" sz="1800">
              <a:solidFill>
                <a:srgbClr val="0B5394"/>
              </a:solidFill>
              <a:latin typeface="Consolas"/>
              <a:ea typeface="Consolas"/>
              <a:cs typeface="Consolas"/>
              <a:sym typeface="Consolas"/>
            </a:endParaRPr>
          </a:p>
          <a:p>
            <a:pPr indent="-342900" lvl="0" marL="457200" marR="0" rtl="0" algn="l">
              <a:lnSpc>
                <a:spcPct val="115000"/>
              </a:lnSpc>
              <a:spcBef>
                <a:spcPts val="0"/>
              </a:spcBef>
              <a:spcAft>
                <a:spcPts val="0"/>
              </a:spcAft>
              <a:buClr>
                <a:srgbClr val="595959"/>
              </a:buClr>
              <a:buSzPts val="1800"/>
              <a:buChar char="●"/>
            </a:pPr>
            <a:r>
              <a:rPr lang="it" sz="1800">
                <a:solidFill>
                  <a:srgbClr val="595959"/>
                </a:solidFill>
              </a:rPr>
              <a:t>Il tipo generico </a:t>
            </a:r>
            <a:r>
              <a:rPr b="1" lang="it" sz="1800">
                <a:solidFill>
                  <a:srgbClr val="0B5394"/>
                </a:solidFill>
                <a:latin typeface="Consolas"/>
                <a:ea typeface="Consolas"/>
                <a:cs typeface="Consolas"/>
                <a:sym typeface="Consolas"/>
              </a:rPr>
              <a:t>E</a:t>
            </a:r>
            <a:r>
              <a:rPr lang="it" sz="1800">
                <a:solidFill>
                  <a:srgbClr val="595959"/>
                </a:solidFill>
              </a:rPr>
              <a:t> può assumere qualsiasi valore tuttavia è preferibile utilizzare solo tipi che implementano il tratto </a:t>
            </a:r>
            <a:r>
              <a:rPr b="1" lang="it" sz="1800">
                <a:solidFill>
                  <a:srgbClr val="0B5394"/>
                </a:solidFill>
                <a:latin typeface="Consolas"/>
                <a:ea typeface="Consolas"/>
                <a:cs typeface="Consolas"/>
                <a:sym typeface="Consolas"/>
              </a:rPr>
              <a:t>Error</a:t>
            </a:r>
            <a:endParaRPr sz="1800">
              <a:solidFill>
                <a:srgbClr val="595959"/>
              </a:solidFill>
            </a:endParaRPr>
          </a:p>
          <a:p>
            <a:pPr indent="0" lvl="0" marL="457200" rtl="0" algn="l">
              <a:lnSpc>
                <a:spcPct val="115000"/>
              </a:lnSpc>
              <a:spcBef>
                <a:spcPts val="1200"/>
              </a:spcBef>
              <a:spcAft>
                <a:spcPts val="1200"/>
              </a:spcAft>
              <a:buNone/>
            </a:pPr>
            <a:r>
              <a:t/>
            </a:r>
            <a:endParaRPr sz="1800">
              <a:solidFill>
                <a:srgbClr val="595959"/>
              </a:solidFill>
            </a:endParaRPr>
          </a:p>
        </p:txBody>
      </p:sp>
      <p:sp>
        <p:nvSpPr>
          <p:cNvPr id="392" name="Google Shape;392;p47"/>
          <p:cNvSpPr txBox="1"/>
          <p:nvPr/>
        </p:nvSpPr>
        <p:spPr>
          <a:xfrm>
            <a:off x="560250" y="3003150"/>
            <a:ext cx="8023500" cy="19086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pub trait </a:t>
            </a:r>
            <a:r>
              <a:rPr b="1" lang="it" sz="1600">
                <a:solidFill>
                  <a:srgbClr val="0000FF"/>
                </a:solidFill>
                <a:latin typeface="Consolas"/>
                <a:ea typeface="Consolas"/>
                <a:cs typeface="Consolas"/>
                <a:sym typeface="Consolas"/>
              </a:rPr>
              <a:t>Error</a:t>
            </a:r>
            <a:r>
              <a:rPr b="1" lang="it" sz="1600">
                <a:latin typeface="Consolas"/>
                <a:ea typeface="Consolas"/>
                <a:cs typeface="Consolas"/>
                <a:sym typeface="Consolas"/>
              </a:rPr>
              <a:t>: Debug + Display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source</a:t>
            </a:r>
            <a:r>
              <a:rPr b="1" lang="it" sz="1600">
                <a:latin typeface="Consolas"/>
                <a:ea typeface="Consolas"/>
                <a:cs typeface="Consolas"/>
                <a:sym typeface="Consolas"/>
              </a:rPr>
              <a:t>(&amp;self) -&gt; Option&lt;&amp;(dyn Error + 'static)&gt;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backtrace</a:t>
            </a:r>
            <a:r>
              <a:rPr b="1" lang="it" sz="1600">
                <a:latin typeface="Consolas"/>
                <a:ea typeface="Consolas"/>
                <a:cs typeface="Consolas"/>
                <a:sym typeface="Consolas"/>
              </a:rPr>
              <a:t>(&amp;self) -&gt; Option&lt;&amp;Backtrace&gt;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description</a:t>
            </a:r>
            <a:r>
              <a:rPr b="1" lang="it" sz="1600">
                <a:latin typeface="Consolas"/>
                <a:ea typeface="Consolas"/>
                <a:cs typeface="Consolas"/>
                <a:sym typeface="Consolas"/>
              </a:rPr>
              <a:t>(&amp;self) -&gt; &amp;str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fn </a:t>
            </a:r>
            <a:r>
              <a:rPr b="1" lang="it" sz="1600">
                <a:solidFill>
                  <a:srgbClr val="1155CC"/>
                </a:solidFill>
                <a:latin typeface="Consolas"/>
                <a:ea typeface="Consolas"/>
                <a:cs typeface="Consolas"/>
                <a:sym typeface="Consolas"/>
              </a:rPr>
              <a:t>cause</a:t>
            </a:r>
            <a:r>
              <a:rPr b="1" lang="it" sz="1600">
                <a:latin typeface="Consolas"/>
                <a:ea typeface="Consolas"/>
                <a:cs typeface="Consolas"/>
                <a:sym typeface="Consolas"/>
              </a:rPr>
              <a:t>(&amp;self) -&gt; Option&lt;&amp;dyn Error&gt; { ...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Descrivere un errore</a:t>
            </a:r>
            <a:endParaRPr/>
          </a:p>
        </p:txBody>
      </p:sp>
      <p:sp>
        <p:nvSpPr>
          <p:cNvPr id="398" name="Google Shape;398;p4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399" name="Google Shape;399;p48"/>
          <p:cNvSpPr txBox="1"/>
          <p:nvPr/>
        </p:nvSpPr>
        <p:spPr>
          <a:xfrm>
            <a:off x="390750" y="1130775"/>
            <a:ext cx="8362500" cy="4125000"/>
          </a:xfrm>
          <a:prstGeom prst="rect">
            <a:avLst/>
          </a:prstGeom>
          <a:solidFill>
            <a:srgbClr val="FFF2CC"/>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sz="1600">
                <a:latin typeface="Consolas"/>
                <a:ea typeface="Consolas"/>
                <a:cs typeface="Consolas"/>
                <a:sym typeface="Consolas"/>
              </a:rPr>
              <a:t>#[derive(Debug)]</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struct CustomError {</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  info: String</a:t>
            </a:r>
            <a:endParaRPr b="1" sz="1600">
              <a:latin typeface="Consolas"/>
              <a:ea typeface="Consolas"/>
              <a:cs typeface="Consolas"/>
              <a:sym typeface="Consolas"/>
            </a:endParaRPr>
          </a:p>
          <a:p>
            <a:pPr indent="0" lvl="0" marL="0" rtl="0" algn="l">
              <a:spcBef>
                <a:spcPts val="0"/>
              </a:spcBef>
              <a:spcAft>
                <a:spcPts val="0"/>
              </a:spcAft>
              <a:buNone/>
            </a:pPr>
            <a:r>
              <a:rPr b="1" lang="it" sz="1600">
                <a:latin typeface="Consolas"/>
                <a:ea typeface="Consolas"/>
                <a:cs typeface="Consolas"/>
                <a:sym typeface="Consolas"/>
              </a:rPr>
              <a:t>}</a:t>
            </a:r>
            <a:endParaRPr b="1" sz="1600">
              <a:latin typeface="Consolas"/>
              <a:ea typeface="Consolas"/>
              <a:cs typeface="Consolas"/>
              <a:sym typeface="Consolas"/>
            </a:endParaRPr>
          </a:p>
          <a:p>
            <a:pPr indent="0" lvl="0" marL="0" rtl="0" algn="l">
              <a:spcBef>
                <a:spcPts val="0"/>
              </a:spcBef>
              <a:spcAft>
                <a:spcPts val="0"/>
              </a:spcAft>
              <a:buNone/>
            </a:pPr>
            <a:r>
              <a:t/>
            </a:r>
            <a:endParaRPr b="1" sz="1600">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impl std::fmt::Display for CustomError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fmt(&amp;self, f: &amp;mut fmt::Formatter) -&gt; fmt::Result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write!(f,"{}",self.info)</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impl std::error::Error for CustomError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fn description(&amp;self) -&gt; &amp;str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&amp;self.info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  }</a:t>
            </a:r>
            <a:endParaRPr b="1" sz="1600">
              <a:solidFill>
                <a:schemeClr val="dk1"/>
              </a:solidFill>
              <a:latin typeface="Consolas"/>
              <a:ea typeface="Consolas"/>
              <a:cs typeface="Consolas"/>
              <a:sym typeface="Consolas"/>
            </a:endParaRPr>
          </a:p>
          <a:p>
            <a:pPr indent="0" lvl="0" marL="0" rtl="0" algn="l">
              <a:spcBef>
                <a:spcPts val="0"/>
              </a:spcBef>
              <a:spcAft>
                <a:spcPts val="0"/>
              </a:spcAft>
              <a:buNone/>
            </a:pPr>
            <a:r>
              <a:rPr b="1" lang="it" sz="1600">
                <a:solidFill>
                  <a:schemeClr val="dk1"/>
                </a:solidFill>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Derivare metodi automaticamente</a:t>
            </a:r>
            <a:endParaRPr/>
          </a:p>
        </p:txBody>
      </p:sp>
      <p:sp>
        <p:nvSpPr>
          <p:cNvPr id="405" name="Google Shape;405;p4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Sebbene sia possibile implementare a mano tutti i metodi richiesti da un certo tratto, a volte è meglio affidarsi al compilatore</a:t>
            </a:r>
            <a:endParaRPr/>
          </a:p>
          <a:p>
            <a:pPr indent="-317500" lvl="1" marL="914400" rtl="0" algn="l">
              <a:spcBef>
                <a:spcPts val="0"/>
              </a:spcBef>
              <a:spcAft>
                <a:spcPts val="0"/>
              </a:spcAft>
              <a:buSzPts val="1400"/>
              <a:buChar char="○"/>
            </a:pPr>
            <a:r>
              <a:rPr lang="it"/>
              <a:t>Se la definizione di una struct o di una enum è preceduta dall’attributo </a:t>
            </a:r>
            <a:r>
              <a:rPr b="1" lang="it">
                <a:solidFill>
                  <a:srgbClr val="0B5394"/>
                </a:solidFill>
                <a:latin typeface="Consolas"/>
                <a:ea typeface="Consolas"/>
                <a:cs typeface="Consolas"/>
                <a:sym typeface="Consolas"/>
              </a:rPr>
              <a:t>#[derive(...)]</a:t>
            </a:r>
            <a:r>
              <a:rPr lang="it"/>
              <a:t>, il compilatore provvede ad aggiungere, automaticamente, l’implementazione dei tratti indicati all’interno del costrutto </a:t>
            </a:r>
            <a:r>
              <a:rPr b="1" lang="it">
                <a:solidFill>
                  <a:srgbClr val="0B5394"/>
                </a:solidFill>
                <a:latin typeface="Consolas"/>
                <a:ea typeface="Consolas"/>
                <a:cs typeface="Consolas"/>
                <a:sym typeface="Consolas"/>
              </a:rPr>
              <a:t>derive(...)</a:t>
            </a:r>
            <a:endParaRPr/>
          </a:p>
          <a:p>
            <a:pPr indent="-317500" lvl="1" marL="914400" rtl="0" algn="l">
              <a:spcBef>
                <a:spcPts val="0"/>
              </a:spcBef>
              <a:spcAft>
                <a:spcPts val="0"/>
              </a:spcAft>
              <a:buSzPts val="1400"/>
              <a:buChar char="○"/>
            </a:pPr>
            <a:r>
              <a:rPr lang="it"/>
              <a:t>Solo un certo sottoinsieme di tratti possono essere generati automaticamente, spesso a condizione che i tipi dei dati contenuti nel tipo per cui se esegue la derivazione soddisfino opportuni vincoli (come, ad esempio, implementare a propria volta il tratto)</a:t>
            </a:r>
            <a:endParaRPr/>
          </a:p>
        </p:txBody>
      </p:sp>
      <p:sp>
        <p:nvSpPr>
          <p:cNvPr id="406" name="Google Shape;406;p49"/>
          <p:cNvSpPr txBox="1"/>
          <p:nvPr/>
        </p:nvSpPr>
        <p:spPr>
          <a:xfrm>
            <a:off x="740525" y="3541700"/>
            <a:ext cx="2986200" cy="9927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050">
                <a:solidFill>
                  <a:srgbClr val="B21E00"/>
                </a:solidFill>
                <a:latin typeface="Consolas"/>
                <a:ea typeface="Consolas"/>
                <a:cs typeface="Consolas"/>
                <a:sym typeface="Consolas"/>
              </a:rPr>
              <a:t>#[derive(PartialEq)]</a:t>
            </a:r>
            <a:endParaRPr b="1" sz="1050">
              <a:solidFill>
                <a:schemeClr val="dk1"/>
              </a:solidFill>
              <a:highlight>
                <a:srgbClr val="F6F7F6"/>
              </a:highlight>
              <a:latin typeface="Consolas"/>
              <a:ea typeface="Consolas"/>
              <a:cs typeface="Consolas"/>
              <a:sym typeface="Consolas"/>
            </a:endParaRPr>
          </a:p>
          <a:p>
            <a:pPr indent="0" lvl="0" marL="0" rtl="0" algn="l">
              <a:spcBef>
                <a:spcPts val="0"/>
              </a:spcBef>
              <a:spcAft>
                <a:spcPts val="0"/>
              </a:spcAft>
              <a:buNone/>
            </a:pPr>
            <a:r>
              <a:rPr b="1" lang="it" sz="1050">
                <a:solidFill>
                  <a:srgbClr val="9D00EC"/>
                </a:solidFill>
                <a:latin typeface="Consolas"/>
                <a:ea typeface="Consolas"/>
                <a:cs typeface="Consolas"/>
                <a:sym typeface="Consolas"/>
              </a:rPr>
              <a:t>struct</a:t>
            </a:r>
            <a:r>
              <a:rPr b="1" lang="it" sz="1050">
                <a:solidFill>
                  <a:schemeClr val="dk1"/>
                </a:solidFill>
                <a:latin typeface="Consolas"/>
                <a:ea typeface="Consolas"/>
                <a:cs typeface="Consolas"/>
                <a:sym typeface="Consolas"/>
              </a:rPr>
              <a:t> </a:t>
            </a:r>
            <a:r>
              <a:rPr b="1" lang="it" sz="1050">
                <a:solidFill>
                  <a:srgbClr val="0030F2"/>
                </a:solidFill>
                <a:latin typeface="Consolas"/>
                <a:ea typeface="Consolas"/>
                <a:cs typeface="Consolas"/>
                <a:sym typeface="Consolas"/>
              </a:rPr>
              <a:t>Foo</a:t>
            </a:r>
            <a:r>
              <a:rPr b="1" lang="it" sz="1050">
                <a:solidFill>
                  <a:schemeClr val="dk1"/>
                </a:solidFill>
                <a:latin typeface="Consolas"/>
                <a:ea typeface="Consolas"/>
                <a:cs typeface="Consolas"/>
                <a:sym typeface="Consolas"/>
              </a:rPr>
              <a:t>&lt;T&gt;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 </a:t>
            </a:r>
            <a:r>
              <a:rPr b="1" lang="it" sz="1050">
                <a:solidFill>
                  <a:srgbClr val="B21E00"/>
                </a:solidFill>
                <a:latin typeface="Consolas"/>
                <a:ea typeface="Consolas"/>
                <a:cs typeface="Consolas"/>
                <a:sym typeface="Consolas"/>
              </a:rPr>
              <a:t>i32</a:t>
            </a:r>
            <a:r>
              <a:rPr b="1" lang="it" sz="1050">
                <a:solidFill>
                  <a:schemeClr val="dk1"/>
                </a:solidFill>
                <a:latin typeface="Consolas"/>
                <a:ea typeface="Consolas"/>
                <a:cs typeface="Consolas"/>
                <a:sym typeface="Consolas"/>
              </a:rPr>
              <a:t>,</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b: T,</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a:t>
            </a:r>
            <a:endParaRPr b="1"/>
          </a:p>
        </p:txBody>
      </p:sp>
      <p:sp>
        <p:nvSpPr>
          <p:cNvPr id="407" name="Google Shape;407;p49"/>
          <p:cNvSpPr txBox="1"/>
          <p:nvPr/>
        </p:nvSpPr>
        <p:spPr>
          <a:xfrm>
            <a:off x="4317625" y="3541700"/>
            <a:ext cx="4331100" cy="1639200"/>
          </a:xfrm>
          <a:prstGeom prst="rect">
            <a:avLst/>
          </a:prstGeom>
          <a:solidFill>
            <a:srgbClr val="FFF2CC"/>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sz="1050">
                <a:solidFill>
                  <a:srgbClr val="9D00EC"/>
                </a:solidFill>
                <a:latin typeface="Consolas"/>
                <a:ea typeface="Consolas"/>
                <a:cs typeface="Consolas"/>
                <a:sym typeface="Consolas"/>
              </a:rPr>
              <a:t>impl</a:t>
            </a:r>
            <a:r>
              <a:rPr b="1" lang="it" sz="1050">
                <a:solidFill>
                  <a:schemeClr val="dk1"/>
                </a:solidFill>
                <a:latin typeface="Consolas"/>
                <a:ea typeface="Consolas"/>
                <a:cs typeface="Consolas"/>
                <a:sym typeface="Consolas"/>
              </a:rPr>
              <a:t>&lt;T: </a:t>
            </a:r>
            <a:r>
              <a:rPr b="1" lang="it" sz="1050">
                <a:solidFill>
                  <a:srgbClr val="B21E00"/>
                </a:solidFill>
                <a:latin typeface="Consolas"/>
                <a:ea typeface="Consolas"/>
                <a:cs typeface="Consolas"/>
                <a:sym typeface="Consolas"/>
              </a:rPr>
              <a:t>PartialEq</a:t>
            </a:r>
            <a:r>
              <a:rPr b="1" lang="it" sz="1050">
                <a:solidFill>
                  <a:schemeClr val="dk1"/>
                </a:solidFill>
                <a:latin typeface="Consolas"/>
                <a:ea typeface="Consolas"/>
                <a:cs typeface="Consolas"/>
                <a:sym typeface="Consolas"/>
              </a:rPr>
              <a:t>&gt; </a:t>
            </a:r>
            <a:r>
              <a:rPr b="1" lang="it" sz="1050">
                <a:solidFill>
                  <a:srgbClr val="B21E00"/>
                </a:solidFill>
                <a:latin typeface="Consolas"/>
                <a:ea typeface="Consolas"/>
                <a:cs typeface="Consolas"/>
                <a:sym typeface="Consolas"/>
              </a:rPr>
              <a:t>PartialEq</a:t>
            </a:r>
            <a:r>
              <a:rPr b="1" lang="it" sz="1050">
                <a:solidFill>
                  <a:schemeClr val="dk1"/>
                </a:solidFill>
                <a:latin typeface="Consolas"/>
                <a:ea typeface="Consolas"/>
                <a:cs typeface="Consolas"/>
                <a:sym typeface="Consolas"/>
              </a:rPr>
              <a:t> </a:t>
            </a:r>
            <a:r>
              <a:rPr b="1" lang="it" sz="1050">
                <a:solidFill>
                  <a:srgbClr val="9D00EC"/>
                </a:solidFill>
                <a:latin typeface="Consolas"/>
                <a:ea typeface="Consolas"/>
                <a:cs typeface="Consolas"/>
                <a:sym typeface="Consolas"/>
              </a:rPr>
              <a:t>for</a:t>
            </a:r>
            <a:r>
              <a:rPr b="1" lang="it" sz="1050">
                <a:solidFill>
                  <a:schemeClr val="dk1"/>
                </a:solidFill>
                <a:latin typeface="Consolas"/>
                <a:ea typeface="Consolas"/>
                <a:cs typeface="Consolas"/>
                <a:sym typeface="Consolas"/>
              </a:rPr>
              <a:t> Foo&lt;T&gt;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r>
              <a:rPr b="1" lang="it" sz="1050">
                <a:solidFill>
                  <a:srgbClr val="9D00EC"/>
                </a:solidFill>
                <a:latin typeface="Consolas"/>
                <a:ea typeface="Consolas"/>
                <a:cs typeface="Consolas"/>
                <a:sym typeface="Consolas"/>
              </a:rPr>
              <a:t>fn</a:t>
            </a:r>
            <a:r>
              <a:rPr b="1" lang="it" sz="1050">
                <a:solidFill>
                  <a:schemeClr val="dk1"/>
                </a:solidFill>
                <a:latin typeface="Consolas"/>
                <a:ea typeface="Consolas"/>
                <a:cs typeface="Consolas"/>
                <a:sym typeface="Consolas"/>
              </a:rPr>
              <a:t> </a:t>
            </a:r>
            <a:r>
              <a:rPr b="1" lang="it" sz="1050">
                <a:solidFill>
                  <a:srgbClr val="0030F2"/>
                </a:solidFill>
                <a:latin typeface="Consolas"/>
                <a:ea typeface="Consolas"/>
                <a:cs typeface="Consolas"/>
                <a:sym typeface="Consolas"/>
              </a:rPr>
              <a:t>eq</a:t>
            </a:r>
            <a:r>
              <a:rPr b="1" lang="it" sz="1050">
                <a:solidFill>
                  <a:schemeClr val="dk1"/>
                </a:solidFill>
                <a:latin typeface="Consolas"/>
                <a:ea typeface="Consolas"/>
                <a:cs typeface="Consolas"/>
                <a:sym typeface="Consolas"/>
              </a:rPr>
              <a:t>(&amp;</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 other: &amp;Foo&lt;T&gt;) -&gt; </a:t>
            </a:r>
            <a:r>
              <a:rPr b="1" lang="it" sz="1050">
                <a:solidFill>
                  <a:srgbClr val="B21E00"/>
                </a:solidFill>
                <a:latin typeface="Consolas"/>
                <a:ea typeface="Consolas"/>
                <a:cs typeface="Consolas"/>
                <a:sym typeface="Consolas"/>
              </a:rPr>
              <a:t>bool</a:t>
            </a:r>
            <a:r>
              <a:rPr b="1" lang="it" sz="1050">
                <a:solidFill>
                  <a:schemeClr val="dk1"/>
                </a:solidFill>
                <a:latin typeface="Consolas"/>
                <a:ea typeface="Consolas"/>
                <a:cs typeface="Consolas"/>
                <a:sym typeface="Consolas"/>
              </a:rPr>
              <a: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.a == other.a &amp;&amp; </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.b == other.b</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r>
              <a:rPr b="1" lang="it" sz="1050">
                <a:solidFill>
                  <a:srgbClr val="9D00EC"/>
                </a:solidFill>
                <a:latin typeface="Consolas"/>
                <a:ea typeface="Consolas"/>
                <a:cs typeface="Consolas"/>
                <a:sym typeface="Consolas"/>
              </a:rPr>
              <a:t>fn</a:t>
            </a:r>
            <a:r>
              <a:rPr b="1" lang="it" sz="1050">
                <a:solidFill>
                  <a:schemeClr val="dk1"/>
                </a:solidFill>
                <a:latin typeface="Consolas"/>
                <a:ea typeface="Consolas"/>
                <a:cs typeface="Consolas"/>
                <a:sym typeface="Consolas"/>
              </a:rPr>
              <a:t> </a:t>
            </a:r>
            <a:r>
              <a:rPr b="1" lang="it" sz="1050">
                <a:solidFill>
                  <a:srgbClr val="0030F2"/>
                </a:solidFill>
                <a:latin typeface="Consolas"/>
                <a:ea typeface="Consolas"/>
                <a:cs typeface="Consolas"/>
                <a:sym typeface="Consolas"/>
              </a:rPr>
              <a:t>ne</a:t>
            </a:r>
            <a:r>
              <a:rPr b="1" lang="it" sz="1050">
                <a:solidFill>
                  <a:schemeClr val="dk1"/>
                </a:solidFill>
                <a:latin typeface="Consolas"/>
                <a:ea typeface="Consolas"/>
                <a:cs typeface="Consolas"/>
                <a:sym typeface="Consolas"/>
              </a:rPr>
              <a:t>(&amp;</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 other: &amp;Foo&lt;T&gt;) -&gt; </a:t>
            </a:r>
            <a:r>
              <a:rPr b="1" lang="it" sz="1050">
                <a:solidFill>
                  <a:srgbClr val="B21E00"/>
                </a:solidFill>
                <a:latin typeface="Consolas"/>
                <a:ea typeface="Consolas"/>
                <a:cs typeface="Consolas"/>
                <a:sym typeface="Consolas"/>
              </a:rPr>
              <a:t>bool</a:t>
            </a:r>
            <a:r>
              <a:rPr b="1" lang="it" sz="1050">
                <a:solidFill>
                  <a:schemeClr val="dk1"/>
                </a:solidFill>
                <a:latin typeface="Consolas"/>
                <a:ea typeface="Consolas"/>
                <a:cs typeface="Consolas"/>
                <a:sym typeface="Consolas"/>
              </a:rPr>
              <a: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.a != other.a || </a:t>
            </a:r>
            <a:r>
              <a:rPr b="1" lang="it" sz="1050">
                <a:solidFill>
                  <a:srgbClr val="9D00EC"/>
                </a:solidFill>
                <a:latin typeface="Consolas"/>
                <a:ea typeface="Consolas"/>
                <a:cs typeface="Consolas"/>
                <a:sym typeface="Consolas"/>
              </a:rPr>
              <a:t>self</a:t>
            </a:r>
            <a:r>
              <a:rPr b="1" lang="it" sz="1050">
                <a:solidFill>
                  <a:schemeClr val="dk1"/>
                </a:solidFill>
                <a:latin typeface="Consolas"/>
                <a:ea typeface="Consolas"/>
                <a:cs typeface="Consolas"/>
                <a:sym typeface="Consolas"/>
              </a:rPr>
              <a:t>.b != other.b</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    }</a:t>
            </a:r>
            <a:endParaRPr b="1" sz="1050">
              <a:solidFill>
                <a:schemeClr val="dk1"/>
              </a:solidFill>
              <a:latin typeface="Consolas"/>
              <a:ea typeface="Consolas"/>
              <a:cs typeface="Consolas"/>
              <a:sym typeface="Consolas"/>
            </a:endParaRPr>
          </a:p>
          <a:p>
            <a:pPr indent="0" lvl="0" marL="0" rtl="0" algn="l">
              <a:spcBef>
                <a:spcPts val="0"/>
              </a:spcBef>
              <a:spcAft>
                <a:spcPts val="0"/>
              </a:spcAft>
              <a:buNone/>
            </a:pPr>
            <a:r>
              <a:rPr b="1" lang="it" sz="1050">
                <a:solidFill>
                  <a:schemeClr val="dk1"/>
                </a:solidFill>
                <a:latin typeface="Consolas"/>
                <a:ea typeface="Consolas"/>
                <a:cs typeface="Consolas"/>
                <a:sym typeface="Consolas"/>
              </a:rPr>
              <a:t>}</a:t>
            </a:r>
            <a:endParaRPr b="1"/>
          </a:p>
        </p:txBody>
      </p:sp>
      <p:sp>
        <p:nvSpPr>
          <p:cNvPr id="408" name="Google Shape;408;p4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09" name="Google Shape;409;p49"/>
          <p:cNvSpPr/>
          <p:nvPr/>
        </p:nvSpPr>
        <p:spPr>
          <a:xfrm>
            <a:off x="2398275" y="3618375"/>
            <a:ext cx="1826100" cy="225600"/>
          </a:xfrm>
          <a:prstGeom prst="rightArrow">
            <a:avLst>
              <a:gd fmla="val 50000" name="adj1"/>
              <a:gd fmla="val 50000" name="adj2"/>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generici</a:t>
            </a:r>
            <a:endParaRPr/>
          </a:p>
        </p:txBody>
      </p:sp>
      <p:sp>
        <p:nvSpPr>
          <p:cNvPr id="415" name="Google Shape;415;p5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Un sistema di tipi stringente facilita la creazione di codice robusto</a:t>
            </a:r>
            <a:endParaRPr/>
          </a:p>
          <a:p>
            <a:pPr indent="-317500" lvl="1" marL="914400" rtl="0" algn="l">
              <a:spcBef>
                <a:spcPts val="0"/>
              </a:spcBef>
              <a:spcAft>
                <a:spcPts val="0"/>
              </a:spcAft>
              <a:buSzPts val="1400"/>
              <a:buChar char="○"/>
            </a:pPr>
            <a:r>
              <a:rPr lang="it"/>
              <a:t>Identificando, in fase di compilazione, quei frammenti di codice che violano il sistema dei tipi </a:t>
            </a:r>
            <a:endParaRPr/>
          </a:p>
          <a:p>
            <a:pPr indent="-342900" lvl="0" marL="457200" rtl="0" algn="l">
              <a:spcBef>
                <a:spcPts val="0"/>
              </a:spcBef>
              <a:spcAft>
                <a:spcPts val="0"/>
              </a:spcAft>
              <a:buSzPts val="1800"/>
              <a:buChar char="●"/>
            </a:pPr>
            <a:r>
              <a:rPr lang="it"/>
              <a:t>In certe situazioni, per non violare il sistema dei tipi, occorre replicare una grande quantità di codice generando problemi in fase di manutenzione</a:t>
            </a:r>
            <a:endParaRPr/>
          </a:p>
          <a:p>
            <a:pPr indent="-317500" lvl="1" marL="914400" rtl="0" algn="l">
              <a:spcBef>
                <a:spcPts val="0"/>
              </a:spcBef>
              <a:spcAft>
                <a:spcPts val="0"/>
              </a:spcAft>
              <a:buSzPts val="1400"/>
              <a:buChar char="○"/>
            </a:pPr>
            <a:r>
              <a:rPr lang="it"/>
              <a:t>Occorre, infatti, garantire che eventuali modifiche ad una versione del codice vengano propagate a tutte le altre </a:t>
            </a:r>
            <a:endParaRPr/>
          </a:p>
          <a:p>
            <a:pPr indent="-342900" lvl="0" marL="457200" rtl="0" algn="l">
              <a:spcBef>
                <a:spcPts val="0"/>
              </a:spcBef>
              <a:spcAft>
                <a:spcPts val="0"/>
              </a:spcAft>
              <a:buSzPts val="1800"/>
              <a:buChar char="●"/>
            </a:pPr>
            <a:r>
              <a:rPr lang="it"/>
              <a:t>Sia il C++ che Rust permettono di estendere il sistema dei tipi utilizzando una forma di meta-programmazione (detta </a:t>
            </a:r>
            <a:r>
              <a:rPr i="1" lang="it"/>
              <a:t>template programming</a:t>
            </a:r>
            <a:r>
              <a:rPr lang="it"/>
              <a:t> in C++ e </a:t>
            </a:r>
            <a:r>
              <a:rPr i="1" lang="it"/>
              <a:t>generics</a:t>
            </a:r>
            <a:r>
              <a:rPr lang="it"/>
              <a:t> in Rust) grazie alla quale è possibile descrivere strutture dati e funzioni che contengono </a:t>
            </a:r>
            <a:r>
              <a:rPr lang="it"/>
              <a:t>dati </a:t>
            </a:r>
            <a:r>
              <a:rPr lang="it"/>
              <a:t>(o che operano </a:t>
            </a:r>
            <a:r>
              <a:rPr lang="it"/>
              <a:t>su dati</a:t>
            </a:r>
            <a:r>
              <a:rPr lang="it"/>
              <a:t>) il cui tipo è rappresentato da una meta-variabile</a:t>
            </a:r>
            <a:endParaRPr/>
          </a:p>
          <a:p>
            <a:pPr indent="-317500" lvl="1" marL="914400" rtl="0" algn="l">
              <a:spcBef>
                <a:spcPts val="0"/>
              </a:spcBef>
              <a:spcAft>
                <a:spcPts val="0"/>
              </a:spcAft>
              <a:buSzPts val="1400"/>
              <a:buChar char="○"/>
            </a:pPr>
            <a:r>
              <a:rPr lang="it"/>
              <a:t>Permettendo così di esprimere dei concetti più generali</a:t>
            </a:r>
            <a:endParaRPr/>
          </a:p>
        </p:txBody>
      </p:sp>
      <p:sp>
        <p:nvSpPr>
          <p:cNvPr id="416" name="Google Shape;416;p5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generiche</a:t>
            </a:r>
            <a:endParaRPr/>
          </a:p>
        </p:txBody>
      </p:sp>
      <p:sp>
        <p:nvSpPr>
          <p:cNvPr id="422" name="Google Shape;422;p51"/>
          <p:cNvSpPr txBox="1"/>
          <p:nvPr>
            <p:ph idx="1" type="body"/>
          </p:nvPr>
        </p:nvSpPr>
        <p:spPr>
          <a:xfrm>
            <a:off x="311700" y="1280527"/>
            <a:ext cx="8520600" cy="906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In C++, come in Rust, si può definire una funzione in modo che operi su un tipo di dato non ancora precisato</a:t>
            </a:r>
            <a:endParaRPr/>
          </a:p>
        </p:txBody>
      </p:sp>
      <p:sp>
        <p:nvSpPr>
          <p:cNvPr id="423" name="Google Shape;423;p5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24" name="Google Shape;424;p51"/>
          <p:cNvSpPr txBox="1"/>
          <p:nvPr/>
        </p:nvSpPr>
        <p:spPr>
          <a:xfrm>
            <a:off x="311700" y="2336875"/>
            <a:ext cx="4139700" cy="23736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template &lt;typename </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&gt;</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 max(</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 t1,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 t2)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return (t1 &lt; t2 ?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t2 : t1);</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a:t>
            </a:r>
            <a:endParaRPr b="1">
              <a:solidFill>
                <a:schemeClr val="dk2"/>
              </a:solidFill>
              <a:latin typeface="Consolas"/>
              <a:ea typeface="Consolas"/>
              <a:cs typeface="Consolas"/>
              <a:sym typeface="Consolas"/>
            </a:endParaRPr>
          </a:p>
        </p:txBody>
      </p:sp>
      <p:sp>
        <p:nvSpPr>
          <p:cNvPr id="425" name="Google Shape;425;p51"/>
          <p:cNvSpPr txBox="1"/>
          <p:nvPr/>
        </p:nvSpPr>
        <p:spPr>
          <a:xfrm>
            <a:off x="4786900" y="2336875"/>
            <a:ext cx="4139700" cy="23736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fn max&lt;</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&gt;(</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t1: </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t2: </a:t>
            </a:r>
            <a:r>
              <a:rPr b="1" lang="it" sz="1800">
                <a:solidFill>
                  <a:srgbClr val="0000FF"/>
                </a:solidFill>
                <a:latin typeface="Consolas"/>
                <a:ea typeface="Consolas"/>
                <a:cs typeface="Consolas"/>
                <a:sym typeface="Consolas"/>
              </a:rPr>
              <a:t>T</a:t>
            </a:r>
            <a:r>
              <a:rPr b="1" lang="it" sz="1800">
                <a:solidFill>
                  <a:schemeClr val="dk2"/>
                </a:solidFill>
                <a:latin typeface="Consolas"/>
                <a:ea typeface="Consolas"/>
                <a:cs typeface="Consolas"/>
                <a:sym typeface="Consolas"/>
              </a:rPr>
              <a:t>) -&gt; T where </a:t>
            </a:r>
            <a:r>
              <a:rPr b="1" lang="it" sz="1800">
                <a:solidFill>
                  <a:srgbClr val="0000FF"/>
                </a:solidFill>
                <a:latin typeface="Consolas"/>
                <a:ea typeface="Consolas"/>
                <a:cs typeface="Consolas"/>
                <a:sym typeface="Consolas"/>
              </a:rPr>
              <a:t>T: Ord</a:t>
            </a:r>
            <a:r>
              <a:rPr b="1" lang="it" sz="1800">
                <a:solidFill>
                  <a:schemeClr val="dk2"/>
                </a:solidFill>
                <a:latin typeface="Consolas"/>
                <a:ea typeface="Consolas"/>
                <a:cs typeface="Consolas"/>
                <a:sym typeface="Consolas"/>
              </a:rPr>
              <a:t>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return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if t1 &lt; t2 { t2 }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       else { t1 }</a:t>
            </a:r>
            <a:endParaRPr b="1" sz="1800">
              <a:solidFill>
                <a:schemeClr val="dk2"/>
              </a:solidFill>
              <a:latin typeface="Consolas"/>
              <a:ea typeface="Consolas"/>
              <a:cs typeface="Consolas"/>
              <a:sym typeface="Consolas"/>
            </a:endParaRPr>
          </a:p>
          <a:p>
            <a:pPr indent="0" lvl="0" marL="0" rtl="0" algn="l">
              <a:lnSpc>
                <a:spcPct val="115000"/>
              </a:lnSpc>
              <a:spcBef>
                <a:spcPts val="0"/>
              </a:spcBef>
              <a:spcAft>
                <a:spcPts val="0"/>
              </a:spcAft>
              <a:buNone/>
            </a:pPr>
            <a:r>
              <a:rPr b="1" lang="it" sz="1800">
                <a:solidFill>
                  <a:schemeClr val="dk2"/>
                </a:solidFill>
                <a:latin typeface="Consolas"/>
                <a:ea typeface="Consolas"/>
                <a:cs typeface="Consolas"/>
                <a:sym typeface="Consolas"/>
              </a:rPr>
              <a:t>}</a:t>
            </a:r>
            <a:endParaRPr b="1">
              <a:solidFill>
                <a:schemeClr val="dk2"/>
              </a:solidFill>
              <a:latin typeface="Consolas"/>
              <a:ea typeface="Consolas"/>
              <a:cs typeface="Consolas"/>
              <a:sym typeface="Consolas"/>
            </a:endParaRPr>
          </a:p>
        </p:txBody>
      </p:sp>
      <p:sp>
        <p:nvSpPr>
          <p:cNvPr id="426" name="Google Shape;426;p51"/>
          <p:cNvSpPr txBox="1"/>
          <p:nvPr/>
        </p:nvSpPr>
        <p:spPr>
          <a:xfrm>
            <a:off x="3667500" y="4156375"/>
            <a:ext cx="7839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400">
                <a:solidFill>
                  <a:srgbClr val="C00000"/>
                </a:solidFill>
              </a:rPr>
              <a:t>C++</a:t>
            </a:r>
            <a:endParaRPr b="1" sz="2400">
              <a:solidFill>
                <a:srgbClr val="C00000"/>
              </a:solidFill>
            </a:endParaRPr>
          </a:p>
        </p:txBody>
      </p:sp>
      <p:sp>
        <p:nvSpPr>
          <p:cNvPr id="427" name="Google Shape;427;p51"/>
          <p:cNvSpPr txBox="1"/>
          <p:nvPr/>
        </p:nvSpPr>
        <p:spPr>
          <a:xfrm>
            <a:off x="8045250" y="4156375"/>
            <a:ext cx="8814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it" sz="2400">
                <a:solidFill>
                  <a:srgbClr val="C00000"/>
                </a:solidFill>
              </a:rPr>
              <a:t>Rust</a:t>
            </a:r>
            <a:endParaRPr b="1" sz="2400">
              <a:solidFill>
                <a:srgbClr val="C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5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Funzioni generiche</a:t>
            </a:r>
            <a:endParaRPr/>
          </a:p>
        </p:txBody>
      </p:sp>
      <p:sp>
        <p:nvSpPr>
          <p:cNvPr id="433" name="Google Shape;433;p5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Nel caso del C++, la funzione definita può operare con qualsiasi tipo di dato, a patto che supporti:</a:t>
            </a:r>
            <a:endParaRPr/>
          </a:p>
          <a:p>
            <a:pPr indent="-317500" lvl="1" marL="914400" rtl="0" algn="l">
              <a:spcBef>
                <a:spcPts val="0"/>
              </a:spcBef>
              <a:spcAft>
                <a:spcPts val="0"/>
              </a:spcAft>
              <a:buSzPts val="1400"/>
              <a:buChar char="○"/>
            </a:pPr>
            <a:r>
              <a:rPr lang="it"/>
              <a:t>L’operatore “&lt;” tra argomenti omogenei </a:t>
            </a:r>
            <a:endParaRPr/>
          </a:p>
          <a:p>
            <a:pPr indent="-317500" lvl="1" marL="914400" rtl="0" algn="l">
              <a:spcBef>
                <a:spcPts val="0"/>
              </a:spcBef>
              <a:spcAft>
                <a:spcPts val="0"/>
              </a:spcAft>
              <a:buSzPts val="1400"/>
              <a:buChar char="○"/>
            </a:pPr>
            <a:r>
              <a:rPr lang="it"/>
              <a:t>Il costruttore di copia, per trasformare l’argomento ricevuto (che potrebbe essere il risultato di un’espressione) in un valore posseduto dal parametro formale</a:t>
            </a:r>
            <a:endParaRPr/>
          </a:p>
          <a:p>
            <a:pPr indent="-342900" lvl="0" marL="457200" rtl="0" algn="l">
              <a:spcBef>
                <a:spcPts val="0"/>
              </a:spcBef>
              <a:spcAft>
                <a:spcPts val="0"/>
              </a:spcAft>
              <a:buSzPts val="1800"/>
              <a:buChar char="●"/>
            </a:pPr>
            <a:r>
              <a:rPr lang="it"/>
              <a:t>Nel caso di Rust, i vincoli sono più espliciti</a:t>
            </a:r>
            <a:endParaRPr/>
          </a:p>
          <a:p>
            <a:pPr indent="-317500" lvl="1" marL="914400" rtl="0" algn="l">
              <a:spcBef>
                <a:spcPts val="0"/>
              </a:spcBef>
              <a:spcAft>
                <a:spcPts val="0"/>
              </a:spcAft>
              <a:buSzPts val="1400"/>
              <a:buChar char="○"/>
            </a:pPr>
            <a:r>
              <a:rPr lang="it"/>
              <a:t>Il tipo T che può essere passato alla funzione è soggetto al vincolo di implementare il tratto Ord</a:t>
            </a:r>
            <a:endParaRPr/>
          </a:p>
          <a:p>
            <a:pPr indent="-317500" lvl="1" marL="914400" rtl="0" algn="l">
              <a:spcBef>
                <a:spcPts val="0"/>
              </a:spcBef>
              <a:spcAft>
                <a:spcPts val="0"/>
              </a:spcAft>
              <a:buSzPts val="1400"/>
              <a:buChar char="○"/>
            </a:pPr>
            <a:r>
              <a:rPr lang="it"/>
              <a:t>Il Borrow Checker si occupa di garantire che, se viene passato un valore, questo venga correttamente gestito dal punto di vista del possesso</a:t>
            </a:r>
            <a:endParaRPr/>
          </a:p>
          <a:p>
            <a:pPr indent="-342900" lvl="0" marL="457200" rtl="0" algn="l">
              <a:spcBef>
                <a:spcPts val="0"/>
              </a:spcBef>
              <a:spcAft>
                <a:spcPts val="0"/>
              </a:spcAft>
              <a:buSzPts val="1800"/>
              <a:buChar char="●"/>
            </a:pPr>
            <a:r>
              <a:rPr lang="it"/>
              <a:t>Nel punto in cui una funzione generica viene invocata, il compilatore provvede a dedurre cosa debba essere sostituito al segnaposto T per rendere accettabile il codice</a:t>
            </a:r>
            <a:endParaRPr/>
          </a:p>
          <a:p>
            <a:pPr indent="-317500" lvl="1" marL="914400" rtl="0" algn="l">
              <a:spcBef>
                <a:spcPts val="0"/>
              </a:spcBef>
              <a:spcAft>
                <a:spcPts val="0"/>
              </a:spcAft>
              <a:buSzPts val="1400"/>
              <a:buChar char="○"/>
            </a:pPr>
            <a:r>
              <a:rPr lang="it"/>
              <a:t>E genera una versione specializzata della funzione per tale tipo, se non è già stata generata (monomorfizzazione)</a:t>
            </a:r>
            <a:endParaRPr/>
          </a:p>
        </p:txBody>
      </p:sp>
      <p:sp>
        <p:nvSpPr>
          <p:cNvPr id="434" name="Google Shape;434;p5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Polimorfismo in C++</a:t>
            </a:r>
            <a:endParaRPr/>
          </a:p>
        </p:txBody>
      </p:sp>
      <p:sp>
        <p:nvSpPr>
          <p:cNvPr id="83" name="Google Shape;83;p1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84" name="Google Shape;84;p17"/>
          <p:cNvSpPr txBox="1"/>
          <p:nvPr/>
        </p:nvSpPr>
        <p:spPr>
          <a:xfrm>
            <a:off x="416700" y="1314825"/>
            <a:ext cx="4155300" cy="38481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class </a:t>
            </a:r>
            <a:r>
              <a:rPr b="1" lang="it">
                <a:solidFill>
                  <a:srgbClr val="980000"/>
                </a:solidFill>
                <a:latin typeface="Consolas"/>
                <a:ea typeface="Consolas"/>
                <a:cs typeface="Consolas"/>
                <a:sym typeface="Consolas"/>
              </a:rPr>
              <a:t>Alfa</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bool b;</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public:</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virtual int getValue() { return 1;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class </a:t>
            </a:r>
            <a:r>
              <a:rPr b="1" lang="it">
                <a:solidFill>
                  <a:srgbClr val="980000"/>
                </a:solidFill>
                <a:latin typeface="Consolas"/>
                <a:ea typeface="Consolas"/>
                <a:cs typeface="Consolas"/>
                <a:sym typeface="Consolas"/>
              </a:rPr>
              <a:t>Beta</a:t>
            </a:r>
            <a:r>
              <a:rPr b="1" lang="it">
                <a:latin typeface="Consolas"/>
                <a:ea typeface="Consolas"/>
                <a:cs typeface="Consolas"/>
                <a:sym typeface="Consolas"/>
              </a:rPr>
              <a:t>: public </a:t>
            </a:r>
            <a:r>
              <a:rPr b="1" lang="it">
                <a:solidFill>
                  <a:srgbClr val="980000"/>
                </a:solidFill>
                <a:latin typeface="Consolas"/>
                <a:ea typeface="Consolas"/>
                <a:cs typeface="Consolas"/>
                <a:sym typeface="Consolas"/>
              </a:rPr>
              <a:t>Alfa</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int i;</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public:</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virtual int getValue() { return 2;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class </a:t>
            </a:r>
            <a:r>
              <a:rPr b="1" lang="it">
                <a:solidFill>
                  <a:srgbClr val="980000"/>
                </a:solidFill>
                <a:latin typeface="Consolas"/>
                <a:ea typeface="Consolas"/>
                <a:cs typeface="Consolas"/>
                <a:sym typeface="Consolas"/>
              </a:rPr>
              <a:t>Gamma</a:t>
            </a:r>
            <a:r>
              <a:rPr b="1" lang="it">
                <a:latin typeface="Consolas"/>
                <a:ea typeface="Consolas"/>
                <a:cs typeface="Consolas"/>
                <a:sym typeface="Consolas"/>
              </a:rPr>
              <a:t>: public </a:t>
            </a:r>
            <a:r>
              <a:rPr b="1" lang="it">
                <a:solidFill>
                  <a:srgbClr val="980000"/>
                </a:solidFill>
                <a:latin typeface="Consolas"/>
                <a:ea typeface="Consolas"/>
                <a:cs typeface="Consolas"/>
                <a:sym typeface="Consolas"/>
              </a:rPr>
              <a:t>Alfa</a:t>
            </a: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char c;</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public:</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virtual int getValue() { return 3;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85" name="Google Shape;85;p17"/>
          <p:cNvSpPr txBox="1"/>
          <p:nvPr/>
        </p:nvSpPr>
        <p:spPr>
          <a:xfrm>
            <a:off x="4677000" y="1314825"/>
            <a:ext cx="4155300" cy="38481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highlight>
                  <a:srgbClr val="00FF00"/>
                </a:highlight>
                <a:latin typeface="Consolas"/>
                <a:ea typeface="Consolas"/>
                <a:cs typeface="Consolas"/>
                <a:sym typeface="Consolas"/>
              </a:rPr>
              <a:t>Alfa</a:t>
            </a:r>
            <a:r>
              <a:rPr b="1" lang="it">
                <a:latin typeface="Consolas"/>
                <a:ea typeface="Consolas"/>
                <a:cs typeface="Consolas"/>
                <a:sym typeface="Consolas"/>
              </a:rPr>
              <a:t> *ptr1 = new Alfa();</a:t>
            </a:r>
            <a:endParaRPr b="1">
              <a:latin typeface="Consolas"/>
              <a:ea typeface="Consolas"/>
              <a:cs typeface="Consolas"/>
              <a:sym typeface="Consolas"/>
            </a:endParaRPr>
          </a:p>
          <a:p>
            <a:pPr indent="0" lvl="0" marL="0" rtl="0" algn="l">
              <a:spcBef>
                <a:spcPts val="0"/>
              </a:spcBef>
              <a:spcAft>
                <a:spcPts val="0"/>
              </a:spcAft>
              <a:buNone/>
            </a:pPr>
            <a:r>
              <a:rPr b="1" lang="it">
                <a:highlight>
                  <a:srgbClr val="00FF00"/>
                </a:highlight>
                <a:latin typeface="Consolas"/>
                <a:ea typeface="Consolas"/>
                <a:cs typeface="Consolas"/>
                <a:sym typeface="Consolas"/>
              </a:rPr>
              <a:t>Alfa</a:t>
            </a:r>
            <a:r>
              <a:rPr b="1" lang="it">
                <a:latin typeface="Consolas"/>
                <a:ea typeface="Consolas"/>
                <a:cs typeface="Consolas"/>
                <a:sym typeface="Consolas"/>
              </a:rPr>
              <a:t> *ptr2 = new Beta();</a:t>
            </a:r>
            <a:endParaRPr b="1">
              <a:latin typeface="Consolas"/>
              <a:ea typeface="Consolas"/>
              <a:cs typeface="Consolas"/>
              <a:sym typeface="Consolas"/>
            </a:endParaRPr>
          </a:p>
          <a:p>
            <a:pPr indent="0" lvl="0" marL="0" rtl="0" algn="l">
              <a:spcBef>
                <a:spcPts val="0"/>
              </a:spcBef>
              <a:spcAft>
                <a:spcPts val="0"/>
              </a:spcAft>
              <a:buNone/>
            </a:pPr>
            <a:r>
              <a:rPr b="1" lang="it">
                <a:highlight>
                  <a:srgbClr val="00FF00"/>
                </a:highlight>
                <a:latin typeface="Consolas"/>
                <a:ea typeface="Consolas"/>
                <a:cs typeface="Consolas"/>
                <a:sym typeface="Consolas"/>
              </a:rPr>
              <a:t>Alfa</a:t>
            </a:r>
            <a:r>
              <a:rPr b="1" lang="it">
                <a:latin typeface="Consolas"/>
                <a:ea typeface="Consolas"/>
                <a:cs typeface="Consolas"/>
                <a:sym typeface="Consolas"/>
              </a:rPr>
              <a:t> *ptr3 = new Gamma();</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ptr1-&gt; getValue(); // 1</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ptr2-&gt; getValue(); // 2</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ptr3-&gt; getValue(); // 3</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53"/>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Template C++</a:t>
            </a:r>
            <a:endParaRPr/>
          </a:p>
        </p:txBody>
      </p:sp>
      <p:sp>
        <p:nvSpPr>
          <p:cNvPr id="440" name="Google Shape;440;p53"/>
          <p:cNvSpPr txBox="1"/>
          <p:nvPr/>
        </p:nvSpPr>
        <p:spPr>
          <a:xfrm>
            <a:off x="311700" y="1198475"/>
            <a:ext cx="4139100" cy="29862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0B5394"/>
                </a:solidFill>
                <a:latin typeface="Consolas"/>
                <a:ea typeface="Consolas"/>
                <a:cs typeface="Consolas"/>
                <a:sym typeface="Consolas"/>
              </a:rPr>
              <a:t>template &lt;typename T&gt;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max(</a:t>
            </a: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t1, </a:t>
            </a: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t2) {</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  return (t1 &lt; t2 ? t2 : t1);</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a:t>
            </a:r>
            <a:endParaRPr>
              <a:solidFill>
                <a:srgbClr val="0B5394"/>
              </a:solidFill>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int i = max(10, 20); // T → int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std::string s,s1 = …, s2 =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s = max(s1, s2);     // T → std::string</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max(2, 3.141593);    // ERRORE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//il compilatore non sa cosa scegliere!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max&lt;float&gt;(2, 3.141593) // T → float</a:t>
            </a:r>
            <a:endParaRPr>
              <a:latin typeface="Consolas"/>
              <a:ea typeface="Consolas"/>
              <a:cs typeface="Consolas"/>
              <a:sym typeface="Consolas"/>
            </a:endParaRPr>
          </a:p>
        </p:txBody>
      </p:sp>
      <p:sp>
        <p:nvSpPr>
          <p:cNvPr id="441" name="Google Shape;441;p53"/>
          <p:cNvSpPr txBox="1"/>
          <p:nvPr/>
        </p:nvSpPr>
        <p:spPr>
          <a:xfrm>
            <a:off x="4693200" y="1198475"/>
            <a:ext cx="4139100" cy="29862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0B5394"/>
                </a:solidFill>
                <a:latin typeface="Consolas"/>
                <a:ea typeface="Consolas"/>
                <a:cs typeface="Consolas"/>
                <a:sym typeface="Consolas"/>
              </a:rPr>
              <a:t>template &lt;typename T&gt;</a:t>
            </a:r>
            <a:endParaRPr b="1">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class wrapper {</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  </a:t>
            </a: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data;</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public:</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  wrapper(</a:t>
            </a: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d): data(d) {}</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  </a:t>
            </a:r>
            <a:r>
              <a:rPr b="1" lang="it">
                <a:solidFill>
                  <a:srgbClr val="0B5394"/>
                </a:solidFill>
                <a:latin typeface="Consolas"/>
                <a:ea typeface="Consolas"/>
                <a:cs typeface="Consolas"/>
                <a:sym typeface="Consolas"/>
              </a:rPr>
              <a:t>T</a:t>
            </a:r>
            <a:r>
              <a:rPr lang="it">
                <a:solidFill>
                  <a:srgbClr val="0B5394"/>
                </a:solidFill>
                <a:latin typeface="Consolas"/>
                <a:ea typeface="Consolas"/>
                <a:cs typeface="Consolas"/>
                <a:sym typeface="Consolas"/>
              </a:rPr>
              <a:t> get() { return data; }</a:t>
            </a:r>
            <a:endParaRPr>
              <a:solidFill>
                <a:srgbClr val="0B5394"/>
              </a:solidFill>
              <a:latin typeface="Consolas"/>
              <a:ea typeface="Consolas"/>
              <a:cs typeface="Consolas"/>
              <a:sym typeface="Consolas"/>
            </a:endParaRPr>
          </a:p>
          <a:p>
            <a:pPr indent="0" lvl="0" marL="0" rtl="0" algn="l">
              <a:spcBef>
                <a:spcPts val="0"/>
              </a:spcBef>
              <a:spcAft>
                <a:spcPts val="0"/>
              </a:spcAft>
              <a:buNone/>
            </a:pPr>
            <a:r>
              <a:rPr lang="it">
                <a:solidFill>
                  <a:srgbClr val="0B5394"/>
                </a:solidFill>
                <a:latin typeface="Consolas"/>
                <a:ea typeface="Consolas"/>
                <a:cs typeface="Consolas"/>
                <a:sym typeface="Consolas"/>
              </a:rPr>
              <a:t>};</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le classi richiedono ESPLICITAMENTE</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il tipo</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wrapper&lt;int&gt; w1(1); 	// T → int</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wrapper&lt;const char*&gt; w2(“hello”); </a:t>
            </a:r>
            <a:endParaRPr>
              <a:latin typeface="Consolas"/>
              <a:ea typeface="Consolas"/>
              <a:cs typeface="Consolas"/>
              <a:sym typeface="Consolas"/>
            </a:endParaRPr>
          </a:p>
          <a:p>
            <a:pPr indent="0" lvl="0" marL="0" rtl="0" algn="l">
              <a:spcBef>
                <a:spcPts val="0"/>
              </a:spcBef>
              <a:spcAft>
                <a:spcPts val="0"/>
              </a:spcAft>
              <a:buNone/>
            </a:pPr>
            <a:r>
              <a:rPr lang="it">
                <a:latin typeface="Consolas"/>
                <a:ea typeface="Consolas"/>
                <a:cs typeface="Consolas"/>
                <a:sym typeface="Consolas"/>
              </a:rPr>
              <a:t>// T → const char*</a:t>
            </a:r>
            <a:endParaRPr>
              <a:latin typeface="Consolas"/>
              <a:ea typeface="Consolas"/>
              <a:cs typeface="Consolas"/>
              <a:sym typeface="Consolas"/>
            </a:endParaRPr>
          </a:p>
        </p:txBody>
      </p:sp>
      <p:sp>
        <p:nvSpPr>
          <p:cNvPr id="442" name="Google Shape;442;p53"/>
          <p:cNvSpPr txBox="1"/>
          <p:nvPr>
            <p:ph idx="1" type="body"/>
          </p:nvPr>
        </p:nvSpPr>
        <p:spPr>
          <a:xfrm>
            <a:off x="311700" y="4252377"/>
            <a:ext cx="8520600" cy="8241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it"/>
              <a:t>A partire dalla versione C++20, la parola chiave “typename” può essere sostituita con il nome di un concept</a:t>
            </a:r>
            <a:endParaRPr/>
          </a:p>
          <a:p>
            <a:pPr indent="-297497" lvl="1" marL="914400" rtl="0" algn="l">
              <a:spcBef>
                <a:spcPts val="0"/>
              </a:spcBef>
              <a:spcAft>
                <a:spcPts val="0"/>
              </a:spcAft>
              <a:buSzPct val="100000"/>
              <a:buChar char="○"/>
            </a:pPr>
            <a:r>
              <a:rPr lang="it"/>
              <a:t>Insieme di vincoli espliciti sul tipo generico </a:t>
            </a:r>
            <a:r>
              <a:rPr lang="it"/>
              <a:t>che limitano i tipi concreti che possono essere sostituiti alla meta-variabile, riprendendo in buona misura il meccanismo dei tratti di Rust</a:t>
            </a:r>
            <a:endParaRPr/>
          </a:p>
        </p:txBody>
      </p:sp>
      <p:sp>
        <p:nvSpPr>
          <p:cNvPr id="443" name="Google Shape;443;p53"/>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54"/>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Concetti in C++</a:t>
            </a:r>
            <a:endParaRPr/>
          </a:p>
        </p:txBody>
      </p:sp>
      <p:sp>
        <p:nvSpPr>
          <p:cNvPr id="449" name="Google Shape;449;p54"/>
          <p:cNvSpPr txBox="1"/>
          <p:nvPr/>
        </p:nvSpPr>
        <p:spPr>
          <a:xfrm>
            <a:off x="1130550" y="1241725"/>
            <a:ext cx="6882900" cy="38697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#include &lt;concepts&gt;</a:t>
            </a:r>
            <a:endParaRPr>
              <a:solidFill>
                <a:srgbClr val="3200C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#include &lt;vector&gt;</a:t>
            </a:r>
            <a:endParaRPr>
              <a:solidFill>
                <a:srgbClr val="3200C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template &lt;typename T&gt;</a:t>
            </a:r>
            <a:endParaRPr>
              <a:solidFill>
                <a:srgbClr val="3200C0"/>
              </a:solidFill>
              <a:latin typeface="Consolas"/>
              <a:ea typeface="Consolas"/>
              <a:cs typeface="Consolas"/>
              <a:sym typeface="Consolas"/>
            </a:endParaRPr>
          </a:p>
          <a:p>
            <a:pPr indent="0" lvl="0" marL="0" rtl="0" algn="l">
              <a:lnSpc>
                <a:spcPct val="115000"/>
              </a:lnSpc>
              <a:spcBef>
                <a:spcPts val="0"/>
              </a:spcBef>
              <a:spcAft>
                <a:spcPts val="0"/>
              </a:spcAft>
              <a:buNone/>
            </a:pPr>
            <a:r>
              <a:rPr lang="it">
                <a:solidFill>
                  <a:schemeClr val="dk1"/>
                </a:solidFill>
                <a:latin typeface="Consolas"/>
                <a:ea typeface="Consolas"/>
                <a:cs typeface="Consolas"/>
                <a:sym typeface="Consolas"/>
              </a:rPr>
              <a:t>concept </a:t>
            </a:r>
            <a:r>
              <a:rPr b="1" lang="it">
                <a:solidFill>
                  <a:srgbClr val="C00000"/>
                </a:solidFill>
                <a:latin typeface="Consolas"/>
                <a:ea typeface="Consolas"/>
                <a:cs typeface="Consolas"/>
                <a:sym typeface="Consolas"/>
              </a:rPr>
              <a:t>incrementable</a:t>
            </a:r>
            <a:r>
              <a:rPr lang="it">
                <a:solidFill>
                  <a:schemeClr val="dk1"/>
                </a:solidFill>
                <a:latin typeface="Consolas"/>
                <a:ea typeface="Consolas"/>
                <a:cs typeface="Consolas"/>
                <a:sym typeface="Consolas"/>
              </a:rPr>
              <a:t> = requires(T t) { ++t; } &amp;&amp; std::copyable&lt;T&gt;;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rgbClr val="3200C0"/>
                </a:solidFill>
                <a:latin typeface="Consolas"/>
                <a:ea typeface="Consolas"/>
                <a:cs typeface="Consolas"/>
                <a:sym typeface="Consolas"/>
              </a:rPr>
              <a:t>template &lt;</a:t>
            </a:r>
            <a:r>
              <a:rPr b="1" lang="it">
                <a:solidFill>
                  <a:srgbClr val="C00000"/>
                </a:solidFill>
                <a:latin typeface="Consolas"/>
                <a:ea typeface="Consolas"/>
                <a:cs typeface="Consolas"/>
                <a:sym typeface="Consolas"/>
              </a:rPr>
              <a:t>incrementable</a:t>
            </a:r>
            <a:r>
              <a:rPr lang="it">
                <a:solidFill>
                  <a:srgbClr val="3200C0"/>
                </a:solidFill>
                <a:latin typeface="Consolas"/>
                <a:ea typeface="Consolas"/>
                <a:cs typeface="Consolas"/>
                <a:sym typeface="Consolas"/>
              </a:rPr>
              <a:t> </a:t>
            </a:r>
            <a:r>
              <a:rPr b="1" lang="it">
                <a:solidFill>
                  <a:srgbClr val="C00000"/>
                </a:solidFill>
                <a:latin typeface="Consolas"/>
                <a:ea typeface="Consolas"/>
                <a:cs typeface="Consolas"/>
                <a:sym typeface="Consolas"/>
              </a:rPr>
              <a:t>T</a:t>
            </a:r>
            <a:r>
              <a:rPr lang="it">
                <a:solidFill>
                  <a:srgbClr val="3200C0"/>
                </a:solidFill>
                <a:latin typeface="Consolas"/>
                <a:ea typeface="Consolas"/>
                <a:cs typeface="Consolas"/>
                <a:sym typeface="Consolas"/>
              </a:rPr>
              <a:t>&gt;</a:t>
            </a:r>
            <a:endParaRPr>
              <a:solidFill>
                <a:srgbClr val="3200C0"/>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class Counter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b="1" lang="it">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val;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public:</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Counter(</a:t>
            </a:r>
            <a:r>
              <a:rPr b="1" lang="it">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start): val(start)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b="1" lang="it">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increment() { return ++val;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  </a:t>
            </a:r>
            <a:r>
              <a:rPr b="1" lang="it">
                <a:solidFill>
                  <a:srgbClr val="C00000"/>
                </a:solidFill>
                <a:latin typeface="Consolas"/>
                <a:ea typeface="Consolas"/>
                <a:cs typeface="Consolas"/>
                <a:sym typeface="Consolas"/>
              </a:rPr>
              <a:t>T</a:t>
            </a:r>
            <a:r>
              <a:rPr lang="it">
                <a:solidFill>
                  <a:schemeClr val="dk1"/>
                </a:solidFill>
                <a:latin typeface="Consolas"/>
                <a:ea typeface="Consolas"/>
                <a:cs typeface="Consolas"/>
                <a:sym typeface="Consolas"/>
              </a:rPr>
              <a:t> value() { return val;}</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Clr>
                <a:schemeClr val="dk1"/>
              </a:buClr>
              <a:buSzPts val="1100"/>
              <a:buFont typeface="Arial"/>
              <a:buNone/>
            </a:pPr>
            <a:r>
              <a:rPr lang="it">
                <a:solidFill>
                  <a:schemeClr val="dk1"/>
                </a:solidFill>
                <a:latin typeface="Consolas"/>
                <a:ea typeface="Consolas"/>
                <a:cs typeface="Consolas"/>
                <a:sym typeface="Consolas"/>
              </a:rPr>
              <a:t>};</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t/>
            </a:r>
            <a:endParaRPr>
              <a:solidFill>
                <a:schemeClr val="dk1"/>
              </a:solidFill>
              <a:latin typeface="Consolas"/>
              <a:ea typeface="Consolas"/>
              <a:cs typeface="Consolas"/>
              <a:sym typeface="Consolas"/>
            </a:endParaRPr>
          </a:p>
          <a:p>
            <a:pPr indent="0" lvl="0" marL="0" rtl="0" algn="l">
              <a:lnSpc>
                <a:spcPct val="115000"/>
              </a:lnSpc>
              <a:spcBef>
                <a:spcPts val="0"/>
              </a:spcBef>
              <a:spcAft>
                <a:spcPts val="0"/>
              </a:spcAft>
              <a:buNone/>
            </a:pPr>
            <a:r>
              <a:rPr lang="it">
                <a:solidFill>
                  <a:schemeClr val="dk1"/>
                </a:solidFill>
                <a:latin typeface="Consolas"/>
                <a:ea typeface="Consolas"/>
                <a:cs typeface="Consolas"/>
                <a:sym typeface="Consolas"/>
              </a:rPr>
              <a:t>Counter&lt;int&gt; c1(0);	// T → int</a:t>
            </a:r>
            <a:endParaRPr>
              <a:latin typeface="Consolas"/>
              <a:ea typeface="Consolas"/>
              <a:cs typeface="Consolas"/>
              <a:sym typeface="Consolas"/>
            </a:endParaRPr>
          </a:p>
        </p:txBody>
      </p:sp>
      <p:sp>
        <p:nvSpPr>
          <p:cNvPr id="450" name="Google Shape;450;p54"/>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5"/>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generici in Rust</a:t>
            </a:r>
            <a:endParaRPr/>
          </a:p>
        </p:txBody>
      </p:sp>
      <p:sp>
        <p:nvSpPr>
          <p:cNvPr id="456" name="Google Shape;456;p55"/>
          <p:cNvSpPr txBox="1"/>
          <p:nvPr>
            <p:ph idx="1" type="body"/>
          </p:nvPr>
        </p:nvSpPr>
        <p:spPr>
          <a:xfrm>
            <a:off x="311700" y="1280526"/>
            <a:ext cx="8520600" cy="28983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it"/>
              <a:t>Come nel caso del C++, anche in Rust si possono usare costrutti generici per generalizzare i parametri / tipo di ritorno di una funzione o per definire un tipo composto (struct, tupla, enum) basato su parti variabili</a:t>
            </a:r>
            <a:endParaRPr/>
          </a:p>
          <a:p>
            <a:pPr indent="-317500" lvl="1" marL="914400" rtl="0" algn="l">
              <a:spcBef>
                <a:spcPts val="0"/>
              </a:spcBef>
              <a:spcAft>
                <a:spcPts val="0"/>
              </a:spcAft>
              <a:buSzPts val="1400"/>
              <a:buChar char="○"/>
            </a:pPr>
            <a:r>
              <a:rPr lang="it"/>
              <a:t>Si definisce una funzione generica basata sulle meta-variabili </a:t>
            </a:r>
            <a:r>
              <a:rPr b="1" lang="it">
                <a:solidFill>
                  <a:srgbClr val="0B5394"/>
                </a:solidFill>
                <a:latin typeface="Consolas"/>
                <a:ea typeface="Consolas"/>
                <a:cs typeface="Consolas"/>
                <a:sym typeface="Consolas"/>
              </a:rPr>
              <a:t>T</a:t>
            </a:r>
            <a:r>
              <a:rPr lang="it"/>
              <a:t>, </a:t>
            </a:r>
            <a:r>
              <a:rPr b="1" lang="it">
                <a:solidFill>
                  <a:srgbClr val="0B5394"/>
                </a:solidFill>
                <a:latin typeface="Consolas"/>
                <a:ea typeface="Consolas"/>
                <a:cs typeface="Consolas"/>
                <a:sym typeface="Consolas"/>
              </a:rPr>
              <a:t>U</a:t>
            </a:r>
            <a:r>
              <a:rPr lang="it"/>
              <a:t>, </a:t>
            </a:r>
            <a:r>
              <a:rPr b="1" lang="it">
                <a:solidFill>
                  <a:srgbClr val="0B5394"/>
                </a:solidFill>
                <a:latin typeface="Consolas"/>
                <a:ea typeface="Consolas"/>
                <a:cs typeface="Consolas"/>
                <a:sym typeface="Consolas"/>
              </a:rPr>
              <a:t>V</a:t>
            </a:r>
            <a:r>
              <a:rPr lang="it"/>
              <a:t>, … indicando tali meta-variabili all’interno di parentesi angolari </a:t>
            </a:r>
            <a:r>
              <a:rPr b="1" lang="it">
                <a:solidFill>
                  <a:srgbClr val="0B5394"/>
                </a:solidFill>
                <a:latin typeface="Consolas"/>
                <a:ea typeface="Consolas"/>
                <a:cs typeface="Consolas"/>
                <a:sym typeface="Consolas"/>
              </a:rPr>
              <a:t>&lt;</a:t>
            </a:r>
            <a:r>
              <a:rPr lang="it"/>
              <a:t> </a:t>
            </a:r>
            <a:r>
              <a:rPr b="1" lang="it">
                <a:solidFill>
                  <a:srgbClr val="0B5394"/>
                </a:solidFill>
                <a:latin typeface="Consolas"/>
                <a:ea typeface="Consolas"/>
                <a:cs typeface="Consolas"/>
                <a:sym typeface="Consolas"/>
              </a:rPr>
              <a:t>&gt;</a:t>
            </a:r>
            <a:r>
              <a:rPr lang="it"/>
              <a:t> dopo il nome della funzione e prima dell’elenco dei parametri formali</a:t>
            </a:r>
            <a:endParaRPr/>
          </a:p>
          <a:p>
            <a:pPr indent="-317500" lvl="1" marL="914400" rtl="0" algn="l">
              <a:spcBef>
                <a:spcPts val="0"/>
              </a:spcBef>
              <a:spcAft>
                <a:spcPts val="0"/>
              </a:spcAft>
              <a:buSzPts val="1400"/>
              <a:buChar char="○"/>
            </a:pPr>
            <a:r>
              <a:rPr lang="it"/>
              <a:t>Ciascuna meta-variabile può essere soggetta ad eventuali restrizioni, indicate come l’insieme dei tratti </a:t>
            </a:r>
            <a:r>
              <a:rPr lang="it"/>
              <a:t>che</a:t>
            </a:r>
            <a:r>
              <a:rPr lang="it"/>
              <a:t> deve implementare e/o come il tempo di vita e deve garantire</a:t>
            </a:r>
            <a:endParaRPr/>
          </a:p>
          <a:p>
            <a:pPr indent="-342900" lvl="0" marL="457200" rtl="0" algn="l">
              <a:spcBef>
                <a:spcPts val="0"/>
              </a:spcBef>
              <a:spcAft>
                <a:spcPts val="0"/>
              </a:spcAft>
              <a:buSzPts val="1800"/>
              <a:buChar char="●"/>
            </a:pPr>
            <a:r>
              <a:rPr lang="it"/>
              <a:t>Se una struttura generica implementa dei metodi, i nomi delle meta-variabili ed i vincoli cui sono soggette vengono ripetuti nel blocco </a:t>
            </a:r>
            <a:r>
              <a:rPr b="1" lang="it">
                <a:solidFill>
                  <a:srgbClr val="0B5394"/>
                </a:solidFill>
                <a:latin typeface="Consolas"/>
                <a:ea typeface="Consolas"/>
                <a:cs typeface="Consolas"/>
                <a:sym typeface="Consolas"/>
              </a:rPr>
              <a:t>impl</a:t>
            </a:r>
            <a:endParaRPr b="1">
              <a:solidFill>
                <a:srgbClr val="0B5394"/>
              </a:solidFill>
              <a:latin typeface="Consolas"/>
              <a:ea typeface="Consolas"/>
              <a:cs typeface="Consolas"/>
              <a:sym typeface="Consolas"/>
            </a:endParaRPr>
          </a:p>
        </p:txBody>
      </p:sp>
      <p:sp>
        <p:nvSpPr>
          <p:cNvPr id="457" name="Google Shape;457;p55"/>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58" name="Google Shape;458;p55"/>
          <p:cNvSpPr txBox="1"/>
          <p:nvPr/>
        </p:nvSpPr>
        <p:spPr>
          <a:xfrm>
            <a:off x="520725" y="3996600"/>
            <a:ext cx="40512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struct MyStruct&lt;T&gt; where T: SomeTrait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foo: 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t>
            </a:r>
            <a:endParaRPr b="1">
              <a:latin typeface="Consolas"/>
              <a:ea typeface="Consolas"/>
              <a:cs typeface="Consolas"/>
              <a:sym typeface="Consolas"/>
            </a:endParaRPr>
          </a:p>
        </p:txBody>
      </p:sp>
      <p:sp>
        <p:nvSpPr>
          <p:cNvPr id="459" name="Google Shape;459;p55"/>
          <p:cNvSpPr txBox="1"/>
          <p:nvPr/>
        </p:nvSpPr>
        <p:spPr>
          <a:xfrm>
            <a:off x="4781100" y="3996600"/>
            <a:ext cx="40512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impl&lt;T&gt; </a:t>
            </a:r>
            <a:r>
              <a:rPr b="1" lang="it">
                <a:latin typeface="Consolas"/>
                <a:ea typeface="Consolas"/>
                <a:cs typeface="Consolas"/>
                <a:sym typeface="Consolas"/>
              </a:rPr>
              <a:t>struct MyStruct&lt;T&gt;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where T: SomeTrait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fn process(&amp;self) { … }</a:t>
            </a:r>
            <a:br>
              <a:rPr b="1" lang="it">
                <a:latin typeface="Consolas"/>
                <a:ea typeface="Consolas"/>
                <a:cs typeface="Consolas"/>
                <a:sym typeface="Consolas"/>
              </a:rPr>
            </a:br>
            <a:r>
              <a:rPr b="1" lang="it">
                <a:latin typeface="Consolas"/>
                <a:ea typeface="Consolas"/>
                <a:cs typeface="Consolas"/>
                <a:sym typeface="Consolas"/>
              </a:rPr>
              <a:t>}</a:t>
            </a:r>
            <a:endParaRPr b="1">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6"/>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Tipi generici (in generale)</a:t>
            </a:r>
            <a:endParaRPr/>
          </a:p>
        </p:txBody>
      </p:sp>
      <p:sp>
        <p:nvSpPr>
          <p:cNvPr id="465" name="Google Shape;465;p56"/>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Quando il compilatore incontra la definizione di tipi / funzioni generici, si limita a verificare formalmente la coerenza del costrutto, senza generare alcun codice</a:t>
            </a:r>
            <a:endParaRPr/>
          </a:p>
          <a:p>
            <a:pPr indent="-317500" lvl="1" marL="914400" rtl="0" algn="l">
              <a:spcBef>
                <a:spcPts val="0"/>
              </a:spcBef>
              <a:spcAft>
                <a:spcPts val="0"/>
              </a:spcAft>
              <a:buSzPts val="1400"/>
              <a:buChar char="○"/>
            </a:pPr>
            <a:r>
              <a:rPr lang="it"/>
              <a:t>Se in qualche parte del programma si utilizza un tipo / funzione generico legando le meta-variabili in esso contenute a tipi concreti, il costrutto generico viene istanziato, espandendo la definizione iniziale con i necessari dettagli necessari a generare il codice relativo</a:t>
            </a:r>
            <a:endParaRPr/>
          </a:p>
          <a:p>
            <a:pPr indent="-317500" lvl="1" marL="914400" rtl="0" algn="l">
              <a:spcBef>
                <a:spcPts val="0"/>
              </a:spcBef>
              <a:spcAft>
                <a:spcPts val="0"/>
              </a:spcAft>
              <a:buSzPts val="1400"/>
              <a:buChar char="○"/>
            </a:pPr>
            <a:r>
              <a:rPr lang="it"/>
              <a:t>Se il costrutto generico, in parti diverse del programma, è legato a tipi concreti differenti, il compilatore genera ulteriori espansioni della definizione che, pur avendo una matrice comune, risulteranno indipendenti tra loro</a:t>
            </a:r>
            <a:endParaRPr/>
          </a:p>
          <a:p>
            <a:pPr indent="-317500" lvl="1" marL="914400" rtl="0" algn="l">
              <a:spcBef>
                <a:spcPts val="0"/>
              </a:spcBef>
              <a:spcAft>
                <a:spcPts val="0"/>
              </a:spcAft>
              <a:buSzPts val="1400"/>
              <a:buChar char="○"/>
            </a:pPr>
            <a:r>
              <a:rPr lang="it"/>
              <a:t>Questo processo prende il nome di </a:t>
            </a:r>
            <a:r>
              <a:rPr b="1" lang="it">
                <a:solidFill>
                  <a:srgbClr val="0B5394"/>
                </a:solidFill>
              </a:rPr>
              <a:t>monomorfizzazione</a:t>
            </a:r>
            <a:endParaRPr b="1">
              <a:solidFill>
                <a:srgbClr val="0B5394"/>
              </a:solidFill>
            </a:endParaRPr>
          </a:p>
          <a:p>
            <a:pPr indent="-342900" lvl="0" marL="457200" rtl="0" algn="l">
              <a:spcBef>
                <a:spcPts val="0"/>
              </a:spcBef>
              <a:spcAft>
                <a:spcPts val="0"/>
              </a:spcAft>
              <a:buSzPts val="1800"/>
              <a:buChar char="●"/>
            </a:pPr>
            <a:r>
              <a:rPr lang="it"/>
              <a:t>L’uso di tipi generici facilita il processo di astrazione da parte del programmatore</a:t>
            </a:r>
            <a:endParaRPr/>
          </a:p>
          <a:p>
            <a:pPr indent="-317500" lvl="1" marL="914400" rtl="0" algn="l">
              <a:spcBef>
                <a:spcPts val="0"/>
              </a:spcBef>
              <a:spcAft>
                <a:spcPts val="0"/>
              </a:spcAft>
              <a:buSzPts val="1400"/>
              <a:buChar char="○"/>
            </a:pPr>
            <a:r>
              <a:rPr lang="it"/>
              <a:t>Affidando al compilatore il compito di rifinire i dettagli necessari a gestire specifici tipi di dato</a:t>
            </a:r>
            <a:endParaRPr/>
          </a:p>
        </p:txBody>
      </p:sp>
      <p:sp>
        <p:nvSpPr>
          <p:cNvPr id="466" name="Google Shape;466;p56"/>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57"/>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Sintassi dei tipi generici</a:t>
            </a:r>
            <a:endParaRPr/>
          </a:p>
        </p:txBody>
      </p:sp>
      <p:sp>
        <p:nvSpPr>
          <p:cNvPr id="472" name="Google Shape;472;p57"/>
          <p:cNvSpPr txBox="1"/>
          <p:nvPr>
            <p:ph idx="1" type="body"/>
          </p:nvPr>
        </p:nvSpPr>
        <p:spPr>
          <a:xfrm>
            <a:off x="311700" y="1280527"/>
            <a:ext cx="8520600" cy="172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Rust offre due modi per specificare la sintassi dei vincoli sui tipi generici</a:t>
            </a:r>
            <a:endParaRPr/>
          </a:p>
          <a:p>
            <a:pPr indent="-317500" lvl="1" marL="914400" rtl="0" algn="l">
              <a:spcBef>
                <a:spcPts val="0"/>
              </a:spcBef>
              <a:spcAft>
                <a:spcPts val="0"/>
              </a:spcAft>
              <a:buSzPts val="1400"/>
              <a:buChar char="○"/>
            </a:pPr>
            <a:r>
              <a:rPr lang="it"/>
              <a:t>Una versione compatta </a:t>
            </a:r>
            <a:r>
              <a:rPr b="1" lang="it">
                <a:solidFill>
                  <a:srgbClr val="0B5394"/>
                </a:solidFill>
                <a:latin typeface="Consolas"/>
                <a:ea typeface="Consolas"/>
                <a:cs typeface="Consolas"/>
                <a:sym typeface="Consolas"/>
              </a:rPr>
              <a:t>&lt;T: SomeTrait&gt;</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lang="it"/>
              <a:t>La versione estesa </a:t>
            </a:r>
            <a:r>
              <a:rPr b="1" lang="it">
                <a:solidFill>
                  <a:srgbClr val="0B5394"/>
                </a:solidFill>
                <a:latin typeface="Consolas"/>
                <a:ea typeface="Consolas"/>
                <a:cs typeface="Consolas"/>
                <a:sym typeface="Consolas"/>
              </a:rPr>
              <a:t>&lt;T&gt; … where T: SomeTrait</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In entrambi i casi, se è necessario indicare che il tipo deve implementare più tratti, questi possono essere combinati con il segno </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p:txBody>
      </p:sp>
      <p:sp>
        <p:nvSpPr>
          <p:cNvPr id="473" name="Google Shape;473;p57"/>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474" name="Google Shape;474;p57"/>
          <p:cNvSpPr txBox="1"/>
          <p:nvPr/>
        </p:nvSpPr>
        <p:spPr>
          <a:xfrm>
            <a:off x="429600" y="2981175"/>
            <a:ext cx="7915200" cy="8313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fn run_query&lt;M: </a:t>
            </a:r>
            <a:r>
              <a:rPr b="1" lang="it">
                <a:highlight>
                  <a:srgbClr val="00FF00"/>
                </a:highlight>
                <a:latin typeface="Consolas"/>
                <a:ea typeface="Consolas"/>
                <a:cs typeface="Consolas"/>
                <a:sym typeface="Consolas"/>
              </a:rPr>
              <a:t>Mapper </a:t>
            </a:r>
            <a:r>
              <a:rPr b="1" lang="it">
                <a:solidFill>
                  <a:srgbClr val="0030F2"/>
                </a:solidFill>
                <a:highlight>
                  <a:srgbClr val="00FF00"/>
                </a:highlight>
                <a:latin typeface="Consolas"/>
                <a:ea typeface="Consolas"/>
                <a:cs typeface="Consolas"/>
                <a:sym typeface="Consolas"/>
              </a:rPr>
              <a:t>+</a:t>
            </a:r>
            <a:r>
              <a:rPr b="1" lang="it">
                <a:highlight>
                  <a:srgbClr val="00FF00"/>
                </a:highlight>
                <a:latin typeface="Consolas"/>
                <a:ea typeface="Consolas"/>
                <a:cs typeface="Consolas"/>
                <a:sym typeface="Consolas"/>
              </a:rPr>
              <a:t> Serialize</a:t>
            </a:r>
            <a:r>
              <a:rPr b="1" lang="it">
                <a:latin typeface="Consolas"/>
                <a:ea typeface="Consolas"/>
                <a:cs typeface="Consolas"/>
                <a:sym typeface="Consolas"/>
              </a:rPr>
              <a:t>, R: </a:t>
            </a:r>
            <a:r>
              <a:rPr b="1" lang="it">
                <a:highlight>
                  <a:srgbClr val="00FF00"/>
                </a:highlight>
                <a:latin typeface="Consolas"/>
                <a:ea typeface="Consolas"/>
                <a:cs typeface="Consolas"/>
                <a:sym typeface="Consolas"/>
              </a:rPr>
              <a:t>Reducer </a:t>
            </a:r>
            <a:r>
              <a:rPr b="1" lang="it">
                <a:solidFill>
                  <a:srgbClr val="0030F2"/>
                </a:solidFill>
                <a:highlight>
                  <a:srgbClr val="00FF00"/>
                </a:highlight>
                <a:latin typeface="Consolas"/>
                <a:ea typeface="Consolas"/>
                <a:cs typeface="Consolas"/>
                <a:sym typeface="Consolas"/>
              </a:rPr>
              <a:t>+</a:t>
            </a:r>
            <a:r>
              <a:rPr b="1" lang="it">
                <a:highlight>
                  <a:srgbClr val="00FF00"/>
                </a:highlight>
                <a:latin typeface="Consolas"/>
                <a:ea typeface="Consolas"/>
                <a:cs typeface="Consolas"/>
                <a:sym typeface="Consolas"/>
              </a:rPr>
              <a:t> Serialize</a:t>
            </a:r>
            <a:r>
              <a:rPr b="1" lang="it">
                <a:latin typeface="Consolas"/>
                <a:ea typeface="Consolas"/>
                <a:cs typeface="Consolas"/>
                <a:sym typeface="Consolas"/>
              </a:rPr>
              <a:t>&gt;(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data: &amp;DataSet, map: M, reduce: R) -&gt; Results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a:t>
            </a:r>
            <a:endParaRPr b="1">
              <a:latin typeface="Consolas"/>
              <a:ea typeface="Consolas"/>
              <a:cs typeface="Consolas"/>
              <a:sym typeface="Consolas"/>
            </a:endParaRPr>
          </a:p>
        </p:txBody>
      </p:sp>
      <p:sp>
        <p:nvSpPr>
          <p:cNvPr id="475" name="Google Shape;475;p57"/>
          <p:cNvSpPr txBox="1"/>
          <p:nvPr/>
        </p:nvSpPr>
        <p:spPr>
          <a:xfrm>
            <a:off x="429600" y="3992775"/>
            <a:ext cx="7915200" cy="1046700"/>
          </a:xfrm>
          <a:prstGeom prst="rect">
            <a:avLst/>
          </a:prstGeom>
          <a:solidFill>
            <a:srgbClr val="FFF2CC"/>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fn run_query&lt;M,R&gt;( data: &amp;DataSet, map: M, reduce: R) -&gt; Results</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where M: </a:t>
            </a:r>
            <a:r>
              <a:rPr b="1" lang="it">
                <a:highlight>
                  <a:srgbClr val="00FF00"/>
                </a:highlight>
                <a:latin typeface="Consolas"/>
                <a:ea typeface="Consolas"/>
                <a:cs typeface="Consolas"/>
                <a:sym typeface="Consolas"/>
              </a:rPr>
              <a:t>Mapper </a:t>
            </a:r>
            <a:r>
              <a:rPr b="1" lang="it">
                <a:solidFill>
                  <a:srgbClr val="0030F2"/>
                </a:solidFill>
                <a:highlight>
                  <a:srgbClr val="00FF00"/>
                </a:highlight>
                <a:latin typeface="Consolas"/>
                <a:ea typeface="Consolas"/>
                <a:cs typeface="Consolas"/>
                <a:sym typeface="Consolas"/>
              </a:rPr>
              <a:t>+</a:t>
            </a:r>
            <a:r>
              <a:rPr b="1" lang="it">
                <a:highlight>
                  <a:srgbClr val="00FF00"/>
                </a:highlight>
                <a:latin typeface="Consolas"/>
                <a:ea typeface="Consolas"/>
                <a:cs typeface="Consolas"/>
                <a:sym typeface="Consolas"/>
              </a:rPr>
              <a:t> Serialize</a:t>
            </a:r>
            <a:r>
              <a:rPr b="1" lang="it">
                <a:latin typeface="Consolas"/>
                <a:ea typeface="Consolas"/>
                <a:cs typeface="Consolas"/>
                <a:sym typeface="Consolas"/>
              </a:rPr>
              <a:t>,</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R: </a:t>
            </a:r>
            <a:r>
              <a:rPr b="1" lang="it">
                <a:highlight>
                  <a:srgbClr val="00FF00"/>
                </a:highlight>
                <a:latin typeface="Consolas"/>
                <a:ea typeface="Consolas"/>
                <a:cs typeface="Consolas"/>
                <a:sym typeface="Consolas"/>
              </a:rPr>
              <a:t>Reducer </a:t>
            </a:r>
            <a:r>
              <a:rPr b="1" lang="it">
                <a:solidFill>
                  <a:srgbClr val="0030F2"/>
                </a:solidFill>
                <a:highlight>
                  <a:srgbClr val="00FF00"/>
                </a:highlight>
                <a:latin typeface="Consolas"/>
                <a:ea typeface="Consolas"/>
                <a:cs typeface="Consolas"/>
                <a:sym typeface="Consolas"/>
              </a:rPr>
              <a:t>+</a:t>
            </a:r>
            <a:r>
              <a:rPr b="1" lang="it">
                <a:highlight>
                  <a:srgbClr val="00FF00"/>
                </a:highlight>
                <a:latin typeface="Consolas"/>
                <a:ea typeface="Consolas"/>
                <a:cs typeface="Consolas"/>
                <a:sym typeface="Consolas"/>
              </a:rPr>
              <a:t> Serialize</a:t>
            </a:r>
            <a:endParaRPr b="1">
              <a:highlight>
                <a:srgbClr val="00FF00"/>
              </a:highlight>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 ... }</a:t>
            </a:r>
            <a:endParaRPr b="1">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58"/>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 e tipi generici</a:t>
            </a:r>
            <a:endParaRPr/>
          </a:p>
        </p:txBody>
      </p:sp>
      <p:sp>
        <p:nvSpPr>
          <p:cNvPr id="481" name="Google Shape;481;p58"/>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Sebbene tratti e tipi generici siano due modi per implementare il polimorfismo, tra i due esiste un legame molto più profondo</a:t>
            </a:r>
            <a:endParaRPr/>
          </a:p>
          <a:p>
            <a:pPr indent="-317500" lvl="1" marL="914400" rtl="0" algn="l">
              <a:spcBef>
                <a:spcPts val="0"/>
              </a:spcBef>
              <a:spcAft>
                <a:spcPts val="0"/>
              </a:spcAft>
              <a:buSzPts val="1400"/>
              <a:buChar char="○"/>
            </a:pPr>
            <a:r>
              <a:rPr lang="it"/>
              <a:t>Uno o più tratti possono essere usati come vincoli per limitare l’utilizzo di un tipo generico ai soli casi in cui ha senso farlo</a:t>
            </a:r>
            <a:endParaRPr/>
          </a:p>
          <a:p>
            <a:pPr indent="-317500" lvl="1" marL="914400" rtl="0" algn="l">
              <a:spcBef>
                <a:spcPts val="0"/>
              </a:spcBef>
              <a:spcAft>
                <a:spcPts val="0"/>
              </a:spcAft>
              <a:buSzPts val="1400"/>
              <a:buChar char="○"/>
            </a:pPr>
            <a:r>
              <a:rPr lang="it"/>
              <a:t>Si può definire un </a:t>
            </a:r>
            <a:r>
              <a:rPr b="1" lang="it">
                <a:solidFill>
                  <a:srgbClr val="0B5394"/>
                </a:solidFill>
              </a:rPr>
              <a:t>tratto generico</a:t>
            </a:r>
            <a:r>
              <a:rPr lang="it"/>
              <a:t>, i cui metodi, cioè, ricevono o restituiscono valori generici, eventualmente vincolati da ulteriori tratti…</a:t>
            </a:r>
            <a:endParaRPr/>
          </a:p>
          <a:p>
            <a:pPr indent="-342900" lvl="0" marL="457200" rtl="0" algn="l">
              <a:spcBef>
                <a:spcPts val="0"/>
              </a:spcBef>
              <a:spcAft>
                <a:spcPts val="0"/>
              </a:spcAft>
              <a:buSzPts val="1800"/>
              <a:buChar char="●"/>
            </a:pPr>
            <a:r>
              <a:rPr lang="it"/>
              <a:t>Occorre comprendere le somiglianze e le differenze tra una funzione non generica che opera su oggetto-tratto e un’altra generica il cui parametro è vincolato da un tratto e scegliere quando usare una forma o l’altra</a:t>
            </a:r>
            <a:endParaRPr b="1">
              <a:solidFill>
                <a:srgbClr val="0B5394"/>
              </a:solidFill>
              <a:latin typeface="Consolas"/>
              <a:ea typeface="Consolas"/>
              <a:cs typeface="Consolas"/>
              <a:sym typeface="Consolas"/>
            </a:endParaRPr>
          </a:p>
          <a:p>
            <a:pPr indent="-317500" lvl="1" marL="914400" marR="0" rtl="0" algn="l">
              <a:lnSpc>
                <a:spcPct val="115000"/>
              </a:lnSpc>
              <a:spcBef>
                <a:spcPts val="0"/>
              </a:spcBef>
              <a:spcAft>
                <a:spcPts val="0"/>
              </a:spcAft>
              <a:buSzPts val="1400"/>
              <a:buChar char="○"/>
            </a:pPr>
            <a:r>
              <a:rPr b="1" lang="it">
                <a:solidFill>
                  <a:srgbClr val="0B5394"/>
                </a:solidFill>
                <a:latin typeface="Consolas"/>
                <a:ea typeface="Consolas"/>
                <a:cs typeface="Consolas"/>
                <a:sym typeface="Consolas"/>
              </a:rPr>
              <a:t>fn dynamic_process(w: &amp;mut dyn Write) { … }</a:t>
            </a:r>
            <a:endParaRPr b="1">
              <a:solidFill>
                <a:srgbClr val="0B5394"/>
              </a:solidFill>
              <a:latin typeface="Consolas"/>
              <a:ea typeface="Consolas"/>
              <a:cs typeface="Consolas"/>
              <a:sym typeface="Consolas"/>
            </a:endParaRPr>
          </a:p>
          <a:p>
            <a:pPr indent="-317500" lvl="1" marL="914400" rtl="0" algn="l">
              <a:spcBef>
                <a:spcPts val="0"/>
              </a:spcBef>
              <a:spcAft>
                <a:spcPts val="0"/>
              </a:spcAft>
              <a:buSzPts val="1400"/>
              <a:buChar char="○"/>
            </a:pPr>
            <a:r>
              <a:rPr b="1" lang="it">
                <a:solidFill>
                  <a:srgbClr val="0B5394"/>
                </a:solidFill>
                <a:latin typeface="Consolas"/>
                <a:ea typeface="Consolas"/>
                <a:cs typeface="Consolas"/>
                <a:sym typeface="Consolas"/>
              </a:rPr>
              <a:t>fn generic_process&lt;T&gt;(w: &amp;mut T) where T:Write { … </a:t>
            </a:r>
            <a:r>
              <a:rPr b="1" lang="it">
                <a:solidFill>
                  <a:srgbClr val="0B5394"/>
                </a:solidFill>
                <a:latin typeface="Consolas"/>
                <a:ea typeface="Consolas"/>
                <a:cs typeface="Consolas"/>
                <a:sym typeface="Consolas"/>
              </a:rPr>
              <a:t>}</a:t>
            </a:r>
            <a:endParaRPr/>
          </a:p>
        </p:txBody>
      </p:sp>
      <p:sp>
        <p:nvSpPr>
          <p:cNvPr id="482" name="Google Shape;482;p58"/>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 e tipi generici</a:t>
            </a:r>
            <a:endParaRPr/>
          </a:p>
        </p:txBody>
      </p:sp>
      <p:sp>
        <p:nvSpPr>
          <p:cNvPr id="488" name="Google Shape;488;p59"/>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Gli oggetti-tratto richiedono l’uso di </a:t>
            </a:r>
            <a:r>
              <a:rPr i="1" lang="it"/>
              <a:t>fat pointer</a:t>
            </a:r>
            <a:r>
              <a:rPr lang="it"/>
              <a:t> per permetterne l’accesso</a:t>
            </a:r>
            <a:endParaRPr/>
          </a:p>
          <a:p>
            <a:pPr indent="-317500" lvl="1" marL="914400" rtl="0" algn="l">
              <a:spcBef>
                <a:spcPts val="0"/>
              </a:spcBef>
              <a:spcAft>
                <a:spcPts val="0"/>
              </a:spcAft>
              <a:buSzPts val="1400"/>
              <a:buChar char="○"/>
            </a:pPr>
            <a:r>
              <a:rPr lang="it"/>
              <a:t>Ma non richiedono la duplicazione del codice dovuta al processo di monomorfizzazione</a:t>
            </a:r>
            <a:endParaRPr/>
          </a:p>
          <a:p>
            <a:pPr indent="-342900" lvl="0" marL="457200" rtl="0" algn="l">
              <a:spcBef>
                <a:spcPts val="0"/>
              </a:spcBef>
              <a:spcAft>
                <a:spcPts val="0"/>
              </a:spcAft>
              <a:buSzPts val="1800"/>
              <a:buChar char="●"/>
            </a:pPr>
            <a:r>
              <a:rPr lang="it"/>
              <a:t>L’uso di strutture dati generiche, in generale, porta a codice più efficiente</a:t>
            </a:r>
            <a:endParaRPr/>
          </a:p>
          <a:p>
            <a:pPr indent="-317500" lvl="1" marL="914400" rtl="0" algn="l">
              <a:spcBef>
                <a:spcPts val="0"/>
              </a:spcBef>
              <a:spcAft>
                <a:spcPts val="0"/>
              </a:spcAft>
              <a:buSzPts val="1400"/>
              <a:buChar char="○"/>
            </a:pPr>
            <a:r>
              <a:rPr lang="it"/>
              <a:t>Non solo perché le chiamate alle funzioni non necessitano di transitare per la VTABLE, ma perché il compilatore, conoscendo il tipo concreto in fase di monomorfizzazione, può generare codice più compatto, valutando il risultato dell’elaborazione delle parti costanti in fase di compilazione e sfruttare tecniche di </a:t>
            </a:r>
            <a:r>
              <a:rPr i="1" lang="it"/>
              <a:t>code inlining</a:t>
            </a:r>
            <a:r>
              <a:rPr lang="it"/>
              <a:t> per ridurre l’impatto dell’invocazione di funzioni</a:t>
            </a:r>
            <a:endParaRPr/>
          </a:p>
          <a:p>
            <a:pPr indent="-342900" lvl="0" marL="457200" rtl="0" algn="l">
              <a:spcBef>
                <a:spcPts val="0"/>
              </a:spcBef>
              <a:spcAft>
                <a:spcPts val="0"/>
              </a:spcAft>
              <a:buSzPts val="1800"/>
              <a:buChar char="●"/>
            </a:pPr>
            <a:r>
              <a:rPr lang="it"/>
              <a:t>Non tutti i tratti permettono di definire oggetti-tratto</a:t>
            </a:r>
            <a:endParaRPr/>
          </a:p>
          <a:p>
            <a:pPr indent="-317500" lvl="1" marL="914400" rtl="0" algn="l">
              <a:spcBef>
                <a:spcPts val="0"/>
              </a:spcBef>
              <a:spcAft>
                <a:spcPts val="0"/>
              </a:spcAft>
              <a:buSzPts val="1400"/>
              <a:buChar char="○"/>
            </a:pPr>
            <a:r>
              <a:rPr lang="it"/>
              <a:t>Occorre infatti che il tratto non definisca alcun metodo statico (ovvero che non utilizza </a:t>
            </a:r>
            <a:r>
              <a:rPr b="1" lang="it">
                <a:solidFill>
                  <a:srgbClr val="0B5394"/>
                </a:solidFill>
                <a:latin typeface="Consolas"/>
                <a:ea typeface="Consolas"/>
                <a:cs typeface="Consolas"/>
                <a:sym typeface="Consolas"/>
              </a:rPr>
              <a:t>self</a:t>
            </a:r>
            <a:r>
              <a:rPr lang="it"/>
              <a:t>, </a:t>
            </a:r>
            <a:r>
              <a:rPr b="1" lang="it">
                <a:solidFill>
                  <a:srgbClr val="0B5394"/>
                </a:solidFill>
                <a:latin typeface="Consolas"/>
                <a:ea typeface="Consolas"/>
                <a:cs typeface="Consolas"/>
                <a:sym typeface="Consolas"/>
              </a:rPr>
              <a:t>&amp;self</a:t>
            </a:r>
            <a:r>
              <a:rPr lang="it"/>
              <a:t>, …, come primo parametro)</a:t>
            </a:r>
            <a:endParaRPr/>
          </a:p>
          <a:p>
            <a:pPr indent="-342900" lvl="0" marL="457200" rtl="0" algn="l">
              <a:spcBef>
                <a:spcPts val="0"/>
              </a:spcBef>
              <a:spcAft>
                <a:spcPts val="0"/>
              </a:spcAft>
              <a:buSzPts val="1800"/>
              <a:buChar char="●"/>
            </a:pPr>
            <a:r>
              <a:rPr lang="it"/>
              <a:t>Non è possibile definire un oggetto-tratto legato a più tratti disgiunti</a:t>
            </a:r>
            <a:endParaRPr/>
          </a:p>
          <a:p>
            <a:pPr indent="-317500" lvl="1" marL="914400" rtl="0" algn="l">
              <a:spcBef>
                <a:spcPts val="0"/>
              </a:spcBef>
              <a:spcAft>
                <a:spcPts val="0"/>
              </a:spcAft>
              <a:buSzPts val="1400"/>
              <a:buChar char="○"/>
            </a:pPr>
            <a:r>
              <a:rPr lang="it"/>
              <a:t>Mentre è possibile, in una funzione generica, vincolare una meta-variabile ad implementare più tratti</a:t>
            </a:r>
            <a:endParaRPr/>
          </a:p>
        </p:txBody>
      </p:sp>
      <p:sp>
        <p:nvSpPr>
          <p:cNvPr id="489" name="Google Shape;489;p5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Per saperne di più</a:t>
            </a:r>
            <a:endParaRPr/>
          </a:p>
        </p:txBody>
      </p:sp>
      <p:sp>
        <p:nvSpPr>
          <p:cNvPr id="495" name="Google Shape;495;p60"/>
          <p:cNvSpPr txBox="1"/>
          <p:nvPr>
            <p:ph idx="1" type="body"/>
          </p:nvPr>
        </p:nvSpPr>
        <p:spPr>
          <a:xfrm>
            <a:off x="387900" y="1199403"/>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What is generic programming?</a:t>
            </a:r>
            <a:endParaRPr/>
          </a:p>
          <a:p>
            <a:pPr indent="-317500" lvl="1" marL="914400" rtl="0" algn="l">
              <a:spcBef>
                <a:spcPts val="0"/>
              </a:spcBef>
              <a:spcAft>
                <a:spcPts val="0"/>
              </a:spcAft>
              <a:buSzPts val="1400"/>
              <a:buChar char="○"/>
            </a:pPr>
            <a:r>
              <a:rPr lang="it" u="sng">
                <a:solidFill>
                  <a:schemeClr val="hlink"/>
                </a:solidFill>
                <a:hlinkClick r:id="rId3"/>
              </a:rPr>
              <a:t>https://oswalt.dev/2020/08/what-is-generic-programming/</a:t>
            </a:r>
            <a:r>
              <a:rPr lang="it"/>
              <a:t> </a:t>
            </a:r>
            <a:endParaRPr/>
          </a:p>
          <a:p>
            <a:pPr indent="-342900" lvl="0" marL="457200" rtl="0" algn="l">
              <a:spcBef>
                <a:spcPts val="0"/>
              </a:spcBef>
              <a:spcAft>
                <a:spcPts val="0"/>
              </a:spcAft>
              <a:buSzPts val="1800"/>
              <a:buChar char="●"/>
            </a:pPr>
            <a:r>
              <a:rPr lang="it"/>
              <a:t>Using generic types in Rust</a:t>
            </a:r>
            <a:endParaRPr/>
          </a:p>
          <a:p>
            <a:pPr indent="-317500" lvl="1" marL="914400" rtl="0" algn="l">
              <a:spcBef>
                <a:spcPts val="0"/>
              </a:spcBef>
              <a:spcAft>
                <a:spcPts val="0"/>
              </a:spcAft>
              <a:buSzPts val="1400"/>
              <a:buChar char="○"/>
            </a:pPr>
            <a:r>
              <a:rPr lang="it" u="sng">
                <a:solidFill>
                  <a:schemeClr val="hlink"/>
                </a:solidFill>
                <a:hlinkClick r:id="rId4"/>
              </a:rPr>
              <a:t>https://oswalt.dev/2021/06/using-generic-types-in-rust/</a:t>
            </a:r>
            <a:r>
              <a:rPr lang="it"/>
              <a:t> </a:t>
            </a:r>
            <a:endParaRPr/>
          </a:p>
          <a:p>
            <a:pPr indent="-342900" lvl="0" marL="457200" rtl="0" algn="l">
              <a:spcBef>
                <a:spcPts val="0"/>
              </a:spcBef>
              <a:spcAft>
                <a:spcPts val="0"/>
              </a:spcAft>
              <a:buSzPts val="1800"/>
              <a:buChar char="●"/>
            </a:pPr>
            <a:r>
              <a:rPr lang="it"/>
              <a:t>Polymorphism in Rust</a:t>
            </a:r>
            <a:endParaRPr/>
          </a:p>
          <a:p>
            <a:pPr indent="-317500" lvl="1" marL="914400" rtl="0" algn="l">
              <a:spcBef>
                <a:spcPts val="0"/>
              </a:spcBef>
              <a:spcAft>
                <a:spcPts val="0"/>
              </a:spcAft>
              <a:buSzPts val="1400"/>
              <a:buChar char="○"/>
            </a:pPr>
            <a:r>
              <a:rPr lang="it" u="sng">
                <a:solidFill>
                  <a:schemeClr val="hlink"/>
                </a:solidFill>
                <a:hlinkClick r:id="rId5"/>
              </a:rPr>
              <a:t>https://oswalt.dev/2021/06/polymorphism-in-rust/</a:t>
            </a:r>
            <a:endParaRPr/>
          </a:p>
          <a:p>
            <a:pPr indent="-342900" lvl="0" marL="457200" rtl="0" algn="l">
              <a:spcBef>
                <a:spcPts val="0"/>
              </a:spcBef>
              <a:spcAft>
                <a:spcPts val="0"/>
              </a:spcAft>
              <a:buSzPts val="1800"/>
              <a:buChar char="●"/>
            </a:pPr>
            <a:r>
              <a:rPr lang="it"/>
              <a:t>Rust Traits: Defining Behavior</a:t>
            </a:r>
            <a:endParaRPr/>
          </a:p>
          <a:p>
            <a:pPr indent="-317500" lvl="1" marL="914400" rtl="0" algn="l">
              <a:spcBef>
                <a:spcPts val="0"/>
              </a:spcBef>
              <a:spcAft>
                <a:spcPts val="0"/>
              </a:spcAft>
              <a:buSzPts val="1400"/>
              <a:buChar char="○"/>
            </a:pPr>
            <a:r>
              <a:rPr lang="it" u="sng">
                <a:solidFill>
                  <a:schemeClr val="hlink"/>
                </a:solidFill>
                <a:hlinkClick r:id="rId6"/>
              </a:rPr>
              <a:t>https://oswalt.dev/2020/07/rust-traits-defining-behavior/</a:t>
            </a:r>
            <a:r>
              <a:rPr lang="it"/>
              <a:t> </a:t>
            </a:r>
            <a:endParaRPr/>
          </a:p>
          <a:p>
            <a:pPr indent="-342900" lvl="0" marL="457200" rtl="0" algn="l">
              <a:spcBef>
                <a:spcPts val="0"/>
              </a:spcBef>
              <a:spcAft>
                <a:spcPts val="0"/>
              </a:spcAft>
              <a:buSzPts val="1800"/>
              <a:buChar char="●"/>
            </a:pPr>
            <a:r>
              <a:rPr lang="it"/>
              <a:t>A definitive guide to sealed traits in Rust</a:t>
            </a:r>
            <a:endParaRPr/>
          </a:p>
          <a:p>
            <a:pPr indent="-317500" lvl="1" marL="914400" rtl="0" algn="l">
              <a:spcBef>
                <a:spcPts val="0"/>
              </a:spcBef>
              <a:spcAft>
                <a:spcPts val="0"/>
              </a:spcAft>
              <a:buSzPts val="1400"/>
              <a:buChar char="○"/>
            </a:pPr>
            <a:r>
              <a:rPr lang="it" u="sng">
                <a:solidFill>
                  <a:schemeClr val="hlink"/>
                </a:solidFill>
                <a:hlinkClick r:id="rId7"/>
              </a:rPr>
              <a:t>https://predr.ag/blog/definitive-guide-to-sealed-traits-in-rust/</a:t>
            </a:r>
            <a:r>
              <a:rPr lang="it"/>
              <a:t> </a:t>
            </a:r>
            <a:endParaRPr/>
          </a:p>
          <a:p>
            <a:pPr indent="-342900" lvl="0" marL="457200" rtl="0" algn="l">
              <a:spcBef>
                <a:spcPts val="0"/>
              </a:spcBef>
              <a:spcAft>
                <a:spcPts val="0"/>
              </a:spcAft>
              <a:buSzPts val="1800"/>
              <a:buChar char="●"/>
            </a:pPr>
            <a:r>
              <a:rPr lang="it"/>
              <a:t>Tour of Rust’s standard library traits</a:t>
            </a:r>
            <a:endParaRPr/>
          </a:p>
          <a:p>
            <a:pPr indent="-317500" lvl="1" marL="914400" rtl="0" algn="l">
              <a:spcBef>
                <a:spcPts val="0"/>
              </a:spcBef>
              <a:spcAft>
                <a:spcPts val="0"/>
              </a:spcAft>
              <a:buSzPts val="1400"/>
              <a:buChar char="○"/>
            </a:pPr>
            <a:r>
              <a:rPr lang="it" u="sng">
                <a:solidFill>
                  <a:schemeClr val="hlink"/>
                </a:solidFill>
                <a:hlinkClick r:id="rId8"/>
              </a:rPr>
              <a:t>https://github.com/pretzelhammer/rust-blog/blob/master/posts/tour-of-rusts-standard-library-traits.md</a:t>
            </a:r>
            <a:r>
              <a:rPr lang="it"/>
              <a:t> </a:t>
            </a:r>
            <a:endParaRPr/>
          </a:p>
        </p:txBody>
      </p:sp>
      <p:sp>
        <p:nvSpPr>
          <p:cNvPr id="496" name="Google Shape;496;p6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pic>
        <p:nvPicPr>
          <p:cNvPr id="497" name="Google Shape;497;p60"/>
          <p:cNvPicPr preferRelativeResize="0"/>
          <p:nvPr/>
        </p:nvPicPr>
        <p:blipFill rotWithShape="1">
          <a:blip r:embed="rId9">
            <a:alphaModFix/>
          </a:blip>
          <a:srcRect b="18805" l="17234" r="17234" t="18799"/>
          <a:stretch/>
        </p:blipFill>
        <p:spPr>
          <a:xfrm>
            <a:off x="7771925" y="117450"/>
            <a:ext cx="1249224" cy="1136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94472"/>
            <a:ext cx="8520600" cy="636300"/>
          </a:xfrm>
          <a:prstGeom prst="rect">
            <a:avLst/>
          </a:prstGeom>
          <a:noFill/>
          <a:ln>
            <a:noFill/>
          </a:ln>
        </p:spPr>
        <p:txBody>
          <a:bodyPr anchorCtr="0" anchor="t" bIns="0" lIns="91425" spcFirstLastPara="1" rIns="91425" wrap="square" tIns="0">
            <a:noAutofit/>
          </a:bodyPr>
          <a:lstStyle/>
          <a:p>
            <a:pPr indent="0" lvl="0" marL="0" rtl="0" algn="l">
              <a:spcBef>
                <a:spcPts val="0"/>
              </a:spcBef>
              <a:spcAft>
                <a:spcPts val="0"/>
              </a:spcAft>
              <a:buNone/>
            </a:pPr>
            <a:r>
              <a:rPr lang="it"/>
              <a:t>Polimorfismo in C++</a:t>
            </a:r>
            <a:endParaRPr/>
          </a:p>
        </p:txBody>
      </p:sp>
      <p:sp>
        <p:nvSpPr>
          <p:cNvPr id="91" name="Google Shape;91;p18"/>
          <p:cNvSpPr txBox="1"/>
          <p:nvPr>
            <p:ph idx="12" type="sldNum"/>
          </p:nvPr>
        </p:nvSpPr>
        <p:spPr>
          <a:xfrm>
            <a:off x="8472458" y="5298339"/>
            <a:ext cx="548700" cy="437400"/>
          </a:xfrm>
          <a:prstGeom prst="rect">
            <a:avLst/>
          </a:prstGeom>
          <a:noFill/>
          <a:ln>
            <a:noFill/>
          </a:ln>
        </p:spPr>
        <p:txBody>
          <a:bodyPr anchorCtr="0" anchor="b" bIns="45700" lIns="91425" spcFirstLastPara="1" rIns="91425" wrap="square" tIns="45700">
            <a:normAutofit/>
          </a:bodyPr>
          <a:lstStyle/>
          <a:p>
            <a:pPr indent="0" lvl="0" marL="0" rtl="0" algn="r">
              <a:spcBef>
                <a:spcPts val="0"/>
              </a:spcBef>
              <a:spcAft>
                <a:spcPts val="0"/>
              </a:spcAft>
              <a:buNone/>
            </a:pPr>
            <a:fld id="{00000000-1234-1234-1234-123412341234}" type="slidenum">
              <a:rPr lang="it" sz="1000">
                <a:solidFill>
                  <a:schemeClr val="lt1"/>
                </a:solidFill>
                <a:latin typeface="Arial"/>
                <a:ea typeface="Arial"/>
                <a:cs typeface="Arial"/>
                <a:sym typeface="Arial"/>
              </a:rPr>
              <a:t>‹#›</a:t>
            </a:fld>
            <a:endParaRPr sz="1000">
              <a:solidFill>
                <a:schemeClr val="lt1"/>
              </a:solidFill>
              <a:latin typeface="Arial"/>
              <a:ea typeface="Arial"/>
              <a:cs typeface="Arial"/>
              <a:sym typeface="Arial"/>
            </a:endParaRPr>
          </a:p>
        </p:txBody>
      </p:sp>
      <p:sp>
        <p:nvSpPr>
          <p:cNvPr id="92" name="Google Shape;92;p18"/>
          <p:cNvSpPr/>
          <p:nvPr/>
        </p:nvSpPr>
        <p:spPr>
          <a:xfrm>
            <a:off x="3053825" y="1199100"/>
            <a:ext cx="3658200" cy="1281900"/>
          </a:xfrm>
          <a:prstGeom prst="rect">
            <a:avLst/>
          </a:prstGeom>
          <a:solidFill>
            <a:srgbClr val="D9EAD3"/>
          </a:solidFill>
          <a:ln cap="flat" cmpd="sng" w="25400">
            <a:solidFill>
              <a:srgbClr val="3C3D6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b="1" i="0" lang="it" sz="1800" u="none" cap="none" strike="noStrike">
                <a:solidFill>
                  <a:schemeClr val="dk1"/>
                </a:solidFill>
                <a:latin typeface="Consolas"/>
                <a:ea typeface="Consolas"/>
                <a:cs typeface="Consolas"/>
                <a:sym typeface="Consolas"/>
              </a:rPr>
              <a:t>virtual int </a:t>
            </a:r>
            <a:r>
              <a:rPr b="1" lang="it" sz="1800">
                <a:solidFill>
                  <a:schemeClr val="dk1"/>
                </a:solidFill>
                <a:latin typeface="Consolas"/>
                <a:ea typeface="Consolas"/>
                <a:cs typeface="Consolas"/>
                <a:sym typeface="Consolas"/>
              </a:rPr>
              <a:t>getValue</a:t>
            </a:r>
            <a:r>
              <a:rPr b="1" i="0" lang="it" sz="1800" u="none" cap="none" strike="noStrike">
                <a:solidFill>
                  <a:schemeClr val="dk1"/>
                </a:solidFill>
                <a:latin typeface="Consolas"/>
                <a:ea typeface="Consolas"/>
                <a:cs typeface="Consolas"/>
                <a:sym typeface="Consolas"/>
              </a:rPr>
              <a:t>()</a:t>
            </a:r>
            <a:r>
              <a:rPr b="1" lang="it" sz="1800">
                <a:solidFill>
                  <a:schemeClr val="dk1"/>
                </a:solidFill>
                <a:latin typeface="Consolas"/>
                <a:ea typeface="Consolas"/>
                <a:cs typeface="Consolas"/>
                <a:sym typeface="Consolas"/>
              </a:rPr>
              <a:t> {</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it" sz="1800">
                <a:solidFill>
                  <a:schemeClr val="dk1"/>
                </a:solidFill>
                <a:latin typeface="Consolas"/>
                <a:ea typeface="Consolas"/>
                <a:cs typeface="Consolas"/>
                <a:sym typeface="Consolas"/>
              </a:rPr>
              <a:t>    return 1;</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it" sz="1800">
                <a:solidFill>
                  <a:schemeClr val="dk1"/>
                </a:solidFill>
                <a:latin typeface="Consolas"/>
                <a:ea typeface="Consolas"/>
                <a:cs typeface="Consolas"/>
                <a:sym typeface="Consolas"/>
              </a:rPr>
              <a:t>}</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rPr b="1" lang="it" sz="1800">
                <a:solidFill>
                  <a:schemeClr val="dk1"/>
                </a:solidFill>
                <a:latin typeface="Consolas"/>
                <a:ea typeface="Consolas"/>
                <a:cs typeface="Consolas"/>
                <a:sym typeface="Consolas"/>
              </a:rPr>
              <a:t>bool b;</a:t>
            </a:r>
            <a:endParaRPr b="1" sz="1800">
              <a:solidFill>
                <a:schemeClr val="dk1"/>
              </a:solidFill>
              <a:latin typeface="Consolas"/>
              <a:ea typeface="Consolas"/>
              <a:cs typeface="Consolas"/>
              <a:sym typeface="Consolas"/>
            </a:endParaRPr>
          </a:p>
          <a:p>
            <a:pPr indent="0" lvl="0" marL="0" marR="0" rtl="0" algn="l">
              <a:spcBef>
                <a:spcPts val="0"/>
              </a:spcBef>
              <a:spcAft>
                <a:spcPts val="0"/>
              </a:spcAft>
              <a:buNone/>
            </a:pPr>
            <a:r>
              <a:t/>
            </a:r>
            <a:endParaRPr i="0" sz="1800" u="none" cap="none" strike="noStrike">
              <a:solidFill>
                <a:schemeClr val="dk1"/>
              </a:solidFill>
              <a:latin typeface="Consolas"/>
              <a:ea typeface="Consolas"/>
              <a:cs typeface="Consolas"/>
              <a:sym typeface="Consolas"/>
            </a:endParaRPr>
          </a:p>
        </p:txBody>
      </p:sp>
      <p:sp>
        <p:nvSpPr>
          <p:cNvPr id="93" name="Google Shape;93;p18"/>
          <p:cNvSpPr/>
          <p:nvPr/>
        </p:nvSpPr>
        <p:spPr>
          <a:xfrm>
            <a:off x="1036638" y="3119703"/>
            <a:ext cx="3584700" cy="1541400"/>
          </a:xfrm>
          <a:prstGeom prst="rect">
            <a:avLst/>
          </a:prstGeom>
          <a:solidFill>
            <a:srgbClr val="D9EAD3"/>
          </a:solidFill>
          <a:ln cap="flat" cmpd="sng" w="25400">
            <a:solidFill>
              <a:srgbClr val="3C3D64"/>
            </a:solidFill>
            <a:prstDash val="solid"/>
            <a:round/>
            <a:headEnd len="sm" w="sm" type="none"/>
            <a:tailEnd len="sm" w="sm" type="none"/>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b="1" lang="it" sz="1800">
                <a:solidFill>
                  <a:srgbClr val="C00000"/>
                </a:solidFill>
                <a:latin typeface="Consolas"/>
                <a:ea typeface="Consolas"/>
                <a:cs typeface="Consolas"/>
                <a:sym typeface="Consolas"/>
              </a:rPr>
              <a:t>virtual int getValue() { </a:t>
            </a:r>
            <a:br>
              <a:rPr b="1" lang="it" sz="1800">
                <a:solidFill>
                  <a:srgbClr val="C00000"/>
                </a:solidFill>
                <a:latin typeface="Consolas"/>
                <a:ea typeface="Consolas"/>
                <a:cs typeface="Consolas"/>
                <a:sym typeface="Consolas"/>
              </a:rPr>
            </a:br>
            <a:r>
              <a:rPr b="1" lang="it" sz="1800">
                <a:solidFill>
                  <a:srgbClr val="C00000"/>
                </a:solidFill>
                <a:latin typeface="Consolas"/>
                <a:ea typeface="Consolas"/>
                <a:cs typeface="Consolas"/>
                <a:sym typeface="Consolas"/>
              </a:rPr>
              <a:t>    return 2; </a:t>
            </a:r>
            <a:endParaRPr b="1" sz="1800">
              <a:solidFill>
                <a:srgbClr val="C00000"/>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sz="1800">
                <a:solidFill>
                  <a:srgbClr val="C00000"/>
                </a:solidFill>
                <a:latin typeface="Consolas"/>
                <a:ea typeface="Consolas"/>
                <a:cs typeface="Consolas"/>
                <a:sym typeface="Consolas"/>
              </a:rPr>
              <a:t>}</a:t>
            </a:r>
            <a:endParaRPr b="1" sz="1800">
              <a:solidFill>
                <a:srgbClr val="C00000"/>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sz="1800">
                <a:solidFill>
                  <a:srgbClr val="A3A3A3"/>
                </a:solidFill>
                <a:latin typeface="Consolas"/>
                <a:ea typeface="Consolas"/>
                <a:cs typeface="Consolas"/>
                <a:sym typeface="Consolas"/>
              </a:rPr>
              <a:t>bool b; //ereditato</a:t>
            </a:r>
            <a:endParaRPr b="1" sz="1800">
              <a:solidFill>
                <a:srgbClr val="A3A3A3"/>
              </a:solidFill>
              <a:latin typeface="Consolas"/>
              <a:ea typeface="Consolas"/>
              <a:cs typeface="Consolas"/>
              <a:sym typeface="Consolas"/>
            </a:endParaRPr>
          </a:p>
          <a:p>
            <a:pPr indent="0" lvl="0" marL="0" marR="0" rtl="0" algn="l">
              <a:lnSpc>
                <a:spcPct val="100000"/>
              </a:lnSpc>
              <a:spcBef>
                <a:spcPts val="0"/>
              </a:spcBef>
              <a:spcAft>
                <a:spcPts val="0"/>
              </a:spcAft>
              <a:buNone/>
            </a:pPr>
            <a:r>
              <a:rPr b="1" lang="it" sz="1800">
                <a:solidFill>
                  <a:srgbClr val="C00000"/>
                </a:solidFill>
                <a:latin typeface="Consolas"/>
                <a:ea typeface="Consolas"/>
                <a:cs typeface="Consolas"/>
                <a:sym typeface="Consolas"/>
              </a:rPr>
              <a:t>int i;</a:t>
            </a:r>
            <a:endParaRPr b="1" sz="1800">
              <a:solidFill>
                <a:srgbClr val="C00000"/>
              </a:solidFill>
              <a:latin typeface="Consolas"/>
              <a:ea typeface="Consolas"/>
              <a:cs typeface="Consolas"/>
              <a:sym typeface="Consolas"/>
            </a:endParaRPr>
          </a:p>
        </p:txBody>
      </p:sp>
      <p:sp>
        <p:nvSpPr>
          <p:cNvPr id="94" name="Google Shape;94;p18"/>
          <p:cNvSpPr/>
          <p:nvPr/>
        </p:nvSpPr>
        <p:spPr>
          <a:xfrm>
            <a:off x="4605338" y="2517775"/>
            <a:ext cx="358800" cy="191700"/>
          </a:xfrm>
          <a:prstGeom prst="triangle">
            <a:avLst>
              <a:gd fmla="val 50000" name="adj"/>
            </a:avLst>
          </a:prstGeom>
          <a:solidFill>
            <a:schemeClr val="dk1"/>
          </a:solidFill>
          <a:ln cap="flat" cmpd="sng" w="381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Times New Roman"/>
              <a:ea typeface="Times New Roman"/>
              <a:cs typeface="Times New Roman"/>
              <a:sym typeface="Times New Roman"/>
            </a:endParaRPr>
          </a:p>
        </p:txBody>
      </p:sp>
      <p:cxnSp>
        <p:nvCxnSpPr>
          <p:cNvPr id="95" name="Google Shape;95;p18"/>
          <p:cNvCxnSpPr>
            <a:stCxn id="93" idx="0"/>
            <a:endCxn id="94" idx="3"/>
          </p:cNvCxnSpPr>
          <p:nvPr/>
        </p:nvCxnSpPr>
        <p:spPr>
          <a:xfrm rot="-5400000">
            <a:off x="3601788" y="1936803"/>
            <a:ext cx="410100" cy="1955700"/>
          </a:xfrm>
          <a:prstGeom prst="bentConnector3">
            <a:avLst>
              <a:gd fmla="val 50000" name="adj1"/>
            </a:avLst>
          </a:prstGeom>
          <a:noFill/>
          <a:ln cap="flat" cmpd="sng" w="38100">
            <a:solidFill>
              <a:schemeClr val="dk1"/>
            </a:solidFill>
            <a:prstDash val="solid"/>
            <a:round/>
            <a:headEnd len="sm" w="sm" type="none"/>
            <a:tailEnd len="sm" w="sm" type="none"/>
          </a:ln>
        </p:spPr>
      </p:cxnSp>
      <p:cxnSp>
        <p:nvCxnSpPr>
          <p:cNvPr id="96" name="Google Shape;96;p18"/>
          <p:cNvCxnSpPr>
            <a:stCxn id="97" idx="0"/>
            <a:endCxn id="94" idx="3"/>
          </p:cNvCxnSpPr>
          <p:nvPr/>
        </p:nvCxnSpPr>
        <p:spPr>
          <a:xfrm flipH="1" rot="5400000">
            <a:off x="5543363" y="1951053"/>
            <a:ext cx="410100" cy="1927200"/>
          </a:xfrm>
          <a:prstGeom prst="bentConnector3">
            <a:avLst>
              <a:gd fmla="val 50013" name="adj1"/>
            </a:avLst>
          </a:prstGeom>
          <a:noFill/>
          <a:ln cap="flat" cmpd="sng" w="38100">
            <a:solidFill>
              <a:schemeClr val="dk1"/>
            </a:solidFill>
            <a:prstDash val="solid"/>
            <a:round/>
            <a:headEnd len="sm" w="sm" type="none"/>
            <a:tailEnd len="sm" w="sm" type="none"/>
          </a:ln>
        </p:spPr>
      </p:cxnSp>
      <p:sp>
        <p:nvSpPr>
          <p:cNvPr id="97" name="Google Shape;97;p18"/>
          <p:cNvSpPr/>
          <p:nvPr/>
        </p:nvSpPr>
        <p:spPr>
          <a:xfrm>
            <a:off x="4919663" y="3119703"/>
            <a:ext cx="3584700" cy="1542600"/>
          </a:xfrm>
          <a:prstGeom prst="rect">
            <a:avLst/>
          </a:prstGeom>
          <a:solidFill>
            <a:srgbClr val="D9EAD3"/>
          </a:solidFill>
          <a:ln cap="flat" cmpd="sng" w="25400">
            <a:solidFill>
              <a:srgbClr val="3C3D64"/>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b="1" lang="it" sz="1800">
                <a:solidFill>
                  <a:srgbClr val="0030F2"/>
                </a:solidFill>
                <a:latin typeface="Consolas"/>
                <a:ea typeface="Consolas"/>
                <a:cs typeface="Consolas"/>
                <a:sym typeface="Consolas"/>
              </a:rPr>
              <a:t>virtual int getValue() { </a:t>
            </a:r>
            <a:br>
              <a:rPr b="1" lang="it" sz="1800">
                <a:solidFill>
                  <a:srgbClr val="0030F2"/>
                </a:solidFill>
                <a:latin typeface="Consolas"/>
                <a:ea typeface="Consolas"/>
                <a:cs typeface="Consolas"/>
                <a:sym typeface="Consolas"/>
              </a:rPr>
            </a:br>
            <a:r>
              <a:rPr b="1" lang="it" sz="1800">
                <a:solidFill>
                  <a:srgbClr val="0030F2"/>
                </a:solidFill>
                <a:latin typeface="Consolas"/>
                <a:ea typeface="Consolas"/>
                <a:cs typeface="Consolas"/>
                <a:sym typeface="Consolas"/>
              </a:rPr>
              <a:t>    return 3; </a:t>
            </a:r>
            <a:endParaRPr b="1" sz="1800">
              <a:solidFill>
                <a:srgbClr val="0030F2"/>
              </a:solidFill>
              <a:latin typeface="Consolas"/>
              <a:ea typeface="Consolas"/>
              <a:cs typeface="Consolas"/>
              <a:sym typeface="Consolas"/>
            </a:endParaRPr>
          </a:p>
          <a:p>
            <a:pPr indent="0" lvl="0" marL="0" rtl="0" algn="l">
              <a:spcBef>
                <a:spcPts val="0"/>
              </a:spcBef>
              <a:spcAft>
                <a:spcPts val="0"/>
              </a:spcAft>
              <a:buNone/>
            </a:pPr>
            <a:r>
              <a:rPr b="1" lang="it" sz="1800">
                <a:solidFill>
                  <a:srgbClr val="0030F2"/>
                </a:solidFill>
                <a:latin typeface="Consolas"/>
                <a:ea typeface="Consolas"/>
                <a:cs typeface="Consolas"/>
                <a:sym typeface="Consolas"/>
              </a:rPr>
              <a:t>}</a:t>
            </a:r>
            <a:endParaRPr b="1" sz="1800">
              <a:solidFill>
                <a:srgbClr val="0030F2"/>
              </a:solidFill>
              <a:latin typeface="Consolas"/>
              <a:ea typeface="Consolas"/>
              <a:cs typeface="Consolas"/>
              <a:sym typeface="Consolas"/>
            </a:endParaRPr>
          </a:p>
          <a:p>
            <a:pPr indent="0" lvl="0" marL="0" rtl="0" algn="l">
              <a:spcBef>
                <a:spcPts val="0"/>
              </a:spcBef>
              <a:spcAft>
                <a:spcPts val="0"/>
              </a:spcAft>
              <a:buNone/>
            </a:pPr>
            <a:r>
              <a:rPr b="1" lang="it" sz="1800">
                <a:solidFill>
                  <a:srgbClr val="A3A3A3"/>
                </a:solidFill>
                <a:latin typeface="Consolas"/>
                <a:ea typeface="Consolas"/>
                <a:cs typeface="Consolas"/>
                <a:sym typeface="Consolas"/>
              </a:rPr>
              <a:t>bool b; //ereditato</a:t>
            </a:r>
            <a:endParaRPr b="1" sz="1800">
              <a:solidFill>
                <a:srgbClr val="A3A3A3"/>
              </a:solidFill>
              <a:latin typeface="Consolas"/>
              <a:ea typeface="Consolas"/>
              <a:cs typeface="Consolas"/>
              <a:sym typeface="Consolas"/>
            </a:endParaRPr>
          </a:p>
          <a:p>
            <a:pPr indent="0" lvl="0" marL="0" rtl="0" algn="l">
              <a:spcBef>
                <a:spcPts val="0"/>
              </a:spcBef>
              <a:spcAft>
                <a:spcPts val="0"/>
              </a:spcAft>
              <a:buClr>
                <a:schemeClr val="dk1"/>
              </a:buClr>
              <a:buFont typeface="Arial"/>
              <a:buNone/>
            </a:pPr>
            <a:r>
              <a:rPr b="1" lang="it" sz="1800">
                <a:solidFill>
                  <a:srgbClr val="0030F2"/>
                </a:solidFill>
                <a:latin typeface="Consolas"/>
                <a:ea typeface="Consolas"/>
                <a:cs typeface="Consolas"/>
                <a:sym typeface="Consolas"/>
              </a:rPr>
              <a:t>char c;</a:t>
            </a:r>
            <a:endParaRPr b="1" sz="1800">
              <a:solidFill>
                <a:srgbClr val="0030F2"/>
              </a:solidFill>
              <a:latin typeface="Consolas"/>
              <a:ea typeface="Consolas"/>
              <a:cs typeface="Consolas"/>
              <a:sym typeface="Consolas"/>
            </a:endParaRPr>
          </a:p>
        </p:txBody>
      </p:sp>
      <p:sp>
        <p:nvSpPr>
          <p:cNvPr id="98" name="Google Shape;98;p18"/>
          <p:cNvSpPr/>
          <p:nvPr/>
        </p:nvSpPr>
        <p:spPr>
          <a:xfrm>
            <a:off x="5662950" y="1958288"/>
            <a:ext cx="950400" cy="410100"/>
          </a:xfrm>
          <a:prstGeom prst="roundRect">
            <a:avLst>
              <a:gd fmla="val 16667" name="adj"/>
            </a:avLst>
          </a:prstGeom>
          <a:solidFill>
            <a:srgbClr val="6AA84F"/>
          </a:solidFill>
          <a:ln cap="flat" cmpd="sng" w="25400">
            <a:solidFill>
              <a:srgbClr val="3C3D64"/>
            </a:solidFill>
            <a:prstDash val="solid"/>
            <a:round/>
            <a:headEnd len="sm" w="sm" type="none"/>
            <a:tailEnd len="sm" w="sm" type="none"/>
          </a:ln>
        </p:spPr>
        <p:txBody>
          <a:bodyPr anchorCtr="0" anchor="ctr" bIns="72000" lIns="90000" spcFirstLastPara="1" rIns="91425" wrap="square" tIns="72000">
            <a:noAutofit/>
          </a:bodyPr>
          <a:lstStyle/>
          <a:p>
            <a:pPr indent="0" lvl="0" marL="0" rtl="0" algn="ctr">
              <a:spcBef>
                <a:spcPts val="0"/>
              </a:spcBef>
              <a:spcAft>
                <a:spcPts val="0"/>
              </a:spcAft>
              <a:buNone/>
            </a:pPr>
            <a:r>
              <a:rPr b="1" lang="it" sz="1800">
                <a:solidFill>
                  <a:schemeClr val="lt1"/>
                </a:solidFill>
                <a:latin typeface="Consolas"/>
                <a:ea typeface="Consolas"/>
                <a:cs typeface="Consolas"/>
                <a:sym typeface="Consolas"/>
              </a:rPr>
              <a:t>Alfa</a:t>
            </a:r>
            <a:endParaRPr b="1" sz="1800">
              <a:solidFill>
                <a:schemeClr val="lt1"/>
              </a:solidFill>
              <a:latin typeface="Consolas"/>
              <a:ea typeface="Consolas"/>
              <a:cs typeface="Consolas"/>
              <a:sym typeface="Consolas"/>
            </a:endParaRPr>
          </a:p>
        </p:txBody>
      </p:sp>
      <p:sp>
        <p:nvSpPr>
          <p:cNvPr id="99" name="Google Shape;99;p18"/>
          <p:cNvSpPr/>
          <p:nvPr/>
        </p:nvSpPr>
        <p:spPr>
          <a:xfrm>
            <a:off x="3565367" y="4109763"/>
            <a:ext cx="950400" cy="410100"/>
          </a:xfrm>
          <a:prstGeom prst="roundRect">
            <a:avLst>
              <a:gd fmla="val 16667" name="adj"/>
            </a:avLst>
          </a:prstGeom>
          <a:solidFill>
            <a:srgbClr val="6AA84F"/>
          </a:solidFill>
          <a:ln cap="flat" cmpd="sng" w="25400">
            <a:solidFill>
              <a:srgbClr val="3C3D64"/>
            </a:solidFill>
            <a:prstDash val="solid"/>
            <a:round/>
            <a:headEnd len="sm" w="sm" type="none"/>
            <a:tailEnd len="sm" w="sm" type="none"/>
          </a:ln>
        </p:spPr>
        <p:txBody>
          <a:bodyPr anchorCtr="0" anchor="ctr" bIns="72000" lIns="90000" spcFirstLastPara="1" rIns="91425" wrap="square" tIns="72000">
            <a:noAutofit/>
          </a:bodyPr>
          <a:lstStyle/>
          <a:p>
            <a:pPr indent="0" lvl="0" marL="0" rtl="0" algn="ctr">
              <a:spcBef>
                <a:spcPts val="0"/>
              </a:spcBef>
              <a:spcAft>
                <a:spcPts val="0"/>
              </a:spcAft>
              <a:buNone/>
            </a:pPr>
            <a:r>
              <a:rPr b="1" lang="it" sz="1800">
                <a:solidFill>
                  <a:schemeClr val="lt1"/>
                </a:solidFill>
                <a:latin typeface="Consolas"/>
                <a:ea typeface="Consolas"/>
                <a:cs typeface="Consolas"/>
                <a:sym typeface="Consolas"/>
              </a:rPr>
              <a:t>Beta</a:t>
            </a:r>
            <a:endParaRPr b="1" sz="1800">
              <a:solidFill>
                <a:schemeClr val="lt1"/>
              </a:solidFill>
              <a:latin typeface="Consolas"/>
              <a:ea typeface="Consolas"/>
              <a:cs typeface="Consolas"/>
              <a:sym typeface="Consolas"/>
            </a:endParaRPr>
          </a:p>
        </p:txBody>
      </p:sp>
      <p:sp>
        <p:nvSpPr>
          <p:cNvPr id="100" name="Google Shape;100;p18"/>
          <p:cNvSpPr/>
          <p:nvPr/>
        </p:nvSpPr>
        <p:spPr>
          <a:xfrm>
            <a:off x="7464825" y="4109763"/>
            <a:ext cx="950400" cy="410100"/>
          </a:xfrm>
          <a:prstGeom prst="roundRect">
            <a:avLst>
              <a:gd fmla="val 16667" name="adj"/>
            </a:avLst>
          </a:prstGeom>
          <a:solidFill>
            <a:srgbClr val="6AA84F"/>
          </a:solidFill>
          <a:ln cap="flat" cmpd="sng" w="25400">
            <a:solidFill>
              <a:srgbClr val="3C3D64"/>
            </a:solidFill>
            <a:prstDash val="solid"/>
            <a:round/>
            <a:headEnd len="sm" w="sm" type="none"/>
            <a:tailEnd len="sm" w="sm" type="none"/>
          </a:ln>
        </p:spPr>
        <p:txBody>
          <a:bodyPr anchorCtr="0" anchor="ctr" bIns="72000" lIns="90000" spcFirstLastPara="1" rIns="91425" wrap="square" tIns="72000">
            <a:noAutofit/>
          </a:bodyPr>
          <a:lstStyle/>
          <a:p>
            <a:pPr indent="0" lvl="0" marL="0" rtl="0" algn="ctr">
              <a:spcBef>
                <a:spcPts val="0"/>
              </a:spcBef>
              <a:spcAft>
                <a:spcPts val="0"/>
              </a:spcAft>
              <a:buNone/>
            </a:pPr>
            <a:r>
              <a:rPr b="1" lang="it" sz="1800">
                <a:solidFill>
                  <a:schemeClr val="lt1"/>
                </a:solidFill>
                <a:latin typeface="Consolas"/>
                <a:ea typeface="Consolas"/>
                <a:cs typeface="Consolas"/>
                <a:sym typeface="Consolas"/>
              </a:rPr>
              <a:t>Gamma</a:t>
            </a:r>
            <a:endParaRPr b="1" sz="1800">
              <a:solidFill>
                <a:schemeClr val="lt1"/>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Polimorfismo in C++</a:t>
            </a:r>
            <a:endParaRPr/>
          </a:p>
        </p:txBody>
      </p:sp>
      <p:sp>
        <p:nvSpPr>
          <p:cNvPr id="106" name="Google Shape;106;p19"/>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07" name="Google Shape;107;p19"/>
          <p:cNvSpPr txBox="1"/>
          <p:nvPr/>
        </p:nvSpPr>
        <p:spPr>
          <a:xfrm>
            <a:off x="416700" y="1506275"/>
            <a:ext cx="2772900" cy="2124000"/>
          </a:xfrm>
          <a:prstGeom prst="rect">
            <a:avLst/>
          </a:prstGeom>
          <a:solidFill>
            <a:srgbClr val="D9EAD3"/>
          </a:solidFill>
          <a:ln cap="flat" cmpd="sng" w="9525">
            <a:solidFill>
              <a:schemeClr val="dk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spcBef>
                <a:spcPts val="0"/>
              </a:spcBef>
              <a:spcAft>
                <a:spcPts val="0"/>
              </a:spcAft>
              <a:buNone/>
            </a:pPr>
            <a:r>
              <a:rPr b="1" lang="it">
                <a:latin typeface="Consolas"/>
                <a:ea typeface="Consolas"/>
                <a:cs typeface="Consolas"/>
                <a:sym typeface="Consolas"/>
              </a:rPr>
              <a:t>Alfa *ptr1 = new Alfa();</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Alfa *ptr2 = new Beta();</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Alfa *ptr3 = new Gamma();</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ptr1-&gt; getValue(); // 1</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ptr2-&gt; getValue(); // 2</a:t>
            </a:r>
            <a:endParaRPr b="1">
              <a:latin typeface="Consolas"/>
              <a:ea typeface="Consolas"/>
              <a:cs typeface="Consolas"/>
              <a:sym typeface="Consolas"/>
            </a:endParaRPr>
          </a:p>
          <a:p>
            <a:pPr indent="0" lvl="0" marL="0" rtl="0" algn="l">
              <a:spcBef>
                <a:spcPts val="0"/>
              </a:spcBef>
              <a:spcAft>
                <a:spcPts val="0"/>
              </a:spcAft>
              <a:buNone/>
            </a:pPr>
            <a:r>
              <a:t/>
            </a:r>
            <a:endParaRPr b="1">
              <a:latin typeface="Consolas"/>
              <a:ea typeface="Consolas"/>
              <a:cs typeface="Consolas"/>
              <a:sym typeface="Consolas"/>
            </a:endParaRPr>
          </a:p>
          <a:p>
            <a:pPr indent="0" lvl="0" marL="0" rtl="0" algn="l">
              <a:spcBef>
                <a:spcPts val="0"/>
              </a:spcBef>
              <a:spcAft>
                <a:spcPts val="0"/>
              </a:spcAft>
              <a:buNone/>
            </a:pPr>
            <a:r>
              <a:rPr b="1" lang="it">
                <a:latin typeface="Consolas"/>
                <a:ea typeface="Consolas"/>
                <a:cs typeface="Consolas"/>
                <a:sym typeface="Consolas"/>
              </a:rPr>
              <a:t>ptr3-&gt; getValue(); // 3</a:t>
            </a:r>
            <a:endParaRPr b="1">
              <a:latin typeface="Consolas"/>
              <a:ea typeface="Consolas"/>
              <a:cs typeface="Consolas"/>
              <a:sym typeface="Consolas"/>
            </a:endParaRPr>
          </a:p>
        </p:txBody>
      </p:sp>
      <p:sp>
        <p:nvSpPr>
          <p:cNvPr id="108" name="Google Shape;108;p19"/>
          <p:cNvSpPr/>
          <p:nvPr/>
        </p:nvSpPr>
        <p:spPr>
          <a:xfrm>
            <a:off x="3970550" y="13539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999999"/>
                </a:solidFill>
              </a:rPr>
              <a:t>vtable_Alfa</a:t>
            </a:r>
            <a:endParaRPr b="1" i="1">
              <a:solidFill>
                <a:srgbClr val="999999"/>
              </a:solidFill>
            </a:endParaRPr>
          </a:p>
        </p:txBody>
      </p:sp>
      <p:sp>
        <p:nvSpPr>
          <p:cNvPr id="109" name="Google Shape;109;p19"/>
          <p:cNvSpPr/>
          <p:nvPr/>
        </p:nvSpPr>
        <p:spPr>
          <a:xfrm>
            <a:off x="3970550" y="16794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b</a:t>
            </a:r>
            <a:endParaRPr b="1"/>
          </a:p>
        </p:txBody>
      </p:sp>
      <p:sp>
        <p:nvSpPr>
          <p:cNvPr id="110" name="Google Shape;110;p19"/>
          <p:cNvSpPr/>
          <p:nvPr/>
        </p:nvSpPr>
        <p:spPr>
          <a:xfrm>
            <a:off x="5854375" y="13539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chemeClr val="dk1"/>
                </a:solidFill>
              </a:rPr>
              <a:t>getValue()</a:t>
            </a:r>
            <a:endParaRPr b="1" i="1">
              <a:solidFill>
                <a:schemeClr val="dk1"/>
              </a:solidFill>
            </a:endParaRPr>
          </a:p>
        </p:txBody>
      </p:sp>
      <p:sp>
        <p:nvSpPr>
          <p:cNvPr id="111" name="Google Shape;111;p19"/>
          <p:cNvSpPr txBox="1"/>
          <p:nvPr/>
        </p:nvSpPr>
        <p:spPr>
          <a:xfrm>
            <a:off x="7114675" y="1822550"/>
            <a:ext cx="1659600" cy="4002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chemeClr val="dk1"/>
                </a:solidFill>
                <a:latin typeface="Consolas"/>
                <a:ea typeface="Consolas"/>
                <a:cs typeface="Consolas"/>
                <a:sym typeface="Consolas"/>
              </a:rPr>
              <a:t>{ return 1; }</a:t>
            </a:r>
            <a:endParaRPr/>
          </a:p>
        </p:txBody>
      </p:sp>
      <p:cxnSp>
        <p:nvCxnSpPr>
          <p:cNvPr id="112" name="Google Shape;112;p19"/>
          <p:cNvCxnSpPr>
            <a:stCxn id="110" idx="2"/>
            <a:endCxn id="111" idx="1"/>
          </p:cNvCxnSpPr>
          <p:nvPr/>
        </p:nvCxnSpPr>
        <p:spPr>
          <a:xfrm flipH="1" rot="-5400000">
            <a:off x="6706825" y="1614600"/>
            <a:ext cx="343200" cy="472800"/>
          </a:xfrm>
          <a:prstGeom prst="bentConnector2">
            <a:avLst/>
          </a:prstGeom>
          <a:noFill/>
          <a:ln cap="flat" cmpd="sng" w="19050">
            <a:solidFill>
              <a:schemeClr val="dk2"/>
            </a:solidFill>
            <a:prstDash val="solid"/>
            <a:round/>
            <a:headEnd len="med" w="med" type="none"/>
            <a:tailEnd len="med" w="med" type="triangle"/>
          </a:ln>
        </p:spPr>
      </p:cxnSp>
      <p:cxnSp>
        <p:nvCxnSpPr>
          <p:cNvPr id="113" name="Google Shape;113;p19"/>
          <p:cNvCxnSpPr>
            <a:endCxn id="110" idx="1"/>
          </p:cNvCxnSpPr>
          <p:nvPr/>
        </p:nvCxnSpPr>
        <p:spPr>
          <a:xfrm>
            <a:off x="5285575" y="1516050"/>
            <a:ext cx="568800" cy="6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14" name="Google Shape;114;p19"/>
          <p:cNvCxnSpPr>
            <a:endCxn id="108" idx="1"/>
          </p:cNvCxnSpPr>
          <p:nvPr/>
        </p:nvCxnSpPr>
        <p:spPr>
          <a:xfrm flipH="1" rot="10800000">
            <a:off x="2942150" y="1516650"/>
            <a:ext cx="1028400" cy="2148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115" name="Google Shape;115;p19"/>
          <p:cNvSpPr/>
          <p:nvPr/>
        </p:nvSpPr>
        <p:spPr>
          <a:xfrm>
            <a:off x="3970550" y="23659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999999"/>
                </a:solidFill>
              </a:rPr>
              <a:t>vtable_Beta</a:t>
            </a:r>
            <a:endParaRPr b="1" i="1">
              <a:solidFill>
                <a:srgbClr val="999999"/>
              </a:solidFill>
            </a:endParaRPr>
          </a:p>
        </p:txBody>
      </p:sp>
      <p:sp>
        <p:nvSpPr>
          <p:cNvPr id="116" name="Google Shape;116;p19"/>
          <p:cNvSpPr/>
          <p:nvPr/>
        </p:nvSpPr>
        <p:spPr>
          <a:xfrm>
            <a:off x="3970550" y="26914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b</a:t>
            </a:r>
            <a:endParaRPr b="1"/>
          </a:p>
        </p:txBody>
      </p:sp>
      <p:sp>
        <p:nvSpPr>
          <p:cNvPr id="117" name="Google Shape;117;p19"/>
          <p:cNvSpPr/>
          <p:nvPr/>
        </p:nvSpPr>
        <p:spPr>
          <a:xfrm>
            <a:off x="5854375" y="2365900"/>
            <a:ext cx="1575300" cy="325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980000"/>
                </a:solidFill>
              </a:rPr>
              <a:t>getValue()</a:t>
            </a:r>
            <a:endParaRPr b="1" i="1">
              <a:solidFill>
                <a:srgbClr val="980000"/>
              </a:solidFill>
            </a:endParaRPr>
          </a:p>
        </p:txBody>
      </p:sp>
      <p:sp>
        <p:nvSpPr>
          <p:cNvPr id="118" name="Google Shape;118;p19"/>
          <p:cNvSpPr txBox="1"/>
          <p:nvPr/>
        </p:nvSpPr>
        <p:spPr>
          <a:xfrm>
            <a:off x="7114675" y="2834550"/>
            <a:ext cx="1659600" cy="4002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C00000"/>
                </a:solidFill>
                <a:latin typeface="Consolas"/>
                <a:ea typeface="Consolas"/>
                <a:cs typeface="Consolas"/>
                <a:sym typeface="Consolas"/>
              </a:rPr>
              <a:t>{ return 2; }</a:t>
            </a:r>
            <a:endParaRPr>
              <a:solidFill>
                <a:srgbClr val="C00000"/>
              </a:solidFill>
            </a:endParaRPr>
          </a:p>
        </p:txBody>
      </p:sp>
      <p:cxnSp>
        <p:nvCxnSpPr>
          <p:cNvPr id="119" name="Google Shape;119;p19"/>
          <p:cNvCxnSpPr>
            <a:stCxn id="117" idx="2"/>
            <a:endCxn id="118" idx="1"/>
          </p:cNvCxnSpPr>
          <p:nvPr/>
        </p:nvCxnSpPr>
        <p:spPr>
          <a:xfrm flipH="1" rot="-5400000">
            <a:off x="6706825" y="2626600"/>
            <a:ext cx="343200" cy="472800"/>
          </a:xfrm>
          <a:prstGeom prst="bentConnector2">
            <a:avLst/>
          </a:prstGeom>
          <a:noFill/>
          <a:ln cap="flat" cmpd="sng" w="19050">
            <a:solidFill>
              <a:schemeClr val="dk2"/>
            </a:solidFill>
            <a:prstDash val="solid"/>
            <a:round/>
            <a:headEnd len="med" w="med" type="none"/>
            <a:tailEnd len="med" w="med" type="triangle"/>
          </a:ln>
        </p:spPr>
      </p:cxnSp>
      <p:cxnSp>
        <p:nvCxnSpPr>
          <p:cNvPr id="120" name="Google Shape;120;p19"/>
          <p:cNvCxnSpPr>
            <a:endCxn id="117" idx="1"/>
          </p:cNvCxnSpPr>
          <p:nvPr/>
        </p:nvCxnSpPr>
        <p:spPr>
          <a:xfrm flipH="1" rot="10800000">
            <a:off x="5285575" y="2528650"/>
            <a:ext cx="568800" cy="93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21" name="Google Shape;121;p19"/>
          <p:cNvCxnSpPr>
            <a:endCxn id="115" idx="1"/>
          </p:cNvCxnSpPr>
          <p:nvPr/>
        </p:nvCxnSpPr>
        <p:spPr>
          <a:xfrm>
            <a:off x="2928950" y="1939750"/>
            <a:ext cx="1041600" cy="588900"/>
          </a:xfrm>
          <a:prstGeom prst="bentConnector3">
            <a:avLst>
              <a:gd fmla="val 50000" name="adj1"/>
            </a:avLst>
          </a:prstGeom>
          <a:noFill/>
          <a:ln cap="flat" cmpd="sng" w="19050">
            <a:solidFill>
              <a:schemeClr val="dk2"/>
            </a:solidFill>
            <a:prstDash val="solid"/>
            <a:round/>
            <a:headEnd len="med" w="med" type="none"/>
            <a:tailEnd len="med" w="med" type="triangle"/>
          </a:ln>
        </p:spPr>
      </p:cxnSp>
      <p:sp>
        <p:nvSpPr>
          <p:cNvPr id="122" name="Google Shape;122;p19"/>
          <p:cNvSpPr/>
          <p:nvPr/>
        </p:nvSpPr>
        <p:spPr>
          <a:xfrm>
            <a:off x="4028575" y="36052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999999"/>
                </a:solidFill>
              </a:rPr>
              <a:t>vtable_Gamma</a:t>
            </a:r>
            <a:endParaRPr b="1" i="1">
              <a:solidFill>
                <a:srgbClr val="999999"/>
              </a:solidFill>
            </a:endParaRPr>
          </a:p>
        </p:txBody>
      </p:sp>
      <p:sp>
        <p:nvSpPr>
          <p:cNvPr id="123" name="Google Shape;123;p19"/>
          <p:cNvSpPr/>
          <p:nvPr/>
        </p:nvSpPr>
        <p:spPr>
          <a:xfrm>
            <a:off x="4028575" y="3930700"/>
            <a:ext cx="1575300" cy="325500"/>
          </a:xfrm>
          <a:prstGeom prst="rect">
            <a:avLst/>
          </a:prstGeom>
          <a:solidFill>
            <a:srgbClr val="F3F3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b</a:t>
            </a:r>
            <a:endParaRPr b="1"/>
          </a:p>
        </p:txBody>
      </p:sp>
      <p:sp>
        <p:nvSpPr>
          <p:cNvPr id="124" name="Google Shape;124;p19"/>
          <p:cNvSpPr/>
          <p:nvPr/>
        </p:nvSpPr>
        <p:spPr>
          <a:xfrm>
            <a:off x="5912400" y="3605200"/>
            <a:ext cx="1575300" cy="325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i="1" lang="it">
                <a:solidFill>
                  <a:srgbClr val="0030F2"/>
                </a:solidFill>
              </a:rPr>
              <a:t>getValue()</a:t>
            </a:r>
            <a:endParaRPr b="1" i="1">
              <a:solidFill>
                <a:srgbClr val="0030F2"/>
              </a:solidFill>
            </a:endParaRPr>
          </a:p>
        </p:txBody>
      </p:sp>
      <p:sp>
        <p:nvSpPr>
          <p:cNvPr id="125" name="Google Shape;125;p19"/>
          <p:cNvSpPr txBox="1"/>
          <p:nvPr/>
        </p:nvSpPr>
        <p:spPr>
          <a:xfrm>
            <a:off x="7172700" y="4073850"/>
            <a:ext cx="1659600" cy="400200"/>
          </a:xfrm>
          <a:prstGeom prst="rect">
            <a:avLst/>
          </a:prstGeom>
          <a:solidFill>
            <a:srgbClr val="D9EAD3"/>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it">
                <a:solidFill>
                  <a:srgbClr val="0030F2"/>
                </a:solidFill>
                <a:latin typeface="Consolas"/>
                <a:ea typeface="Consolas"/>
                <a:cs typeface="Consolas"/>
                <a:sym typeface="Consolas"/>
              </a:rPr>
              <a:t>{ return 3; }</a:t>
            </a:r>
            <a:endParaRPr>
              <a:solidFill>
                <a:srgbClr val="0030F2"/>
              </a:solidFill>
            </a:endParaRPr>
          </a:p>
        </p:txBody>
      </p:sp>
      <p:cxnSp>
        <p:nvCxnSpPr>
          <p:cNvPr id="126" name="Google Shape;126;p19"/>
          <p:cNvCxnSpPr>
            <a:stCxn id="124" idx="2"/>
            <a:endCxn id="125" idx="1"/>
          </p:cNvCxnSpPr>
          <p:nvPr/>
        </p:nvCxnSpPr>
        <p:spPr>
          <a:xfrm flipH="1" rot="-5400000">
            <a:off x="6764850" y="3865900"/>
            <a:ext cx="343200" cy="472800"/>
          </a:xfrm>
          <a:prstGeom prst="bentConnector2">
            <a:avLst/>
          </a:prstGeom>
          <a:noFill/>
          <a:ln cap="flat" cmpd="sng" w="19050">
            <a:solidFill>
              <a:schemeClr val="dk2"/>
            </a:solidFill>
            <a:prstDash val="solid"/>
            <a:round/>
            <a:headEnd len="med" w="med" type="none"/>
            <a:tailEnd len="med" w="med" type="triangle"/>
          </a:ln>
        </p:spPr>
      </p:cxnSp>
      <p:cxnSp>
        <p:nvCxnSpPr>
          <p:cNvPr id="127" name="Google Shape;127;p19"/>
          <p:cNvCxnSpPr>
            <a:endCxn id="124" idx="1"/>
          </p:cNvCxnSpPr>
          <p:nvPr/>
        </p:nvCxnSpPr>
        <p:spPr>
          <a:xfrm flipH="1" rot="10800000">
            <a:off x="5493900" y="3767950"/>
            <a:ext cx="418500" cy="6600"/>
          </a:xfrm>
          <a:prstGeom prst="bentConnector3">
            <a:avLst>
              <a:gd fmla="val 50000" name="adj1"/>
            </a:avLst>
          </a:prstGeom>
          <a:noFill/>
          <a:ln cap="flat" cmpd="sng" w="19050">
            <a:solidFill>
              <a:schemeClr val="dk2"/>
            </a:solidFill>
            <a:prstDash val="solid"/>
            <a:round/>
            <a:headEnd len="med" w="med" type="none"/>
            <a:tailEnd len="med" w="med" type="triangle"/>
          </a:ln>
        </p:spPr>
      </p:cxnSp>
      <p:cxnSp>
        <p:nvCxnSpPr>
          <p:cNvPr id="128" name="Google Shape;128;p19"/>
          <p:cNvCxnSpPr>
            <a:endCxn id="122" idx="1"/>
          </p:cNvCxnSpPr>
          <p:nvPr/>
        </p:nvCxnSpPr>
        <p:spPr>
          <a:xfrm flipH="1" rot="-5400000">
            <a:off x="2701525" y="2440900"/>
            <a:ext cx="1606800" cy="1047300"/>
          </a:xfrm>
          <a:prstGeom prst="bentConnector2">
            <a:avLst/>
          </a:prstGeom>
          <a:noFill/>
          <a:ln cap="flat" cmpd="sng" w="19050">
            <a:solidFill>
              <a:schemeClr val="dk2"/>
            </a:solidFill>
            <a:prstDash val="solid"/>
            <a:round/>
            <a:headEnd len="med" w="med" type="none"/>
            <a:tailEnd len="med" w="med" type="triangle"/>
          </a:ln>
        </p:spPr>
      </p:cxnSp>
      <p:sp>
        <p:nvSpPr>
          <p:cNvPr id="129" name="Google Shape;129;p19"/>
          <p:cNvSpPr/>
          <p:nvPr/>
        </p:nvSpPr>
        <p:spPr>
          <a:xfrm>
            <a:off x="3970550" y="2985550"/>
            <a:ext cx="1575300" cy="325500"/>
          </a:xfrm>
          <a:prstGeom prst="rect">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i</a:t>
            </a:r>
            <a:endParaRPr b="1"/>
          </a:p>
        </p:txBody>
      </p:sp>
      <p:sp>
        <p:nvSpPr>
          <p:cNvPr id="130" name="Google Shape;130;p19"/>
          <p:cNvSpPr/>
          <p:nvPr/>
        </p:nvSpPr>
        <p:spPr>
          <a:xfrm>
            <a:off x="4028575" y="4249700"/>
            <a:ext cx="1575300" cy="325500"/>
          </a:xfrm>
          <a:prstGeom prst="rect">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it"/>
              <a:t>c</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Polimorfismo in C++</a:t>
            </a:r>
            <a:endParaRPr/>
          </a:p>
        </p:txBody>
      </p:sp>
      <p:sp>
        <p:nvSpPr>
          <p:cNvPr id="136" name="Google Shape;136;p20"/>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
        <p:nvSpPr>
          <p:cNvPr id="137" name="Google Shape;137;p20"/>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Solo le funzioni membro denominate “virtual” sono polimorfiche</a:t>
            </a:r>
            <a:endParaRPr/>
          </a:p>
          <a:p>
            <a:pPr indent="-317500" lvl="1" marL="914400" rtl="0" algn="l">
              <a:spcBef>
                <a:spcPts val="0"/>
              </a:spcBef>
              <a:spcAft>
                <a:spcPts val="0"/>
              </a:spcAft>
              <a:buSzPts val="1400"/>
              <a:buChar char="○"/>
            </a:pPr>
            <a:r>
              <a:rPr lang="it"/>
              <a:t>La presenza di metodi virtuali comporta una penalità in termini di spazio (ogni istanza contiene un puntatore alla VTABLE) e di tempo (ogni chiamata deve essere risolta passando tramite la VTABLE)</a:t>
            </a:r>
            <a:endParaRPr/>
          </a:p>
          <a:p>
            <a:pPr indent="-317500" lvl="1" marL="914400" rtl="0" algn="l">
              <a:spcBef>
                <a:spcPts val="0"/>
              </a:spcBef>
              <a:spcAft>
                <a:spcPts val="0"/>
              </a:spcAft>
              <a:buSzPts val="1400"/>
              <a:buChar char="○"/>
            </a:pPr>
            <a:r>
              <a:rPr lang="it"/>
              <a:t>Una funzione membro non virtuale non ha costi aggiuntivi di chiamata</a:t>
            </a:r>
            <a:endParaRPr/>
          </a:p>
          <a:p>
            <a:pPr indent="-342900" lvl="0" marL="457200" rtl="0" algn="l">
              <a:spcBef>
                <a:spcPts val="0"/>
              </a:spcBef>
              <a:spcAft>
                <a:spcPts val="0"/>
              </a:spcAft>
              <a:buSzPts val="1800"/>
              <a:buChar char="●"/>
            </a:pPr>
            <a:r>
              <a:rPr lang="it"/>
              <a:t>E’ possibile omettere il corpo di una funzione virtuale, dichiarandola</a:t>
            </a:r>
            <a:r>
              <a:rPr lang="it"/>
              <a:t>  “ = 0; ”</a:t>
            </a:r>
            <a:endParaRPr/>
          </a:p>
          <a:p>
            <a:pPr indent="-317500" lvl="1" marL="914400" rtl="0" algn="l">
              <a:spcBef>
                <a:spcPts val="0"/>
              </a:spcBef>
              <a:spcAft>
                <a:spcPts val="0"/>
              </a:spcAft>
              <a:buSzPts val="1400"/>
              <a:buChar char="○"/>
            </a:pPr>
            <a:r>
              <a:rPr lang="it"/>
              <a:t>Questo rende la </a:t>
            </a:r>
            <a:r>
              <a:rPr b="1" lang="it">
                <a:solidFill>
                  <a:srgbClr val="0B5394"/>
                </a:solidFill>
              </a:rPr>
              <a:t>funzione</a:t>
            </a:r>
            <a:r>
              <a:rPr lang="it"/>
              <a:t> </a:t>
            </a:r>
            <a:r>
              <a:rPr b="1" lang="it">
                <a:solidFill>
                  <a:srgbClr val="0B5394"/>
                </a:solidFill>
              </a:rPr>
              <a:t>virtuale astratta</a:t>
            </a:r>
            <a:endParaRPr b="1">
              <a:solidFill>
                <a:srgbClr val="0B5394"/>
              </a:solidFill>
            </a:endParaRPr>
          </a:p>
          <a:p>
            <a:pPr indent="-342900" lvl="0" marL="457200" rtl="0" algn="l">
              <a:spcBef>
                <a:spcPts val="0"/>
              </a:spcBef>
              <a:spcAft>
                <a:spcPts val="0"/>
              </a:spcAft>
              <a:buSzPts val="1800"/>
              <a:buChar char="●"/>
            </a:pPr>
            <a:r>
              <a:rPr lang="it"/>
              <a:t>Se una classe contiene</a:t>
            </a:r>
            <a:r>
              <a:rPr lang="it"/>
              <a:t> almeno una funzione virtuale astratta diventa una </a:t>
            </a:r>
            <a:r>
              <a:rPr b="1" lang="it">
                <a:solidFill>
                  <a:srgbClr val="0B5394"/>
                </a:solidFill>
              </a:rPr>
              <a:t>classe astratta</a:t>
            </a:r>
            <a:endParaRPr b="1">
              <a:solidFill>
                <a:srgbClr val="0B5394"/>
              </a:solidFill>
            </a:endParaRPr>
          </a:p>
          <a:p>
            <a:pPr indent="-317500" lvl="1" marL="914400" rtl="0" algn="l">
              <a:spcBef>
                <a:spcPts val="0"/>
              </a:spcBef>
              <a:spcAft>
                <a:spcPts val="0"/>
              </a:spcAft>
              <a:buSzPts val="1400"/>
              <a:buChar char="○"/>
            </a:pPr>
            <a:r>
              <a:rPr lang="it"/>
              <a:t>Classi di questo tipo non possono essere istanziate direttamente, ma possono essere usate come classi base da cui derivare </a:t>
            </a:r>
            <a:r>
              <a:rPr lang="it"/>
              <a:t>sottoclassi</a:t>
            </a:r>
            <a:r>
              <a:rPr lang="it"/>
              <a:t> concrete, purché dotate di un’implementazione per tutti i metodi astratti</a:t>
            </a:r>
            <a:endParaRPr/>
          </a:p>
          <a:p>
            <a:pPr indent="-342900" lvl="0" marL="457200" rtl="0" algn="l">
              <a:spcBef>
                <a:spcPts val="0"/>
              </a:spcBef>
              <a:spcAft>
                <a:spcPts val="0"/>
              </a:spcAft>
              <a:buSzPts val="1800"/>
              <a:buChar char="●"/>
            </a:pPr>
            <a:r>
              <a:rPr lang="it"/>
              <a:t>Una </a:t>
            </a:r>
            <a:r>
              <a:rPr b="1" lang="it">
                <a:solidFill>
                  <a:srgbClr val="0B5394"/>
                </a:solidFill>
              </a:rPr>
              <a:t>classe astratta pura</a:t>
            </a:r>
            <a:r>
              <a:rPr lang="it"/>
              <a:t> contiene solo funzioni virtuali astratte</a:t>
            </a:r>
            <a:endParaRPr/>
          </a:p>
          <a:p>
            <a:pPr indent="-317500" lvl="1" marL="914400" rtl="0" algn="l">
              <a:spcBef>
                <a:spcPts val="0"/>
              </a:spcBef>
              <a:spcAft>
                <a:spcPts val="0"/>
              </a:spcAft>
              <a:buSzPts val="1400"/>
              <a:buChar char="○"/>
            </a:pPr>
            <a:r>
              <a:rPr lang="it"/>
              <a:t>Equivalente a quella che in altri linguaggi di programmazione si chiamano </a:t>
            </a:r>
            <a:r>
              <a:rPr b="1" lang="it">
                <a:solidFill>
                  <a:srgbClr val="0B5394"/>
                </a:solidFill>
              </a:rPr>
              <a:t>interfacce</a:t>
            </a:r>
            <a:r>
              <a:rPr lang="it"/>
              <a:t> (es. Java, C#)</a:t>
            </a:r>
            <a:endParaRPr/>
          </a:p>
        </p:txBody>
      </p:sp>
      <p:pic>
        <p:nvPicPr>
          <p:cNvPr id="138" name="Google Shape;138;p20"/>
          <p:cNvPicPr preferRelativeResize="0"/>
          <p:nvPr/>
        </p:nvPicPr>
        <p:blipFill>
          <a:blip r:embed="rId3">
            <a:alphaModFix/>
          </a:blip>
          <a:stretch>
            <a:fillRect/>
          </a:stretch>
        </p:blipFill>
        <p:spPr>
          <a:xfrm>
            <a:off x="7863500" y="0"/>
            <a:ext cx="1280500" cy="1280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Tratti</a:t>
            </a:r>
            <a:endParaRPr/>
          </a:p>
        </p:txBody>
      </p:sp>
      <p:sp>
        <p:nvSpPr>
          <p:cNvPr id="144" name="Google Shape;144;p21"/>
          <p:cNvSpPr txBox="1"/>
          <p:nvPr>
            <p:ph idx="1" type="body"/>
          </p:nvPr>
        </p:nvSpPr>
        <p:spPr>
          <a:xfrm>
            <a:off x="311700" y="1280528"/>
            <a:ext cx="8520600" cy="37959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it"/>
              <a:t>I tratti in Rust costituiscono l’equivalente delle interfacce di Java e C# o delle classi astratte pure in C++</a:t>
            </a:r>
            <a:endParaRPr/>
          </a:p>
          <a:p>
            <a:pPr indent="-317500" lvl="1" marL="914400" rtl="0" algn="l">
              <a:spcBef>
                <a:spcPts val="0"/>
              </a:spcBef>
              <a:spcAft>
                <a:spcPts val="0"/>
              </a:spcAft>
              <a:buSzPts val="1400"/>
              <a:buChar char="○"/>
            </a:pPr>
            <a:r>
              <a:rPr b="1" lang="it">
                <a:solidFill>
                  <a:srgbClr val="0B5394"/>
                </a:solidFill>
              </a:rPr>
              <a:t>Un tratto definisce un insieme di metodi,</a:t>
            </a:r>
            <a:r>
              <a:rPr lang="it"/>
              <a:t> eventualmente associando loro un’implementazione di default</a:t>
            </a:r>
            <a:endParaRPr/>
          </a:p>
          <a:p>
            <a:pPr indent="-342900" lvl="0" marL="457200" rtl="0" algn="l">
              <a:spcBef>
                <a:spcPts val="0"/>
              </a:spcBef>
              <a:spcAft>
                <a:spcPts val="0"/>
              </a:spcAft>
              <a:buSzPts val="1800"/>
              <a:buChar char="●"/>
            </a:pPr>
            <a:r>
              <a:rPr lang="it"/>
              <a:t>Un tratto esprime la capacità di un tipo di eseguire una certa funzionalità</a:t>
            </a:r>
            <a:endParaRPr/>
          </a:p>
          <a:p>
            <a:pPr indent="-317500" lvl="1" marL="914400" rtl="0" algn="l">
              <a:spcBef>
                <a:spcPts val="0"/>
              </a:spcBef>
              <a:spcAft>
                <a:spcPts val="0"/>
              </a:spcAft>
              <a:buSzPts val="1400"/>
              <a:buChar char="○"/>
            </a:pPr>
            <a:r>
              <a:rPr lang="it"/>
              <a:t>Un tipo che implementa </a:t>
            </a:r>
            <a:r>
              <a:rPr b="1" lang="it">
                <a:solidFill>
                  <a:srgbClr val="0B5394"/>
                </a:solidFill>
                <a:latin typeface="Consolas"/>
                <a:ea typeface="Consolas"/>
                <a:cs typeface="Consolas"/>
                <a:sym typeface="Consolas"/>
              </a:rPr>
              <a:t>std::io::Write</a:t>
            </a:r>
            <a:r>
              <a:rPr lang="it"/>
              <a:t> può scrivere dei byte</a:t>
            </a:r>
            <a:endParaRPr/>
          </a:p>
          <a:p>
            <a:pPr indent="-317500" lvl="1" marL="914400" rtl="0" algn="l">
              <a:spcBef>
                <a:spcPts val="0"/>
              </a:spcBef>
              <a:spcAft>
                <a:spcPts val="0"/>
              </a:spcAft>
              <a:buSzPts val="1400"/>
              <a:buChar char="○"/>
            </a:pPr>
            <a:r>
              <a:rPr lang="it"/>
              <a:t>Un tipo che implementa </a:t>
            </a:r>
            <a:r>
              <a:rPr b="1" lang="it">
                <a:solidFill>
                  <a:srgbClr val="0B5394"/>
                </a:solidFill>
                <a:latin typeface="Consolas"/>
                <a:ea typeface="Consolas"/>
                <a:cs typeface="Consolas"/>
                <a:sym typeface="Consolas"/>
              </a:rPr>
              <a:t>std::iter::Iterator</a:t>
            </a:r>
            <a:r>
              <a:rPr lang="it"/>
              <a:t> può produrre una sequenza di valori</a:t>
            </a:r>
            <a:endParaRPr/>
          </a:p>
          <a:p>
            <a:pPr indent="-317500" lvl="1" marL="914400" rtl="0" algn="l">
              <a:spcBef>
                <a:spcPts val="0"/>
              </a:spcBef>
              <a:spcAft>
                <a:spcPts val="0"/>
              </a:spcAft>
              <a:buSzPts val="1400"/>
              <a:buChar char="○"/>
            </a:pPr>
            <a:r>
              <a:rPr lang="it"/>
              <a:t>Un tipo che implementa </a:t>
            </a:r>
            <a:r>
              <a:rPr b="1" lang="it">
                <a:solidFill>
                  <a:srgbClr val="0B5394"/>
                </a:solidFill>
                <a:latin typeface="Consolas"/>
                <a:ea typeface="Consolas"/>
                <a:cs typeface="Consolas"/>
                <a:sym typeface="Consolas"/>
              </a:rPr>
              <a:t>std::clone::Clone</a:t>
            </a:r>
            <a:r>
              <a:rPr lang="it"/>
              <a:t> può creare copie del proprio valore</a:t>
            </a:r>
            <a:endParaRPr/>
          </a:p>
          <a:p>
            <a:pPr indent="-317500" lvl="1" marL="914400" rtl="0" algn="l">
              <a:spcBef>
                <a:spcPts val="0"/>
              </a:spcBef>
              <a:spcAft>
                <a:spcPts val="0"/>
              </a:spcAft>
              <a:buSzPts val="1400"/>
              <a:buChar char="○"/>
            </a:pPr>
            <a:r>
              <a:rPr lang="it"/>
              <a:t>Un tipo che implementa </a:t>
            </a:r>
            <a:r>
              <a:rPr b="1" lang="it">
                <a:solidFill>
                  <a:srgbClr val="0B5394"/>
                </a:solidFill>
                <a:latin typeface="Consolas"/>
                <a:ea typeface="Consolas"/>
                <a:cs typeface="Consolas"/>
                <a:sym typeface="Consolas"/>
              </a:rPr>
              <a:t>std::fmt::Debug</a:t>
            </a:r>
            <a:r>
              <a:rPr lang="it"/>
              <a:t> può essere stampato tramite </a:t>
            </a:r>
            <a:r>
              <a:rPr b="1" lang="it">
                <a:solidFill>
                  <a:srgbClr val="0B5394"/>
                </a:solidFill>
                <a:latin typeface="Consolas"/>
                <a:ea typeface="Consolas"/>
                <a:cs typeface="Consolas"/>
                <a:sym typeface="Consolas"/>
              </a:rPr>
              <a:t>println!()</a:t>
            </a:r>
            <a:r>
              <a:rPr lang="it"/>
              <a:t> usando il formato </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A differenza di quanto accade in C++ o Java, se si invoca su un valore una funzione relativa ad un tratto, non si ha - normalmente - un costo aggiuntivo</a:t>
            </a:r>
            <a:endParaRPr/>
          </a:p>
          <a:p>
            <a:pPr indent="-317500" lvl="1" marL="914400" rtl="0" algn="l">
              <a:spcBef>
                <a:spcPts val="0"/>
              </a:spcBef>
              <a:spcAft>
                <a:spcPts val="0"/>
              </a:spcAft>
              <a:buSzPts val="1400"/>
              <a:buChar char="○"/>
            </a:pPr>
            <a:r>
              <a:rPr lang="it"/>
              <a:t>Né gli oggetti che implementano tratti hanno una penalità in termini di memoria per ospitare il puntatore alla VTABLE</a:t>
            </a:r>
            <a:endParaRPr/>
          </a:p>
          <a:p>
            <a:pPr indent="-317500" lvl="1" marL="914400" rtl="0" algn="l">
              <a:spcBef>
                <a:spcPts val="0"/>
              </a:spcBef>
              <a:spcAft>
                <a:spcPts val="0"/>
              </a:spcAft>
              <a:buSzPts val="1400"/>
              <a:buChar char="○"/>
            </a:pPr>
            <a:r>
              <a:rPr lang="it"/>
              <a:t>Tale costo si presenta solo quando si crea esplicitamente un riferimento dinamico (</a:t>
            </a:r>
            <a:r>
              <a:rPr b="1" lang="it">
                <a:solidFill>
                  <a:srgbClr val="0B5394"/>
                </a:solidFill>
                <a:latin typeface="Consolas"/>
                <a:ea typeface="Consolas"/>
                <a:cs typeface="Consolas"/>
                <a:sym typeface="Consolas"/>
              </a:rPr>
              <a:t>&amp;dyn TraitName</a:t>
            </a:r>
            <a:r>
              <a:rPr lang="it"/>
              <a:t>) </a:t>
            </a:r>
            <a:endParaRPr/>
          </a:p>
        </p:txBody>
      </p:sp>
      <p:sp>
        <p:nvSpPr>
          <p:cNvPr id="145" name="Google Shape;145;p21"/>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2"/>
          <p:cNvSpPr txBox="1"/>
          <p:nvPr>
            <p:ph type="title"/>
          </p:nvPr>
        </p:nvSpPr>
        <p:spPr>
          <a:xfrm>
            <a:off x="311700" y="494472"/>
            <a:ext cx="8520600" cy="636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t"/>
              <a:t>Definire ed usare un tratto</a:t>
            </a:r>
            <a:endParaRPr/>
          </a:p>
        </p:txBody>
      </p:sp>
      <p:sp>
        <p:nvSpPr>
          <p:cNvPr id="151" name="Google Shape;151;p22"/>
          <p:cNvSpPr txBox="1"/>
          <p:nvPr>
            <p:ph idx="1" type="body"/>
          </p:nvPr>
        </p:nvSpPr>
        <p:spPr>
          <a:xfrm>
            <a:off x="311700" y="1280528"/>
            <a:ext cx="8520600" cy="3795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t"/>
              <a:t>Si definisce un tratto con la sintassi</a:t>
            </a:r>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trait</a:t>
            </a:r>
            <a:r>
              <a:rPr b="1" lang="it">
                <a:latin typeface="Consolas"/>
                <a:ea typeface="Consolas"/>
                <a:cs typeface="Consolas"/>
                <a:sym typeface="Consolas"/>
              </a:rPr>
              <a:t> </a:t>
            </a:r>
            <a:r>
              <a:rPr b="1" i="1" lang="it">
                <a:latin typeface="Consolas"/>
                <a:ea typeface="Consolas"/>
                <a:cs typeface="Consolas"/>
                <a:sym typeface="Consolas"/>
              </a:rPr>
              <a:t>SomeTrait</a:t>
            </a:r>
            <a:r>
              <a:rPr b="1" lang="it">
                <a:latin typeface="Consolas"/>
                <a:ea typeface="Consolas"/>
                <a:cs typeface="Consolas"/>
                <a:sym typeface="Consolas"/>
              </a:rPr>
              <a:t> </a:t>
            </a:r>
            <a:r>
              <a:rPr b="1" lang="it">
                <a:solidFill>
                  <a:srgbClr val="0B5394"/>
                </a:solidFill>
                <a:latin typeface="Consolas"/>
                <a:ea typeface="Consolas"/>
                <a:cs typeface="Consolas"/>
                <a:sym typeface="Consolas"/>
              </a:rPr>
              <a:t>{ fn </a:t>
            </a:r>
            <a:r>
              <a:rPr b="1" i="1" lang="it">
                <a:latin typeface="Consolas"/>
                <a:ea typeface="Consolas"/>
                <a:cs typeface="Consolas"/>
                <a:sym typeface="Consolas"/>
              </a:rPr>
              <a:t>someOperation</a:t>
            </a:r>
            <a:r>
              <a:rPr b="1" lang="it">
                <a:solidFill>
                  <a:srgbClr val="0B5394"/>
                </a:solidFill>
                <a:latin typeface="Consolas"/>
                <a:ea typeface="Consolas"/>
                <a:cs typeface="Consolas"/>
                <a:sym typeface="Consolas"/>
              </a:rPr>
              <a:t>(&amp;mut self) -&gt; </a:t>
            </a:r>
            <a:r>
              <a:rPr b="1" i="1" lang="it">
                <a:latin typeface="Consolas"/>
                <a:ea typeface="Consolas"/>
                <a:cs typeface="Consolas"/>
                <a:sym typeface="Consolas"/>
              </a:rPr>
              <a:t>SomeResult</a:t>
            </a:r>
            <a:r>
              <a:rPr b="1" lang="it">
                <a:solidFill>
                  <a:srgbClr val="0B5394"/>
                </a:solidFill>
                <a:latin typeface="Consolas"/>
                <a:ea typeface="Consolas"/>
                <a:cs typeface="Consolas"/>
                <a:sym typeface="Consolas"/>
              </a:rPr>
              <a:t>;</a:t>
            </a:r>
            <a:r>
              <a:rPr b="1" lang="it">
                <a:latin typeface="Consolas"/>
                <a:ea typeface="Consolas"/>
                <a:cs typeface="Consolas"/>
                <a:sym typeface="Consolas"/>
              </a:rPr>
              <a:t> … </a:t>
            </a:r>
            <a:r>
              <a:rPr b="1" lang="it">
                <a:solidFill>
                  <a:srgbClr val="0B5394"/>
                </a:solidFill>
                <a:latin typeface="Consolas"/>
                <a:ea typeface="Consolas"/>
                <a:cs typeface="Consolas"/>
                <a:sym typeface="Consolas"/>
              </a:rPr>
              <a:t>}</a:t>
            </a:r>
            <a:endParaRPr b="1">
              <a:solidFill>
                <a:srgbClr val="0B5394"/>
              </a:solidFill>
              <a:latin typeface="Consolas"/>
              <a:ea typeface="Consolas"/>
              <a:cs typeface="Consolas"/>
              <a:sym typeface="Consolas"/>
            </a:endParaRPr>
          </a:p>
          <a:p>
            <a:pPr indent="-342900" lvl="0" marL="457200" rtl="0" algn="l">
              <a:spcBef>
                <a:spcPts val="0"/>
              </a:spcBef>
              <a:spcAft>
                <a:spcPts val="0"/>
              </a:spcAft>
              <a:buSzPts val="1800"/>
              <a:buChar char="●"/>
            </a:pPr>
            <a:r>
              <a:rPr lang="it"/>
              <a:t>Una struttura dati concreta, come struct od enum, può esplicitamente dichiarare di implementare un dato tratto attraverso il blocco seguente</a:t>
            </a:r>
            <a:endParaRPr/>
          </a:p>
          <a:p>
            <a:pPr indent="-317500" lvl="1" marL="914400" rtl="0" algn="l">
              <a:spcBef>
                <a:spcPts val="0"/>
              </a:spcBef>
              <a:spcAft>
                <a:spcPts val="0"/>
              </a:spcAft>
              <a:buSzPts val="1400"/>
              <a:buFont typeface="Consolas"/>
              <a:buChar char="○"/>
            </a:pPr>
            <a:r>
              <a:rPr b="1" lang="it">
                <a:solidFill>
                  <a:srgbClr val="0B5394"/>
                </a:solidFill>
                <a:latin typeface="Consolas"/>
                <a:ea typeface="Consolas"/>
                <a:cs typeface="Consolas"/>
                <a:sym typeface="Consolas"/>
              </a:rPr>
              <a:t>impl</a:t>
            </a:r>
            <a:r>
              <a:rPr b="1" lang="it">
                <a:latin typeface="Consolas"/>
                <a:ea typeface="Consolas"/>
                <a:cs typeface="Consolas"/>
                <a:sym typeface="Consolas"/>
              </a:rPr>
              <a:t> </a:t>
            </a:r>
            <a:r>
              <a:rPr b="1" i="1" lang="it">
                <a:latin typeface="Consolas"/>
                <a:ea typeface="Consolas"/>
                <a:cs typeface="Consolas"/>
                <a:sym typeface="Consolas"/>
              </a:rPr>
              <a:t>SomeTrait</a:t>
            </a:r>
            <a:r>
              <a:rPr b="1" lang="it">
                <a:latin typeface="Consolas"/>
                <a:ea typeface="Consolas"/>
                <a:cs typeface="Consolas"/>
                <a:sym typeface="Consolas"/>
              </a:rPr>
              <a:t> </a:t>
            </a:r>
            <a:r>
              <a:rPr b="1" lang="it">
                <a:solidFill>
                  <a:srgbClr val="0B5394"/>
                </a:solidFill>
                <a:latin typeface="Consolas"/>
                <a:ea typeface="Consolas"/>
                <a:cs typeface="Consolas"/>
                <a:sym typeface="Consolas"/>
              </a:rPr>
              <a:t>for</a:t>
            </a:r>
            <a:r>
              <a:rPr b="1" lang="it">
                <a:latin typeface="Consolas"/>
                <a:ea typeface="Consolas"/>
                <a:cs typeface="Consolas"/>
                <a:sym typeface="Consolas"/>
              </a:rPr>
              <a:t> </a:t>
            </a:r>
            <a:r>
              <a:rPr b="1" i="1" lang="it">
                <a:latin typeface="Consolas"/>
                <a:ea typeface="Consolas"/>
                <a:cs typeface="Consolas"/>
                <a:sym typeface="Consolas"/>
              </a:rPr>
              <a:t>SomeType</a:t>
            </a:r>
            <a:r>
              <a:rPr b="1" lang="it">
                <a:solidFill>
                  <a:srgbClr val="0B5394"/>
                </a:solidFill>
                <a:latin typeface="Consolas"/>
                <a:ea typeface="Consolas"/>
                <a:cs typeface="Consolas"/>
                <a:sym typeface="Consolas"/>
              </a:rPr>
              <a:t> {</a:t>
            </a:r>
            <a:r>
              <a:rPr b="1" lang="it">
                <a:latin typeface="Consolas"/>
                <a:ea typeface="Consolas"/>
                <a:cs typeface="Consolas"/>
                <a:sym typeface="Consolas"/>
              </a:rPr>
              <a:t> … </a:t>
            </a:r>
            <a:r>
              <a:rPr b="1" lang="it">
                <a:solidFill>
                  <a:srgbClr val="0B5394"/>
                </a:solidFill>
                <a:latin typeface="Consolas"/>
                <a:ea typeface="Consolas"/>
                <a:cs typeface="Consolas"/>
                <a:sym typeface="Consolas"/>
              </a:rPr>
              <a:t>}</a:t>
            </a:r>
            <a:r>
              <a:rPr lang="it">
                <a:latin typeface="Consolas"/>
                <a:ea typeface="Consolas"/>
                <a:cs typeface="Consolas"/>
                <a:sym typeface="Consolas"/>
              </a:rPr>
              <a:t> </a:t>
            </a:r>
            <a:endParaRPr>
              <a:latin typeface="Consolas"/>
              <a:ea typeface="Consolas"/>
              <a:cs typeface="Consolas"/>
              <a:sym typeface="Consolas"/>
            </a:endParaRPr>
          </a:p>
          <a:p>
            <a:pPr indent="-342900" lvl="0" marL="457200" rtl="0" algn="l">
              <a:spcBef>
                <a:spcPts val="0"/>
              </a:spcBef>
              <a:spcAft>
                <a:spcPts val="0"/>
              </a:spcAft>
              <a:buSzPts val="1800"/>
              <a:buChar char="●"/>
            </a:pPr>
            <a:r>
              <a:rPr lang="it"/>
              <a:t>Dato un valore il cui tipo implementa un tratto, è possibile invocare su tale valore i metodi del tratto, con la normale sintassi basata sul ‘.’</a:t>
            </a:r>
            <a:endParaRPr/>
          </a:p>
          <a:p>
            <a:pPr indent="-317500" lvl="1" marL="914400" rtl="0" algn="l">
              <a:spcBef>
                <a:spcPts val="0"/>
              </a:spcBef>
              <a:spcAft>
                <a:spcPts val="0"/>
              </a:spcAft>
              <a:buSzPts val="1400"/>
              <a:buChar char="○"/>
            </a:pPr>
            <a:r>
              <a:rPr lang="it"/>
              <a:t>A condizione che il tratto sia stato dichiarato nello stesso crate o che sia stata importato attraverso il costrutto</a:t>
            </a:r>
            <a:br>
              <a:rPr lang="it"/>
            </a:br>
            <a:r>
              <a:rPr b="1" lang="it">
                <a:solidFill>
                  <a:srgbClr val="0B5394"/>
                </a:solidFill>
                <a:latin typeface="Consolas"/>
                <a:ea typeface="Consolas"/>
                <a:cs typeface="Consolas"/>
                <a:sym typeface="Consolas"/>
              </a:rPr>
              <a:t>use </a:t>
            </a:r>
            <a:r>
              <a:rPr b="1" i="1" lang="it">
                <a:latin typeface="Consolas"/>
                <a:ea typeface="Consolas"/>
                <a:cs typeface="Consolas"/>
                <a:sym typeface="Consolas"/>
              </a:rPr>
              <a:t>SomeNamespace</a:t>
            </a:r>
            <a:r>
              <a:rPr b="1" lang="it">
                <a:solidFill>
                  <a:srgbClr val="0B5394"/>
                </a:solidFill>
                <a:latin typeface="Consolas"/>
                <a:ea typeface="Consolas"/>
                <a:cs typeface="Consolas"/>
                <a:sym typeface="Consolas"/>
              </a:rPr>
              <a:t>::</a:t>
            </a:r>
            <a:r>
              <a:rPr b="1" i="1" lang="it">
                <a:latin typeface="Consolas"/>
                <a:ea typeface="Consolas"/>
                <a:cs typeface="Consolas"/>
                <a:sym typeface="Consolas"/>
              </a:rPr>
              <a:t>SomeTrait</a:t>
            </a:r>
            <a:r>
              <a:rPr b="1" lang="it">
                <a:solidFill>
                  <a:srgbClr val="0B5394"/>
                </a:solidFill>
                <a:latin typeface="Consolas"/>
                <a:ea typeface="Consolas"/>
                <a:cs typeface="Consolas"/>
                <a:sym typeface="Consolas"/>
              </a:rPr>
              <a:t>;</a:t>
            </a:r>
            <a:endParaRPr/>
          </a:p>
          <a:p>
            <a:pPr indent="-317500" lvl="1" marL="914400" rtl="0" algn="l">
              <a:spcBef>
                <a:spcPts val="0"/>
              </a:spcBef>
              <a:spcAft>
                <a:spcPts val="0"/>
              </a:spcAft>
              <a:buSzPts val="1400"/>
              <a:buChar char="○"/>
            </a:pPr>
            <a:r>
              <a:rPr lang="it"/>
              <a:t>Alcuni tratti (come Clone e Iter) non necessitano di essere importati esplicitamente in quanto fanno parte di una porzione di codice della libreria standard (il cosiddetto preludio) che viene importato automaticamente in ogni crate</a:t>
            </a:r>
            <a:endParaRPr/>
          </a:p>
        </p:txBody>
      </p:sp>
      <p:sp>
        <p:nvSpPr>
          <p:cNvPr id="152" name="Google Shape;152;p22"/>
          <p:cNvSpPr txBox="1"/>
          <p:nvPr>
            <p:ph idx="12" type="sldNum"/>
          </p:nvPr>
        </p:nvSpPr>
        <p:spPr>
          <a:xfrm>
            <a:off x="8472458" y="5298339"/>
            <a:ext cx="548700" cy="4374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Polito">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