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a2385e0d9_0_4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a2385e0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2385e0d9_0_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2385e0d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48571d88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48571d8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0b48571d88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0b48571d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ab265b86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ab265b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ab265b867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ab265b8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ab265b867_0_2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ab265b86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ab265b867_0_3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ab265b8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0ab265b867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0ab265b86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ab265b867_0_5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ab265b86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0a2385e0d9_0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0a2385e0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ab265b867_0_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ab265b86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0ab265b867_0_7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0ab265b86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ab265b867_0_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ab265b86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ab265b867_0_7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ab265b86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ab265b867_0_9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ab265b86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ab265b867_0_6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ab265b86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ab265b867_0_1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ab265b86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ab265b867_0_14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ab265b86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ab265b867_0_17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ab265b86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ab265b867_0_18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ab265b86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a2385e0d9_0_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a2385e0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c2bc5abcc8_0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c2bc5abc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c78d8eb3b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c78d8eb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a2385e0d9_0_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a2385e0d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a2385e0d9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a2385e0d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a2385e0d9_0_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a2385e0d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a2385e0d9_0_6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a2385e0d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a2385e0d9_0_6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a2385e0d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a2385e0d9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a2385e0d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18941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42158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medium.com/coderhack-com/functional-programming-using-rust-3776c10cfc6" TargetMode="External"/><Relationship Id="rId4" Type="http://schemas.openxmlformats.org/officeDocument/2006/relationships/hyperlink" Target="https://marketsplash.com/tutorials/rust/rust-functional-programming/" TargetMode="External"/><Relationship Id="rId5" Type="http://schemas.openxmlformats.org/officeDocument/2006/relationships/hyperlink" Target="https://dhghomon.github.io/easy_rust/Chapter_37.html" TargetMode="External"/><Relationship Id="rId6" Type="http://schemas.openxmlformats.org/officeDocument/2006/relationships/hyperlink" Target="https://hashrust.com/blog/a-guide-to-closures-in-rust/" TargetMode="External"/><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8941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Lifetime </a:t>
            </a:r>
            <a:endParaRPr/>
          </a:p>
        </p:txBody>
      </p:sp>
      <p:sp>
        <p:nvSpPr>
          <p:cNvPr id="57" name="Google Shape;57;p13"/>
          <p:cNvSpPr txBox="1"/>
          <p:nvPr>
            <p:ph idx="1" type="subTitle"/>
          </p:nvPr>
        </p:nvSpPr>
        <p:spPr>
          <a:xfrm>
            <a:off x="311700" y="42158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Riferimenti ed esistenza in vita</a:t>
            </a:r>
            <a:endParaRPr/>
          </a:p>
        </p:txBody>
      </p:sp>
      <p:pic>
        <p:nvPicPr>
          <p:cNvPr id="58" name="Google Shape;58;p13"/>
          <p:cNvPicPr preferRelativeResize="0"/>
          <p:nvPr/>
        </p:nvPicPr>
        <p:blipFill>
          <a:blip r:embed="rId3">
            <a:alphaModFix/>
          </a:blip>
          <a:stretch>
            <a:fillRect/>
          </a:stretch>
        </p:blipFill>
        <p:spPr>
          <a:xfrm>
            <a:off x="3619500" y="8450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Elisione dei tempi di vita</a:t>
            </a:r>
            <a:endParaRPr/>
          </a:p>
        </p:txBody>
      </p:sp>
      <p:sp>
        <p:nvSpPr>
          <p:cNvPr id="126" name="Google Shape;126;p2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per default, provvede ad assegnare, ad ogni riferimento presente in una struttura dati o tra i parametri di una funzione, un tempo di vita distinto</a:t>
            </a:r>
            <a:endParaRPr/>
          </a:p>
          <a:p>
            <a:pPr indent="-317500" lvl="1" marL="914400" rtl="0" algn="l">
              <a:spcBef>
                <a:spcPts val="0"/>
              </a:spcBef>
              <a:spcAft>
                <a:spcPts val="0"/>
              </a:spcAft>
              <a:buSzPts val="1400"/>
              <a:buChar char="○"/>
            </a:pPr>
            <a:r>
              <a:rPr lang="it"/>
              <a:t>Tali tempi di vita si propagano al codice che fa uso di tale struttura dati e, in assenza di ambiguità, non richiede di esplicitare gli identificatori dei tempi di vita</a:t>
            </a:r>
            <a:endParaRPr/>
          </a:p>
        </p:txBody>
      </p:sp>
      <p:sp>
        <p:nvSpPr>
          <p:cNvPr id="127" name="Google Shape;127;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28" name="Google Shape;128;p22"/>
          <p:cNvSpPr txBox="1"/>
          <p:nvPr/>
        </p:nvSpPr>
        <p:spPr>
          <a:xfrm>
            <a:off x="277200" y="2707800"/>
            <a:ext cx="3879300" cy="21240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struct Point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x: &amp;i32,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y: &amp;i32,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fun scale(r: &amp;i32, p: Point) -&gt; i32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 * (p.x * p.x + p.y * p.y)</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
        <p:nvSpPr>
          <p:cNvPr id="129" name="Google Shape;129;p22"/>
          <p:cNvSpPr txBox="1"/>
          <p:nvPr/>
        </p:nvSpPr>
        <p:spPr>
          <a:xfrm>
            <a:off x="4419600" y="2707800"/>
            <a:ext cx="4514700" cy="21240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struct Point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x: &amp;</a:t>
            </a:r>
            <a:r>
              <a:rPr b="1" lang="it">
                <a:solidFill>
                  <a:srgbClr val="BF1B1B"/>
                </a:solidFill>
                <a:latin typeface="Consolas"/>
                <a:ea typeface="Consolas"/>
                <a:cs typeface="Consolas"/>
                <a:sym typeface="Consolas"/>
              </a:rPr>
              <a:t>'a</a:t>
            </a:r>
            <a:r>
              <a:rPr b="1" lang="it">
                <a:latin typeface="Consolas"/>
                <a:ea typeface="Consolas"/>
                <a:cs typeface="Consolas"/>
                <a:sym typeface="Consolas"/>
              </a:rPr>
              <a:t> </a:t>
            </a:r>
            <a:r>
              <a:rPr b="1" lang="it">
                <a:latin typeface="Consolas"/>
                <a:ea typeface="Consolas"/>
                <a:cs typeface="Consolas"/>
                <a:sym typeface="Consolas"/>
              </a:rPr>
              <a:t>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y: &amp;</a:t>
            </a:r>
            <a:r>
              <a:rPr b="1" lang="it">
                <a:solidFill>
                  <a:srgbClr val="BF1B1B"/>
                </a:solidFill>
                <a:latin typeface="Consolas"/>
                <a:ea typeface="Consolas"/>
                <a:cs typeface="Consolas"/>
                <a:sym typeface="Consolas"/>
              </a:rPr>
              <a:t>'</a:t>
            </a:r>
            <a:r>
              <a:rPr b="1" lang="it">
                <a:solidFill>
                  <a:srgbClr val="BF1B1B"/>
                </a:solidFill>
                <a:latin typeface="Consolas"/>
                <a:ea typeface="Consolas"/>
                <a:cs typeface="Consolas"/>
                <a:sym typeface="Consolas"/>
              </a:rPr>
              <a:t>b</a:t>
            </a:r>
            <a:r>
              <a:rPr b="1" lang="it">
                <a:latin typeface="Consolas"/>
                <a:ea typeface="Consolas"/>
                <a:cs typeface="Consolas"/>
                <a:sym typeface="Consolas"/>
              </a:rPr>
              <a:t> i32,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fun scale&lt;</a:t>
            </a:r>
            <a:r>
              <a:rPr b="1" lang="it">
                <a:solidFill>
                  <a:srgbClr val="BF1B1B"/>
                </a:solidFill>
                <a:latin typeface="Consolas"/>
                <a:ea typeface="Consolas"/>
                <a:cs typeface="Consolas"/>
                <a:sym typeface="Consolas"/>
              </a:rPr>
              <a:t>'a</a:t>
            </a:r>
            <a:r>
              <a:rPr b="1" lang="it">
                <a:latin typeface="Consolas"/>
                <a:ea typeface="Consolas"/>
                <a:cs typeface="Consolas"/>
                <a:sym typeface="Consolas"/>
              </a:rPr>
              <a:t>,</a:t>
            </a:r>
            <a:r>
              <a:rPr b="1" lang="it">
                <a:solidFill>
                  <a:srgbClr val="BF1B1B"/>
                </a:solidFill>
                <a:latin typeface="Consolas"/>
                <a:ea typeface="Consolas"/>
                <a:cs typeface="Consolas"/>
                <a:sym typeface="Consolas"/>
              </a:rPr>
              <a:t>'b</a:t>
            </a:r>
            <a:r>
              <a:rPr b="1" lang="it">
                <a:latin typeface="Consolas"/>
                <a:ea typeface="Consolas"/>
                <a:cs typeface="Consolas"/>
                <a:sym typeface="Consolas"/>
              </a:rPr>
              <a:t>,</a:t>
            </a:r>
            <a:r>
              <a:rPr b="1" lang="it">
                <a:solidFill>
                  <a:srgbClr val="BF1B1B"/>
                </a:solidFill>
                <a:latin typeface="Consolas"/>
                <a:ea typeface="Consolas"/>
                <a:cs typeface="Consolas"/>
                <a:sym typeface="Consolas"/>
              </a:rPr>
              <a:t>'c</a:t>
            </a:r>
            <a:r>
              <a:rPr b="1" lang="it">
                <a:latin typeface="Consolas"/>
                <a:ea typeface="Consolas"/>
                <a:cs typeface="Consolas"/>
                <a:sym typeface="Consolas"/>
              </a:rPr>
              <a:t>&gt; </a:t>
            </a:r>
            <a:r>
              <a:rPr b="1" lang="it">
                <a:latin typeface="Consolas"/>
                <a:ea typeface="Consolas"/>
                <a:cs typeface="Consolas"/>
                <a:sym typeface="Consolas"/>
              </a:rPr>
              <a:t>(r: &amp;</a:t>
            </a:r>
            <a:r>
              <a:rPr b="1" lang="it">
                <a:solidFill>
                  <a:srgbClr val="BF1B1B"/>
                </a:solidFill>
                <a:latin typeface="Consolas"/>
                <a:ea typeface="Consolas"/>
                <a:cs typeface="Consolas"/>
                <a:sym typeface="Consolas"/>
              </a:rPr>
              <a:t>'a</a:t>
            </a:r>
            <a:r>
              <a:rPr b="1" lang="it">
                <a:latin typeface="Consolas"/>
                <a:ea typeface="Consolas"/>
                <a:cs typeface="Consolas"/>
                <a:sym typeface="Consolas"/>
              </a:rPr>
              <a:t> </a:t>
            </a:r>
            <a:r>
              <a:rPr b="1" lang="it">
                <a:latin typeface="Consolas"/>
                <a:ea typeface="Consolas"/>
                <a:cs typeface="Consolas"/>
                <a:sym typeface="Consolas"/>
              </a:rPr>
              <a:t>i32, </a:t>
            </a:r>
            <a:br>
              <a:rPr b="1" lang="it">
                <a:latin typeface="Consolas"/>
                <a:ea typeface="Consolas"/>
                <a:cs typeface="Consolas"/>
                <a:sym typeface="Consolas"/>
              </a:rPr>
            </a:br>
            <a:r>
              <a:rPr b="1" lang="it">
                <a:latin typeface="Consolas"/>
                <a:ea typeface="Consolas"/>
                <a:cs typeface="Consolas"/>
                <a:sym typeface="Consolas"/>
              </a:rPr>
              <a:t>                 p: Point</a:t>
            </a:r>
            <a:r>
              <a:rPr b="1" lang="it">
                <a:solidFill>
                  <a:schemeClr val="dk1"/>
                </a:solidFill>
                <a:latin typeface="Consolas"/>
                <a:ea typeface="Consolas"/>
                <a:cs typeface="Consolas"/>
                <a:sym typeface="Consolas"/>
              </a:rPr>
              <a:t>&lt;</a:t>
            </a:r>
            <a:r>
              <a:rPr b="1" lang="it">
                <a:solidFill>
                  <a:srgbClr val="BF1B1B"/>
                </a:solidFill>
                <a:latin typeface="Consolas"/>
                <a:ea typeface="Consolas"/>
                <a:cs typeface="Consolas"/>
                <a:sym typeface="Consolas"/>
              </a:rPr>
              <a:t>'b</a:t>
            </a:r>
            <a:r>
              <a:rPr b="1" lang="it">
                <a:solidFill>
                  <a:schemeClr val="dk1"/>
                </a:solidFill>
                <a:latin typeface="Consolas"/>
                <a:ea typeface="Consolas"/>
                <a:cs typeface="Consolas"/>
                <a:sym typeface="Consolas"/>
              </a:rPr>
              <a:t>, </a:t>
            </a:r>
            <a:r>
              <a:rPr b="1" lang="it">
                <a:solidFill>
                  <a:srgbClr val="BF1B1B"/>
                </a:solidFill>
                <a:latin typeface="Consolas"/>
                <a:ea typeface="Consolas"/>
                <a:cs typeface="Consolas"/>
                <a:sym typeface="Consolas"/>
              </a:rPr>
              <a:t>'c</a:t>
            </a:r>
            <a:r>
              <a:rPr b="1" lang="it">
                <a:solidFill>
                  <a:schemeClr val="dk1"/>
                </a:solidFill>
                <a:latin typeface="Consolas"/>
                <a:ea typeface="Consolas"/>
                <a:cs typeface="Consolas"/>
                <a:sym typeface="Consolas"/>
              </a:rPr>
              <a:t>&gt;</a:t>
            </a:r>
            <a:r>
              <a:rPr b="1" lang="it">
                <a:latin typeface="Consolas"/>
                <a:ea typeface="Consolas"/>
                <a:cs typeface="Consolas"/>
                <a:sym typeface="Consolas"/>
              </a:rPr>
              <a:t>) -&gt; i32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 * (p.x * p.x + p.y * p.y)</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Elisione dei tempi di vita</a:t>
            </a:r>
            <a:endParaRPr/>
          </a:p>
        </p:txBody>
      </p:sp>
      <p:sp>
        <p:nvSpPr>
          <p:cNvPr id="135" name="Google Shape;135;p2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una funzione </a:t>
            </a:r>
            <a:r>
              <a:rPr b="1" lang="it">
                <a:solidFill>
                  <a:srgbClr val="0B5394"/>
                </a:solidFill>
              </a:rPr>
              <a:t>restituisce un riferimento</a:t>
            </a:r>
            <a:r>
              <a:rPr lang="it"/>
              <a:t> o un tipo che contiene - direttamente o indirettamente - un riferimento, occorre disambiguare il tempo di vita del valore ritornato</a:t>
            </a:r>
            <a:endParaRPr/>
          </a:p>
          <a:p>
            <a:pPr indent="-317500" lvl="1" marL="914400" rtl="0" algn="l">
              <a:spcBef>
                <a:spcPts val="0"/>
              </a:spcBef>
              <a:spcAft>
                <a:spcPts val="0"/>
              </a:spcAft>
              <a:buSzPts val="1400"/>
              <a:buChar char="○"/>
            </a:pPr>
            <a:r>
              <a:rPr lang="it"/>
              <a:t>Se c’è un solo parametro in ingresso dotato di tempo di vita, Rust assume che quello debba essere il tempo di vita del risultato</a:t>
            </a:r>
            <a:endParaRPr/>
          </a:p>
          <a:p>
            <a:pPr indent="-317500" lvl="1" marL="914400" rtl="0" algn="l">
              <a:spcBef>
                <a:spcPts val="0"/>
              </a:spcBef>
              <a:spcAft>
                <a:spcPts val="0"/>
              </a:spcAft>
              <a:buSzPts val="1400"/>
              <a:buChar char="○"/>
            </a:pPr>
            <a:r>
              <a:rPr lang="it"/>
              <a:t>Se sono presenti più parametri in ingresso con tempo di vita, tocca al programmatore esplicitare quale debba essere il tempo di vita da associare al risultato</a:t>
            </a:r>
            <a:endParaRPr/>
          </a:p>
          <a:p>
            <a:pPr indent="-342900" lvl="0" marL="457200" rtl="0" algn="l">
              <a:spcBef>
                <a:spcPts val="0"/>
              </a:spcBef>
              <a:spcAft>
                <a:spcPts val="0"/>
              </a:spcAft>
              <a:buSzPts val="1800"/>
              <a:buChar char="●"/>
            </a:pPr>
            <a:r>
              <a:rPr lang="it"/>
              <a:t>Nel caso di metodi che accedono a </a:t>
            </a:r>
            <a:r>
              <a:rPr b="1" lang="it">
                <a:solidFill>
                  <a:srgbClr val="0B5394"/>
                </a:solidFill>
              </a:rPr>
              <a:t>self</a:t>
            </a:r>
            <a:r>
              <a:rPr lang="it"/>
              <a:t> tramite un riferimento, Rust assume che il tempo di vita da associare al risultato </a:t>
            </a:r>
            <a:r>
              <a:rPr b="1" lang="it">
                <a:solidFill>
                  <a:srgbClr val="0B5394"/>
                </a:solidFill>
              </a:rPr>
              <a:t>sia quello del riferimento a self</a:t>
            </a:r>
            <a:endParaRPr b="1">
              <a:solidFill>
                <a:srgbClr val="0B5394"/>
              </a:solidFill>
            </a:endParaRPr>
          </a:p>
          <a:p>
            <a:pPr indent="-317500" lvl="1" marL="914400" rtl="0" algn="l">
              <a:spcBef>
                <a:spcPts val="0"/>
              </a:spcBef>
              <a:spcAft>
                <a:spcPts val="0"/>
              </a:spcAft>
              <a:buSzPts val="1400"/>
              <a:buChar char="○"/>
            </a:pPr>
            <a:r>
              <a:rPr lang="it"/>
              <a:t>Questo parte dal presupposto che se un metodo di un oggetto restituisce un dato preso a prestito (borrow), questo sia stato preso dai dati posseduti dall’oggetto stesso</a:t>
            </a:r>
            <a:endParaRPr/>
          </a:p>
        </p:txBody>
      </p:sp>
      <p:sp>
        <p:nvSpPr>
          <p:cNvPr id="136" name="Google Shape;136;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311708" y="18941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Chiusure</a:t>
            </a:r>
            <a:endParaRPr/>
          </a:p>
        </p:txBody>
      </p:sp>
      <p:sp>
        <p:nvSpPr>
          <p:cNvPr id="142" name="Google Shape;142;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3" name="Google Shape;143;p24"/>
          <p:cNvPicPr preferRelativeResize="0"/>
          <p:nvPr/>
        </p:nvPicPr>
        <p:blipFill>
          <a:blip r:embed="rId3">
            <a:alphaModFix/>
          </a:blip>
          <a:stretch>
            <a:fillRect/>
          </a:stretch>
        </p:blipFill>
        <p:spPr>
          <a:xfrm>
            <a:off x="3619500" y="361625"/>
            <a:ext cx="1905000" cy="1905000"/>
          </a:xfrm>
          <a:prstGeom prst="rect">
            <a:avLst/>
          </a:prstGeom>
          <a:noFill/>
          <a:ln>
            <a:noFill/>
          </a:ln>
        </p:spPr>
      </p:pic>
      <p:sp>
        <p:nvSpPr>
          <p:cNvPr id="144" name="Google Shape;144;p24"/>
          <p:cNvSpPr txBox="1"/>
          <p:nvPr>
            <p:ph idx="1" type="subTitle"/>
          </p:nvPr>
        </p:nvSpPr>
        <p:spPr>
          <a:xfrm>
            <a:off x="311700" y="42158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Funzioni lambda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e chiusure</a:t>
            </a:r>
            <a:endParaRPr/>
          </a:p>
        </p:txBody>
      </p:sp>
      <p:sp>
        <p:nvSpPr>
          <p:cNvPr id="150" name="Google Shape;150;p2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La programmazione in stile funzionale introduce il concetto di </a:t>
            </a:r>
            <a:r>
              <a:rPr b="1" lang="it">
                <a:solidFill>
                  <a:srgbClr val="0B5394"/>
                </a:solidFill>
              </a:rPr>
              <a:t>funzioni di ordine superiore</a:t>
            </a:r>
            <a:endParaRPr b="1">
              <a:solidFill>
                <a:srgbClr val="0B5394"/>
              </a:solidFill>
            </a:endParaRPr>
          </a:p>
          <a:p>
            <a:pPr indent="-317500" lvl="1" marL="914400" rtl="0" algn="l">
              <a:spcBef>
                <a:spcPts val="0"/>
              </a:spcBef>
              <a:spcAft>
                <a:spcPts val="0"/>
              </a:spcAft>
              <a:buSzPts val="1400"/>
              <a:buChar char="○"/>
            </a:pPr>
            <a:r>
              <a:rPr lang="it"/>
              <a:t>Funzioni i cui parametri e/o il cui tipo di ritorno sono a loro volta una funzione</a:t>
            </a:r>
            <a:endParaRPr/>
          </a:p>
          <a:p>
            <a:pPr indent="-342900" lvl="0" marL="457200" rtl="0" algn="l">
              <a:spcBef>
                <a:spcPts val="0"/>
              </a:spcBef>
              <a:spcAft>
                <a:spcPts val="0"/>
              </a:spcAft>
              <a:buSzPts val="1800"/>
              <a:buChar char="●"/>
            </a:pPr>
            <a:r>
              <a:rPr lang="it"/>
              <a:t>Questo richiede, ad un linguaggio, la possibilità di trattare una funzione come un tipo dati qualsiasi, consentendo di memorizzarla in una variabile </a:t>
            </a:r>
            <a:endParaRPr/>
          </a:p>
          <a:p>
            <a:pPr indent="-317500" lvl="1" marL="914400" rtl="0" algn="l">
              <a:spcBef>
                <a:spcPts val="0"/>
              </a:spcBef>
              <a:spcAft>
                <a:spcPts val="0"/>
              </a:spcAft>
              <a:buSzPts val="1400"/>
              <a:buChar char="○"/>
            </a:pPr>
            <a:r>
              <a:rPr lang="it"/>
              <a:t>Nel linguaggio C questo è possibile modellando la variabile come un puntatore a funzione, usando la sintassi </a:t>
            </a:r>
            <a:br>
              <a:rPr lang="it"/>
            </a:br>
            <a:r>
              <a:rPr lang="it"/>
              <a:t>	</a:t>
            </a:r>
            <a:r>
              <a:rPr b="1" i="1" lang="it">
                <a:solidFill>
                  <a:srgbClr val="0B5394"/>
                </a:solidFill>
                <a:latin typeface="Consolas"/>
                <a:ea typeface="Consolas"/>
                <a:cs typeface="Consolas"/>
                <a:sym typeface="Consolas"/>
              </a:rPr>
              <a:t>T</a:t>
            </a:r>
            <a:r>
              <a:rPr b="1" i="1" lang="it">
                <a:solidFill>
                  <a:srgbClr val="0B5394"/>
                </a:solidFill>
                <a:latin typeface="Consolas"/>
                <a:ea typeface="Consolas"/>
                <a:cs typeface="Consolas"/>
                <a:sym typeface="Consolas"/>
              </a:rPr>
              <a:t>ipoRitornato</a:t>
            </a:r>
            <a:r>
              <a:rPr b="1" lang="it">
                <a:solidFill>
                  <a:srgbClr val="0B5394"/>
                </a:solidFill>
                <a:latin typeface="Consolas"/>
                <a:ea typeface="Consolas"/>
                <a:cs typeface="Consolas"/>
                <a:sym typeface="Consolas"/>
              </a:rPr>
              <a:t> (* v) (p1: </a:t>
            </a:r>
            <a:r>
              <a:rPr b="1" i="1" lang="it">
                <a:solidFill>
                  <a:srgbClr val="0B5394"/>
                </a:solidFill>
                <a:latin typeface="Consolas"/>
                <a:ea typeface="Consolas"/>
                <a:cs typeface="Consolas"/>
                <a:sym typeface="Consolas"/>
              </a:rPr>
              <a:t>Tipo</a:t>
            </a:r>
            <a:r>
              <a:rPr b="1" baseline="-25000" i="1" lang="it">
                <a:solidFill>
                  <a:srgbClr val="0B5394"/>
                </a:solidFill>
                <a:latin typeface="Consolas"/>
                <a:ea typeface="Consolas"/>
                <a:cs typeface="Consolas"/>
                <a:sym typeface="Consolas"/>
              </a:rPr>
              <a:t>1</a:t>
            </a:r>
            <a:r>
              <a:rPr b="1" lang="it">
                <a:solidFill>
                  <a:srgbClr val="0B5394"/>
                </a:solidFill>
                <a:latin typeface="Consolas"/>
                <a:ea typeface="Consolas"/>
                <a:cs typeface="Consolas"/>
                <a:sym typeface="Consolas"/>
              </a:rPr>
              <a:t>, …, pn: </a:t>
            </a:r>
            <a:r>
              <a:rPr b="1" i="1" lang="it">
                <a:solidFill>
                  <a:srgbClr val="0B5394"/>
                </a:solidFill>
                <a:latin typeface="Consolas"/>
                <a:ea typeface="Consolas"/>
                <a:cs typeface="Consolas"/>
                <a:sym typeface="Consolas"/>
              </a:rPr>
              <a:t>Tipo</a:t>
            </a:r>
            <a:r>
              <a:rPr b="1" baseline="-25000" i="1" lang="it">
                <a:solidFill>
                  <a:srgbClr val="0B5394"/>
                </a:solidFill>
                <a:latin typeface="Consolas"/>
                <a:ea typeface="Consolas"/>
                <a:cs typeface="Consolas"/>
                <a:sym typeface="Consolas"/>
              </a:rPr>
              <a:t>n</a:t>
            </a:r>
            <a:r>
              <a:rPr b="1" lang="it">
                <a:solidFill>
                  <a:srgbClr val="0B5394"/>
                </a:solidFill>
                <a:latin typeface="Consolas"/>
                <a:ea typeface="Consolas"/>
                <a:cs typeface="Consolas"/>
                <a:sym typeface="Consolas"/>
              </a:rPr>
              <a:t> );</a:t>
            </a:r>
            <a:br>
              <a:rPr b="1" lang="it">
                <a:solidFill>
                  <a:srgbClr val="0B5394"/>
                </a:solidFill>
                <a:latin typeface="Consolas"/>
                <a:ea typeface="Consolas"/>
                <a:cs typeface="Consolas"/>
                <a:sym typeface="Consolas"/>
              </a:rPr>
            </a:br>
            <a:r>
              <a:rPr lang="it"/>
              <a:t>che definisce </a:t>
            </a:r>
            <a:r>
              <a:rPr b="1" lang="it">
                <a:solidFill>
                  <a:srgbClr val="0B5394"/>
                </a:solidFill>
                <a:latin typeface="Consolas"/>
                <a:ea typeface="Consolas"/>
                <a:cs typeface="Consolas"/>
                <a:sym typeface="Consolas"/>
              </a:rPr>
              <a:t>v</a:t>
            </a:r>
            <a:r>
              <a:rPr lang="it"/>
              <a:t> come puntatore ad una funzione che accetta n parametri e restituisce un valore dei tipi indicati</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In C++, è possibile anche modellare la variabile come oggetto funzionale (ovvero che definisce il metodo </a:t>
            </a:r>
            <a:r>
              <a:rPr b="1" lang="it">
                <a:solidFill>
                  <a:srgbClr val="0B5394"/>
                </a:solidFill>
                <a:latin typeface="Consolas"/>
                <a:ea typeface="Consolas"/>
                <a:cs typeface="Consolas"/>
                <a:sym typeface="Consolas"/>
              </a:rPr>
              <a:t>operator() (...)</a:t>
            </a:r>
            <a:r>
              <a:rPr lang="it"/>
              <a:t> e che può avere uno stato)</a:t>
            </a:r>
            <a:endParaRPr/>
          </a:p>
          <a:p>
            <a:pPr indent="-317500" lvl="1" marL="914400" rtl="0" algn="l">
              <a:spcBef>
                <a:spcPts val="0"/>
              </a:spcBef>
              <a:spcAft>
                <a:spcPts val="0"/>
              </a:spcAft>
              <a:buSzPts val="1400"/>
              <a:buChar char="○"/>
            </a:pPr>
            <a:r>
              <a:rPr lang="it"/>
              <a:t>In Rust è possibile assegnare </a:t>
            </a:r>
            <a:r>
              <a:rPr lang="it"/>
              <a:t>ad una variabile </a:t>
            </a:r>
            <a:r>
              <a:rPr lang="it"/>
              <a:t>il puntatore ad una funzione (che avrà come tipo  </a:t>
            </a:r>
            <a:r>
              <a:rPr b="1" lang="it">
                <a:solidFill>
                  <a:srgbClr val="0B5394"/>
                </a:solidFill>
                <a:latin typeface="Consolas"/>
                <a:ea typeface="Consolas"/>
                <a:cs typeface="Consolas"/>
                <a:sym typeface="Consolas"/>
              </a:rPr>
              <a:t>fn(T</a:t>
            </a:r>
            <a:r>
              <a:rPr b="1" baseline="-25000" lang="it">
                <a:solidFill>
                  <a:srgbClr val="0B5394"/>
                </a:solidFill>
                <a:latin typeface="Consolas"/>
                <a:ea typeface="Consolas"/>
                <a:cs typeface="Consolas"/>
                <a:sym typeface="Consolas"/>
              </a:rPr>
              <a:t>1</a:t>
            </a:r>
            <a:r>
              <a:rPr b="1" lang="it">
                <a:solidFill>
                  <a:srgbClr val="0B5394"/>
                </a:solidFill>
                <a:latin typeface="Consolas"/>
                <a:ea typeface="Consolas"/>
                <a:cs typeface="Consolas"/>
                <a:sym typeface="Consolas"/>
              </a:rPr>
              <a:t>, …, T</a:t>
            </a:r>
            <a:r>
              <a:rPr b="1" baseline="-25000" lang="it">
                <a:solidFill>
                  <a:srgbClr val="0B5394"/>
                </a:solidFill>
                <a:latin typeface="Consolas"/>
                <a:ea typeface="Consolas"/>
                <a:cs typeface="Consolas"/>
                <a:sym typeface="Consolas"/>
              </a:rPr>
              <a:t>n</a:t>
            </a:r>
            <a:r>
              <a:rPr b="1" lang="it">
                <a:solidFill>
                  <a:srgbClr val="0B5394"/>
                </a:solidFill>
                <a:latin typeface="Consolas"/>
                <a:ea typeface="Consolas"/>
                <a:cs typeface="Consolas"/>
                <a:sym typeface="Consolas"/>
              </a:rPr>
              <a:t>) -&gt; U</a:t>
            </a:r>
            <a:r>
              <a:rPr lang="it">
                <a:solidFill>
                  <a:srgbClr val="0B5394"/>
                </a:solidFill>
              </a:rPr>
              <a:t> </a:t>
            </a:r>
            <a:r>
              <a:rPr lang="it"/>
              <a:t>) o assegnare un valore che implementa un tratto funzionale: </a:t>
            </a:r>
            <a:r>
              <a:rPr b="1" lang="it">
                <a:solidFill>
                  <a:srgbClr val="0B5394"/>
                </a:solidFill>
                <a:latin typeface="Consolas"/>
                <a:ea typeface="Consolas"/>
                <a:cs typeface="Consolas"/>
                <a:sym typeface="Consolas"/>
              </a:rPr>
              <a:t>FnOnce</a:t>
            </a:r>
            <a:r>
              <a:rPr lang="it"/>
              <a:t>, </a:t>
            </a:r>
            <a:r>
              <a:rPr b="1" lang="it">
                <a:solidFill>
                  <a:srgbClr val="0B5394"/>
                </a:solidFill>
                <a:latin typeface="Consolas"/>
                <a:ea typeface="Consolas"/>
                <a:cs typeface="Consolas"/>
                <a:sym typeface="Consolas"/>
              </a:rPr>
              <a:t>FnMut</a:t>
            </a:r>
            <a:r>
              <a:rPr lang="it"/>
              <a:t>, </a:t>
            </a:r>
            <a:r>
              <a:rPr b="1" lang="it">
                <a:solidFill>
                  <a:srgbClr val="0B5394"/>
                </a:solidFill>
                <a:latin typeface="Consolas"/>
                <a:ea typeface="Consolas"/>
                <a:cs typeface="Consolas"/>
                <a:sym typeface="Consolas"/>
              </a:rPr>
              <a:t>Fn</a:t>
            </a:r>
            <a:endParaRPr/>
          </a:p>
        </p:txBody>
      </p:sp>
      <p:sp>
        <p:nvSpPr>
          <p:cNvPr id="151" name="Google Shape;151;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Puntatori a funzione</a:t>
            </a:r>
            <a:endParaRPr/>
          </a:p>
        </p:txBody>
      </p:sp>
      <p:sp>
        <p:nvSpPr>
          <p:cNvPr id="157" name="Google Shape;157;p26"/>
          <p:cNvSpPr txBox="1"/>
          <p:nvPr>
            <p:ph idx="1" type="body"/>
          </p:nvPr>
        </p:nvSpPr>
        <p:spPr>
          <a:xfrm>
            <a:off x="311700" y="1280524"/>
            <a:ext cx="8520600" cy="153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Qualunque sia la natura del dato assegnato, si utilizza la variabile che contiene il puntatore come se fosse essa stessa una funzione</a:t>
            </a:r>
            <a:endParaRPr/>
          </a:p>
          <a:p>
            <a:pPr indent="-317500" lvl="1" marL="914400" rtl="0" algn="l">
              <a:spcBef>
                <a:spcPts val="0"/>
              </a:spcBef>
              <a:spcAft>
                <a:spcPts val="0"/>
              </a:spcAft>
              <a:buSzPts val="1400"/>
              <a:buChar char="○"/>
            </a:pPr>
            <a:r>
              <a:rPr lang="it"/>
              <a:t>Sia il tipo di ritorno che tutti i  tutti i tipi degli argomenti devono corrispondere a quanto dichiarato nella definizione della variabile (e della funzione)</a:t>
            </a:r>
            <a:endParaRPr/>
          </a:p>
        </p:txBody>
      </p:sp>
      <p:sp>
        <p:nvSpPr>
          <p:cNvPr id="158" name="Google Shape;158;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59" name="Google Shape;159;p26"/>
          <p:cNvSpPr txBox="1"/>
          <p:nvPr/>
        </p:nvSpPr>
        <p:spPr>
          <a:xfrm>
            <a:off x="566725" y="2813700"/>
            <a:ext cx="3898800" cy="2339700"/>
          </a:xfrm>
          <a:prstGeom prst="rect">
            <a:avLst/>
          </a:prstGeom>
          <a:solidFill>
            <a:srgbClr val="D9EAD3"/>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double f1(int i, double d) {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   return i * d;</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highlight>
                  <a:schemeClr val="accent6"/>
                </a:highlight>
                <a:latin typeface="Consolas"/>
                <a:ea typeface="Consolas"/>
                <a:cs typeface="Consolas"/>
                <a:sym typeface="Consolas"/>
              </a:rPr>
              <a:t>double (*ptr)(int, double);</a:t>
            </a:r>
            <a:endParaRPr b="1">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ptr = f1;   //identico a ptr = &amp;f1;</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ptr(2, 3.14); // restituisce 6.28</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t/>
            </a:r>
            <a:endParaRPr b="1">
              <a:solidFill>
                <a:schemeClr val="dk1"/>
              </a:solidFill>
              <a:latin typeface="Consolas"/>
              <a:ea typeface="Consolas"/>
              <a:cs typeface="Consolas"/>
              <a:sym typeface="Consolas"/>
            </a:endParaRPr>
          </a:p>
        </p:txBody>
      </p:sp>
      <p:sp>
        <p:nvSpPr>
          <p:cNvPr id="160" name="Google Shape;160;p26"/>
          <p:cNvSpPr txBox="1"/>
          <p:nvPr/>
        </p:nvSpPr>
        <p:spPr>
          <a:xfrm>
            <a:off x="3463525" y="2813700"/>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
        <p:nvSpPr>
          <p:cNvPr id="161" name="Google Shape;161;p26"/>
          <p:cNvSpPr txBox="1"/>
          <p:nvPr/>
        </p:nvSpPr>
        <p:spPr>
          <a:xfrm>
            <a:off x="4727050" y="2813700"/>
            <a:ext cx="3898800" cy="23397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fn f1(i: i32, d: f64) -&gt; f64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  return i as f64 * d;</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highlight>
                  <a:schemeClr val="accent6"/>
                </a:highlight>
                <a:latin typeface="Consolas"/>
                <a:ea typeface="Consolas"/>
                <a:cs typeface="Consolas"/>
                <a:sym typeface="Consolas"/>
              </a:rPr>
              <a:t>let ptr: fn(i32, f64) -&gt; f64;</a:t>
            </a:r>
            <a:endParaRPr b="1">
              <a:solidFill>
                <a:schemeClr val="dk1"/>
              </a:solidFill>
              <a:highlight>
                <a:schemeClr val="accent6"/>
              </a:highlight>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ptr = f1; //assegno il puntatore</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a:solidFill>
                  <a:schemeClr val="dk1"/>
                </a:solidFill>
                <a:latin typeface="Consolas"/>
                <a:ea typeface="Consolas"/>
                <a:cs typeface="Consolas"/>
                <a:sym typeface="Consolas"/>
              </a:rPr>
              <a:t>ptr(2, 3.14); // chiamo la funzione</a:t>
            </a:r>
            <a:endParaRPr b="1">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1">
              <a:solidFill>
                <a:schemeClr val="dk1"/>
              </a:solidFill>
              <a:latin typeface="Consolas"/>
              <a:ea typeface="Consolas"/>
              <a:cs typeface="Consolas"/>
              <a:sym typeface="Consolas"/>
            </a:endParaRPr>
          </a:p>
        </p:txBody>
      </p:sp>
      <p:sp>
        <p:nvSpPr>
          <p:cNvPr id="162" name="Google Shape;162;p26"/>
          <p:cNvSpPr txBox="1"/>
          <p:nvPr/>
        </p:nvSpPr>
        <p:spPr>
          <a:xfrm>
            <a:off x="7623850" y="2813700"/>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Oggetti funzionali</a:t>
            </a:r>
            <a:endParaRPr/>
          </a:p>
        </p:txBody>
      </p:sp>
      <p:sp>
        <p:nvSpPr>
          <p:cNvPr id="168" name="Google Shape;168;p2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C++ esiste un ulteriore tipo invocabile: il «funtore» o «oggetto funzionale»</a:t>
            </a:r>
            <a:endParaRPr/>
          </a:p>
          <a:p>
            <a:pPr indent="-317500" lvl="1" marL="914400" rtl="0" algn="l">
              <a:spcBef>
                <a:spcPts val="0"/>
              </a:spcBef>
              <a:spcAft>
                <a:spcPts val="0"/>
              </a:spcAft>
              <a:buSzPts val="1400"/>
              <a:buChar char="○"/>
            </a:pPr>
            <a:r>
              <a:rPr lang="it"/>
              <a:t>Istanza di una qualsiasi classe che abbia ridefinito la funzione membro </a:t>
            </a:r>
            <a:r>
              <a:rPr b="1" lang="it">
                <a:solidFill>
                  <a:srgbClr val="0B5394"/>
                </a:solidFill>
                <a:latin typeface="Consolas"/>
                <a:ea typeface="Consolas"/>
                <a:cs typeface="Consolas"/>
                <a:sym typeface="Consolas"/>
              </a:rPr>
              <a:t>operator()</a:t>
            </a:r>
            <a:endParaRPr b="1">
              <a:solidFill>
                <a:srgbClr val="0B5394"/>
              </a:solidFill>
              <a:latin typeface="Consolas"/>
              <a:ea typeface="Consolas"/>
              <a:cs typeface="Consolas"/>
              <a:sym typeface="Consolas"/>
            </a:endParaRPr>
          </a:p>
        </p:txBody>
      </p:sp>
      <p:sp>
        <p:nvSpPr>
          <p:cNvPr id="169" name="Google Shape;169;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0" name="Google Shape;170;p27"/>
          <p:cNvSpPr txBox="1"/>
          <p:nvPr/>
        </p:nvSpPr>
        <p:spPr>
          <a:xfrm>
            <a:off x="311700" y="2240213"/>
            <a:ext cx="4608600" cy="2247300"/>
          </a:xfrm>
          <a:prstGeom prst="rect">
            <a:avLst/>
          </a:prstGeom>
          <a:solidFill>
            <a:srgbClr val="D9EAD3"/>
          </a:solidFill>
          <a:ln cap="flat" cmpd="sng" w="9525">
            <a:solidFill>
              <a:srgbClr val="000000"/>
            </a:solidFill>
            <a:prstDash val="solid"/>
            <a:miter lim="800000"/>
            <a:headEnd len="sm" w="sm" type="none"/>
            <a:tailEnd len="sm" w="sm" type="none"/>
          </a:ln>
          <a:effectLst>
            <a:outerShdw blurRad="50800" rotWithShape="0" algn="tl" dir="2700000" dist="38100">
              <a:srgbClr val="808080">
                <a:alpha val="3961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class FC {</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public:</a:t>
            </a:r>
            <a:endParaRPr b="0" i="0" sz="20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2000">
              <a:latin typeface="Consolas"/>
              <a:ea typeface="Consolas"/>
              <a:cs typeface="Consolas"/>
              <a:sym typeface="Consolas"/>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int </a:t>
            </a:r>
            <a:r>
              <a:rPr b="1" i="0" lang="it" sz="2000" u="none" cap="none" strike="noStrike">
                <a:solidFill>
                  <a:srgbClr val="0B5394"/>
                </a:solidFill>
                <a:latin typeface="Consolas"/>
                <a:ea typeface="Consolas"/>
                <a:cs typeface="Consolas"/>
                <a:sym typeface="Consolas"/>
              </a:rPr>
              <a:t>operator() </a:t>
            </a:r>
            <a:r>
              <a:rPr b="0" i="0" lang="it" sz="2000" u="none" cap="none" strike="noStrike">
                <a:solidFill>
                  <a:srgbClr val="000000"/>
                </a:solidFill>
                <a:latin typeface="Consolas"/>
                <a:ea typeface="Consolas"/>
                <a:cs typeface="Consolas"/>
                <a:sym typeface="Consolas"/>
              </a:rPr>
              <a:t>(int v) {</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return v*2;</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a:t>
            </a:r>
            <a:endParaRPr sz="2000">
              <a:latin typeface="Consolas"/>
              <a:ea typeface="Consolas"/>
              <a:cs typeface="Consolas"/>
              <a:sym typeface="Consolas"/>
            </a:endParaRPr>
          </a:p>
        </p:txBody>
      </p:sp>
      <p:sp>
        <p:nvSpPr>
          <p:cNvPr id="171" name="Google Shape;171;p27"/>
          <p:cNvSpPr txBox="1"/>
          <p:nvPr/>
        </p:nvSpPr>
        <p:spPr>
          <a:xfrm>
            <a:off x="5138100" y="2240213"/>
            <a:ext cx="3694200" cy="2247300"/>
          </a:xfrm>
          <a:prstGeom prst="rect">
            <a:avLst/>
          </a:prstGeom>
          <a:solidFill>
            <a:srgbClr val="D9EAD3"/>
          </a:solidFill>
          <a:ln cap="flat" cmpd="sng" w="9525">
            <a:solidFill>
              <a:srgbClr val="000000"/>
            </a:solidFill>
            <a:prstDash val="solid"/>
            <a:miter lim="800000"/>
            <a:headEnd len="sm" w="sm" type="none"/>
            <a:tailEnd len="sm" w="sm" type="none"/>
          </a:ln>
          <a:effectLst>
            <a:outerShdw blurRad="50800" rotWithShape="0" algn="tl" dir="2700000" dist="38100">
              <a:srgbClr val="808080">
                <a:alpha val="3961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FC fc;</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int i= fc(5);</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 i vale 10</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i=fc(2);</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  // i vale 4</a:t>
            </a:r>
            <a:endParaRPr/>
          </a:p>
          <a:p>
            <a:pPr indent="0" lvl="0" marL="0" marR="0" rtl="0" algn="l">
              <a:spcBef>
                <a:spcPts val="0"/>
              </a:spcBef>
              <a:spcAft>
                <a:spcPts val="0"/>
              </a:spcAft>
              <a:buNone/>
            </a:pPr>
            <a:r>
              <a:rPr b="0" i="0" lang="it" sz="2000" u="none" cap="none" strike="noStrike">
                <a:solidFill>
                  <a:srgbClr val="000000"/>
                </a:solidFill>
                <a:latin typeface="Consolas"/>
                <a:ea typeface="Consolas"/>
                <a:cs typeface="Consolas"/>
                <a:sym typeface="Consolas"/>
              </a:rPr>
              <a:t>}</a:t>
            </a:r>
            <a:endParaRPr b="0" i="0" sz="2000" u="none" cap="none" strike="noStrike">
              <a:solidFill>
                <a:srgbClr val="000000"/>
              </a:solidFill>
              <a:latin typeface="Consolas"/>
              <a:ea typeface="Consolas"/>
              <a:cs typeface="Consolas"/>
              <a:sym typeface="Consolas"/>
            </a:endParaRPr>
          </a:p>
        </p:txBody>
      </p:sp>
      <p:sp>
        <p:nvSpPr>
          <p:cNvPr id="172" name="Google Shape;172;p27"/>
          <p:cNvSpPr txBox="1"/>
          <p:nvPr/>
        </p:nvSpPr>
        <p:spPr>
          <a:xfrm>
            <a:off x="3918300" y="2240225"/>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
        <p:nvSpPr>
          <p:cNvPr id="173" name="Google Shape;173;p27"/>
          <p:cNvSpPr txBox="1"/>
          <p:nvPr/>
        </p:nvSpPr>
        <p:spPr>
          <a:xfrm>
            <a:off x="7830300" y="2240225"/>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Oggetti funzionali</a:t>
            </a:r>
            <a:endParaRPr/>
          </a:p>
        </p:txBody>
      </p:sp>
      <p:sp>
        <p:nvSpPr>
          <p:cNvPr id="179" name="Google Shape;179;p2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È possibile includere più definizioni di </a:t>
            </a:r>
            <a:r>
              <a:rPr b="1" lang="it">
                <a:solidFill>
                  <a:srgbClr val="0B5394"/>
                </a:solidFill>
                <a:latin typeface="Consolas"/>
                <a:ea typeface="Consolas"/>
                <a:cs typeface="Consolas"/>
                <a:sym typeface="Consolas"/>
              </a:rPr>
              <a:t>operator(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Devono avere tipi differenti nell'elenco dei parametri, così da essere distinguibili</a:t>
            </a:r>
            <a:endParaRPr/>
          </a:p>
          <a:p>
            <a:pPr indent="-342900" lvl="0" marL="457200" rtl="0" algn="l">
              <a:spcBef>
                <a:spcPts val="0"/>
              </a:spcBef>
              <a:spcAft>
                <a:spcPts val="0"/>
              </a:spcAft>
              <a:buSzPts val="1800"/>
              <a:buChar char="●"/>
            </a:pPr>
            <a:r>
              <a:rPr lang="it"/>
              <a:t>Un oggetto funzionale può contenere variabili membro</a:t>
            </a:r>
            <a:endParaRPr/>
          </a:p>
          <a:p>
            <a:pPr indent="-317500" lvl="1" marL="914400" rtl="0" algn="l">
              <a:spcBef>
                <a:spcPts val="0"/>
              </a:spcBef>
              <a:spcAft>
                <a:spcPts val="0"/>
              </a:spcAft>
              <a:buSzPts val="1400"/>
              <a:buChar char="○"/>
            </a:pPr>
            <a:r>
              <a:rPr lang="it"/>
              <a:t>Queste possono essere utilizzate all'interno delle funzioni </a:t>
            </a:r>
            <a:r>
              <a:rPr b="1" lang="it">
                <a:solidFill>
                  <a:srgbClr val="0B5394"/>
                </a:solidFill>
                <a:latin typeface="Consolas"/>
                <a:ea typeface="Consolas"/>
                <a:cs typeface="Consolas"/>
                <a:sym typeface="Consolas"/>
              </a:rPr>
              <a:t>operator()</a:t>
            </a:r>
            <a:r>
              <a:rPr lang="it"/>
              <a:t> per tenere traccia di uno stato</a:t>
            </a:r>
            <a:endParaRPr/>
          </a:p>
          <a:p>
            <a:pPr indent="-317500" lvl="1" marL="914400" rtl="0" algn="l">
              <a:spcBef>
                <a:spcPts val="0"/>
              </a:spcBef>
              <a:spcAft>
                <a:spcPts val="0"/>
              </a:spcAft>
              <a:buSzPts val="1400"/>
              <a:buChar char="○"/>
            </a:pPr>
            <a:r>
              <a:rPr lang="it"/>
              <a:t>Il comportamento non è più quello di una funzione pura (il cui output è sempre lo stesso a parità di input, come succede con le funzioni matematiche) </a:t>
            </a:r>
            <a:endParaRPr/>
          </a:p>
          <a:p>
            <a:pPr indent="-342900" lvl="0" marL="457200" rtl="0" algn="l">
              <a:spcBef>
                <a:spcPts val="0"/>
              </a:spcBef>
              <a:spcAft>
                <a:spcPts val="0"/>
              </a:spcAft>
              <a:buSzPts val="1800"/>
              <a:buChar char="●"/>
            </a:pPr>
            <a:r>
              <a:rPr lang="it"/>
              <a:t>Da un punto di vista dell’implementazione, il compilatore introduce, come per tutti i metodi, un ulteriore parametro nascosto (</a:t>
            </a:r>
            <a:r>
              <a:rPr b="1" lang="it">
                <a:solidFill>
                  <a:srgbClr val="0B5394"/>
                </a:solidFill>
                <a:latin typeface="Consolas"/>
                <a:ea typeface="Consolas"/>
                <a:cs typeface="Consolas"/>
                <a:sym typeface="Consolas"/>
              </a:rPr>
              <a:t>this</a:t>
            </a:r>
            <a:r>
              <a:rPr lang="it"/>
              <a:t>) all’elenco dei parametri formali</a:t>
            </a:r>
            <a:endParaRPr/>
          </a:p>
          <a:p>
            <a:pPr indent="-317500" lvl="1" marL="914400" rtl="0" algn="l">
              <a:spcBef>
                <a:spcPts val="0"/>
              </a:spcBef>
              <a:spcAft>
                <a:spcPts val="0"/>
              </a:spcAft>
              <a:buSzPts val="1400"/>
              <a:buChar char="○"/>
            </a:pPr>
            <a:r>
              <a:rPr lang="it"/>
              <a:t>Tale parametro fornisce l’accesso alla componente di stato dell’oggetto funzionale (le variabili membro dell’istanza della classe) </a:t>
            </a:r>
            <a:endParaRPr/>
          </a:p>
        </p:txBody>
      </p:sp>
      <p:sp>
        <p:nvSpPr>
          <p:cNvPr id="180" name="Google Shape;180;p2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Oggetti funzionali</a:t>
            </a:r>
            <a:endParaRPr/>
          </a:p>
        </p:txBody>
      </p:sp>
      <p:sp>
        <p:nvSpPr>
          <p:cNvPr id="186" name="Google Shape;186;p2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87" name="Google Shape;187;p29"/>
          <p:cNvSpPr txBox="1"/>
          <p:nvPr/>
        </p:nvSpPr>
        <p:spPr>
          <a:xfrm>
            <a:off x="700950" y="1130775"/>
            <a:ext cx="7742100" cy="4017300"/>
          </a:xfrm>
          <a:prstGeom prst="rect">
            <a:avLst/>
          </a:prstGeom>
          <a:solidFill>
            <a:srgbClr val="D9EAD3"/>
          </a:solidFill>
          <a:ln cap="flat" cmpd="sng" w="9525">
            <a:solidFill>
              <a:srgbClr val="000000"/>
            </a:solidFill>
            <a:prstDash val="solid"/>
            <a:miter lim="800000"/>
            <a:headEnd len="sm" w="sm" type="none"/>
            <a:tailEnd len="sm" w="sm" type="none"/>
          </a:ln>
          <a:effectLst>
            <a:outerShdw blurRad="50800" rotWithShape="0" algn="tl" dir="2700000" dist="38100">
              <a:srgbClr val="808080">
                <a:alpha val="3961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class Accumulatore {</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int totale;							//</a:t>
            </a:r>
            <a:r>
              <a:rPr b="1" lang="it" sz="1500">
                <a:latin typeface="Consolas"/>
                <a:ea typeface="Consolas"/>
                <a:cs typeface="Consolas"/>
                <a:sym typeface="Consolas"/>
              </a:rPr>
              <a:t>variabile membro</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public: </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Accumulatore():totale(0){}</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int operator()(int v){</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totale += v;</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return v;</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int totale() { return totale; }</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a:t>
            </a:r>
            <a:endParaRPr b="1" sz="1500">
              <a:latin typeface="Consolas"/>
              <a:ea typeface="Consolas"/>
              <a:cs typeface="Consolas"/>
              <a:sym typeface="Consolas"/>
            </a:endParaRPr>
          </a:p>
          <a:p>
            <a:pPr indent="0" lvl="0" marL="0" marR="0" rtl="0" algn="l">
              <a:spcBef>
                <a:spcPts val="0"/>
              </a:spcBef>
              <a:spcAft>
                <a:spcPts val="0"/>
              </a:spcAft>
              <a:buNone/>
            </a:pPr>
            <a:r>
              <a:t/>
            </a:r>
            <a:endParaRPr b="1" i="0" sz="15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void main() {</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Accumulatore a;                       </a:t>
            </a:r>
            <a:r>
              <a:rPr b="1" lang="it" sz="1500">
                <a:latin typeface="Consolas"/>
                <a:ea typeface="Consolas"/>
                <a:cs typeface="Consolas"/>
                <a:sym typeface="Consolas"/>
              </a:rPr>
              <a:t>//istanza l’oggetto funzionale</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for (int i=0; i&lt;10; i++)</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a(i);                               //invoca int operator() (int v)</a:t>
            </a:r>
            <a:endParaRPr b="1" sz="1500">
              <a:latin typeface="Consolas"/>
              <a:ea typeface="Consolas"/>
              <a:cs typeface="Consolas"/>
              <a:sym typeface="Consolas"/>
            </a:endParaRPr>
          </a:p>
          <a:p>
            <a:pPr indent="0" lvl="0" marL="0" marR="0" rtl="0" algn="l">
              <a:spcBef>
                <a:spcPts val="0"/>
              </a:spcBef>
              <a:spcAft>
                <a:spcPts val="0"/>
              </a:spcAft>
              <a:buNone/>
            </a:pPr>
            <a:r>
              <a:rPr b="1" i="0" lang="it" sz="1500" u="none" cap="none" strike="noStrike">
                <a:solidFill>
                  <a:srgbClr val="000000"/>
                </a:solidFill>
                <a:latin typeface="Consolas"/>
                <a:ea typeface="Consolas"/>
                <a:cs typeface="Consolas"/>
                <a:sym typeface="Consolas"/>
              </a:rPr>
              <a:t>  std::cout</a:t>
            </a:r>
            <a:r>
              <a:rPr b="1" lang="it" sz="1500">
                <a:latin typeface="Consolas"/>
                <a:ea typeface="Consolas"/>
                <a:cs typeface="Consolas"/>
                <a:sym typeface="Consolas"/>
              </a:rPr>
              <a:t> </a:t>
            </a:r>
            <a:r>
              <a:rPr b="1" i="0" lang="it" sz="1500" u="none" cap="none" strike="noStrike">
                <a:solidFill>
                  <a:srgbClr val="000000"/>
                </a:solidFill>
                <a:latin typeface="Consolas"/>
                <a:ea typeface="Consolas"/>
                <a:cs typeface="Consolas"/>
                <a:sym typeface="Consolas"/>
              </a:rPr>
              <a:t>&lt;&lt; a.totale() &lt;&lt; std::endl;</a:t>
            </a:r>
            <a:r>
              <a:rPr b="1" lang="it" sz="1500">
                <a:latin typeface="Consolas"/>
                <a:ea typeface="Consolas"/>
                <a:cs typeface="Consolas"/>
                <a:sym typeface="Consolas"/>
              </a:rPr>
              <a:t> </a:t>
            </a:r>
            <a:r>
              <a:rPr b="1" i="0" lang="it" sz="1500" u="none" cap="none" strike="noStrike">
                <a:solidFill>
                  <a:srgbClr val="000000"/>
                </a:solidFill>
                <a:latin typeface="Consolas"/>
                <a:ea typeface="Consolas"/>
                <a:cs typeface="Consolas"/>
                <a:sym typeface="Consolas"/>
              </a:rPr>
              <a:t>//stampa 45</a:t>
            </a:r>
            <a:endParaRPr b="1" i="0" sz="1500" u="none" cap="none" strike="noStrike">
              <a:solidFill>
                <a:srgbClr val="000000"/>
              </a:solidFill>
              <a:latin typeface="Consolas"/>
              <a:ea typeface="Consolas"/>
              <a:cs typeface="Consolas"/>
              <a:sym typeface="Consolas"/>
            </a:endParaRPr>
          </a:p>
          <a:p>
            <a:pPr indent="0" lvl="0" marL="0" marR="0" rtl="0" algn="l">
              <a:spcBef>
                <a:spcPts val="0"/>
              </a:spcBef>
              <a:spcAft>
                <a:spcPts val="0"/>
              </a:spcAft>
              <a:buNone/>
            </a:pPr>
            <a:r>
              <a:rPr b="1" lang="it" sz="1500">
                <a:latin typeface="Consolas"/>
                <a:ea typeface="Consolas"/>
                <a:cs typeface="Consolas"/>
                <a:sym typeface="Consolas"/>
              </a:rPr>
              <a:t>}</a:t>
            </a:r>
            <a:endParaRPr b="1" i="0" sz="1500" u="none" cap="none" strike="noStrike">
              <a:solidFill>
                <a:srgbClr val="000000"/>
              </a:solidFill>
              <a:latin typeface="Consolas"/>
              <a:ea typeface="Consolas"/>
              <a:cs typeface="Consolas"/>
              <a:sym typeface="Consolas"/>
            </a:endParaRPr>
          </a:p>
        </p:txBody>
      </p:sp>
      <p:sp>
        <p:nvSpPr>
          <p:cNvPr id="188" name="Google Shape;188;p29"/>
          <p:cNvSpPr txBox="1"/>
          <p:nvPr/>
        </p:nvSpPr>
        <p:spPr>
          <a:xfrm>
            <a:off x="7441050" y="1130775"/>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lambda</a:t>
            </a:r>
            <a:endParaRPr/>
          </a:p>
        </p:txBody>
      </p:sp>
      <p:sp>
        <p:nvSpPr>
          <p:cNvPr id="194" name="Google Shape;194;p3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La notazione legata agli oggetti funzionali è particolarmente verbosa</a:t>
            </a:r>
            <a:endParaRPr/>
          </a:p>
          <a:p>
            <a:pPr indent="-317500" lvl="1" marL="914400" rtl="0" algn="l">
              <a:spcBef>
                <a:spcPts val="0"/>
              </a:spcBef>
              <a:spcAft>
                <a:spcPts val="0"/>
              </a:spcAft>
              <a:buSzPts val="1400"/>
              <a:buChar char="○"/>
            </a:pPr>
            <a:r>
              <a:rPr lang="it"/>
              <a:t>Per questo motivo, i linguaggi moderni mettono a disposizione un concetto offerto dal paradigma funzionale: le funzioni lambda</a:t>
            </a:r>
            <a:endParaRPr/>
          </a:p>
          <a:p>
            <a:pPr indent="-342900" lvl="0" marL="457200" rtl="0" algn="l">
              <a:spcBef>
                <a:spcPts val="0"/>
              </a:spcBef>
              <a:spcAft>
                <a:spcPts val="0"/>
              </a:spcAft>
              <a:buSzPts val="1800"/>
              <a:buChar char="●"/>
            </a:pPr>
            <a:r>
              <a:rPr lang="it"/>
              <a:t>Una funzione lambda è una funzione anonima costituita da un blocco di codice espresso in forma letterale</a:t>
            </a:r>
            <a:endParaRPr/>
          </a:p>
          <a:p>
            <a:pPr indent="-317500" lvl="1" marL="914400" rtl="0" algn="l">
              <a:spcBef>
                <a:spcPts val="0"/>
              </a:spcBef>
              <a:spcAft>
                <a:spcPts val="0"/>
              </a:spcAft>
              <a:buSzPts val="1400"/>
              <a:buChar char="○"/>
            </a:pPr>
            <a:r>
              <a:rPr lang="it"/>
              <a:t>Tale forma dipende dal linguaggio di programmazione ed è oggetto delle forme più disparate</a:t>
            </a:r>
            <a:endParaRPr/>
          </a:p>
          <a:p>
            <a:pPr indent="-342900" lvl="0" marL="457200" rtl="0" algn="l">
              <a:spcBef>
                <a:spcPts val="0"/>
              </a:spcBef>
              <a:spcAft>
                <a:spcPts val="0"/>
              </a:spcAft>
              <a:buSzPts val="1800"/>
              <a:buChar char="●"/>
            </a:pPr>
            <a:r>
              <a:rPr lang="it"/>
              <a:t>In </a:t>
            </a:r>
            <a:r>
              <a:rPr b="1" lang="it">
                <a:solidFill>
                  <a:srgbClr val="0B5394"/>
                </a:solidFill>
              </a:rPr>
              <a:t>Javascript</a:t>
            </a:r>
            <a:r>
              <a:rPr lang="it"/>
              <a:t>, si utilizza la notazione freccia: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const</a:t>
            </a:r>
            <a:r>
              <a:rPr b="1" lang="it">
                <a:solidFill>
                  <a:srgbClr val="0B5394"/>
                </a:solidFill>
                <a:latin typeface="Consolas"/>
                <a:ea typeface="Consolas"/>
                <a:cs typeface="Consolas"/>
                <a:sym typeface="Consolas"/>
              </a:rPr>
              <a:t> f = </a:t>
            </a:r>
            <a:r>
              <a:rPr b="1" lang="it">
                <a:solidFill>
                  <a:srgbClr val="0B5394"/>
                </a:solidFill>
                <a:highlight>
                  <a:schemeClr val="accent6"/>
                </a:highlight>
                <a:latin typeface="Consolas"/>
                <a:ea typeface="Consolas"/>
                <a:cs typeface="Consolas"/>
                <a:sym typeface="Consolas"/>
              </a:rPr>
              <a:t>(v) =&gt; v + 1</a:t>
            </a:r>
            <a:r>
              <a:rPr b="1" lang="it">
                <a:solidFill>
                  <a:srgbClr val="0B5394"/>
                </a:solidFill>
                <a:latin typeface="Consolas"/>
                <a:ea typeface="Consolas"/>
                <a:cs typeface="Consolas"/>
                <a:sym typeface="Consolas"/>
              </a:rPr>
              <a:t> // funzione che restituisce un valore incrementato</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In </a:t>
            </a:r>
            <a:r>
              <a:rPr b="1" lang="it">
                <a:solidFill>
                  <a:srgbClr val="0B5394"/>
                </a:solidFill>
              </a:rPr>
              <a:t>Kotlin</a:t>
            </a:r>
            <a:r>
              <a:rPr lang="it"/>
              <a:t> si racchiude l’espressione tra parentesi graffe: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val f = </a:t>
            </a:r>
            <a:r>
              <a:rPr b="1" lang="it">
                <a:solidFill>
                  <a:srgbClr val="0B5394"/>
                </a:solidFill>
                <a:highlight>
                  <a:schemeClr val="accent6"/>
                </a:highlight>
                <a:latin typeface="Consolas"/>
                <a:ea typeface="Consolas"/>
                <a:cs typeface="Consolas"/>
                <a:sym typeface="Consolas"/>
              </a:rPr>
              <a:t>{ v: Int -&gt; v + 1 }</a:t>
            </a:r>
            <a:endParaRPr>
              <a:highlight>
                <a:schemeClr val="accent6"/>
              </a:highlight>
            </a:endParaRPr>
          </a:p>
          <a:p>
            <a:pPr indent="-342900" lvl="0" marL="457200" rtl="0" algn="l">
              <a:spcBef>
                <a:spcPts val="0"/>
              </a:spcBef>
              <a:spcAft>
                <a:spcPts val="0"/>
              </a:spcAft>
              <a:buSzPts val="1800"/>
              <a:buChar char="●"/>
            </a:pPr>
            <a:r>
              <a:rPr lang="it"/>
              <a:t>In </a:t>
            </a:r>
            <a:r>
              <a:rPr b="1" lang="it">
                <a:solidFill>
                  <a:srgbClr val="0B5394"/>
                </a:solidFill>
              </a:rPr>
              <a:t>C++</a:t>
            </a:r>
            <a:r>
              <a:rPr lang="it"/>
              <a:t> si usa una notazione ancora più complessa: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auto f = </a:t>
            </a:r>
            <a:r>
              <a:rPr b="1" lang="it">
                <a:solidFill>
                  <a:srgbClr val="0B5394"/>
                </a:solidFill>
                <a:highlight>
                  <a:schemeClr val="accent6"/>
                </a:highlight>
                <a:latin typeface="Consolas"/>
                <a:ea typeface="Consolas"/>
                <a:cs typeface="Consolas"/>
                <a:sym typeface="Consolas"/>
              </a:rPr>
              <a:t>[](int v) -&gt; int { return v + 1; }</a:t>
            </a:r>
            <a:endParaRPr>
              <a:highlight>
                <a:schemeClr val="accent6"/>
              </a:highlight>
            </a:endParaRPr>
          </a:p>
          <a:p>
            <a:pPr indent="-342900" lvl="0" marL="457200" rtl="0" algn="l">
              <a:spcBef>
                <a:spcPts val="0"/>
              </a:spcBef>
              <a:spcAft>
                <a:spcPts val="0"/>
              </a:spcAft>
              <a:buSzPts val="1800"/>
              <a:buChar char="●"/>
            </a:pPr>
            <a:r>
              <a:rPr lang="it"/>
              <a:t>In </a:t>
            </a:r>
            <a:r>
              <a:rPr b="1" lang="it">
                <a:solidFill>
                  <a:srgbClr val="0B5394"/>
                </a:solidFill>
              </a:rPr>
              <a:t>Rust</a:t>
            </a:r>
            <a:r>
              <a:rPr lang="it"/>
              <a:t> si racchiudono i parametri formali tra </a:t>
            </a:r>
            <a:r>
              <a:rPr b="1" lang="it">
                <a:solidFill>
                  <a:srgbClr val="0B5394"/>
                </a:solidFill>
                <a:latin typeface="Consolas"/>
                <a:ea typeface="Consolas"/>
                <a:cs typeface="Consolas"/>
                <a:sym typeface="Consolas"/>
              </a:rPr>
              <a:t>||</a:t>
            </a:r>
            <a:r>
              <a:rPr lang="it"/>
              <a:t>:</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let f = </a:t>
            </a:r>
            <a:r>
              <a:rPr b="1" lang="it">
                <a:solidFill>
                  <a:srgbClr val="0B5394"/>
                </a:solidFill>
                <a:highlight>
                  <a:schemeClr val="accent6"/>
                </a:highlight>
                <a:latin typeface="Consolas"/>
                <a:ea typeface="Consolas"/>
                <a:cs typeface="Consolas"/>
                <a:sym typeface="Consolas"/>
              </a:rPr>
              <a:t>| v | { v + 1 }</a:t>
            </a:r>
            <a:r>
              <a:rPr lang="it">
                <a:highlight>
                  <a:schemeClr val="accent6"/>
                </a:highlight>
              </a:rPr>
              <a:t> </a:t>
            </a:r>
            <a:endParaRPr>
              <a:highlight>
                <a:schemeClr val="accent6"/>
              </a:highlight>
            </a:endParaRPr>
          </a:p>
        </p:txBody>
      </p:sp>
      <p:sp>
        <p:nvSpPr>
          <p:cNvPr id="195" name="Google Shape;195;p3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lambda</a:t>
            </a:r>
            <a:endParaRPr/>
          </a:p>
        </p:txBody>
      </p:sp>
      <p:sp>
        <p:nvSpPr>
          <p:cNvPr id="201" name="Google Shape;201;p3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Una volta definita ed assegnata ad una variabile, una funzione lambda può essere invocata trattando la variabile come se fosse una funzione</a:t>
            </a:r>
            <a:endParaRPr/>
          </a:p>
          <a:p>
            <a:pPr indent="-317500" lvl="1" marL="914400" rtl="0" algn="l">
              <a:spcBef>
                <a:spcPts val="0"/>
              </a:spcBef>
              <a:spcAft>
                <a:spcPts val="0"/>
              </a:spcAft>
              <a:buSzPts val="1400"/>
              <a:buChar char="○"/>
            </a:pPr>
            <a:r>
              <a:rPr lang="it"/>
              <a:t>Ovvero facendo seguire, al nome della variabile la lista degli argomenti racchiusi in parentesi tonde:  ad esempio, </a:t>
            </a:r>
            <a:r>
              <a:rPr b="1" lang="it">
                <a:solidFill>
                  <a:srgbClr val="0B5394"/>
                </a:solidFill>
                <a:latin typeface="Consolas"/>
                <a:ea typeface="Consolas"/>
                <a:cs typeface="Consolas"/>
                <a:sym typeface="Consolas"/>
              </a:rPr>
              <a:t>f(5);</a:t>
            </a:r>
            <a:r>
              <a:rPr lang="it"/>
              <a:t> </a:t>
            </a:r>
            <a:endParaRPr/>
          </a:p>
          <a:p>
            <a:pPr indent="-342900" lvl="0" marL="457200" rtl="0" algn="l">
              <a:spcBef>
                <a:spcPts val="0"/>
              </a:spcBef>
              <a:spcAft>
                <a:spcPts val="0"/>
              </a:spcAft>
              <a:buSzPts val="1800"/>
              <a:buChar char="●"/>
            </a:pPr>
            <a:r>
              <a:rPr lang="it"/>
              <a:t>E’ possibile passare una funzione lambda come argomento di una funzione da invocare o utilizzare una funzione lambda come valore di ritorno di una funzione</a:t>
            </a:r>
            <a:endParaRPr/>
          </a:p>
          <a:p>
            <a:pPr indent="-317500" lvl="1" marL="914400" rtl="0" algn="l">
              <a:spcBef>
                <a:spcPts val="0"/>
              </a:spcBef>
              <a:spcAft>
                <a:spcPts val="0"/>
              </a:spcAft>
              <a:buSzPts val="1400"/>
              <a:buChar char="○"/>
            </a:pPr>
            <a:r>
              <a:rPr lang="it"/>
              <a:t>La sintassi con cui si indica il tipo ritornato (una funzione che accetta certi tipi come parametri e restituisce un certo tipo di valore), a seconda dei linguaggi, può essere più o meno leggibile</a:t>
            </a:r>
            <a:endParaRPr/>
          </a:p>
        </p:txBody>
      </p:sp>
      <p:sp>
        <p:nvSpPr>
          <p:cNvPr id="202" name="Google Shape;202;p3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03" name="Google Shape;203;p31"/>
          <p:cNvSpPr txBox="1"/>
          <p:nvPr/>
        </p:nvSpPr>
        <p:spPr>
          <a:xfrm>
            <a:off x="519550" y="4007925"/>
            <a:ext cx="3983100" cy="10467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int (*</a:t>
            </a:r>
            <a:r>
              <a:rPr b="1" lang="it">
                <a:solidFill>
                  <a:srgbClr val="0B5394"/>
                </a:solidFill>
                <a:latin typeface="Consolas"/>
                <a:ea typeface="Consolas"/>
                <a:cs typeface="Consolas"/>
                <a:sym typeface="Consolas"/>
              </a:rPr>
              <a:t>ret_fun</a:t>
            </a:r>
            <a:r>
              <a:rPr b="1" lang="it">
                <a:latin typeface="Consolas"/>
                <a:ea typeface="Consolas"/>
                <a:cs typeface="Consolas"/>
                <a:sym typeface="Consolas"/>
              </a:rPr>
              <a:t>())(int)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return [](int i) { return i+1;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204" name="Google Shape;204;p31"/>
          <p:cNvSpPr txBox="1"/>
          <p:nvPr/>
        </p:nvSpPr>
        <p:spPr>
          <a:xfrm>
            <a:off x="4630400" y="4007925"/>
            <a:ext cx="39831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fn </a:t>
            </a:r>
            <a:r>
              <a:rPr b="1" lang="it">
                <a:solidFill>
                  <a:srgbClr val="0B5394"/>
                </a:solidFill>
                <a:latin typeface="Consolas"/>
                <a:ea typeface="Consolas"/>
                <a:cs typeface="Consolas"/>
                <a:sym typeface="Consolas"/>
              </a:rPr>
              <a:t>ret_fun</a:t>
            </a:r>
            <a:r>
              <a:rPr b="1" lang="it">
                <a:latin typeface="Consolas"/>
                <a:ea typeface="Consolas"/>
                <a:cs typeface="Consolas"/>
                <a:sym typeface="Consolas"/>
              </a:rPr>
              <a:t>() -&gt; fn(i32) -&gt; i32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return |x|{ x+1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205" name="Google Shape;205;p31"/>
          <p:cNvSpPr txBox="1"/>
          <p:nvPr/>
        </p:nvSpPr>
        <p:spPr>
          <a:xfrm>
            <a:off x="3500635" y="3919590"/>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
        <p:nvSpPr>
          <p:cNvPr id="206" name="Google Shape;206;p31"/>
          <p:cNvSpPr txBox="1"/>
          <p:nvPr/>
        </p:nvSpPr>
        <p:spPr>
          <a:xfrm>
            <a:off x="7623850" y="3907219"/>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Rust</a:t>
            </a:r>
            <a:endParaRPr sz="2400">
              <a:solidFill>
                <a:srgbClr val="98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64" name="Google Shape;64;p1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Se una funzione riceve un parametro di tipo riferimento (mutabile o meno), il tempo di vita del riferimento diventa parte integrante della firma della funzione</a:t>
            </a:r>
            <a:endParaRPr/>
          </a:p>
          <a:p>
            <a:pPr indent="-317500" lvl="1" marL="914400" rtl="0" algn="l">
              <a:spcBef>
                <a:spcPts val="0"/>
              </a:spcBef>
              <a:spcAft>
                <a:spcPts val="0"/>
              </a:spcAft>
              <a:buSzPts val="1400"/>
              <a:buChar char="○"/>
            </a:pPr>
            <a:r>
              <a:rPr lang="it"/>
              <a:t>E’ necessario infatti che tutte le operazioni eseguite dalla funzione sul riferimento </a:t>
            </a:r>
            <a:r>
              <a:rPr b="1" lang="it">
                <a:solidFill>
                  <a:srgbClr val="0B5394"/>
                </a:solidFill>
              </a:rPr>
              <a:t>siano compatibili</a:t>
            </a:r>
            <a:r>
              <a:rPr lang="it"/>
              <a:t> con la validità del dato memorizzato al suo interno</a:t>
            </a:r>
            <a:endParaRPr/>
          </a:p>
          <a:p>
            <a:pPr indent="-317500" lvl="1" marL="914400" rtl="0" algn="l">
              <a:spcBef>
                <a:spcPts val="0"/>
              </a:spcBef>
              <a:spcAft>
                <a:spcPts val="0"/>
              </a:spcAft>
              <a:buSzPts val="1400"/>
              <a:buFont typeface="Consolas"/>
              <a:buChar char="○"/>
            </a:pPr>
            <a:r>
              <a:rPr b="1" lang="it">
                <a:latin typeface="Consolas"/>
                <a:ea typeface="Consolas"/>
                <a:cs typeface="Consolas"/>
                <a:sym typeface="Consolas"/>
              </a:rPr>
              <a:t>fn f(p: &amp;i32) { … } ⇒ </a:t>
            </a:r>
            <a:r>
              <a:rPr b="1" lang="it">
                <a:highlight>
                  <a:schemeClr val="accent6"/>
                </a:highlight>
                <a:latin typeface="Consolas"/>
                <a:ea typeface="Consolas"/>
                <a:cs typeface="Consolas"/>
                <a:sym typeface="Consolas"/>
              </a:rPr>
              <a:t>fn f</a:t>
            </a:r>
            <a:r>
              <a:rPr b="1" lang="it">
                <a:solidFill>
                  <a:srgbClr val="980000"/>
                </a:solidFill>
                <a:highlight>
                  <a:schemeClr val="accent6"/>
                </a:highlight>
                <a:latin typeface="Consolas"/>
                <a:ea typeface="Consolas"/>
                <a:cs typeface="Consolas"/>
                <a:sym typeface="Consolas"/>
              </a:rPr>
              <a:t>&lt;'a&gt;</a:t>
            </a:r>
            <a:r>
              <a:rPr b="1" lang="it">
                <a:highlight>
                  <a:schemeClr val="accent6"/>
                </a:highlight>
                <a:latin typeface="Consolas"/>
                <a:ea typeface="Consolas"/>
                <a:cs typeface="Consolas"/>
                <a:sym typeface="Consolas"/>
              </a:rPr>
              <a:t>(p: &amp;</a:t>
            </a:r>
            <a:r>
              <a:rPr b="1" lang="it">
                <a:solidFill>
                  <a:srgbClr val="980000"/>
                </a:solidFill>
                <a:highlight>
                  <a:schemeClr val="accent6"/>
                </a:highlight>
                <a:latin typeface="Consolas"/>
                <a:ea typeface="Consolas"/>
                <a:cs typeface="Consolas"/>
                <a:sym typeface="Consolas"/>
              </a:rPr>
              <a:t>'a</a:t>
            </a:r>
            <a:r>
              <a:rPr b="1" lang="it">
                <a:highlight>
                  <a:schemeClr val="accent6"/>
                </a:highlight>
                <a:latin typeface="Consolas"/>
                <a:ea typeface="Consolas"/>
                <a:cs typeface="Consolas"/>
                <a:sym typeface="Consolas"/>
              </a:rPr>
              <a:t> i32) { … }</a:t>
            </a:r>
            <a:endParaRPr b="1">
              <a:highlight>
                <a:schemeClr val="accent6"/>
              </a:highlight>
              <a:latin typeface="Consolas"/>
              <a:ea typeface="Consolas"/>
              <a:cs typeface="Consolas"/>
              <a:sym typeface="Consolas"/>
            </a:endParaRPr>
          </a:p>
          <a:p>
            <a:pPr indent="-317500" lvl="1" marL="914400" rtl="0" algn="l">
              <a:spcBef>
                <a:spcPts val="0"/>
              </a:spcBef>
              <a:spcAft>
                <a:spcPts val="0"/>
              </a:spcAft>
              <a:buSzPts val="1400"/>
              <a:buChar char="○"/>
            </a:pPr>
            <a:r>
              <a:rPr lang="it"/>
              <a:t>Il compilatore provvede in molti casi a effettuare autonomamente la riscrittura indicata (</a:t>
            </a:r>
            <a:r>
              <a:rPr i="1" lang="it"/>
              <a:t>lifetime elision</a:t>
            </a:r>
            <a:r>
              <a:rPr lang="it"/>
              <a:t>)</a:t>
            </a:r>
            <a:endParaRPr/>
          </a:p>
          <a:p>
            <a:pPr indent="-342900" lvl="0" marL="457200" rtl="0" algn="l">
              <a:spcBef>
                <a:spcPts val="0"/>
              </a:spcBef>
              <a:spcAft>
                <a:spcPts val="0"/>
              </a:spcAft>
              <a:buSzPts val="1800"/>
              <a:buChar char="●"/>
            </a:pPr>
            <a:r>
              <a:rPr lang="it"/>
              <a:t>Se la funzione riceve </a:t>
            </a:r>
            <a:r>
              <a:rPr b="1" lang="it">
                <a:solidFill>
                  <a:srgbClr val="0B5394"/>
                </a:solidFill>
              </a:rPr>
              <a:t>più riferimenti</a:t>
            </a:r>
            <a:r>
              <a:rPr lang="it"/>
              <a:t>, può essere necessario indicare se il loro tempo di vita sia vincolato al più breve o se siano disgiunti</a:t>
            </a:r>
            <a:endParaRPr/>
          </a:p>
          <a:p>
            <a:pPr indent="-317500" lvl="1" marL="914400" rtl="0" algn="l">
              <a:spcBef>
                <a:spcPts val="0"/>
              </a:spcBef>
              <a:spcAft>
                <a:spcPts val="0"/>
              </a:spcAft>
              <a:buSzPts val="1400"/>
              <a:buChar char="○"/>
            </a:pPr>
            <a:r>
              <a:rPr lang="it"/>
              <a:t>Nel primo caso si usa un solo identificatore </a:t>
            </a:r>
            <a:r>
              <a:rPr b="1" lang="it">
                <a:highlight>
                  <a:schemeClr val="accent6"/>
                </a:highlight>
                <a:latin typeface="Consolas"/>
                <a:ea typeface="Consolas"/>
                <a:cs typeface="Consolas"/>
                <a:sym typeface="Consolas"/>
              </a:rPr>
              <a:t>fn f</a:t>
            </a:r>
            <a:r>
              <a:rPr b="1" lang="it">
                <a:solidFill>
                  <a:srgbClr val="980000"/>
                </a:solidFill>
                <a:highlight>
                  <a:schemeClr val="accent6"/>
                </a:highlight>
                <a:latin typeface="Consolas"/>
                <a:ea typeface="Consolas"/>
                <a:cs typeface="Consolas"/>
                <a:sym typeface="Consolas"/>
              </a:rPr>
              <a:t>&lt;'a&gt;</a:t>
            </a:r>
            <a:r>
              <a:rPr b="1" lang="it">
                <a:highlight>
                  <a:schemeClr val="accent6"/>
                </a:highlight>
                <a:latin typeface="Consolas"/>
                <a:ea typeface="Consolas"/>
                <a:cs typeface="Consolas"/>
                <a:sym typeface="Consolas"/>
              </a:rPr>
              <a:t>(p1: &amp;</a:t>
            </a:r>
            <a:r>
              <a:rPr b="1" lang="it">
                <a:solidFill>
                  <a:srgbClr val="980000"/>
                </a:solidFill>
                <a:highlight>
                  <a:schemeClr val="accent6"/>
                </a:highlight>
                <a:latin typeface="Consolas"/>
                <a:ea typeface="Consolas"/>
                <a:cs typeface="Consolas"/>
                <a:sym typeface="Consolas"/>
              </a:rPr>
              <a:t>'a</a:t>
            </a:r>
            <a:r>
              <a:rPr b="1" lang="it">
                <a:highlight>
                  <a:schemeClr val="accent6"/>
                </a:highlight>
                <a:latin typeface="Consolas"/>
                <a:ea typeface="Consolas"/>
                <a:cs typeface="Consolas"/>
                <a:sym typeface="Consolas"/>
              </a:rPr>
              <a:t> i32, p2:&amp;</a:t>
            </a:r>
            <a:r>
              <a:rPr b="1" lang="it">
                <a:solidFill>
                  <a:srgbClr val="980000"/>
                </a:solidFill>
                <a:highlight>
                  <a:schemeClr val="accent6"/>
                </a:highlight>
                <a:latin typeface="Consolas"/>
                <a:ea typeface="Consolas"/>
                <a:cs typeface="Consolas"/>
                <a:sym typeface="Consolas"/>
              </a:rPr>
              <a:t>'a</a:t>
            </a:r>
            <a:r>
              <a:rPr b="1" lang="it">
                <a:highlight>
                  <a:schemeClr val="accent6"/>
                </a:highlight>
                <a:latin typeface="Consolas"/>
                <a:ea typeface="Consolas"/>
                <a:cs typeface="Consolas"/>
                <a:sym typeface="Consolas"/>
              </a:rPr>
              <a:t> i32) { … }</a:t>
            </a:r>
            <a:endParaRPr/>
          </a:p>
          <a:p>
            <a:pPr indent="-317500" lvl="1" marL="914400" rtl="0" algn="l">
              <a:spcBef>
                <a:spcPts val="0"/>
              </a:spcBef>
              <a:spcAft>
                <a:spcPts val="0"/>
              </a:spcAft>
              <a:buSzPts val="1400"/>
              <a:buChar char="○"/>
            </a:pPr>
            <a:r>
              <a:rPr lang="it"/>
              <a:t>Nel secondo si usano etichette diverse </a:t>
            </a:r>
            <a:r>
              <a:rPr b="1" lang="it">
                <a:highlight>
                  <a:schemeClr val="accent6"/>
                </a:highlight>
                <a:latin typeface="Consolas"/>
                <a:ea typeface="Consolas"/>
                <a:cs typeface="Consolas"/>
                <a:sym typeface="Consolas"/>
              </a:rPr>
              <a:t>fn f</a:t>
            </a:r>
            <a:r>
              <a:rPr b="1" lang="it">
                <a:solidFill>
                  <a:srgbClr val="980000"/>
                </a:solidFill>
                <a:highlight>
                  <a:schemeClr val="accent6"/>
                </a:highlight>
                <a:latin typeface="Consolas"/>
                <a:ea typeface="Consolas"/>
                <a:cs typeface="Consolas"/>
                <a:sym typeface="Consolas"/>
              </a:rPr>
              <a:t>&lt;'a, 'b&gt;</a:t>
            </a:r>
            <a:r>
              <a:rPr b="1" lang="it">
                <a:highlight>
                  <a:schemeClr val="accent6"/>
                </a:highlight>
                <a:latin typeface="Consolas"/>
                <a:ea typeface="Consolas"/>
                <a:cs typeface="Consolas"/>
                <a:sym typeface="Consolas"/>
              </a:rPr>
              <a:t>(p1: &amp;</a:t>
            </a:r>
            <a:r>
              <a:rPr b="1" lang="it">
                <a:solidFill>
                  <a:srgbClr val="980000"/>
                </a:solidFill>
                <a:highlight>
                  <a:schemeClr val="accent6"/>
                </a:highlight>
                <a:latin typeface="Consolas"/>
                <a:ea typeface="Consolas"/>
                <a:cs typeface="Consolas"/>
                <a:sym typeface="Consolas"/>
              </a:rPr>
              <a:t>'a</a:t>
            </a:r>
            <a:r>
              <a:rPr b="1" lang="it">
                <a:highlight>
                  <a:schemeClr val="accent6"/>
                </a:highlight>
                <a:latin typeface="Consolas"/>
                <a:ea typeface="Consolas"/>
                <a:cs typeface="Consolas"/>
                <a:sym typeface="Consolas"/>
              </a:rPr>
              <a:t> i32, p2:&amp;</a:t>
            </a:r>
            <a:r>
              <a:rPr b="1" lang="it">
                <a:solidFill>
                  <a:srgbClr val="980000"/>
                </a:solidFill>
                <a:highlight>
                  <a:schemeClr val="accent6"/>
                </a:highlight>
                <a:latin typeface="Consolas"/>
                <a:ea typeface="Consolas"/>
                <a:cs typeface="Consolas"/>
                <a:sym typeface="Consolas"/>
              </a:rPr>
              <a:t>'b</a:t>
            </a:r>
            <a:r>
              <a:rPr b="1" lang="it">
                <a:highlight>
                  <a:schemeClr val="accent6"/>
                </a:highlight>
                <a:latin typeface="Consolas"/>
                <a:ea typeface="Consolas"/>
                <a:cs typeface="Consolas"/>
                <a:sym typeface="Consolas"/>
              </a:rPr>
              <a:t> i32) { … }</a:t>
            </a:r>
            <a:endParaRPr/>
          </a:p>
          <a:p>
            <a:pPr indent="-342900" lvl="0" marL="457200" rtl="0" algn="l">
              <a:spcBef>
                <a:spcPts val="0"/>
              </a:spcBef>
              <a:spcAft>
                <a:spcPts val="0"/>
              </a:spcAft>
              <a:buSzPts val="1800"/>
              <a:buChar char="●"/>
            </a:pPr>
            <a:r>
              <a:rPr lang="it"/>
              <a:t>Nel caso in cui la funzione sia generica, le meta-variabili di tipo vengono indicate dopo gli identificatori del tempo di vita</a:t>
            </a:r>
            <a:endParaRPr/>
          </a:p>
          <a:p>
            <a:pPr indent="-317500" lvl="1" marL="914400" rtl="0" algn="l">
              <a:spcBef>
                <a:spcPts val="0"/>
              </a:spcBef>
              <a:spcAft>
                <a:spcPts val="0"/>
              </a:spcAft>
              <a:buSzPts val="1400"/>
              <a:buChar char="○"/>
            </a:pPr>
            <a:r>
              <a:rPr lang="it"/>
              <a:t>Questi ultimi non partecipano al processo di monomorfizzazione</a:t>
            </a:r>
            <a:endParaRPr/>
          </a:p>
        </p:txBody>
      </p:sp>
      <p:sp>
        <p:nvSpPr>
          <p:cNvPr id="65" name="Google Shape;65;p1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Chiusure</a:t>
            </a:r>
            <a:endParaRPr/>
          </a:p>
        </p:txBody>
      </p:sp>
      <p:sp>
        <p:nvSpPr>
          <p:cNvPr id="212" name="Google Shape;212;p3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corpo di una funzione lambda</a:t>
            </a:r>
            <a:r>
              <a:rPr lang="it"/>
              <a:t> può fare riferimento alle variabili che sono visibili nel contesto in cui è definita, acquisendone un riferimento, una copia o il possesso completo, in base al linguaggio e alla sintassi usata</a:t>
            </a:r>
            <a:endParaRPr/>
          </a:p>
          <a:p>
            <a:pPr indent="-317500" lvl="1" marL="914400" rtl="0" algn="l">
              <a:spcBef>
                <a:spcPts val="0"/>
              </a:spcBef>
              <a:spcAft>
                <a:spcPts val="0"/>
              </a:spcAft>
              <a:buSzPts val="1400"/>
              <a:buChar char="○"/>
            </a:pPr>
            <a:r>
              <a:rPr lang="it"/>
              <a:t>Tali variabili, che compaiono nel corpo della funzione lambda sono dette </a:t>
            </a:r>
            <a:r>
              <a:rPr b="1" lang="it">
                <a:solidFill>
                  <a:srgbClr val="0B5394"/>
                </a:solidFill>
              </a:rPr>
              <a:t>variabili libere </a:t>
            </a:r>
            <a:endParaRPr b="1">
              <a:solidFill>
                <a:srgbClr val="0B5394"/>
              </a:solidFill>
            </a:endParaRPr>
          </a:p>
          <a:p>
            <a:pPr indent="-342900" lvl="0" marL="457200" rtl="0" algn="l">
              <a:spcBef>
                <a:spcPts val="0"/>
              </a:spcBef>
              <a:spcAft>
                <a:spcPts val="0"/>
              </a:spcAft>
              <a:buSzPts val="1800"/>
              <a:buChar char="●"/>
            </a:pPr>
            <a:r>
              <a:rPr lang="it"/>
              <a:t>La funzione lambda così ottenuta viene detta </a:t>
            </a:r>
            <a:r>
              <a:rPr b="1" lang="it">
                <a:solidFill>
                  <a:srgbClr val="0B5394"/>
                </a:solidFill>
              </a:rPr>
              <a:t>chiusura</a:t>
            </a:r>
            <a:endParaRPr b="1">
              <a:solidFill>
                <a:srgbClr val="0B5394"/>
              </a:solidFill>
            </a:endParaRPr>
          </a:p>
          <a:p>
            <a:pPr indent="-317500" lvl="1" marL="914400" rtl="0" algn="l">
              <a:spcBef>
                <a:spcPts val="0"/>
              </a:spcBef>
              <a:spcAft>
                <a:spcPts val="0"/>
              </a:spcAft>
              <a:buSzPts val="1400"/>
              <a:buChar char="○"/>
            </a:pPr>
            <a:r>
              <a:rPr lang="it"/>
              <a:t>In quanto racchiude, al proprio interno, (una copia de) i valori catturati (quelli contenuti nelle variabili libere), rendendoli disponibili quando sarà successivamente invocata</a:t>
            </a:r>
            <a:endParaRPr/>
          </a:p>
          <a:p>
            <a:pPr indent="-342900" lvl="0" marL="457200" rtl="0" algn="l">
              <a:spcBef>
                <a:spcPts val="0"/>
              </a:spcBef>
              <a:spcAft>
                <a:spcPts val="0"/>
              </a:spcAft>
              <a:buSzPts val="1800"/>
              <a:buChar char="●"/>
            </a:pPr>
            <a:r>
              <a:rPr lang="it"/>
              <a:t>In C++, il compilatore trasforma una chiusura in un oggetto funzionale </a:t>
            </a:r>
            <a:endParaRPr/>
          </a:p>
          <a:p>
            <a:pPr indent="-317500" lvl="1" marL="914400" rtl="0" algn="l">
              <a:spcBef>
                <a:spcPts val="0"/>
              </a:spcBef>
              <a:spcAft>
                <a:spcPts val="0"/>
              </a:spcAft>
              <a:buSzPts val="1400"/>
              <a:buChar char="○"/>
            </a:pPr>
            <a:r>
              <a:rPr lang="it"/>
              <a:t>Esso contiene, come variabili istanza, i valori delle variabili libere e definisce come operator() il corpo della funzione lambda</a:t>
            </a:r>
            <a:endParaRPr/>
          </a:p>
          <a:p>
            <a:pPr indent="-342900" lvl="0" marL="457200" rtl="0" algn="l">
              <a:spcBef>
                <a:spcPts val="0"/>
              </a:spcBef>
              <a:spcAft>
                <a:spcPts val="0"/>
              </a:spcAft>
              <a:buSzPts val="1800"/>
              <a:buChar char="●"/>
            </a:pPr>
            <a:r>
              <a:rPr lang="it"/>
              <a:t>In Rust, il compilatore trasforma una chiusura in una tupla</a:t>
            </a:r>
            <a:endParaRPr/>
          </a:p>
          <a:p>
            <a:pPr indent="-317500" lvl="1" marL="914400" rtl="0" algn="l">
              <a:spcBef>
                <a:spcPts val="0"/>
              </a:spcBef>
              <a:spcAft>
                <a:spcPts val="0"/>
              </a:spcAft>
              <a:buSzPts val="1400"/>
              <a:buChar char="○"/>
            </a:pPr>
            <a:r>
              <a:rPr lang="it"/>
              <a:t>Avente tanti campi quante sono le variabili libere</a:t>
            </a:r>
            <a:endParaRPr/>
          </a:p>
          <a:p>
            <a:pPr indent="-317500" lvl="1" marL="914400" rtl="0" algn="l">
              <a:spcBef>
                <a:spcPts val="0"/>
              </a:spcBef>
              <a:spcAft>
                <a:spcPts val="0"/>
              </a:spcAft>
              <a:buSzPts val="1400"/>
              <a:buChar char="○"/>
            </a:pPr>
            <a:r>
              <a:rPr lang="it"/>
              <a:t>Tale tupla implementa uno dei tratti funzionali previsti dal linguaggio: </a:t>
            </a:r>
            <a:r>
              <a:rPr b="1" lang="it">
                <a:solidFill>
                  <a:srgbClr val="0B5394"/>
                </a:solidFill>
                <a:latin typeface="Consolas"/>
                <a:ea typeface="Consolas"/>
                <a:cs typeface="Consolas"/>
                <a:sym typeface="Consolas"/>
              </a:rPr>
              <a:t>FnOnce</a:t>
            </a:r>
            <a:r>
              <a:rPr lang="it"/>
              <a:t>, </a:t>
            </a:r>
            <a:r>
              <a:rPr b="1" lang="it">
                <a:solidFill>
                  <a:srgbClr val="0B5394"/>
                </a:solidFill>
                <a:latin typeface="Consolas"/>
                <a:ea typeface="Consolas"/>
                <a:cs typeface="Consolas"/>
                <a:sym typeface="Consolas"/>
              </a:rPr>
              <a:t>FnMut</a:t>
            </a:r>
            <a:r>
              <a:rPr lang="it"/>
              <a:t>, </a:t>
            </a:r>
            <a:r>
              <a:rPr b="1" lang="it">
                <a:solidFill>
                  <a:srgbClr val="0B5394"/>
                </a:solidFill>
                <a:latin typeface="Consolas"/>
                <a:ea typeface="Consolas"/>
                <a:cs typeface="Consolas"/>
                <a:sym typeface="Consolas"/>
              </a:rPr>
              <a:t>Fn</a:t>
            </a:r>
            <a:endParaRPr/>
          </a:p>
        </p:txBody>
      </p:sp>
      <p:sp>
        <p:nvSpPr>
          <p:cNvPr id="213" name="Google Shape;213;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Cattura delle variabili in C++</a:t>
            </a:r>
            <a:endParaRPr/>
          </a:p>
        </p:txBody>
      </p:sp>
      <p:sp>
        <p:nvSpPr>
          <p:cNvPr id="219" name="Google Shape;219;p3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La notazione lambda è introdotta da una coppia di parentesi quadre</a:t>
            </a:r>
            <a:endParaRPr/>
          </a:p>
          <a:p>
            <a:pPr indent="-317500" lvl="1" marL="914400" rtl="0" algn="l">
              <a:spcBef>
                <a:spcPts val="0"/>
              </a:spcBef>
              <a:spcAft>
                <a:spcPts val="0"/>
              </a:spcAft>
              <a:buSzPts val="1400"/>
              <a:buChar char="○"/>
            </a:pPr>
            <a:r>
              <a:rPr lang="it"/>
              <a:t>Al loro interno è possibile elencare variabili locali  il cui valore o il cui riferimento si vuole rendere disponibili nella funzione</a:t>
            </a:r>
            <a:endParaRPr/>
          </a:p>
          <a:p>
            <a:pPr indent="-342900" lvl="0" marL="457200" rtl="0" algn="l">
              <a:spcBef>
                <a:spcPts val="0"/>
              </a:spcBef>
              <a:spcAft>
                <a:spcPts val="0"/>
              </a:spcAft>
              <a:buSzPts val="1800"/>
              <a:buChar char="●"/>
            </a:pPr>
            <a:r>
              <a:rPr lang="it"/>
              <a:t>Cattura per valore</a:t>
            </a:r>
            <a:endParaRPr/>
          </a:p>
          <a:p>
            <a:pPr indent="-317500" lvl="1" marL="914400" rtl="0" algn="l">
              <a:spcBef>
                <a:spcPts val="0"/>
              </a:spcBef>
              <a:spcAft>
                <a:spcPts val="0"/>
              </a:spcAft>
              <a:buClr>
                <a:srgbClr val="0B5394"/>
              </a:buClr>
              <a:buSzPts val="1400"/>
              <a:buFont typeface="Consolas"/>
              <a:buChar char="○"/>
            </a:pPr>
            <a:r>
              <a:rPr b="1" lang="it">
                <a:solidFill>
                  <a:srgbClr val="0B5394"/>
                </a:solidFill>
                <a:latin typeface="Consolas"/>
                <a:ea typeface="Consolas"/>
                <a:cs typeface="Consolas"/>
                <a:sym typeface="Consolas"/>
              </a:rPr>
              <a:t>[x, y] (int i) { return (i-x) / (y-x); }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Viene effettuata una copia dei valori all’interno dell’oggetto funzionale</a:t>
            </a:r>
            <a:endParaRPr/>
          </a:p>
          <a:p>
            <a:pPr indent="-317500" lvl="1" marL="914400" rtl="0" algn="l">
              <a:spcBef>
                <a:spcPts val="0"/>
              </a:spcBef>
              <a:spcAft>
                <a:spcPts val="0"/>
              </a:spcAft>
              <a:buSzPts val="1400"/>
              <a:buChar char="○"/>
            </a:pPr>
            <a:r>
              <a:rPr lang="it"/>
              <a:t>La funzione λ potrà essere invocata anche quando tali variabili saranno uscite dallo scope</a:t>
            </a:r>
            <a:endParaRPr/>
          </a:p>
          <a:p>
            <a:pPr indent="-342900" lvl="0" marL="457200" rtl="0" algn="l">
              <a:spcBef>
                <a:spcPts val="0"/>
              </a:spcBef>
              <a:spcAft>
                <a:spcPts val="0"/>
              </a:spcAft>
              <a:buSzPts val="1800"/>
              <a:buChar char="●"/>
            </a:pPr>
            <a:r>
              <a:rPr lang="it"/>
              <a:t>Cattura per riferimento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[&amp;x, &amp;y] (int i) { return (i-x) / (y-x); }</a:t>
            </a:r>
            <a:endParaRPr/>
          </a:p>
          <a:p>
            <a:pPr indent="-317500" lvl="1" marL="914400" rtl="0" algn="l">
              <a:spcBef>
                <a:spcPts val="0"/>
              </a:spcBef>
              <a:spcAft>
                <a:spcPts val="0"/>
              </a:spcAft>
              <a:buSzPts val="1400"/>
              <a:buChar char="○"/>
            </a:pPr>
            <a:r>
              <a:rPr lang="it"/>
              <a:t>Eventuali cambiamenti al contenuto delle variabili catturate, successivi alla creazione della funzione λ influenzano il comportamento della funzione</a:t>
            </a:r>
            <a:endParaRPr/>
          </a:p>
          <a:p>
            <a:pPr indent="-317500" lvl="1" marL="914400" rtl="0" algn="l">
              <a:spcBef>
                <a:spcPts val="0"/>
              </a:spcBef>
              <a:spcAft>
                <a:spcPts val="0"/>
              </a:spcAft>
              <a:buSzPts val="1400"/>
              <a:buChar char="○"/>
            </a:pPr>
            <a:r>
              <a:rPr lang="it"/>
              <a:t>Attenzione a riferimenti pendenti!</a:t>
            </a:r>
            <a:endParaRPr/>
          </a:p>
          <a:p>
            <a:pPr indent="-342900" lvl="0" marL="457200" rtl="0" algn="l">
              <a:spcBef>
                <a:spcPts val="0"/>
              </a:spcBef>
              <a:spcAft>
                <a:spcPts val="0"/>
              </a:spcAft>
              <a:buSzPts val="1800"/>
              <a:buChar char="●"/>
            </a:pPr>
            <a:r>
              <a:rPr lang="it"/>
              <a:t>Cattura mista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[x, &amp;y] (int i) { return (i-x) / (y-x); }</a:t>
            </a:r>
            <a:endParaRPr/>
          </a:p>
          <a:p>
            <a:pPr indent="-317500" lvl="1" marL="914400" rtl="0" algn="l">
              <a:spcBef>
                <a:spcPts val="0"/>
              </a:spcBef>
              <a:spcAft>
                <a:spcPts val="0"/>
              </a:spcAft>
              <a:buSzPts val="1400"/>
              <a:buChar char="○"/>
            </a:pPr>
            <a:r>
              <a:rPr lang="it"/>
              <a:t>Viene catturato "x" per valore e "y" per riferimento</a:t>
            </a:r>
            <a:endParaRPr/>
          </a:p>
        </p:txBody>
      </p:sp>
      <p:sp>
        <p:nvSpPr>
          <p:cNvPr id="220" name="Google Shape;220;p3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Cattura delle variabili in C++</a:t>
            </a:r>
            <a:endParaRPr/>
          </a:p>
        </p:txBody>
      </p:sp>
      <p:sp>
        <p:nvSpPr>
          <p:cNvPr id="226" name="Google Shape;226;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7" name="Google Shape;227;p34"/>
          <p:cNvSpPr txBox="1"/>
          <p:nvPr/>
        </p:nvSpPr>
        <p:spPr>
          <a:xfrm>
            <a:off x="433125" y="1050375"/>
            <a:ext cx="8213700" cy="1101900"/>
          </a:xfrm>
          <a:prstGeom prst="rect">
            <a:avLst/>
          </a:prstGeom>
          <a:solidFill>
            <a:srgbClr val="D9EAD3"/>
          </a:solidFill>
          <a:ln cap="flat" cmpd="sng" w="9525">
            <a:solidFill>
              <a:srgbClr val="00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200"/>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   int i = …;</a:t>
            </a:r>
            <a:endParaRPr sz="1200"/>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   auto f = </a:t>
            </a:r>
            <a:r>
              <a:rPr b="1" i="0" lang="it" sz="1600" u="none" cap="none" strike="noStrike">
                <a:solidFill>
                  <a:srgbClr val="980000"/>
                </a:solidFill>
                <a:latin typeface="Consolas"/>
                <a:ea typeface="Consolas"/>
                <a:cs typeface="Consolas"/>
                <a:sym typeface="Consolas"/>
              </a:rPr>
              <a:t>[i] (int v) { return v+i; };</a:t>
            </a:r>
            <a:endParaRPr sz="1200">
              <a:solidFill>
                <a:srgbClr val="980000"/>
              </a:solidFill>
            </a:endParaRPr>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200"/>
          </a:p>
        </p:txBody>
      </p:sp>
      <p:sp>
        <p:nvSpPr>
          <p:cNvPr id="228" name="Google Shape;228;p34"/>
          <p:cNvSpPr txBox="1"/>
          <p:nvPr/>
        </p:nvSpPr>
        <p:spPr>
          <a:xfrm>
            <a:off x="433125" y="2314250"/>
            <a:ext cx="8213700" cy="2801400"/>
          </a:xfrm>
          <a:prstGeom prst="rect">
            <a:avLst/>
          </a:prstGeom>
          <a:solidFill>
            <a:srgbClr val="D9EAD3"/>
          </a:solidFill>
          <a:ln cap="flat" cmpd="sng" w="9525">
            <a:solidFill>
              <a:srgbClr val="00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600"/>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  int i = …;    </a:t>
            </a:r>
            <a:endParaRPr sz="1600"/>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class __lambda_6_13  {  </a:t>
            </a:r>
            <a:r>
              <a:rPr b="1" lang="it" sz="1600">
                <a:solidFill>
                  <a:schemeClr val="dk1"/>
                </a:solidFill>
                <a:latin typeface="Consolas"/>
                <a:ea typeface="Consolas"/>
                <a:cs typeface="Consolas"/>
                <a:sym typeface="Consolas"/>
              </a:rPr>
              <a:t>//Nome univoco assegnato dal compilatore</a:t>
            </a:r>
            <a:endParaRPr sz="1600">
              <a:solidFill>
                <a:srgbClr val="980000"/>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int i;                </a:t>
            </a:r>
            <a:r>
              <a:rPr b="1" i="0" lang="it" sz="1600" u="none" cap="none" strike="noStrike">
                <a:solidFill>
                  <a:schemeClr val="dk1"/>
                </a:solidFill>
                <a:latin typeface="Consolas"/>
                <a:ea typeface="Consolas"/>
                <a:cs typeface="Consolas"/>
                <a:sym typeface="Consolas"/>
              </a:rPr>
              <a:t>//Var</a:t>
            </a:r>
            <a:r>
              <a:rPr b="1" lang="it" sz="1600">
                <a:solidFill>
                  <a:schemeClr val="dk1"/>
                </a:solidFill>
                <a:latin typeface="Consolas"/>
                <a:ea typeface="Consolas"/>
                <a:cs typeface="Consolas"/>
                <a:sym typeface="Consolas"/>
              </a:rPr>
              <a:t>iabile istanza catturata</a:t>
            </a:r>
            <a:endParaRPr sz="1600">
              <a:solidFill>
                <a:schemeClr val="dk1"/>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public: inline int operator()(int v) const { </a:t>
            </a:r>
            <a:r>
              <a:rPr b="1" lang="it" sz="1600">
                <a:solidFill>
                  <a:schemeClr val="dk1"/>
                </a:solidFill>
                <a:latin typeface="Consolas"/>
                <a:ea typeface="Consolas"/>
                <a:cs typeface="Consolas"/>
                <a:sym typeface="Consolas"/>
              </a:rPr>
              <a:t>//Firma della funzione</a:t>
            </a:r>
            <a:endParaRPr sz="1600">
              <a:solidFill>
                <a:srgbClr val="980000"/>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return v + i;       </a:t>
            </a:r>
            <a:r>
              <a:rPr b="1" i="0" lang="it" sz="1600" u="none" cap="none" strike="noStrike">
                <a:solidFill>
                  <a:schemeClr val="dk1"/>
                </a:solidFill>
                <a:latin typeface="Consolas"/>
                <a:ea typeface="Consolas"/>
                <a:cs typeface="Consolas"/>
                <a:sym typeface="Consolas"/>
              </a:rPr>
              <a:t>//Corpo della funzi</a:t>
            </a:r>
            <a:r>
              <a:rPr b="1" lang="it" sz="1600">
                <a:solidFill>
                  <a:schemeClr val="dk1"/>
                </a:solidFill>
                <a:latin typeface="Consolas"/>
                <a:ea typeface="Consolas"/>
                <a:cs typeface="Consolas"/>
                <a:sym typeface="Consolas"/>
              </a:rPr>
              <a:t>one</a:t>
            </a:r>
            <a:endParaRPr sz="1600">
              <a:solidFill>
                <a:schemeClr val="dk1"/>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    </a:t>
            </a:r>
            <a:endParaRPr sz="1600">
              <a:solidFill>
                <a:srgbClr val="980000"/>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public: __lambda_6_13(int _i): i{_i}{}  </a:t>
            </a:r>
            <a:r>
              <a:rPr b="1" i="0" lang="it" sz="1600" u="none" cap="none" strike="noStrike">
                <a:solidFill>
                  <a:schemeClr val="dk1"/>
                </a:solidFill>
                <a:latin typeface="Consolas"/>
                <a:ea typeface="Consolas"/>
                <a:cs typeface="Consolas"/>
                <a:sym typeface="Consolas"/>
              </a:rPr>
              <a:t>//Costrutt</a:t>
            </a:r>
            <a:r>
              <a:rPr b="1" lang="it" sz="1600">
                <a:solidFill>
                  <a:schemeClr val="dk1"/>
                </a:solidFill>
                <a:latin typeface="Consolas"/>
                <a:ea typeface="Consolas"/>
                <a:cs typeface="Consolas"/>
                <a:sym typeface="Consolas"/>
              </a:rPr>
              <a:t>ore</a:t>
            </a:r>
            <a:endParaRPr sz="1600">
              <a:solidFill>
                <a:schemeClr val="dk1"/>
              </a:solidFill>
            </a:endParaRPr>
          </a:p>
          <a:p>
            <a:pPr indent="0" lvl="0" marL="0" marR="0" rtl="0" algn="l">
              <a:spcBef>
                <a:spcPts val="0"/>
              </a:spcBef>
              <a:spcAft>
                <a:spcPts val="0"/>
              </a:spcAft>
              <a:buNone/>
            </a:pPr>
            <a:r>
              <a:rPr b="1" i="0" lang="it" sz="1600" u="none" cap="none" strike="noStrike">
                <a:solidFill>
                  <a:srgbClr val="980000"/>
                </a:solidFill>
                <a:latin typeface="Consolas"/>
                <a:ea typeface="Consolas"/>
                <a:cs typeface="Consolas"/>
                <a:sym typeface="Consolas"/>
              </a:rPr>
              <a:t>  };</a:t>
            </a:r>
            <a:endParaRPr sz="1600">
              <a:solidFill>
                <a:srgbClr val="980000"/>
              </a:solidFill>
            </a:endParaRPr>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  __lambda_6_13 f = __lambda_6_13{i};</a:t>
            </a:r>
            <a:endParaRPr sz="1600"/>
          </a:p>
          <a:p>
            <a:pPr indent="0" lvl="0" marL="0" marR="0" rtl="0" algn="l">
              <a:spcBef>
                <a:spcPts val="0"/>
              </a:spcBef>
              <a:spcAft>
                <a:spcPts val="0"/>
              </a:spcAft>
              <a:buNone/>
            </a:pPr>
            <a:r>
              <a:rPr b="0" i="0" lang="it" sz="1600" u="none" cap="none" strike="noStrike">
                <a:solidFill>
                  <a:srgbClr val="000000"/>
                </a:solidFill>
                <a:latin typeface="Consolas"/>
                <a:ea typeface="Consolas"/>
                <a:cs typeface="Consolas"/>
                <a:sym typeface="Consolas"/>
              </a:rPr>
              <a:t>}</a:t>
            </a:r>
            <a:endParaRPr sz="1600"/>
          </a:p>
        </p:txBody>
      </p:sp>
      <p:sp>
        <p:nvSpPr>
          <p:cNvPr id="229" name="Google Shape;229;p34"/>
          <p:cNvSpPr txBox="1"/>
          <p:nvPr/>
        </p:nvSpPr>
        <p:spPr>
          <a:xfrm>
            <a:off x="7470460" y="1050365"/>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
        <p:nvSpPr>
          <p:cNvPr id="230" name="Google Shape;230;p34"/>
          <p:cNvSpPr txBox="1"/>
          <p:nvPr/>
        </p:nvSpPr>
        <p:spPr>
          <a:xfrm>
            <a:off x="7470460" y="2314240"/>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
        <p:nvSpPr>
          <p:cNvPr id="231" name="Google Shape;231;p34"/>
          <p:cNvSpPr/>
          <p:nvPr/>
        </p:nvSpPr>
        <p:spPr>
          <a:xfrm>
            <a:off x="4082150" y="1942100"/>
            <a:ext cx="1002000" cy="926400"/>
          </a:xfrm>
          <a:prstGeom prst="downArrow">
            <a:avLst>
              <a:gd fmla="val 50000" name="adj1"/>
              <a:gd fmla="val 50000" name="adj2"/>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Cattura delle variabili in Rust</a:t>
            </a:r>
            <a:endParaRPr/>
          </a:p>
        </p:txBody>
      </p:sp>
      <p:sp>
        <p:nvSpPr>
          <p:cNvPr id="237" name="Google Shape;237;p3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Per default in Rust, tutte le variabili libere che compaiono nel corpo di una funzione lambda sono </a:t>
            </a:r>
            <a:r>
              <a:rPr b="1" lang="it">
                <a:solidFill>
                  <a:srgbClr val="0B5394"/>
                </a:solidFill>
              </a:rPr>
              <a:t>catturate per riferimento</a:t>
            </a:r>
            <a:endParaRPr b="1">
              <a:solidFill>
                <a:srgbClr val="0B5394"/>
              </a:solidFill>
            </a:endParaRPr>
          </a:p>
          <a:p>
            <a:pPr indent="-317500" lvl="1" marL="914400" rtl="0" algn="l">
              <a:spcBef>
                <a:spcPts val="0"/>
              </a:spcBef>
              <a:spcAft>
                <a:spcPts val="0"/>
              </a:spcAft>
              <a:buSzPts val="1400"/>
              <a:buChar char="○"/>
            </a:pPr>
            <a:r>
              <a:rPr lang="it"/>
              <a:t>Il compilatore, automaticamente, crea un prestito in lettura (</a:t>
            </a:r>
            <a:r>
              <a:rPr b="1" lang="it">
                <a:solidFill>
                  <a:srgbClr val="0B5394"/>
                </a:solidFill>
                <a:latin typeface="Consolas"/>
                <a:ea typeface="Consolas"/>
                <a:cs typeface="Consolas"/>
                <a:sym typeface="Consolas"/>
              </a:rPr>
              <a:t>&amp;</a:t>
            </a:r>
            <a:r>
              <a:rPr lang="it"/>
              <a:t>) </a:t>
            </a:r>
            <a:endParaRPr/>
          </a:p>
          <a:p>
            <a:pPr indent="-317500" lvl="1" marL="914400" rtl="0" algn="l">
              <a:spcBef>
                <a:spcPts val="0"/>
              </a:spcBef>
              <a:spcAft>
                <a:spcPts val="0"/>
              </a:spcAft>
              <a:buSzPts val="1400"/>
              <a:buChar char="○"/>
            </a:pPr>
            <a:r>
              <a:rPr lang="it"/>
              <a:t>Se occorre modificare il contenuto delle variabili catturate (acquisendole con </a:t>
            </a:r>
            <a:r>
              <a:rPr b="1" lang="it">
                <a:solidFill>
                  <a:srgbClr val="0B5394"/>
                </a:solidFill>
                <a:latin typeface="Consolas"/>
                <a:ea typeface="Consolas"/>
                <a:cs typeface="Consolas"/>
                <a:sym typeface="Consolas"/>
              </a:rPr>
              <a:t>&amp;mut</a:t>
            </a:r>
            <a:r>
              <a:rPr lang="it"/>
              <a:t>), occorre dichiarare la funzione lambda come mutabile (</a:t>
            </a:r>
            <a:r>
              <a:rPr b="1" lang="it">
                <a:solidFill>
                  <a:srgbClr val="0B5394"/>
                </a:solidFill>
                <a:latin typeface="Consolas"/>
                <a:ea typeface="Consolas"/>
                <a:cs typeface="Consolas"/>
                <a:sym typeface="Consolas"/>
              </a:rPr>
              <a:t>let mut f = |...| {...};</a:t>
            </a:r>
            <a:r>
              <a:rPr lang="it"/>
              <a:t>)</a:t>
            </a:r>
            <a:endParaRPr/>
          </a:p>
          <a:p>
            <a:pPr indent="-317500" lvl="1" marL="914400" rtl="0" algn="l">
              <a:spcBef>
                <a:spcPts val="0"/>
              </a:spcBef>
              <a:spcAft>
                <a:spcPts val="0"/>
              </a:spcAft>
              <a:buSzPts val="1400"/>
              <a:buChar char="○"/>
            </a:pPr>
            <a:r>
              <a:rPr lang="it"/>
              <a:t>Il borrow checker, come al solito, verifica che tali riferimenti siano coerenti tra loro e con il tempo di vita dei valori cui si riferiscono</a:t>
            </a:r>
            <a:endParaRPr/>
          </a:p>
          <a:p>
            <a:pPr indent="-342900" lvl="0" marL="457200" rtl="0" algn="l">
              <a:spcBef>
                <a:spcPts val="0"/>
              </a:spcBef>
              <a:spcAft>
                <a:spcPts val="0"/>
              </a:spcAft>
              <a:buSzPts val="1800"/>
              <a:buChar char="●"/>
            </a:pPr>
            <a:r>
              <a:rPr lang="it"/>
              <a:t>Se occorre, è possibile indicare che la funzione lambda deve acquisire il </a:t>
            </a:r>
            <a:r>
              <a:rPr b="1" lang="it">
                <a:solidFill>
                  <a:srgbClr val="0B5394"/>
                </a:solidFill>
              </a:rPr>
              <a:t>possesso dei valori</a:t>
            </a:r>
            <a:r>
              <a:rPr lang="it"/>
              <a:t> contenuti nelle variabili libere</a:t>
            </a:r>
            <a:endParaRPr/>
          </a:p>
          <a:p>
            <a:pPr indent="-317500" lvl="1" marL="914400" rtl="0" algn="l">
              <a:spcBef>
                <a:spcPts val="0"/>
              </a:spcBef>
              <a:spcAft>
                <a:spcPts val="0"/>
              </a:spcAft>
              <a:buSzPts val="1400"/>
              <a:buChar char="○"/>
            </a:pPr>
            <a:r>
              <a:rPr lang="it"/>
              <a:t>Lo si fa anteponendo alla definizione della funzione lambda la parola chiave </a:t>
            </a:r>
            <a:r>
              <a:rPr b="1" lang="it">
                <a:solidFill>
                  <a:srgbClr val="0B5394"/>
                </a:solidFill>
                <a:latin typeface="Consolas"/>
                <a:ea typeface="Consolas"/>
                <a:cs typeface="Consolas"/>
                <a:sym typeface="Consolas"/>
              </a:rPr>
              <a:t>move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let f = move |...| {...};</a:t>
            </a:r>
            <a:endParaRPr/>
          </a:p>
        </p:txBody>
      </p:sp>
      <p:sp>
        <p:nvSpPr>
          <p:cNvPr id="238" name="Google Shape;238;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p:nvPr/>
        </p:nvSpPr>
        <p:spPr>
          <a:xfrm>
            <a:off x="1150425" y="3142025"/>
            <a:ext cx="1291200" cy="754500"/>
          </a:xfrm>
          <a:prstGeom prst="roundRect">
            <a:avLst>
              <a:gd fmla="val 16667" name="adj"/>
            </a:avLst>
          </a:prstGeom>
          <a:solidFill>
            <a:srgbClr val="F4CCCC"/>
          </a:solidFill>
          <a:ln cap="flat" cmpd="sng" w="9525">
            <a:solidFill>
              <a:srgbClr val="595959"/>
            </a:solidFill>
            <a:prstDash val="dash"/>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it" sz="1200"/>
              <a:t>(any mem)</a:t>
            </a:r>
            <a:endParaRPr sz="1200"/>
          </a:p>
        </p:txBody>
      </p:sp>
      <p:sp>
        <p:nvSpPr>
          <p:cNvPr id="244" name="Google Shape;244;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Cattura delle variabili in Rust</a:t>
            </a:r>
            <a:endParaRPr/>
          </a:p>
        </p:txBody>
      </p:sp>
      <p:sp>
        <p:nvSpPr>
          <p:cNvPr id="245" name="Google Shape;245;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6" name="Google Shape;246;p36"/>
          <p:cNvSpPr txBox="1"/>
          <p:nvPr/>
        </p:nvSpPr>
        <p:spPr>
          <a:xfrm>
            <a:off x="457700" y="1397825"/>
            <a:ext cx="3896400" cy="4002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let f1 = | x |{ x + y.f() + z };</a:t>
            </a:r>
            <a:endParaRPr b="1">
              <a:latin typeface="Consolas"/>
              <a:ea typeface="Consolas"/>
              <a:cs typeface="Consolas"/>
              <a:sym typeface="Consolas"/>
            </a:endParaRPr>
          </a:p>
        </p:txBody>
      </p:sp>
      <p:sp>
        <p:nvSpPr>
          <p:cNvPr id="247" name="Google Shape;247;p36"/>
          <p:cNvSpPr txBox="1"/>
          <p:nvPr/>
        </p:nvSpPr>
        <p:spPr>
          <a:xfrm>
            <a:off x="311688" y="2407775"/>
            <a:ext cx="710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t>Stack</a:t>
            </a:r>
            <a:endParaRPr/>
          </a:p>
        </p:txBody>
      </p:sp>
      <p:sp>
        <p:nvSpPr>
          <p:cNvPr id="248" name="Google Shape;248;p36"/>
          <p:cNvSpPr/>
          <p:nvPr/>
        </p:nvSpPr>
        <p:spPr>
          <a:xfrm>
            <a:off x="1025628" y="2427572"/>
            <a:ext cx="3328500" cy="360600"/>
          </a:xfrm>
          <a:prstGeom prst="rect">
            <a:avLst/>
          </a:prstGeom>
          <a:solidFill>
            <a:srgbClr val="3C78D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txBox="1"/>
          <p:nvPr/>
        </p:nvSpPr>
        <p:spPr>
          <a:xfrm>
            <a:off x="1636050" y="1844325"/>
            <a:ext cx="46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a:t>f1</a:t>
            </a:r>
            <a:endParaRPr b="1"/>
          </a:p>
        </p:txBody>
      </p:sp>
      <p:grpSp>
        <p:nvGrpSpPr>
          <p:cNvPr id="250" name="Google Shape;250;p36"/>
          <p:cNvGrpSpPr/>
          <p:nvPr/>
        </p:nvGrpSpPr>
        <p:grpSpPr>
          <a:xfrm>
            <a:off x="1895700" y="2427563"/>
            <a:ext cx="372000" cy="360600"/>
            <a:chOff x="3978500" y="3918875"/>
            <a:chExt cx="372000" cy="360600"/>
          </a:xfrm>
        </p:grpSpPr>
        <p:sp>
          <p:nvSpPr>
            <p:cNvPr id="251" name="Google Shape;251;p36"/>
            <p:cNvSpPr/>
            <p:nvPr/>
          </p:nvSpPr>
          <p:spPr>
            <a:xfrm>
              <a:off x="3978500" y="3918875"/>
              <a:ext cx="372000" cy="360600"/>
            </a:xfrm>
            <a:prstGeom prst="rect">
              <a:avLst/>
            </a:prstGeom>
            <a:solidFill>
              <a:srgbClr val="AFD7F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6"/>
            <p:cNvSpPr/>
            <p:nvPr/>
          </p:nvSpPr>
          <p:spPr>
            <a:xfrm>
              <a:off x="4117700" y="3938165"/>
              <a:ext cx="100500" cy="99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36"/>
          <p:cNvGrpSpPr/>
          <p:nvPr/>
        </p:nvGrpSpPr>
        <p:grpSpPr>
          <a:xfrm>
            <a:off x="1523860" y="2427563"/>
            <a:ext cx="372000" cy="360600"/>
            <a:chOff x="3978500" y="3918875"/>
            <a:chExt cx="372000" cy="360600"/>
          </a:xfrm>
        </p:grpSpPr>
        <p:sp>
          <p:nvSpPr>
            <p:cNvPr id="254" name="Google Shape;254;p36"/>
            <p:cNvSpPr/>
            <p:nvPr/>
          </p:nvSpPr>
          <p:spPr>
            <a:xfrm>
              <a:off x="3978500" y="3918875"/>
              <a:ext cx="372000" cy="360600"/>
            </a:xfrm>
            <a:prstGeom prst="rect">
              <a:avLst/>
            </a:prstGeom>
            <a:solidFill>
              <a:srgbClr val="AFD7F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6"/>
            <p:cNvSpPr/>
            <p:nvPr/>
          </p:nvSpPr>
          <p:spPr>
            <a:xfrm>
              <a:off x="4117700" y="3938165"/>
              <a:ext cx="100500" cy="99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6" name="Google Shape;256;p36"/>
          <p:cNvCxnSpPr>
            <a:stCxn id="255" idx="4"/>
          </p:cNvCxnSpPr>
          <p:nvPr/>
        </p:nvCxnSpPr>
        <p:spPr>
          <a:xfrm flipH="1" rot="-5400000">
            <a:off x="1384660" y="2874503"/>
            <a:ext cx="678600" cy="21300"/>
          </a:xfrm>
          <a:prstGeom prst="curvedConnector3">
            <a:avLst>
              <a:gd fmla="val 50000" name="adj1"/>
            </a:avLst>
          </a:prstGeom>
          <a:noFill/>
          <a:ln cap="flat" cmpd="sng" w="28575">
            <a:solidFill>
              <a:srgbClr val="595959"/>
            </a:solidFill>
            <a:prstDash val="solid"/>
            <a:round/>
            <a:headEnd len="med" w="med" type="oval"/>
            <a:tailEnd len="med" w="med" type="triangle"/>
          </a:ln>
        </p:spPr>
      </p:cxnSp>
      <p:sp>
        <p:nvSpPr>
          <p:cNvPr id="257" name="Google Shape;257;p36"/>
          <p:cNvSpPr/>
          <p:nvPr/>
        </p:nvSpPr>
        <p:spPr>
          <a:xfrm rot="5400000">
            <a:off x="1816500" y="1976625"/>
            <a:ext cx="100500" cy="636300"/>
          </a:xfrm>
          <a:prstGeom prst="leftBrace">
            <a:avLst>
              <a:gd fmla="val 50000" name="adj1"/>
              <a:gd fmla="val 50000" name="adj2"/>
            </a:avLst>
          </a:prstGeom>
          <a:noFill/>
          <a:ln cap="flat" cmpd="sng" w="19050">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p:nvPr/>
        </p:nvSpPr>
        <p:spPr>
          <a:xfrm>
            <a:off x="1230875" y="3224450"/>
            <a:ext cx="1131900" cy="360600"/>
          </a:xfrm>
          <a:prstGeom prst="rect">
            <a:avLst/>
          </a:prstGeom>
          <a:solidFill>
            <a:srgbClr val="EA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y</a:t>
            </a:r>
            <a:endParaRPr/>
          </a:p>
        </p:txBody>
      </p:sp>
      <p:sp>
        <p:nvSpPr>
          <p:cNvPr id="259" name="Google Shape;259;p36"/>
          <p:cNvSpPr/>
          <p:nvPr/>
        </p:nvSpPr>
        <p:spPr>
          <a:xfrm>
            <a:off x="2737750" y="3142025"/>
            <a:ext cx="994200" cy="754500"/>
          </a:xfrm>
          <a:prstGeom prst="roundRect">
            <a:avLst>
              <a:gd fmla="val 16667" name="adj"/>
            </a:avLst>
          </a:prstGeom>
          <a:solidFill>
            <a:srgbClr val="F4CCCC"/>
          </a:solidFill>
          <a:ln cap="flat" cmpd="sng" w="9525">
            <a:solidFill>
              <a:srgbClr val="595959"/>
            </a:solidFill>
            <a:prstDash val="dash"/>
            <a:round/>
            <a:headEnd len="sm" w="sm" type="none"/>
            <a:tailEnd len="sm" w="sm" type="none"/>
          </a:ln>
        </p:spPr>
        <p:txBody>
          <a:bodyPr anchorCtr="0" anchor="b" bIns="91425" lIns="91425" spcFirstLastPara="1" rIns="91425" wrap="square" tIns="91425">
            <a:noAutofit/>
          </a:bodyPr>
          <a:lstStyle/>
          <a:p>
            <a:pPr indent="0" lvl="0" marL="0" rtl="0" algn="r">
              <a:spcBef>
                <a:spcPts val="0"/>
              </a:spcBef>
              <a:spcAft>
                <a:spcPts val="0"/>
              </a:spcAft>
              <a:buNone/>
            </a:pPr>
            <a:r>
              <a:rPr lang="it" sz="1200"/>
              <a:t>(any mem)</a:t>
            </a:r>
            <a:endParaRPr sz="1200"/>
          </a:p>
        </p:txBody>
      </p:sp>
      <p:sp>
        <p:nvSpPr>
          <p:cNvPr id="260" name="Google Shape;260;p36"/>
          <p:cNvSpPr/>
          <p:nvPr/>
        </p:nvSpPr>
        <p:spPr>
          <a:xfrm>
            <a:off x="3048860" y="3224438"/>
            <a:ext cx="372000" cy="360600"/>
          </a:xfrm>
          <a:prstGeom prst="rect">
            <a:avLst/>
          </a:prstGeom>
          <a:solidFill>
            <a:srgbClr val="EA999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z</a:t>
            </a:r>
            <a:endParaRPr/>
          </a:p>
        </p:txBody>
      </p:sp>
      <p:cxnSp>
        <p:nvCxnSpPr>
          <p:cNvPr id="261" name="Google Shape;261;p36"/>
          <p:cNvCxnSpPr>
            <a:stCxn id="252" idx="4"/>
            <a:endCxn id="260" idx="0"/>
          </p:cNvCxnSpPr>
          <p:nvPr/>
        </p:nvCxnSpPr>
        <p:spPr>
          <a:xfrm flipH="1" rot="-5400000">
            <a:off x="2320650" y="2310353"/>
            <a:ext cx="678600" cy="1149600"/>
          </a:xfrm>
          <a:prstGeom prst="curvedConnector3">
            <a:avLst>
              <a:gd fmla="val 49999" name="adj1"/>
            </a:avLst>
          </a:prstGeom>
          <a:noFill/>
          <a:ln cap="flat" cmpd="sng" w="28575">
            <a:solidFill>
              <a:srgbClr val="595959"/>
            </a:solidFill>
            <a:prstDash val="solid"/>
            <a:round/>
            <a:headEnd len="med" w="med" type="oval"/>
            <a:tailEnd len="med" w="med" type="triangle"/>
          </a:ln>
        </p:spPr>
      </p:cxnSp>
      <p:sp>
        <p:nvSpPr>
          <p:cNvPr id="262" name="Google Shape;262;p36"/>
          <p:cNvSpPr txBox="1"/>
          <p:nvPr/>
        </p:nvSpPr>
        <p:spPr>
          <a:xfrm>
            <a:off x="4935875" y="1397825"/>
            <a:ext cx="3896400" cy="4002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let f2 = move | x |{ x + y.f() + z };</a:t>
            </a:r>
            <a:endParaRPr b="1">
              <a:latin typeface="Consolas"/>
              <a:ea typeface="Consolas"/>
              <a:cs typeface="Consolas"/>
              <a:sym typeface="Consolas"/>
            </a:endParaRPr>
          </a:p>
        </p:txBody>
      </p:sp>
      <p:sp>
        <p:nvSpPr>
          <p:cNvPr id="263" name="Google Shape;263;p36"/>
          <p:cNvSpPr/>
          <p:nvPr/>
        </p:nvSpPr>
        <p:spPr>
          <a:xfrm>
            <a:off x="5503803" y="2427572"/>
            <a:ext cx="3328500" cy="360600"/>
          </a:xfrm>
          <a:prstGeom prst="rect">
            <a:avLst/>
          </a:prstGeom>
          <a:solidFill>
            <a:srgbClr val="3C78D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6"/>
          <p:cNvSpPr txBox="1"/>
          <p:nvPr/>
        </p:nvSpPr>
        <p:spPr>
          <a:xfrm>
            <a:off x="4793388" y="2407775"/>
            <a:ext cx="7104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it"/>
              <a:t>Stack</a:t>
            </a:r>
            <a:endParaRPr/>
          </a:p>
        </p:txBody>
      </p:sp>
      <p:sp>
        <p:nvSpPr>
          <p:cNvPr id="265" name="Google Shape;265;p36"/>
          <p:cNvSpPr/>
          <p:nvPr/>
        </p:nvSpPr>
        <p:spPr>
          <a:xfrm>
            <a:off x="5869682" y="2427575"/>
            <a:ext cx="1131773" cy="360600"/>
          </a:xfrm>
          <a:prstGeom prst="rect">
            <a:avLst/>
          </a:prstGeom>
          <a:solidFill>
            <a:srgbClr val="AFD7F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y</a:t>
            </a:r>
            <a:endParaRPr/>
          </a:p>
        </p:txBody>
      </p:sp>
      <p:sp>
        <p:nvSpPr>
          <p:cNvPr id="266" name="Google Shape;266;p36"/>
          <p:cNvSpPr/>
          <p:nvPr/>
        </p:nvSpPr>
        <p:spPr>
          <a:xfrm>
            <a:off x="7001454" y="2427575"/>
            <a:ext cx="372000" cy="360600"/>
          </a:xfrm>
          <a:prstGeom prst="rect">
            <a:avLst/>
          </a:prstGeom>
          <a:solidFill>
            <a:srgbClr val="AFD7F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z</a:t>
            </a:r>
            <a:endParaRPr/>
          </a:p>
        </p:txBody>
      </p:sp>
      <p:sp>
        <p:nvSpPr>
          <p:cNvPr id="267" name="Google Shape;267;p36"/>
          <p:cNvSpPr txBox="1"/>
          <p:nvPr/>
        </p:nvSpPr>
        <p:spPr>
          <a:xfrm>
            <a:off x="6076347" y="1862450"/>
            <a:ext cx="109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a:t>f2</a:t>
            </a:r>
            <a:endParaRPr b="1"/>
          </a:p>
        </p:txBody>
      </p:sp>
      <p:sp>
        <p:nvSpPr>
          <p:cNvPr id="268" name="Google Shape;268;p36"/>
          <p:cNvSpPr/>
          <p:nvPr/>
        </p:nvSpPr>
        <p:spPr>
          <a:xfrm rot="5400000">
            <a:off x="6571250" y="1560950"/>
            <a:ext cx="100500" cy="1503900"/>
          </a:xfrm>
          <a:prstGeom prst="leftBrace">
            <a:avLst>
              <a:gd fmla="val 50000" name="adj1"/>
              <a:gd fmla="val 50000" name="adj2"/>
            </a:avLst>
          </a:prstGeom>
          <a:noFill/>
          <a:ln cap="flat" cmpd="sng" w="19050">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9" name="Google Shape;269;p36"/>
          <p:cNvCxnSpPr/>
          <p:nvPr/>
        </p:nvCxnSpPr>
        <p:spPr>
          <a:xfrm>
            <a:off x="4638800" y="1509150"/>
            <a:ext cx="0" cy="2585400"/>
          </a:xfrm>
          <a:prstGeom prst="straightConnector1">
            <a:avLst/>
          </a:prstGeom>
          <a:noFill/>
          <a:ln cap="flat" cmpd="sng" w="9525">
            <a:solidFill>
              <a:srgbClr val="A5A5A5"/>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 type="body"/>
          </p:nvPr>
        </p:nvSpPr>
        <p:spPr>
          <a:xfrm>
            <a:off x="311700" y="1268156"/>
            <a:ext cx="8520600" cy="105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definisce tre tratti funzionali che possono essere implementati </a:t>
            </a:r>
            <a:r>
              <a:rPr b="1" lang="it">
                <a:solidFill>
                  <a:srgbClr val="0B5394"/>
                </a:solidFill>
              </a:rPr>
              <a:t>solo</a:t>
            </a:r>
            <a:r>
              <a:rPr lang="it"/>
              <a:t> tramite chiusure</a:t>
            </a:r>
            <a:endParaRPr/>
          </a:p>
          <a:p>
            <a:pPr indent="-317500" lvl="1" marL="914400" rtl="0" algn="l">
              <a:spcBef>
                <a:spcPts val="0"/>
              </a:spcBef>
              <a:spcAft>
                <a:spcPts val="0"/>
              </a:spcAft>
              <a:buSzPts val="1400"/>
              <a:buChar char="○"/>
            </a:pPr>
            <a:r>
              <a:rPr lang="it"/>
              <a:t>Quale tratto venga implementato, dipende da </a:t>
            </a:r>
            <a:r>
              <a:rPr b="1" lang="it">
                <a:solidFill>
                  <a:srgbClr val="0B5394"/>
                </a:solidFill>
              </a:rPr>
              <a:t>cosa</a:t>
            </a:r>
            <a:r>
              <a:rPr lang="it"/>
              <a:t> e </a:t>
            </a:r>
            <a:r>
              <a:rPr b="1" lang="it">
                <a:solidFill>
                  <a:srgbClr val="0B5394"/>
                </a:solidFill>
              </a:rPr>
              <a:t>come</a:t>
            </a:r>
            <a:r>
              <a:rPr lang="it"/>
              <a:t> viene catturato </a:t>
            </a:r>
            <a:endParaRPr/>
          </a:p>
        </p:txBody>
      </p:sp>
      <p:sp>
        <p:nvSpPr>
          <p:cNvPr id="275" name="Google Shape;275;p3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tratti funzionali</a:t>
            </a:r>
            <a:endParaRPr/>
          </a:p>
        </p:txBody>
      </p:sp>
      <p:sp>
        <p:nvSpPr>
          <p:cNvPr id="276" name="Google Shape;276;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7" name="Google Shape;277;p37"/>
          <p:cNvSpPr txBox="1"/>
          <p:nvPr/>
        </p:nvSpPr>
        <p:spPr>
          <a:xfrm>
            <a:off x="432975" y="2409700"/>
            <a:ext cx="8139600" cy="2770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trait FnOnce&lt;Args&gt;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type Output;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fn </a:t>
            </a:r>
            <a:r>
              <a:rPr b="1" lang="it">
                <a:solidFill>
                  <a:srgbClr val="0B5394"/>
                </a:solidFill>
                <a:latin typeface="Consolas"/>
                <a:ea typeface="Consolas"/>
                <a:cs typeface="Consolas"/>
                <a:sym typeface="Consolas"/>
              </a:rPr>
              <a:t>call_once</a:t>
            </a:r>
            <a:r>
              <a:rPr b="1" lang="it">
                <a:solidFill>
                  <a:schemeClr val="dk1"/>
                </a:solidFill>
                <a:latin typeface="Consolas"/>
                <a:ea typeface="Consolas"/>
                <a:cs typeface="Consolas"/>
                <a:sym typeface="Consolas"/>
              </a:rPr>
              <a:t>(self, args: Args) -&gt; Self::Output;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trait FnMut&lt;Args&gt;: FnOnce&lt;Args&gt;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fn </a:t>
            </a:r>
            <a:r>
              <a:rPr b="1" lang="it">
                <a:solidFill>
                  <a:srgbClr val="0B5394"/>
                </a:solidFill>
                <a:latin typeface="Consolas"/>
                <a:ea typeface="Consolas"/>
                <a:cs typeface="Consolas"/>
                <a:sym typeface="Consolas"/>
              </a:rPr>
              <a:t>call_mut</a:t>
            </a:r>
            <a:r>
              <a:rPr b="1" lang="it">
                <a:solidFill>
                  <a:schemeClr val="dk1"/>
                </a:solidFill>
                <a:latin typeface="Consolas"/>
                <a:ea typeface="Consolas"/>
                <a:cs typeface="Consolas"/>
                <a:sym typeface="Consolas"/>
              </a:rPr>
              <a:t>(&amp;mut self, args: Args) -&gt; Self::Output;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trait Fn&lt;Args&gt;: FnMut&lt;Args&gt;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fn </a:t>
            </a:r>
            <a:r>
              <a:rPr b="1" lang="it">
                <a:solidFill>
                  <a:srgbClr val="0B5394"/>
                </a:solidFill>
                <a:latin typeface="Consolas"/>
                <a:ea typeface="Consolas"/>
                <a:cs typeface="Consolas"/>
                <a:sym typeface="Consolas"/>
              </a:rPr>
              <a:t>call</a:t>
            </a:r>
            <a:r>
              <a:rPr b="1" lang="it">
                <a:solidFill>
                  <a:schemeClr val="dk1"/>
                </a:solidFill>
                <a:latin typeface="Consolas"/>
                <a:ea typeface="Consolas"/>
                <a:cs typeface="Consolas"/>
                <a:sym typeface="Consolas"/>
              </a:rPr>
              <a:t>(&amp;self, args: Args) -&gt; Self::Output;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 funzionali</a:t>
            </a:r>
            <a:endParaRPr/>
          </a:p>
        </p:txBody>
      </p:sp>
      <p:sp>
        <p:nvSpPr>
          <p:cNvPr id="283" name="Google Shape;283;p3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Una chiusura implementa il tratto</a:t>
            </a:r>
            <a:r>
              <a:rPr lang="it"/>
              <a:t> </a:t>
            </a:r>
            <a:r>
              <a:rPr b="1" lang="it">
                <a:solidFill>
                  <a:srgbClr val="0B5394"/>
                </a:solidFill>
                <a:latin typeface="Consolas"/>
                <a:ea typeface="Consolas"/>
                <a:cs typeface="Consolas"/>
                <a:sym typeface="Consolas"/>
              </a:rPr>
              <a:t>FnOnce&lt;Args</a:t>
            </a:r>
            <a:r>
              <a:rPr lang="it"/>
              <a:t>&gt; se consuma uno o più valori come parte della propria esecuzione</a:t>
            </a:r>
            <a:endParaRPr/>
          </a:p>
          <a:p>
            <a:pPr indent="-317500" lvl="1" marL="914400" rtl="0" algn="l">
              <a:spcBef>
                <a:spcPts val="0"/>
              </a:spcBef>
              <a:spcAft>
                <a:spcPts val="0"/>
              </a:spcAft>
              <a:buSzPts val="1400"/>
              <a:buChar char="○"/>
            </a:pPr>
            <a:r>
              <a:rPr lang="it"/>
              <a:t>Pertanto, potrà essere invocata una sola volta</a:t>
            </a:r>
            <a:br>
              <a:rPr lang="it"/>
            </a:br>
            <a:r>
              <a:rPr b="1" lang="it">
                <a:solidFill>
                  <a:srgbClr val="0B5394"/>
                </a:solidFill>
                <a:latin typeface="Consolas"/>
                <a:ea typeface="Consolas"/>
                <a:cs typeface="Consolas"/>
                <a:sym typeface="Consolas"/>
              </a:rPr>
              <a:t>let range = 1..10;</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let f = </a:t>
            </a:r>
            <a:r>
              <a:rPr b="1" lang="it">
                <a:solidFill>
                  <a:srgbClr val="0B5394"/>
                </a:solidFill>
                <a:highlight>
                  <a:schemeClr val="accent6"/>
                </a:highlight>
                <a:latin typeface="Consolas"/>
                <a:ea typeface="Consolas"/>
                <a:cs typeface="Consolas"/>
                <a:sym typeface="Consolas"/>
              </a:rPr>
              <a:t>|| range.count();</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let n1 = f(); // 10</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let n2 = f(); // Errore di compilazione: l’intervallo è stato consumato</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Una chiusura che implementa il tratto </a:t>
            </a:r>
            <a:r>
              <a:rPr b="1" lang="it">
                <a:solidFill>
                  <a:srgbClr val="0B5394"/>
                </a:solidFill>
                <a:latin typeface="Consolas"/>
                <a:ea typeface="Consolas"/>
                <a:cs typeface="Consolas"/>
                <a:sym typeface="Consolas"/>
              </a:rPr>
              <a:t>FnMut&lt;Args&gt;</a:t>
            </a:r>
            <a:r>
              <a:rPr lang="it"/>
              <a:t> può essere invocata più volte, ma ha catturato una o più variabili in modo esclusivo (</a:t>
            </a:r>
            <a:r>
              <a:rPr b="1" lang="it">
                <a:solidFill>
                  <a:srgbClr val="0B5394"/>
                </a:solidFill>
                <a:latin typeface="Consolas"/>
                <a:ea typeface="Consolas"/>
                <a:cs typeface="Consolas"/>
                <a:sym typeface="Consolas"/>
              </a:rPr>
              <a:t>&amp;mut</a:t>
            </a:r>
            <a:r>
              <a:rPr lang="it"/>
              <a:t>)</a:t>
            </a:r>
            <a:endParaRPr/>
          </a:p>
          <a:p>
            <a:pPr indent="-317500" lvl="1" marL="914400" rtl="0" algn="l">
              <a:spcBef>
                <a:spcPts val="0"/>
              </a:spcBef>
              <a:spcAft>
                <a:spcPts val="0"/>
              </a:spcAft>
              <a:buSzPts val="1400"/>
              <a:buChar char="○"/>
            </a:pPr>
            <a:r>
              <a:rPr lang="it"/>
              <a:t>Questo tipo di chiusura produce effetti collaterali ed ha pertanto uno </a:t>
            </a:r>
            <a:r>
              <a:rPr b="1" lang="it"/>
              <a:t>stato</a:t>
            </a:r>
            <a:endParaRPr b="1"/>
          </a:p>
          <a:p>
            <a:pPr indent="-317500" lvl="1" marL="914400" rtl="0" algn="l">
              <a:spcBef>
                <a:spcPts val="0"/>
              </a:spcBef>
              <a:spcAft>
                <a:spcPts val="0"/>
              </a:spcAft>
              <a:buSzPts val="1400"/>
              <a:buChar char="○"/>
            </a:pPr>
            <a:r>
              <a:rPr lang="it"/>
              <a:t>Esecuzioni successive con gli stessi parametri in ingresso possono dare risultati differenti</a:t>
            </a:r>
            <a:br>
              <a:rPr lang="it"/>
            </a:br>
            <a:r>
              <a:rPr b="1" lang="it">
                <a:solidFill>
                  <a:srgbClr val="0B5394"/>
                </a:solidFill>
                <a:latin typeface="Consolas"/>
                <a:ea typeface="Consolas"/>
                <a:cs typeface="Consolas"/>
                <a:sym typeface="Consolas"/>
              </a:rPr>
              <a:t>let mut sum = 0;</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let mut f = </a:t>
            </a:r>
            <a:r>
              <a:rPr b="1" lang="it">
                <a:solidFill>
                  <a:srgbClr val="0B5394"/>
                </a:solidFill>
                <a:highlight>
                  <a:schemeClr val="accent6"/>
                </a:highlight>
                <a:latin typeface="Consolas"/>
                <a:ea typeface="Consolas"/>
                <a:cs typeface="Consolas"/>
                <a:sym typeface="Consolas"/>
              </a:rPr>
              <a:t>|x| sum += x;</a:t>
            </a:r>
            <a:br>
              <a:rPr b="1" lang="it">
                <a:solidFill>
                  <a:srgbClr val="0B5394"/>
                </a:solidFill>
                <a:highlight>
                  <a:schemeClr val="accent6"/>
                </a:highlight>
                <a:latin typeface="Consolas"/>
                <a:ea typeface="Consolas"/>
                <a:cs typeface="Consolas"/>
                <a:sym typeface="Consolas"/>
              </a:rPr>
            </a:br>
            <a:r>
              <a:rPr b="1" lang="it">
                <a:solidFill>
                  <a:srgbClr val="0B5394"/>
                </a:solidFill>
                <a:latin typeface="Consolas"/>
                <a:ea typeface="Consolas"/>
                <a:cs typeface="Consolas"/>
                <a:sym typeface="Consolas"/>
              </a:rPr>
              <a:t>f(5);  // ok, sum: 5</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f(7);  // ok, sum: 12</a:t>
            </a:r>
            <a:endParaRPr b="1">
              <a:solidFill>
                <a:srgbClr val="0B5394"/>
              </a:solidFill>
              <a:latin typeface="Consolas"/>
              <a:ea typeface="Consolas"/>
              <a:cs typeface="Consolas"/>
              <a:sym typeface="Consolas"/>
            </a:endParaRPr>
          </a:p>
        </p:txBody>
      </p:sp>
      <p:sp>
        <p:nvSpPr>
          <p:cNvPr id="284" name="Google Shape;284;p3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 funzionali</a:t>
            </a:r>
            <a:endParaRPr/>
          </a:p>
        </p:txBody>
      </p:sp>
      <p:sp>
        <p:nvSpPr>
          <p:cNvPr id="290" name="Google Shape;290;p3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Una chiusura che implementa il tratto </a:t>
            </a:r>
            <a:r>
              <a:rPr b="1" lang="it">
                <a:solidFill>
                  <a:srgbClr val="0B5394"/>
                </a:solidFill>
                <a:latin typeface="Consolas"/>
                <a:ea typeface="Consolas"/>
                <a:cs typeface="Consolas"/>
                <a:sym typeface="Consolas"/>
              </a:rPr>
              <a:t>Fn&lt;Args&gt;</a:t>
            </a:r>
            <a:r>
              <a:rPr lang="it"/>
              <a:t> si limita ad accedere in sola lettura alle variabili libere (</a:t>
            </a:r>
            <a:r>
              <a:rPr b="1" lang="it">
                <a:solidFill>
                  <a:srgbClr val="0B5394"/>
                </a:solidFill>
                <a:latin typeface="Consolas"/>
                <a:ea typeface="Consolas"/>
                <a:cs typeface="Consolas"/>
                <a:sym typeface="Consolas"/>
              </a:rPr>
              <a:t>&amp;</a:t>
            </a:r>
            <a:r>
              <a:rPr lang="it"/>
              <a:t>)</a:t>
            </a:r>
            <a:endParaRPr/>
          </a:p>
          <a:p>
            <a:pPr indent="-317500" lvl="1" marL="914400" rtl="0" algn="l">
              <a:spcBef>
                <a:spcPts val="0"/>
              </a:spcBef>
              <a:spcAft>
                <a:spcPts val="0"/>
              </a:spcAft>
              <a:buSzPts val="1400"/>
              <a:buChar char="○"/>
            </a:pPr>
            <a:r>
              <a:rPr lang="it"/>
              <a:t>Finché la funzione esiste, le variabili libere sono in prestito condiviso e non possono essere cambiate</a:t>
            </a:r>
            <a:endParaRPr/>
          </a:p>
          <a:p>
            <a:pPr indent="-317500" lvl="1" marL="914400" rtl="0" algn="l">
              <a:spcBef>
                <a:spcPts val="0"/>
              </a:spcBef>
              <a:spcAft>
                <a:spcPts val="0"/>
              </a:spcAft>
              <a:buSzPts val="1400"/>
              <a:buChar char="○"/>
            </a:pPr>
            <a:r>
              <a:rPr lang="it"/>
              <a:t>Pertanto, la chiusura può essere invocata un numero qualsiasi di volte e produce, a parità di argomenti, sempre lo stesso risultato </a:t>
            </a:r>
            <a:br>
              <a:rPr lang="it"/>
            </a:br>
            <a:r>
              <a:rPr b="1" lang="it">
                <a:solidFill>
                  <a:srgbClr val="0B5394"/>
                </a:solidFill>
                <a:latin typeface="Consolas"/>
                <a:ea typeface="Consolas"/>
                <a:cs typeface="Consolas"/>
                <a:sym typeface="Consolas"/>
              </a:rPr>
              <a:t>let s = “hello”;</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let f = | v | v &lt; s;</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f(“world”);  	//false</a:t>
            </a:r>
            <a:br>
              <a:rPr b="1" lang="it">
                <a:solidFill>
                  <a:srgbClr val="0B5394"/>
                </a:solidFill>
                <a:latin typeface="Consolas"/>
                <a:ea typeface="Consolas"/>
                <a:cs typeface="Consolas"/>
                <a:sym typeface="Consolas"/>
              </a:rPr>
            </a:br>
            <a:r>
              <a:rPr b="1" lang="it">
                <a:solidFill>
                  <a:srgbClr val="0B5394"/>
                </a:solidFill>
                <a:latin typeface="Consolas"/>
                <a:ea typeface="Consolas"/>
                <a:cs typeface="Consolas"/>
                <a:sym typeface="Consolas"/>
              </a:rPr>
              <a:t>f(“bye”);		//true</a:t>
            </a:r>
            <a:endParaRPr b="1">
              <a:solidFill>
                <a:srgbClr val="0B5394"/>
              </a:solidFill>
              <a:latin typeface="Consolas"/>
              <a:ea typeface="Consolas"/>
              <a:cs typeface="Consolas"/>
              <a:sym typeface="Consolas"/>
            </a:endParaRPr>
          </a:p>
        </p:txBody>
      </p:sp>
      <p:sp>
        <p:nvSpPr>
          <p:cNvPr id="291" name="Google Shape;291;p3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2" name="Google Shape;292;p39"/>
          <p:cNvSpPr/>
          <p:nvPr/>
        </p:nvSpPr>
        <p:spPr>
          <a:xfrm>
            <a:off x="531925" y="4465625"/>
            <a:ext cx="7842600" cy="437400"/>
          </a:xfrm>
          <a:prstGeom prst="roundRect">
            <a:avLst>
              <a:gd fmla="val 16667" name="adj"/>
            </a:avLst>
          </a:prstGeom>
          <a:solidFill>
            <a:srgbClr val="E6913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1800"/>
              <a:t>https://huonw.github.io/blog/2015/05/finding-closure-in-rust/</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di ordine superiore</a:t>
            </a:r>
            <a:endParaRPr/>
          </a:p>
        </p:txBody>
      </p:sp>
      <p:sp>
        <p:nvSpPr>
          <p:cNvPr id="298" name="Google Shape;298;p40"/>
          <p:cNvSpPr txBox="1"/>
          <p:nvPr>
            <p:ph idx="1" type="body"/>
          </p:nvPr>
        </p:nvSpPr>
        <p:spPr>
          <a:xfrm>
            <a:off x="311700" y="105457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implementare una funzione che accetta come parametro una funzione lambda ricorrendo alla programmazione generica	</a:t>
            </a:r>
            <a:endParaRPr/>
          </a:p>
          <a:p>
            <a:pPr indent="-317500" lvl="1" marL="914400" rtl="0" algn="l">
              <a:spcBef>
                <a:spcPts val="0"/>
              </a:spcBef>
              <a:spcAft>
                <a:spcPts val="0"/>
              </a:spcAft>
              <a:buSzPts val="1400"/>
              <a:buChar char="○"/>
            </a:pPr>
            <a:r>
              <a:rPr lang="it"/>
              <a:t>Ogni funzione lambda forma infatti un tipo a sé, la cui unica istanza è la funzione lambda stessa</a:t>
            </a:r>
            <a:endParaRPr/>
          </a:p>
          <a:p>
            <a:pPr indent="-317500" lvl="1" marL="914400" rtl="0" algn="l">
              <a:spcBef>
                <a:spcPts val="0"/>
              </a:spcBef>
              <a:spcAft>
                <a:spcPts val="0"/>
              </a:spcAft>
              <a:buSzPts val="1400"/>
              <a:buChar char="○"/>
            </a:pPr>
            <a:r>
              <a:rPr lang="it"/>
              <a:t>Tuttavia, esse implementano tutte almeno uno dei tratti funzionali: è quindi possibile definire una funzione generica che accetta come parametro di ingresso un’istanza del tipo F, soggetta al vincolo che tale tipo deve implementare uno dei tratti funzionali</a:t>
            </a:r>
            <a:endParaRPr/>
          </a:p>
          <a:p>
            <a:pPr indent="-342900" lvl="0" marL="457200" rtl="0" algn="l">
              <a:spcBef>
                <a:spcPts val="0"/>
              </a:spcBef>
              <a:spcAft>
                <a:spcPts val="0"/>
              </a:spcAft>
              <a:buSzPts val="1800"/>
              <a:buChar char="●"/>
            </a:pPr>
            <a:r>
              <a:rPr lang="it"/>
              <a:t>Quale specifico tratto richiedere dipende dalla natura del codice che si intende scrivere:</a:t>
            </a:r>
            <a:endParaRPr/>
          </a:p>
          <a:p>
            <a:pPr indent="-317500" lvl="1" marL="914400" rtl="0" algn="l">
              <a:spcBef>
                <a:spcPts val="0"/>
              </a:spcBef>
              <a:spcAft>
                <a:spcPts val="0"/>
              </a:spcAft>
              <a:buSzPts val="1400"/>
              <a:buChar char="○"/>
            </a:pPr>
            <a:r>
              <a:rPr lang="it"/>
              <a:t>FnOnce(Args) accettetterà qualsiasi chiusura, ma questa potrà essere invocata una sola volta</a:t>
            </a:r>
            <a:endParaRPr/>
          </a:p>
          <a:p>
            <a:pPr indent="-317500" lvl="1" marL="914400" rtl="0" algn="l">
              <a:spcBef>
                <a:spcPts val="0"/>
              </a:spcBef>
              <a:spcAft>
                <a:spcPts val="0"/>
              </a:spcAft>
              <a:buSzPts val="1400"/>
              <a:buChar char="○"/>
            </a:pPr>
            <a:r>
              <a:rPr lang="it"/>
              <a:t>FnMut(Args) e Fn(Args) sono via via più restrittivi sulle operazioni che è lecito eseguire all'interno della funzione</a:t>
            </a:r>
            <a:r>
              <a:rPr lang="it"/>
              <a:t> λ </a:t>
            </a:r>
            <a:r>
              <a:rPr lang="it"/>
              <a:t>e più ampi nell'uso della funzione di ordine superiore</a:t>
            </a:r>
            <a:endParaRPr/>
          </a:p>
        </p:txBody>
      </p:sp>
      <p:sp>
        <p:nvSpPr>
          <p:cNvPr id="299" name="Google Shape;299;p4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0" name="Google Shape;300;p40"/>
          <p:cNvSpPr txBox="1"/>
          <p:nvPr/>
        </p:nvSpPr>
        <p:spPr>
          <a:xfrm>
            <a:off x="890650" y="4379025"/>
            <a:ext cx="75819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fn higher_order_function&lt;F, T, U&gt;(f: F) where F: Fn(T) -&gt; U {</a:t>
            </a:r>
            <a:br>
              <a:rPr b="1" lang="it">
                <a:latin typeface="Consolas"/>
                <a:ea typeface="Consolas"/>
                <a:cs typeface="Consolas"/>
                <a:sym typeface="Consolas"/>
              </a:rPr>
            </a:br>
            <a:r>
              <a:rPr b="1" lang="it">
                <a:latin typeface="Consolas"/>
                <a:ea typeface="Consolas"/>
                <a:cs typeface="Consolas"/>
                <a:sym typeface="Consolas"/>
              </a:rPr>
              <a:t>   // … codice che usa f(…)</a:t>
            </a:r>
            <a:br>
              <a:rPr b="1" lang="it">
                <a:latin typeface="Consolas"/>
                <a:ea typeface="Consolas"/>
                <a:cs typeface="Consolas"/>
                <a:sym typeface="Consolas"/>
              </a:rPr>
            </a:b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di ordine superiore</a:t>
            </a:r>
            <a:endParaRPr/>
          </a:p>
        </p:txBody>
      </p:sp>
      <p:sp>
        <p:nvSpPr>
          <p:cNvPr id="306" name="Google Shape;306;p4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Analogamente, è possibile scrivere una funzione che restituisce una chiusura</a:t>
            </a:r>
            <a:endParaRPr/>
          </a:p>
          <a:p>
            <a:pPr indent="-317500" lvl="1" marL="914400" rtl="0" algn="l">
              <a:spcBef>
                <a:spcPts val="0"/>
              </a:spcBef>
              <a:spcAft>
                <a:spcPts val="0"/>
              </a:spcAft>
              <a:buSzPts val="1400"/>
              <a:buChar char="○"/>
            </a:pPr>
            <a:r>
              <a:rPr lang="it"/>
              <a:t>Se la chiusura ritornata cattura qualche variabile, occorre fare attenzione al fatto che, normalmente, ciò implica memorizzare un riferimento all’interno della chiusura stessa</a:t>
            </a:r>
            <a:endParaRPr/>
          </a:p>
          <a:p>
            <a:pPr indent="-317500" lvl="1" marL="914400" rtl="0" algn="l">
              <a:spcBef>
                <a:spcPts val="0"/>
              </a:spcBef>
              <a:spcAft>
                <a:spcPts val="0"/>
              </a:spcAft>
              <a:buSzPts val="1400"/>
              <a:buChar char="○"/>
            </a:pPr>
            <a:r>
              <a:rPr lang="it"/>
              <a:t>Questo  fatto potrebbe imporre restrizioni sul tempo di vita del dato catturato non facilmente compatibili con il fatto che la chiusura ritornata deve sopravvivere alla funzione stessa (e quindi a tutte le sue variabili locali e ai suoi argomenti)</a:t>
            </a:r>
            <a:endParaRPr/>
          </a:p>
          <a:p>
            <a:pPr indent="-317500" lvl="1" marL="914400" rtl="0" algn="l">
              <a:spcBef>
                <a:spcPts val="0"/>
              </a:spcBef>
              <a:spcAft>
                <a:spcPts val="0"/>
              </a:spcAft>
              <a:buSzPts val="1400"/>
              <a:buChar char="○"/>
            </a:pPr>
            <a:r>
              <a:rPr lang="it"/>
              <a:t>In questa situazione, si usa comunemente il modificatore </a:t>
            </a:r>
            <a:r>
              <a:rPr b="1" lang="it">
                <a:solidFill>
                  <a:srgbClr val="0B5394"/>
                </a:solidFill>
                <a:latin typeface="Consolas"/>
                <a:ea typeface="Consolas"/>
                <a:cs typeface="Consolas"/>
                <a:sym typeface="Consolas"/>
              </a:rPr>
              <a:t>move</a:t>
            </a:r>
            <a:r>
              <a:rPr lang="it"/>
              <a:t> per trasferire il possesso di tali dati alla chiusura stessa</a:t>
            </a:r>
            <a:endParaRPr/>
          </a:p>
          <a:p>
            <a:pPr indent="-317500" lvl="1" marL="914400" rtl="0" algn="l">
              <a:spcBef>
                <a:spcPts val="0"/>
              </a:spcBef>
              <a:spcAft>
                <a:spcPts val="0"/>
              </a:spcAft>
              <a:buSzPts val="1400"/>
              <a:buChar char="○"/>
            </a:pPr>
            <a:r>
              <a:rPr lang="it"/>
              <a:t>Può, inoltre, essere necessario richiedere che il dato catturato sia clonabile, se l’esecuzione della chiusura ritornata tendesse a consumare il dato e non si volesse ridurla ad </a:t>
            </a:r>
            <a:r>
              <a:rPr b="1" lang="it">
                <a:solidFill>
                  <a:srgbClr val="0B5394"/>
                </a:solidFill>
                <a:latin typeface="Consolas"/>
                <a:ea typeface="Consolas"/>
                <a:cs typeface="Consolas"/>
                <a:sym typeface="Consolas"/>
              </a:rPr>
              <a:t>FnOnce&lt;Args&gt;</a:t>
            </a:r>
            <a:endParaRPr b="1">
              <a:solidFill>
                <a:srgbClr val="0B5394"/>
              </a:solidFill>
              <a:latin typeface="Consolas"/>
              <a:ea typeface="Consolas"/>
              <a:cs typeface="Consolas"/>
              <a:sym typeface="Consolas"/>
            </a:endParaRPr>
          </a:p>
        </p:txBody>
      </p:sp>
      <p:sp>
        <p:nvSpPr>
          <p:cNvPr id="307" name="Google Shape;307;p4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8" name="Google Shape;308;p41"/>
          <p:cNvSpPr txBox="1"/>
          <p:nvPr/>
        </p:nvSpPr>
        <p:spPr>
          <a:xfrm>
            <a:off x="966150" y="4245125"/>
            <a:ext cx="72117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fn function_generator&lt;T&gt;(v: T) -&gt; impl Fn()-&gt;T where T: Clone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return move || { v.clone()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71" name="Google Shape;71;p1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Uno dei casi più frequenti in cui il compilatore non riesce a dedurre il corretto tempo di vita è legato a funzioni che </a:t>
            </a:r>
            <a:r>
              <a:rPr b="1" lang="it">
                <a:solidFill>
                  <a:srgbClr val="0B5394"/>
                </a:solidFill>
              </a:rPr>
              <a:t>restituiscono un riferimento</a:t>
            </a:r>
            <a:r>
              <a:rPr lang="it"/>
              <a:t>,</a:t>
            </a:r>
            <a:r>
              <a:rPr lang="it">
                <a:solidFill>
                  <a:srgbClr val="0B5394"/>
                </a:solidFill>
              </a:rPr>
              <a:t> </a:t>
            </a:r>
            <a:r>
              <a:rPr lang="it"/>
              <a:t>estratto da una delle strutture dati ricevute in ingresso</a:t>
            </a:r>
            <a:endParaRPr/>
          </a:p>
          <a:p>
            <a:pPr indent="-317500" lvl="1" marL="914400" rtl="0" algn="l">
              <a:spcBef>
                <a:spcPts val="0"/>
              </a:spcBef>
              <a:spcAft>
                <a:spcPts val="0"/>
              </a:spcAft>
              <a:buSzPts val="1400"/>
              <a:buChar char="○"/>
            </a:pPr>
            <a:r>
              <a:rPr lang="it"/>
              <a:t>In tale caso occorre annotare il tipo restituito con la corretta etichetta</a:t>
            </a:r>
            <a:endParaRPr/>
          </a:p>
          <a:p>
            <a:pPr indent="-317500" lvl="1" marL="914400" rtl="0" algn="l">
              <a:spcBef>
                <a:spcPts val="0"/>
              </a:spcBef>
              <a:spcAft>
                <a:spcPts val="0"/>
              </a:spcAft>
              <a:buSzPts val="1400"/>
              <a:buChar char="○"/>
            </a:pPr>
            <a:r>
              <a:rPr b="1" lang="it">
                <a:highlight>
                  <a:schemeClr val="accent6"/>
                </a:highlight>
                <a:latin typeface="Consolas"/>
                <a:ea typeface="Consolas"/>
                <a:cs typeface="Consolas"/>
                <a:sym typeface="Consolas"/>
              </a:rPr>
              <a:t>f</a:t>
            </a:r>
            <a:r>
              <a:rPr b="1" lang="it">
                <a:highlight>
                  <a:schemeClr val="accent6"/>
                </a:highlight>
                <a:latin typeface="Consolas"/>
                <a:ea typeface="Consolas"/>
                <a:cs typeface="Consolas"/>
                <a:sym typeface="Consolas"/>
              </a:rPr>
              <a:t>n f</a:t>
            </a:r>
            <a:r>
              <a:rPr b="1" lang="it">
                <a:solidFill>
                  <a:srgbClr val="980000"/>
                </a:solidFill>
                <a:highlight>
                  <a:schemeClr val="accent6"/>
                </a:highlight>
                <a:latin typeface="Consolas"/>
                <a:ea typeface="Consolas"/>
                <a:cs typeface="Consolas"/>
                <a:sym typeface="Consolas"/>
              </a:rPr>
              <a:t>&lt;'a, 'b&gt;</a:t>
            </a:r>
            <a:r>
              <a:rPr b="1" lang="it">
                <a:highlight>
                  <a:schemeClr val="accent6"/>
                </a:highlight>
                <a:latin typeface="Consolas"/>
                <a:ea typeface="Consolas"/>
                <a:cs typeface="Consolas"/>
                <a:sym typeface="Consolas"/>
              </a:rPr>
              <a:t>(p1: &amp;</a:t>
            </a:r>
            <a:r>
              <a:rPr b="1" lang="it">
                <a:solidFill>
                  <a:srgbClr val="980000"/>
                </a:solidFill>
                <a:highlight>
                  <a:schemeClr val="accent6"/>
                </a:highlight>
                <a:latin typeface="Consolas"/>
                <a:ea typeface="Consolas"/>
                <a:cs typeface="Consolas"/>
                <a:sym typeface="Consolas"/>
              </a:rPr>
              <a:t>'a</a:t>
            </a:r>
            <a:r>
              <a:rPr b="1" lang="it">
                <a:highlight>
                  <a:schemeClr val="accent6"/>
                </a:highlight>
                <a:latin typeface="Consolas"/>
                <a:ea typeface="Consolas"/>
                <a:cs typeface="Consolas"/>
                <a:sym typeface="Consolas"/>
              </a:rPr>
              <a:t> Foo, p2:&amp;</a:t>
            </a:r>
            <a:r>
              <a:rPr b="1" lang="it">
                <a:solidFill>
                  <a:srgbClr val="980000"/>
                </a:solidFill>
                <a:highlight>
                  <a:schemeClr val="accent6"/>
                </a:highlight>
                <a:latin typeface="Consolas"/>
                <a:ea typeface="Consolas"/>
                <a:cs typeface="Consolas"/>
                <a:sym typeface="Consolas"/>
              </a:rPr>
              <a:t>'b</a:t>
            </a:r>
            <a:r>
              <a:rPr b="1" lang="it">
                <a:highlight>
                  <a:schemeClr val="accent6"/>
                </a:highlight>
                <a:latin typeface="Consolas"/>
                <a:ea typeface="Consolas"/>
                <a:cs typeface="Consolas"/>
                <a:sym typeface="Consolas"/>
              </a:rPr>
              <a:t> Bar) -&gt; &amp;</a:t>
            </a:r>
            <a:r>
              <a:rPr b="1" lang="it">
                <a:solidFill>
                  <a:srgbClr val="980000"/>
                </a:solidFill>
                <a:highlight>
                  <a:schemeClr val="accent6"/>
                </a:highlight>
                <a:latin typeface="Consolas"/>
                <a:ea typeface="Consolas"/>
                <a:cs typeface="Consolas"/>
                <a:sym typeface="Consolas"/>
              </a:rPr>
              <a:t>'b</a:t>
            </a:r>
            <a:r>
              <a:rPr b="1" lang="it">
                <a:highlight>
                  <a:schemeClr val="accent6"/>
                </a:highlight>
                <a:latin typeface="Consolas"/>
                <a:ea typeface="Consolas"/>
                <a:cs typeface="Consolas"/>
                <a:sym typeface="Consolas"/>
              </a:rPr>
              <a:t> i32 { /*…*/ return &amp;p2.y; }</a:t>
            </a:r>
            <a:endParaRPr b="1">
              <a:highlight>
                <a:schemeClr val="accent6"/>
              </a:highlight>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it"/>
              <a:t>Se la funzione memorizza il riferimento ricevuto in ingresso in una struttura dati, il compilatore deduce che </a:t>
            </a:r>
            <a:r>
              <a:rPr b="1" lang="it">
                <a:solidFill>
                  <a:srgbClr val="0B5394"/>
                </a:solidFill>
              </a:rPr>
              <a:t>il tempo di vita della struttura</a:t>
            </a:r>
            <a:r>
              <a:rPr lang="it"/>
              <a:t> in cui il riferimento è memorizzato </a:t>
            </a:r>
            <a:r>
              <a:rPr b="1" lang="it">
                <a:solidFill>
                  <a:srgbClr val="0B5394"/>
                </a:solidFill>
              </a:rPr>
              <a:t>deve essere incluso </a:t>
            </a:r>
            <a:r>
              <a:rPr lang="it"/>
              <a:t>o coincidente con </a:t>
            </a:r>
            <a:r>
              <a:rPr b="1" lang="it">
                <a:solidFill>
                  <a:srgbClr val="0B5394"/>
                </a:solidFill>
              </a:rPr>
              <a:t>il tempo di vita del riferimento</a:t>
            </a:r>
            <a:endParaRPr b="1">
              <a:solidFill>
                <a:srgbClr val="0B5394"/>
              </a:solidFill>
            </a:endParaRPr>
          </a:p>
          <a:p>
            <a:pPr indent="-317500" lvl="1" marL="914400" rtl="0" algn="l">
              <a:spcBef>
                <a:spcPts val="0"/>
              </a:spcBef>
              <a:spcAft>
                <a:spcPts val="0"/>
              </a:spcAft>
              <a:buSzPts val="1400"/>
              <a:buChar char="○"/>
            </a:pPr>
            <a:r>
              <a:rPr lang="it"/>
              <a:t>Se questo non avviene, il compilatore identifica l’errore e impedisce alla compilazione di avere successo</a:t>
            </a:r>
            <a:endParaRPr/>
          </a:p>
        </p:txBody>
      </p:sp>
      <p:sp>
        <p:nvSpPr>
          <p:cNvPr id="72" name="Google Shape;72;p1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di ordine superiore</a:t>
            </a:r>
            <a:endParaRPr/>
          </a:p>
        </p:txBody>
      </p:sp>
      <p:sp>
        <p:nvSpPr>
          <p:cNvPr id="314" name="Google Shape;314;p4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5" name="Google Shape;315;p42"/>
          <p:cNvSpPr txBox="1"/>
          <p:nvPr/>
        </p:nvSpPr>
        <p:spPr>
          <a:xfrm>
            <a:off x="311700" y="1529325"/>
            <a:ext cx="8139600" cy="29862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generator(prefix: &amp;str) -&gt; impl FnMut() -&gt; String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mut i = 0;</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b = prefix.to_string();</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return move || {i+=1; format!("{}{}",b,i)}</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mut f = generator("id_");</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for _ in 1..5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println!("{}",f());</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p:txBody>
      </p:sp>
      <p:sp>
        <p:nvSpPr>
          <p:cNvPr id="316" name="Google Shape;316;p42"/>
          <p:cNvSpPr/>
          <p:nvPr/>
        </p:nvSpPr>
        <p:spPr>
          <a:xfrm>
            <a:off x="4466825" y="3992000"/>
            <a:ext cx="2382900" cy="962400"/>
          </a:xfrm>
          <a:prstGeom prst="wedgeRoundRectCallout">
            <a:avLst>
              <a:gd fmla="val -114873" name="adj1"/>
              <a:gd fmla="val -83879" name="adj2"/>
              <a:gd fmla="val 0" name="adj3"/>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it"/>
              <a:t>id_1</a:t>
            </a:r>
            <a:endParaRPr/>
          </a:p>
          <a:p>
            <a:pPr indent="0" lvl="0" marL="0" rtl="0" algn="l">
              <a:spcBef>
                <a:spcPts val="0"/>
              </a:spcBef>
              <a:spcAft>
                <a:spcPts val="0"/>
              </a:spcAft>
              <a:buNone/>
            </a:pPr>
            <a:r>
              <a:rPr lang="it"/>
              <a:t>id_2</a:t>
            </a:r>
            <a:endParaRPr/>
          </a:p>
          <a:p>
            <a:pPr indent="0" lvl="0" marL="0" rtl="0" algn="l">
              <a:spcBef>
                <a:spcPts val="0"/>
              </a:spcBef>
              <a:spcAft>
                <a:spcPts val="0"/>
              </a:spcAft>
              <a:buNone/>
            </a:pPr>
            <a:r>
              <a:rPr lang="it"/>
              <a:t>id_3</a:t>
            </a:r>
            <a:endParaRPr/>
          </a:p>
          <a:p>
            <a:pPr indent="0" lvl="0" marL="0" rtl="0" algn="l">
              <a:spcBef>
                <a:spcPts val="0"/>
              </a:spcBef>
              <a:spcAft>
                <a:spcPts val="0"/>
              </a:spcAft>
              <a:buNone/>
            </a:pPr>
            <a:r>
              <a:rPr lang="it"/>
              <a:t>id_4</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saperne di più</a:t>
            </a:r>
            <a:endParaRPr/>
          </a:p>
        </p:txBody>
      </p:sp>
      <p:sp>
        <p:nvSpPr>
          <p:cNvPr id="322" name="Google Shape;322;p4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Functional Programming using Rust</a:t>
            </a:r>
            <a:endParaRPr/>
          </a:p>
          <a:p>
            <a:pPr indent="-317500" lvl="1" marL="914400" rtl="0" algn="l">
              <a:spcBef>
                <a:spcPts val="0"/>
              </a:spcBef>
              <a:spcAft>
                <a:spcPts val="0"/>
              </a:spcAft>
              <a:buSzPts val="1400"/>
              <a:buChar char="○"/>
            </a:pPr>
            <a:r>
              <a:rPr lang="it" u="sng">
                <a:solidFill>
                  <a:schemeClr val="hlink"/>
                </a:solidFill>
                <a:hlinkClick r:id="rId3"/>
              </a:rPr>
              <a:t>https://medium.com/coderhack-com/functional-programming-using-rust-3776c10cfc6</a:t>
            </a:r>
            <a:r>
              <a:rPr lang="it"/>
              <a:t> </a:t>
            </a:r>
            <a:endParaRPr/>
          </a:p>
          <a:p>
            <a:pPr indent="-317500" lvl="1" marL="914400" rtl="0" algn="l">
              <a:spcBef>
                <a:spcPts val="0"/>
              </a:spcBef>
              <a:spcAft>
                <a:spcPts val="0"/>
              </a:spcAft>
              <a:buSzPts val="1400"/>
              <a:buChar char="○"/>
            </a:pPr>
            <a:r>
              <a:rPr lang="it"/>
              <a:t>Introduzione alla programmazione funzionale in Rust con esempi</a:t>
            </a:r>
            <a:endParaRPr/>
          </a:p>
          <a:p>
            <a:pPr indent="-342900" lvl="0" marL="457200" rtl="0" algn="l">
              <a:spcBef>
                <a:spcPts val="0"/>
              </a:spcBef>
              <a:spcAft>
                <a:spcPts val="0"/>
              </a:spcAft>
              <a:buSzPts val="1800"/>
              <a:buChar char="●"/>
            </a:pPr>
            <a:r>
              <a:rPr lang="it"/>
              <a:t>Functional Programming In Rust: Unlocking Expressive Code</a:t>
            </a:r>
            <a:endParaRPr/>
          </a:p>
          <a:p>
            <a:pPr indent="-317500" lvl="1" marL="914400" rtl="0" algn="l">
              <a:spcBef>
                <a:spcPts val="0"/>
              </a:spcBef>
              <a:spcAft>
                <a:spcPts val="0"/>
              </a:spcAft>
              <a:buSzPts val="1400"/>
              <a:buChar char="○"/>
            </a:pPr>
            <a:r>
              <a:rPr lang="it" u="sng">
                <a:solidFill>
                  <a:schemeClr val="hlink"/>
                </a:solidFill>
                <a:hlinkClick r:id="rId4"/>
              </a:rPr>
              <a:t>https://marketsplash.com/tutorials/rust/rust-functional-programming/</a:t>
            </a:r>
            <a:endParaRPr/>
          </a:p>
          <a:p>
            <a:pPr indent="-317500" lvl="1" marL="914400" rtl="0" algn="l">
              <a:spcBef>
                <a:spcPts val="0"/>
              </a:spcBef>
              <a:spcAft>
                <a:spcPts val="0"/>
              </a:spcAft>
              <a:buSzPts val="1400"/>
              <a:buChar char="○"/>
            </a:pPr>
            <a:r>
              <a:rPr lang="it"/>
              <a:t>Rivisitazione degli aspetti funzionali presenti in Rust corredati da semplici esempi</a:t>
            </a:r>
            <a:endParaRPr/>
          </a:p>
          <a:p>
            <a:pPr indent="-342900" lvl="0" marL="457200" rtl="0" algn="l">
              <a:spcBef>
                <a:spcPts val="0"/>
              </a:spcBef>
              <a:spcAft>
                <a:spcPts val="0"/>
              </a:spcAft>
              <a:buSzPts val="1800"/>
              <a:buChar char="●"/>
            </a:pPr>
            <a:r>
              <a:rPr lang="it"/>
              <a:t>Easy Rust - Closures</a:t>
            </a:r>
            <a:endParaRPr/>
          </a:p>
          <a:p>
            <a:pPr indent="-317500" lvl="1" marL="914400" rtl="0" algn="l">
              <a:spcBef>
                <a:spcPts val="0"/>
              </a:spcBef>
              <a:spcAft>
                <a:spcPts val="0"/>
              </a:spcAft>
              <a:buSzPts val="1400"/>
              <a:buChar char="○"/>
            </a:pPr>
            <a:r>
              <a:rPr lang="it" u="sng">
                <a:solidFill>
                  <a:schemeClr val="hlink"/>
                </a:solidFill>
                <a:hlinkClick r:id="rId5"/>
              </a:rPr>
              <a:t>https://dhghomon.github.io/easy_rust/Chapter_37.html</a:t>
            </a:r>
            <a:endParaRPr/>
          </a:p>
          <a:p>
            <a:pPr indent="-317500" lvl="1" marL="914400" rtl="0" algn="l">
              <a:spcBef>
                <a:spcPts val="0"/>
              </a:spcBef>
              <a:spcAft>
                <a:spcPts val="0"/>
              </a:spcAft>
              <a:buSzPts val="1400"/>
              <a:buChar char="○"/>
            </a:pPr>
            <a:r>
              <a:rPr lang="it"/>
              <a:t>Presentazione del concetto di chiusura in Rust con approccio narrativo</a:t>
            </a:r>
            <a:endParaRPr/>
          </a:p>
          <a:p>
            <a:pPr indent="-342900" lvl="0" marL="457200" rtl="0" algn="l">
              <a:spcBef>
                <a:spcPts val="0"/>
              </a:spcBef>
              <a:spcAft>
                <a:spcPts val="0"/>
              </a:spcAft>
              <a:buSzPts val="1800"/>
              <a:buChar char="●"/>
            </a:pPr>
            <a:r>
              <a:rPr lang="it"/>
              <a:t>A guide to closures in Rust</a:t>
            </a:r>
            <a:endParaRPr/>
          </a:p>
          <a:p>
            <a:pPr indent="-317500" lvl="1" marL="914400" rtl="0" algn="l">
              <a:spcBef>
                <a:spcPts val="0"/>
              </a:spcBef>
              <a:spcAft>
                <a:spcPts val="0"/>
              </a:spcAft>
              <a:buSzPts val="1400"/>
              <a:buChar char="○"/>
            </a:pPr>
            <a:r>
              <a:rPr lang="it" u="sng">
                <a:solidFill>
                  <a:schemeClr val="hlink"/>
                </a:solidFill>
                <a:hlinkClick r:id="rId6"/>
              </a:rPr>
              <a:t>https://hashrust.com/blog/a-guide-to-closures-in-rust/</a:t>
            </a:r>
            <a:endParaRPr/>
          </a:p>
          <a:p>
            <a:pPr indent="-317500" lvl="1" marL="914400" rtl="0" algn="l">
              <a:spcBef>
                <a:spcPts val="0"/>
              </a:spcBef>
              <a:spcAft>
                <a:spcPts val="0"/>
              </a:spcAft>
              <a:buSzPts val="1400"/>
              <a:buChar char="○"/>
            </a:pPr>
            <a:r>
              <a:rPr lang="it"/>
              <a:t>Trattazione approfondita del concetto di chiusura in Rust con esempi e indicazioni di come il compilatore tratti tale tipo di dato</a:t>
            </a:r>
            <a:endParaRPr/>
          </a:p>
        </p:txBody>
      </p:sp>
      <p:sp>
        <p:nvSpPr>
          <p:cNvPr id="323" name="Google Shape;323;p4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24" name="Google Shape;324;p43"/>
          <p:cNvPicPr preferRelativeResize="0"/>
          <p:nvPr/>
        </p:nvPicPr>
        <p:blipFill rotWithShape="1">
          <a:blip r:embed="rId7">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78" name="Google Shape;78;p1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9" name="Google Shape;79;p16"/>
          <p:cNvSpPr txBox="1"/>
          <p:nvPr/>
        </p:nvSpPr>
        <p:spPr>
          <a:xfrm>
            <a:off x="468650" y="1282375"/>
            <a:ext cx="8003700" cy="923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fn f(s: &amp;str, v: &amp;mut Vec&lt;&amp;str&gt;) {</a:t>
            </a:r>
            <a:endParaRPr b="1"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    v.push(s);</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80" name="Google Shape;80;p16"/>
          <p:cNvSpPr txBox="1"/>
          <p:nvPr/>
        </p:nvSpPr>
        <p:spPr>
          <a:xfrm>
            <a:off x="468650" y="2603650"/>
            <a:ext cx="8003700" cy="2154900"/>
          </a:xfrm>
          <a:prstGeom prst="rect">
            <a:avLst/>
          </a:prstGeom>
          <a:solidFill>
            <a:schemeClr val="l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rgbClr val="BF1B1B"/>
                </a:solidFill>
                <a:latin typeface="Consolas"/>
                <a:ea typeface="Consolas"/>
                <a:cs typeface="Consolas"/>
                <a:sym typeface="Consolas"/>
              </a:rPr>
              <a:t>error: lifetime mismatch</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1 | fn f(s: &amp;str, v: &amp;mut Vec&lt;&amp;str&gt;)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these two types are declared with different lifetimes...</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2 |     v.push(s);</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...but data from `s` flows into `v` here</a:t>
            </a:r>
            <a:endParaRPr b="1" sz="16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86" name="Google Shape;86;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87" name="Google Shape;87;p17"/>
          <p:cNvSpPr txBox="1"/>
          <p:nvPr/>
        </p:nvSpPr>
        <p:spPr>
          <a:xfrm>
            <a:off x="468650" y="1282375"/>
            <a:ext cx="8003700" cy="923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fn f</a:t>
            </a:r>
            <a:r>
              <a:rPr b="1" lang="it" sz="1600">
                <a:solidFill>
                  <a:srgbClr val="BF1B1B"/>
                </a:solidFill>
                <a:latin typeface="Consolas"/>
                <a:ea typeface="Consolas"/>
                <a:cs typeface="Consolas"/>
                <a:sym typeface="Consolas"/>
              </a:rPr>
              <a:t>&lt;'a&gt;</a:t>
            </a:r>
            <a:r>
              <a:rPr b="1" lang="it" sz="1600">
                <a:latin typeface="Consolas"/>
                <a:ea typeface="Consolas"/>
                <a:cs typeface="Consolas"/>
                <a:sym typeface="Consolas"/>
              </a:rPr>
              <a:t>(s: &amp;</a:t>
            </a:r>
            <a:r>
              <a:rPr b="1" lang="it" sz="1600">
                <a:solidFill>
                  <a:srgbClr val="BF1B1B"/>
                </a:solidFill>
                <a:latin typeface="Consolas"/>
                <a:ea typeface="Consolas"/>
                <a:cs typeface="Consolas"/>
                <a:sym typeface="Consolas"/>
              </a:rPr>
              <a:t>'a </a:t>
            </a:r>
            <a:r>
              <a:rPr b="1" lang="it" sz="1600">
                <a:latin typeface="Consolas"/>
                <a:ea typeface="Consolas"/>
                <a:cs typeface="Consolas"/>
                <a:sym typeface="Consolas"/>
              </a:rPr>
              <a:t>str, v: &amp;</a:t>
            </a:r>
            <a:r>
              <a:rPr b="1" lang="it" sz="1600">
                <a:solidFill>
                  <a:srgbClr val="BF1B1B"/>
                </a:solidFill>
                <a:latin typeface="Consolas"/>
                <a:ea typeface="Consolas"/>
                <a:cs typeface="Consolas"/>
                <a:sym typeface="Consolas"/>
              </a:rPr>
              <a:t>'a</a:t>
            </a:r>
            <a:r>
              <a:rPr b="1" lang="it" sz="1600">
                <a:latin typeface="Consolas"/>
                <a:ea typeface="Consolas"/>
                <a:cs typeface="Consolas"/>
                <a:sym typeface="Consolas"/>
              </a:rPr>
              <a:t> mut Vec&lt;&amp;str&gt;)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v.push(s);</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88" name="Google Shape;88;p17"/>
          <p:cNvSpPr txBox="1"/>
          <p:nvPr/>
        </p:nvSpPr>
        <p:spPr>
          <a:xfrm>
            <a:off x="468650" y="2603650"/>
            <a:ext cx="8003700" cy="2154900"/>
          </a:xfrm>
          <a:prstGeom prst="rect">
            <a:avLst/>
          </a:prstGeom>
          <a:solidFill>
            <a:schemeClr val="l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rgbClr val="BF1B1B"/>
                </a:solidFill>
                <a:latin typeface="Consolas"/>
                <a:ea typeface="Consolas"/>
                <a:cs typeface="Consolas"/>
                <a:sym typeface="Consolas"/>
              </a:rPr>
              <a:t>error: </a:t>
            </a:r>
            <a:r>
              <a:rPr b="1" lang="it" sz="1600">
                <a:solidFill>
                  <a:srgbClr val="BF1B1B"/>
                </a:solidFill>
                <a:latin typeface="Consolas"/>
                <a:ea typeface="Consolas"/>
                <a:cs typeface="Consolas"/>
                <a:sym typeface="Consolas"/>
              </a:rPr>
              <a:t>explicit lifetime required in the type of `v`</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1 | </a:t>
            </a:r>
            <a:r>
              <a:rPr b="1" lang="it" sz="1600">
                <a:solidFill>
                  <a:schemeClr val="dk1"/>
                </a:solidFill>
                <a:latin typeface="Consolas"/>
                <a:ea typeface="Consolas"/>
                <a:cs typeface="Consolas"/>
                <a:sym typeface="Consolas"/>
              </a:rPr>
              <a:t>fn f&lt;'a&gt;(s: &amp;'a str, v: &amp;'a mut Vec&lt;&amp;str&gt;)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a:t>
            </a:r>
            <a:r>
              <a:rPr b="1" lang="it" sz="1600">
                <a:solidFill>
                  <a:schemeClr val="dk1"/>
                </a:solidFill>
                <a:latin typeface="Consolas"/>
                <a:ea typeface="Consolas"/>
                <a:cs typeface="Consolas"/>
                <a:sym typeface="Consolas"/>
              </a:rPr>
              <a:t>                       ----------------- help: add explicit lifetime `'a` to the type of `v`: `&amp;'a mut Vec&lt;&amp;'a str&gt;`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2 |     v.push(s);</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a:t>
            </a:r>
            <a:r>
              <a:rPr b="1" lang="it" sz="1600">
                <a:solidFill>
                  <a:schemeClr val="dk1"/>
                </a:solidFill>
                <a:latin typeface="Consolas"/>
                <a:ea typeface="Consolas"/>
                <a:cs typeface="Consolas"/>
                <a:sym typeface="Consolas"/>
              </a:rPr>
              <a:t>lifetime `'a` required</a:t>
            </a:r>
            <a:endParaRPr b="1" sz="16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94" name="Google Shape;94;p1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95" name="Google Shape;95;p18"/>
          <p:cNvSpPr txBox="1"/>
          <p:nvPr/>
        </p:nvSpPr>
        <p:spPr>
          <a:xfrm>
            <a:off x="143300" y="1008975"/>
            <a:ext cx="8003700" cy="3140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fn f</a:t>
            </a:r>
            <a:r>
              <a:rPr b="1" lang="it" sz="1600">
                <a:solidFill>
                  <a:srgbClr val="0000FF"/>
                </a:solidFill>
                <a:latin typeface="Consolas"/>
                <a:ea typeface="Consolas"/>
                <a:cs typeface="Consolas"/>
                <a:sym typeface="Consolas"/>
              </a:rPr>
              <a:t>&lt;'a&gt;</a:t>
            </a:r>
            <a:r>
              <a:rPr b="1" lang="it" sz="1600">
                <a:latin typeface="Consolas"/>
                <a:ea typeface="Consolas"/>
                <a:cs typeface="Consolas"/>
                <a:sym typeface="Consolas"/>
              </a:rPr>
              <a:t>(s: &amp;</a:t>
            </a:r>
            <a:r>
              <a:rPr b="1" lang="it" sz="1600">
                <a:solidFill>
                  <a:srgbClr val="0000FF"/>
                </a:solidFill>
                <a:latin typeface="Consolas"/>
                <a:ea typeface="Consolas"/>
                <a:cs typeface="Consolas"/>
                <a:sym typeface="Consolas"/>
              </a:rPr>
              <a:t>'a</a:t>
            </a:r>
            <a:r>
              <a:rPr b="1" lang="it" sz="1600">
                <a:solidFill>
                  <a:srgbClr val="BF1B1B"/>
                </a:solidFill>
                <a:latin typeface="Consolas"/>
                <a:ea typeface="Consolas"/>
                <a:cs typeface="Consolas"/>
                <a:sym typeface="Consolas"/>
              </a:rPr>
              <a:t> </a:t>
            </a:r>
            <a:r>
              <a:rPr b="1" lang="it" sz="1600">
                <a:latin typeface="Consolas"/>
                <a:ea typeface="Consolas"/>
                <a:cs typeface="Consolas"/>
                <a:sym typeface="Consolas"/>
              </a:rPr>
              <a:t>str, v: &amp;</a:t>
            </a:r>
            <a:r>
              <a:rPr b="1" lang="it" sz="1600">
                <a:solidFill>
                  <a:srgbClr val="0000FF"/>
                </a:solidFill>
                <a:latin typeface="Consolas"/>
                <a:ea typeface="Consolas"/>
                <a:cs typeface="Consolas"/>
                <a:sym typeface="Consolas"/>
              </a:rPr>
              <a:t>'a</a:t>
            </a:r>
            <a:r>
              <a:rPr b="1" lang="it" sz="1600">
                <a:latin typeface="Consolas"/>
                <a:ea typeface="Consolas"/>
                <a:cs typeface="Consolas"/>
                <a:sym typeface="Consolas"/>
              </a:rPr>
              <a:t> mut Vec&lt;&amp;</a:t>
            </a:r>
            <a:r>
              <a:rPr b="1" lang="it" sz="1600">
                <a:solidFill>
                  <a:srgbClr val="0000FF"/>
                </a:solidFill>
                <a:latin typeface="Consolas"/>
                <a:ea typeface="Consolas"/>
                <a:cs typeface="Consolas"/>
                <a:sym typeface="Consolas"/>
              </a:rPr>
              <a:t>'a</a:t>
            </a:r>
            <a:r>
              <a:rPr b="1" lang="it" sz="1600">
                <a:solidFill>
                  <a:srgbClr val="BF1B1B"/>
                </a:solidFill>
                <a:latin typeface="Consolas"/>
                <a:ea typeface="Consolas"/>
                <a:cs typeface="Consolas"/>
                <a:sym typeface="Consolas"/>
              </a:rPr>
              <a:t> </a:t>
            </a:r>
            <a:r>
              <a:rPr b="1" lang="it" sz="1600">
                <a:latin typeface="Consolas"/>
                <a:ea typeface="Consolas"/>
                <a:cs typeface="Consolas"/>
                <a:sym typeface="Consolas"/>
              </a:rPr>
              <a:t>str&gt;)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v.push(s);</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fn main()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let mut v: Vec&lt;&amp;str&gt; = Vec::new();</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let s= String::from("abc");</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a:t>
            </a:r>
            <a:r>
              <a:rPr b="1" lang="it" sz="1600">
                <a:solidFill>
                  <a:srgbClr val="BF1B1B"/>
                </a:solidFill>
                <a:latin typeface="Consolas"/>
                <a:ea typeface="Consolas"/>
                <a:cs typeface="Consolas"/>
                <a:sym typeface="Consolas"/>
              </a:rPr>
              <a:t>v.push(&amp;s);</a:t>
            </a:r>
            <a:endParaRPr b="1" sz="1600">
              <a:solidFill>
                <a:srgbClr val="BF1B1B"/>
              </a:solidFill>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println!("{:?}",v);</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96" name="Google Shape;96;p18"/>
          <p:cNvSpPr txBox="1"/>
          <p:nvPr/>
        </p:nvSpPr>
        <p:spPr>
          <a:xfrm>
            <a:off x="2178900" y="3143450"/>
            <a:ext cx="6965100" cy="2154900"/>
          </a:xfrm>
          <a:prstGeom prst="rect">
            <a:avLst/>
          </a:prstGeom>
          <a:solidFill>
            <a:schemeClr val="lt2"/>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rgbClr val="BF1B1B"/>
                </a:solidFill>
                <a:latin typeface="Consolas"/>
                <a:ea typeface="Consolas"/>
                <a:cs typeface="Consolas"/>
                <a:sym typeface="Consolas"/>
              </a:rPr>
              <a:t>error: </a:t>
            </a:r>
            <a:r>
              <a:rPr b="1" lang="it" sz="1600">
                <a:solidFill>
                  <a:srgbClr val="BF1B1B"/>
                </a:solidFill>
                <a:latin typeface="Consolas"/>
                <a:ea typeface="Consolas"/>
                <a:cs typeface="Consolas"/>
                <a:sym typeface="Consolas"/>
              </a:rPr>
              <a:t>`s` does not live long enough</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9  |     v.push(&amp;s);</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borrowed value does not live long enough</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10 |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`s` dropped here while still borrowed</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11 |   println!("{:?}",v);</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                   - borrow later used here</a:t>
            </a:r>
            <a:endParaRPr b="1" sz="16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102" name="Google Shape;102;p1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una funzione ha due o più riferimenti in ingresso e un riferimento in uscita, il compilatore non è in grado di decidere (senza eseguire il codice) da quale parametro provenga il riferimento in uscita</a:t>
            </a:r>
            <a:endParaRPr/>
          </a:p>
          <a:p>
            <a:pPr indent="-317500" lvl="1" marL="914400" rtl="0" algn="l">
              <a:spcBef>
                <a:spcPts val="0"/>
              </a:spcBef>
              <a:spcAft>
                <a:spcPts val="0"/>
              </a:spcAft>
              <a:buSzPts val="1400"/>
              <a:buChar char="○"/>
            </a:pPr>
            <a:r>
              <a:rPr lang="it"/>
              <a:t>L’inserimento degli identificatori nella firma della funzione risolve questa ambiguità</a:t>
            </a:r>
            <a:endParaRPr/>
          </a:p>
        </p:txBody>
      </p:sp>
      <p:sp>
        <p:nvSpPr>
          <p:cNvPr id="103" name="Google Shape;103;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4" name="Google Shape;104;p19"/>
          <p:cNvSpPr txBox="1"/>
          <p:nvPr/>
        </p:nvSpPr>
        <p:spPr>
          <a:xfrm>
            <a:off x="1128750" y="2681750"/>
            <a:ext cx="6886500" cy="233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fn f&lt;'</a:t>
            </a:r>
            <a:r>
              <a:rPr b="1" lang="it">
                <a:latin typeface="Consolas"/>
                <a:ea typeface="Consolas"/>
                <a:cs typeface="Consolas"/>
                <a:sym typeface="Consolas"/>
              </a:rPr>
              <a:t>b</a:t>
            </a:r>
            <a:r>
              <a:rPr b="1" lang="it">
                <a:latin typeface="Consolas"/>
                <a:ea typeface="Consolas"/>
                <a:cs typeface="Consolas"/>
                <a:sym typeface="Consolas"/>
              </a:rPr>
              <a:t>, </a:t>
            </a:r>
            <a:r>
              <a:rPr b="1" lang="it">
                <a:solidFill>
                  <a:srgbClr val="BF1B1B"/>
                </a:solidFill>
                <a:latin typeface="Consolas"/>
                <a:ea typeface="Consolas"/>
                <a:cs typeface="Consolas"/>
                <a:sym typeface="Consolas"/>
              </a:rPr>
              <a:t>'c</a:t>
            </a:r>
            <a:r>
              <a:rPr b="1" lang="it">
                <a:latin typeface="Consolas"/>
                <a:ea typeface="Consolas"/>
                <a:cs typeface="Consolas"/>
                <a:sym typeface="Consolas"/>
              </a:rPr>
              <a:t>&gt;(x: &amp;'b S, y: &amp;</a:t>
            </a:r>
            <a:r>
              <a:rPr b="1" lang="it">
                <a:solidFill>
                  <a:srgbClr val="BF1B1B"/>
                </a:solidFill>
                <a:latin typeface="Consolas"/>
                <a:ea typeface="Consolas"/>
                <a:cs typeface="Consolas"/>
                <a:sym typeface="Consolas"/>
              </a:rPr>
              <a:t>'c</a:t>
            </a:r>
            <a:r>
              <a:rPr b="1" lang="it">
                <a:latin typeface="Consolas"/>
                <a:ea typeface="Consolas"/>
                <a:cs typeface="Consolas"/>
                <a:sym typeface="Consolas"/>
              </a:rPr>
              <a:t> S) -&gt; &amp;</a:t>
            </a:r>
            <a:r>
              <a:rPr b="1" lang="it">
                <a:solidFill>
                  <a:srgbClr val="BF1B1B"/>
                </a:solidFill>
                <a:latin typeface="Consolas"/>
                <a:ea typeface="Consolas"/>
                <a:cs typeface="Consolas"/>
                <a:sym typeface="Consolas"/>
              </a:rPr>
              <a:t>'c</a:t>
            </a:r>
            <a:r>
              <a:rPr b="1" lang="it">
                <a:latin typeface="Consolas"/>
                <a:ea typeface="Consolas"/>
                <a:cs typeface="Consolas"/>
                <a:sym typeface="Consolas"/>
              </a:rPr>
              <a:t> u8 { ...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v1 = S(1);</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mut v2 = S(2);</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r = f(&amp;v1, &amp;v2); // Sappiamo che r è basato su v2,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che rimane nello stato di prestito</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mentre v1 viene rilasciato e può evolvere</a:t>
            </a:r>
            <a:endParaRPr b="1">
              <a:latin typeface="Consolas"/>
              <a:ea typeface="Consolas"/>
              <a:cs typeface="Consolas"/>
              <a:sym typeface="Consolas"/>
            </a:endParaRPr>
          </a:p>
          <a:p>
            <a:pPr indent="0" lvl="0" marL="0" rtl="0" algn="l">
              <a:spcBef>
                <a:spcPts val="0"/>
              </a:spcBef>
              <a:spcAft>
                <a:spcPts val="0"/>
              </a:spcAft>
              <a:buNone/>
            </a:pPr>
            <a:r>
              <a:rPr b="1" lang="it" strike="sngStrike">
                <a:solidFill>
                  <a:srgbClr val="980000"/>
                </a:solidFill>
                <a:latin typeface="Consolas"/>
                <a:ea typeface="Consolas"/>
                <a:cs typeface="Consolas"/>
                <a:sym typeface="Consolas"/>
              </a:rPr>
              <a:t>v2 = v1;        	  // Questa operazione crea un problema!</a:t>
            </a:r>
            <a:endParaRPr b="1" strike="sngStrike">
              <a:solidFill>
                <a:srgbClr val="980000"/>
              </a:solidFill>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print_byte(r);       // Qui finisce il prestito di r (e di v2)</a:t>
            </a:r>
            <a:endParaRPr b="1">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funzioni</a:t>
            </a:r>
            <a:endParaRPr/>
          </a:p>
        </p:txBody>
      </p:sp>
      <p:sp>
        <p:nvSpPr>
          <p:cNvPr id="110" name="Google Shape;110;p2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Lo scopo degli identificatori relativi al ciclo di vita è </a:t>
            </a:r>
            <a:r>
              <a:rPr b="1" lang="it">
                <a:solidFill>
                  <a:srgbClr val="0B5394"/>
                </a:solidFill>
              </a:rPr>
              <a:t>duplice</a:t>
            </a:r>
            <a:r>
              <a:rPr lang="it"/>
              <a:t>:</a:t>
            </a:r>
            <a:endParaRPr b="1">
              <a:solidFill>
                <a:srgbClr val="0B5394"/>
              </a:solidFill>
            </a:endParaRPr>
          </a:p>
          <a:p>
            <a:pPr indent="-317500" lvl="1" marL="914400" rtl="0" algn="l">
              <a:spcBef>
                <a:spcPts val="0"/>
              </a:spcBef>
              <a:spcAft>
                <a:spcPts val="0"/>
              </a:spcAft>
              <a:buSzPts val="1400"/>
              <a:buChar char="○"/>
            </a:pPr>
            <a:r>
              <a:rPr lang="it"/>
              <a:t>Per il codice ch</a:t>
            </a:r>
            <a:r>
              <a:rPr lang="it"/>
              <a:t>e </a:t>
            </a:r>
            <a:r>
              <a:rPr b="1" lang="it">
                <a:solidFill>
                  <a:srgbClr val="0B5394"/>
                </a:solidFill>
              </a:rPr>
              <a:t>invoca</a:t>
            </a:r>
            <a:r>
              <a:rPr lang="it"/>
              <a:t> l</a:t>
            </a:r>
            <a:r>
              <a:rPr lang="it"/>
              <a:t>a funzione (chiamante), essi indicano</a:t>
            </a:r>
            <a:r>
              <a:rPr lang="it"/>
              <a:t> su </a:t>
            </a:r>
            <a:r>
              <a:rPr b="1" lang="it">
                <a:solidFill>
                  <a:srgbClr val="0B5394"/>
                </a:solidFill>
              </a:rPr>
              <a:t>quale</a:t>
            </a:r>
            <a:r>
              <a:rPr lang="it"/>
              <a:t>, tra gli indirizzi in ingresso, è basato il risultato in uscita</a:t>
            </a:r>
            <a:endParaRPr/>
          </a:p>
          <a:p>
            <a:pPr indent="-317500" lvl="1" marL="914400" rtl="0" algn="l">
              <a:spcBef>
                <a:spcPts val="0"/>
              </a:spcBef>
              <a:spcAft>
                <a:spcPts val="0"/>
              </a:spcAft>
              <a:buSzPts val="1400"/>
              <a:buChar char="○"/>
            </a:pPr>
            <a:r>
              <a:rPr lang="it"/>
              <a:t>Per il codice </a:t>
            </a:r>
            <a:r>
              <a:rPr b="1" lang="it">
                <a:solidFill>
                  <a:srgbClr val="0B5394"/>
                </a:solidFill>
              </a:rPr>
              <a:t>all’interno</a:t>
            </a:r>
            <a:r>
              <a:rPr lang="it"/>
              <a:t> della funzione (chiamato), essi garantiscono che vengano restituiti solo indirizzi cui </a:t>
            </a:r>
            <a:r>
              <a:rPr b="1" lang="it">
                <a:solidFill>
                  <a:srgbClr val="0B5394"/>
                </a:solidFill>
              </a:rPr>
              <a:t>è lecito accedere</a:t>
            </a:r>
            <a:r>
              <a:rPr lang="it"/>
              <a:t> per (almeno) il tempo di vita indicato</a:t>
            </a:r>
            <a:endParaRPr/>
          </a:p>
          <a:p>
            <a:pPr indent="-342900" lvl="0" marL="457200" rtl="0" algn="l">
              <a:spcBef>
                <a:spcPts val="0"/>
              </a:spcBef>
              <a:spcAft>
                <a:spcPts val="0"/>
              </a:spcAft>
              <a:buSzPts val="1800"/>
              <a:buChar char="●"/>
            </a:pPr>
            <a:r>
              <a:rPr lang="it"/>
              <a:t>All’atto dell’invocazione, gli identificatori forniti dal programmatore (o inseriti automaticamente dal compilatore, quando possibile) sono legati all’effettivo intervallo minimo (espresso come insieme di linee di codice) nel quale il valore da cui il prestito è stato preso debba restare bloccato per non violare le assunzioni su cui la funzione è basata</a:t>
            </a:r>
            <a:endParaRPr/>
          </a:p>
          <a:p>
            <a:pPr indent="-317500" lvl="1" marL="914400" rtl="0" algn="l">
              <a:spcBef>
                <a:spcPts val="0"/>
              </a:spcBef>
              <a:spcAft>
                <a:spcPts val="0"/>
              </a:spcAft>
              <a:buSzPts val="1400"/>
              <a:buChar char="○"/>
            </a:pPr>
            <a:r>
              <a:rPr lang="it"/>
              <a:t>Tentativi di modificare il valore originale da cui il prestito è preso prima che il tempo di vita sia trascorso portano ad errori di compilazione che costituiscono la base della robustezza del sistema di possesso e prestito offerto da Rust</a:t>
            </a:r>
            <a:endParaRPr/>
          </a:p>
        </p:txBody>
      </p:sp>
      <p:sp>
        <p:nvSpPr>
          <p:cNvPr id="111" name="Google Shape;111;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Riferimenti e strutture dati</a:t>
            </a:r>
            <a:endParaRPr/>
          </a:p>
        </p:txBody>
      </p:sp>
      <p:sp>
        <p:nvSpPr>
          <p:cNvPr id="117" name="Google Shape;117;p2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Lo stesso tipo di ragionamento vale se il dato viene salvato all’interno di una qualsiasi struttura dati</a:t>
            </a:r>
            <a:endParaRPr/>
          </a:p>
          <a:p>
            <a:pPr indent="-317500" lvl="1" marL="914400" rtl="0" algn="l">
              <a:spcBef>
                <a:spcPts val="0"/>
              </a:spcBef>
              <a:spcAft>
                <a:spcPts val="0"/>
              </a:spcAft>
              <a:buSzPts val="1400"/>
              <a:buChar char="○"/>
            </a:pPr>
            <a:r>
              <a:rPr lang="it"/>
              <a:t>Rust verifica che il valore a cui si punta abbia un tempo di vita maggiore o uguale del tempo di vita della struttura dati</a:t>
            </a:r>
            <a:endParaRPr/>
          </a:p>
          <a:p>
            <a:pPr indent="-317500" lvl="1" marL="914400" rtl="0" algn="l">
              <a:spcBef>
                <a:spcPts val="0"/>
              </a:spcBef>
              <a:spcAft>
                <a:spcPts val="0"/>
              </a:spcAft>
              <a:buSzPts val="1400"/>
              <a:buChar char="○"/>
            </a:pPr>
            <a:r>
              <a:rPr lang="it"/>
              <a:t>Questo richiede di esplicitare il tempo di vita della struttura rispetto al tempo di vita dei riferimenti in essa contenuti</a:t>
            </a:r>
            <a:endParaRPr/>
          </a:p>
          <a:p>
            <a:pPr indent="-342900" lvl="0" marL="457200" rtl="0" algn="l">
              <a:spcBef>
                <a:spcPts val="0"/>
              </a:spcBef>
              <a:spcAft>
                <a:spcPts val="0"/>
              </a:spcAft>
              <a:buSzPts val="1800"/>
              <a:buChar char="●"/>
            </a:pPr>
            <a:r>
              <a:rPr lang="it"/>
              <a:t>Se una struttura che contiene riferimenti è contenuta, a sua volta, in un’altra struttura, anche quest’ultima deve avere il tempo di vita specificato in modo esplicito</a:t>
            </a:r>
            <a:endParaRPr/>
          </a:p>
        </p:txBody>
      </p:sp>
      <p:sp>
        <p:nvSpPr>
          <p:cNvPr id="118" name="Google Shape;118;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19" name="Google Shape;119;p21"/>
          <p:cNvSpPr txBox="1"/>
          <p:nvPr/>
        </p:nvSpPr>
        <p:spPr>
          <a:xfrm>
            <a:off x="768075" y="4048675"/>
            <a:ext cx="31245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struct User&lt;</a:t>
            </a:r>
            <a:r>
              <a:rPr b="1" lang="it">
                <a:latin typeface="Consolas"/>
                <a:ea typeface="Consolas"/>
                <a:cs typeface="Consolas"/>
                <a:sym typeface="Consolas"/>
              </a:rPr>
              <a:t>'a&gt;</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id: </a:t>
            </a:r>
            <a:r>
              <a:rPr b="1" lang="it">
                <a:latin typeface="Consolas"/>
                <a:ea typeface="Consolas"/>
                <a:cs typeface="Consolas"/>
                <a:sym typeface="Consolas"/>
              </a:rPr>
              <a:t>u</a:t>
            </a:r>
            <a:r>
              <a:rPr b="1" lang="it">
                <a:latin typeface="Consolas"/>
                <a:ea typeface="Consolas"/>
                <a:cs typeface="Consolas"/>
                <a:sym typeface="Consolas"/>
              </a:rPr>
              <a:t>32,</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name: &amp;</a:t>
            </a:r>
            <a:r>
              <a:rPr b="1" lang="it">
                <a:latin typeface="Consolas"/>
                <a:ea typeface="Consolas"/>
                <a:cs typeface="Consolas"/>
                <a:sym typeface="Consolas"/>
              </a:rPr>
              <a:t>'a str,</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120" name="Google Shape;120;p21"/>
          <p:cNvSpPr txBox="1"/>
          <p:nvPr/>
        </p:nvSpPr>
        <p:spPr>
          <a:xfrm>
            <a:off x="4279175" y="4048675"/>
            <a:ext cx="31245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struct Data&lt;'a&gt;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user: User&lt;</a:t>
            </a:r>
            <a:r>
              <a:rPr b="1" lang="it">
                <a:latin typeface="Consolas"/>
                <a:ea typeface="Consolas"/>
                <a:cs typeface="Consolas"/>
                <a:sym typeface="Consolas"/>
              </a:rPr>
              <a:t>'a&gt;,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password: String,</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