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0ab265b867_0_15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0ab265b86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d1ab9ff0a5_0_3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d1ab9ff0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1ab9ff0a5_0_5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1ab9ff0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d1ab9ff0a5_0_6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d1ab9ff0a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1ab9ff0a5_0_4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1ab9ff0a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1ab9ff0a5_0_7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1ab9ff0a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1ab9ff0a5_0_8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1ab9ff0a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1ab9ff0a5_0_8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1ab9ff0a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1ab9ff0a5_0_9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1ab9ff0a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eac42f22f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eac42f2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eac42f22f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eac42f2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ab265b867_0_1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ab265b867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eac42f22f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eac42f2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f0ab675e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f0ab675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f0ab675e4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f0ab675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f0ab675e4_0_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f0ab675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0f0ab675e4_0_1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0f0ab675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824ea1f52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2824ea1f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391629b4ac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391629b4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91629b4ac_0_1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91629b4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391629b4ac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391629b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91629b4ac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91629b4a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1ab9ff0a5_0_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1ab9ff0a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1ab9ff0a5_0_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1ab9ff0a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24d0d4366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24d0d43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1970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4292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7" name="Google Shape;7;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2pPr>
            <a:lvl3pPr lvl="2">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3pPr>
            <a:lvl4pPr lvl="3">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4pPr>
            <a:lvl5pPr lvl="4">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5pPr>
            <a:lvl6pPr lvl="5">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6pPr>
            <a:lvl7pPr lvl="6">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7pPr>
            <a:lvl8pPr lvl="7">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8pPr>
            <a:lvl9pPr lvl="8">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9pPr>
          </a:lstStyle>
          <a:p/>
        </p:txBody>
      </p:sp>
      <p:sp>
        <p:nvSpPr>
          <p:cNvPr id="8" name="Google Shape;8;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G. Liaci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oc.rust-lang.org/book/ch13-00-functional-features.html" TargetMode="External"/><Relationship Id="rId4" Type="http://schemas.openxmlformats.org/officeDocument/2006/relationships/hyperlink" Target="https://doc.rust-lang.org/rust-by-example/trait/iter.html" TargetMode="External"/><Relationship Id="rId5" Type="http://schemas.openxmlformats.org/officeDocument/2006/relationships/hyperlink" Target="https://www.newline.co/@uint/rust-iterators-a-guide--80e35528" TargetMode="External"/><Relationship Id="rId6" Type="http://schemas.openxmlformats.org/officeDocument/2006/relationships/hyperlink" Target="https://adventures.michaelfbryan.com/posts/daily/iterators/" TargetMode="External"/><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9703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Iteratori</a:t>
            </a:r>
            <a:endParaRPr/>
          </a:p>
        </p:txBody>
      </p:sp>
      <p:sp>
        <p:nvSpPr>
          <p:cNvPr id="57" name="Google Shape;57;p1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58" name="Google Shape;58;p13"/>
          <p:cNvSpPr txBox="1"/>
          <p:nvPr>
            <p:ph idx="1" type="subTitle"/>
          </p:nvPr>
        </p:nvSpPr>
        <p:spPr>
          <a:xfrm>
            <a:off x="311700" y="42920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Accedere in modo indiretto ad una sequenza di valori</a:t>
            </a:r>
            <a:endParaRPr/>
          </a:p>
        </p:txBody>
      </p:sp>
      <p:pic>
        <p:nvPicPr>
          <p:cNvPr id="59" name="Google Shape;59;p13"/>
          <p:cNvPicPr preferRelativeResize="0"/>
          <p:nvPr/>
        </p:nvPicPr>
        <p:blipFill>
          <a:blip r:embed="rId3">
            <a:alphaModFix/>
          </a:blip>
          <a:stretch>
            <a:fillRect/>
          </a:stretch>
        </p:blipFill>
        <p:spPr>
          <a:xfrm>
            <a:off x="3270448" y="313198"/>
            <a:ext cx="2603100" cy="2603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in Rust</a:t>
            </a:r>
            <a:endParaRPr/>
          </a:p>
        </p:txBody>
      </p:sp>
      <p:sp>
        <p:nvSpPr>
          <p:cNvPr id="140" name="Google Shape;140;p2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41" name="Google Shape;141;p22"/>
          <p:cNvSpPr txBox="1"/>
          <p:nvPr>
            <p:ph idx="1" type="body"/>
          </p:nvPr>
        </p:nvSpPr>
        <p:spPr>
          <a:xfrm>
            <a:off x="311700" y="1280526"/>
            <a:ext cx="8520600" cy="82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Rust, un iteratore è una qualsiasi struttura dati che implementa il tratto </a:t>
            </a:r>
            <a:r>
              <a:rPr b="1" lang="it">
                <a:solidFill>
                  <a:srgbClr val="0B5394"/>
                </a:solidFill>
                <a:latin typeface="Consolas"/>
                <a:ea typeface="Consolas"/>
                <a:cs typeface="Consolas"/>
                <a:sym typeface="Consolas"/>
              </a:rPr>
              <a:t>std::iter::Iterator</a:t>
            </a:r>
            <a:endParaRPr b="1">
              <a:solidFill>
                <a:srgbClr val="0B5394"/>
              </a:solidFill>
              <a:latin typeface="Consolas"/>
              <a:ea typeface="Consolas"/>
              <a:cs typeface="Consolas"/>
              <a:sym typeface="Consolas"/>
            </a:endParaRPr>
          </a:p>
        </p:txBody>
      </p:sp>
      <p:sp>
        <p:nvSpPr>
          <p:cNvPr id="142" name="Google Shape;142;p22"/>
          <p:cNvSpPr txBox="1"/>
          <p:nvPr/>
        </p:nvSpPr>
        <p:spPr>
          <a:xfrm>
            <a:off x="1108800" y="3933725"/>
            <a:ext cx="69264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trait </a:t>
            </a:r>
            <a:r>
              <a:rPr b="1" lang="it">
                <a:solidFill>
                  <a:srgbClr val="0B5394"/>
                </a:solidFill>
                <a:latin typeface="Consolas"/>
                <a:ea typeface="Consolas"/>
                <a:cs typeface="Consolas"/>
                <a:sym typeface="Consolas"/>
              </a:rPr>
              <a:t>IntoIterator</a:t>
            </a:r>
            <a:r>
              <a:rPr lang="it">
                <a:latin typeface="Consolas"/>
                <a:ea typeface="Consolas"/>
                <a:cs typeface="Consolas"/>
                <a:sym typeface="Consolas"/>
              </a:rPr>
              <a:t> where Self::IntoIter: Iterator&lt;Item=Self::Item&gt;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type Item;</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type IntoIter: Iterator;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fn into_iter(</a:t>
            </a:r>
            <a:r>
              <a:rPr b="1" lang="it">
                <a:solidFill>
                  <a:srgbClr val="0B5394"/>
                </a:solidFill>
                <a:latin typeface="Consolas"/>
                <a:ea typeface="Consolas"/>
                <a:cs typeface="Consolas"/>
                <a:sym typeface="Consolas"/>
              </a:rPr>
              <a:t>self</a:t>
            </a:r>
            <a:r>
              <a:rPr lang="it">
                <a:latin typeface="Consolas"/>
                <a:ea typeface="Consolas"/>
                <a:cs typeface="Consolas"/>
                <a:sym typeface="Consolas"/>
              </a:rPr>
              <a:t>) -&gt; Self::IntoIter;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a:t>
            </a:r>
            <a:endParaRPr>
              <a:latin typeface="Consolas"/>
              <a:ea typeface="Consolas"/>
              <a:cs typeface="Consolas"/>
              <a:sym typeface="Consolas"/>
            </a:endParaRPr>
          </a:p>
        </p:txBody>
      </p:sp>
      <p:sp>
        <p:nvSpPr>
          <p:cNvPr id="143" name="Google Shape;143;p22"/>
          <p:cNvSpPr txBox="1"/>
          <p:nvPr>
            <p:ph idx="1" type="body"/>
          </p:nvPr>
        </p:nvSpPr>
        <p:spPr>
          <a:xfrm>
            <a:off x="311700" y="3214576"/>
            <a:ext cx="8520600" cy="82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tipo </a:t>
            </a:r>
            <a:r>
              <a:rPr b="1" lang="it">
                <a:solidFill>
                  <a:srgbClr val="0B5394"/>
                </a:solidFill>
              </a:rPr>
              <a:t>può</a:t>
            </a:r>
            <a:r>
              <a:rPr lang="it"/>
              <a:t> segnalare la capacità di essere esplorato tramite un iteratore, implementando il tratto </a:t>
            </a:r>
            <a:r>
              <a:rPr b="1" lang="it">
                <a:solidFill>
                  <a:srgbClr val="0B5394"/>
                </a:solidFill>
                <a:latin typeface="Consolas"/>
                <a:ea typeface="Consolas"/>
                <a:cs typeface="Consolas"/>
                <a:sym typeface="Consolas"/>
              </a:rPr>
              <a:t>std::iter::IntoIterator</a:t>
            </a:r>
            <a:endParaRPr b="1">
              <a:solidFill>
                <a:srgbClr val="0B5394"/>
              </a:solidFill>
              <a:latin typeface="Consolas"/>
              <a:ea typeface="Consolas"/>
              <a:cs typeface="Consolas"/>
              <a:sym typeface="Consolas"/>
            </a:endParaRPr>
          </a:p>
        </p:txBody>
      </p:sp>
      <p:sp>
        <p:nvSpPr>
          <p:cNvPr id="144" name="Google Shape;144;p22"/>
          <p:cNvSpPr txBox="1"/>
          <p:nvPr/>
        </p:nvSpPr>
        <p:spPr>
          <a:xfrm>
            <a:off x="1108800" y="1990665"/>
            <a:ext cx="69264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trait </a:t>
            </a:r>
            <a:r>
              <a:rPr b="1" lang="it">
                <a:solidFill>
                  <a:srgbClr val="0B5394"/>
                </a:solidFill>
                <a:latin typeface="Consolas"/>
                <a:ea typeface="Consolas"/>
                <a:cs typeface="Consolas"/>
                <a:sym typeface="Consolas"/>
              </a:rPr>
              <a:t>Iterator</a:t>
            </a:r>
            <a:r>
              <a:rPr lang="it">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it">
                <a:latin typeface="Consolas"/>
                <a:ea typeface="Consolas"/>
                <a:cs typeface="Consolas"/>
                <a:sym typeface="Consolas"/>
              </a:rPr>
              <a:t>  type </a:t>
            </a:r>
            <a:r>
              <a:rPr b="1" lang="it">
                <a:solidFill>
                  <a:srgbClr val="0B5394"/>
                </a:solidFill>
                <a:latin typeface="Consolas"/>
                <a:ea typeface="Consolas"/>
                <a:cs typeface="Consolas"/>
                <a:sym typeface="Consolas"/>
              </a:rPr>
              <a:t>Item</a:t>
            </a: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fn </a:t>
            </a:r>
            <a:r>
              <a:rPr b="1" lang="it">
                <a:solidFill>
                  <a:srgbClr val="0B5394"/>
                </a:solidFill>
                <a:latin typeface="Consolas"/>
                <a:ea typeface="Consolas"/>
                <a:cs typeface="Consolas"/>
                <a:sym typeface="Consolas"/>
              </a:rPr>
              <a:t>next</a:t>
            </a:r>
            <a:r>
              <a:rPr lang="it">
                <a:latin typeface="Consolas"/>
                <a:ea typeface="Consolas"/>
                <a:cs typeface="Consolas"/>
                <a:sym typeface="Consolas"/>
              </a:rPr>
              <a:t>(</a:t>
            </a:r>
            <a:r>
              <a:rPr b="1" lang="it">
                <a:solidFill>
                  <a:srgbClr val="0B5394"/>
                </a:solidFill>
                <a:latin typeface="Consolas"/>
                <a:ea typeface="Consolas"/>
                <a:cs typeface="Consolas"/>
                <a:sym typeface="Consolas"/>
              </a:rPr>
              <a:t>&amp;mut self</a:t>
            </a:r>
            <a:r>
              <a:rPr lang="it">
                <a:latin typeface="Consolas"/>
                <a:ea typeface="Consolas"/>
                <a:cs typeface="Consolas"/>
                <a:sym typeface="Consolas"/>
              </a:rPr>
              <a:t>) -&gt; Option&lt;Self::Item&gt;;</a:t>
            </a:r>
            <a:br>
              <a:rPr lang="it">
                <a:latin typeface="Consolas"/>
                <a:ea typeface="Consolas"/>
                <a:cs typeface="Consolas"/>
                <a:sym typeface="Consolas"/>
              </a:rPr>
            </a:br>
            <a:r>
              <a:rPr lang="it">
                <a:latin typeface="Consolas"/>
                <a:ea typeface="Consolas"/>
                <a:cs typeface="Consolas"/>
                <a:sym typeface="Consolas"/>
              </a:rPr>
              <a:t>  …// molti altri metodi con implementazione di default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50" name="Google Shape;150;p23"/>
          <p:cNvSpPr txBox="1"/>
          <p:nvPr/>
        </p:nvSpPr>
        <p:spPr>
          <a:xfrm>
            <a:off x="311700" y="1130775"/>
            <a:ext cx="8448900" cy="4063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struct </a:t>
            </a:r>
            <a:r>
              <a:rPr b="1" lang="it">
                <a:solidFill>
                  <a:srgbClr val="0B5394"/>
                </a:solidFill>
                <a:latin typeface="Consolas"/>
                <a:ea typeface="Consolas"/>
                <a:cs typeface="Consolas"/>
                <a:sym typeface="Consolas"/>
              </a:rPr>
              <a:t>MyRange</a:t>
            </a:r>
            <a:r>
              <a:rPr lang="it">
                <a:latin typeface="Consolas"/>
                <a:ea typeface="Consolas"/>
                <a:cs typeface="Consolas"/>
                <a:sym typeface="Consolas"/>
              </a:rPr>
              <a:t>&lt;const FROM: isize, const TO: isize&gt;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impl&lt;const FROM: isize, const TO: isize&gt; </a:t>
            </a:r>
            <a:r>
              <a:rPr b="1" lang="it">
                <a:solidFill>
                  <a:srgbClr val="0B5394"/>
                </a:solidFill>
                <a:latin typeface="Consolas"/>
                <a:ea typeface="Consolas"/>
                <a:cs typeface="Consolas"/>
                <a:sym typeface="Consolas"/>
              </a:rPr>
              <a:t>IntoIterator</a:t>
            </a:r>
            <a:r>
              <a:rPr lang="it">
                <a:latin typeface="Consolas"/>
                <a:ea typeface="Consolas"/>
                <a:cs typeface="Consolas"/>
                <a:sym typeface="Consolas"/>
              </a:rPr>
              <a:t> for MyRange&lt;FROM, TO&gt;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type Item = isize;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type IntoIter = MyRangeIterator&lt;FROM, TO&gt;;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fn </a:t>
            </a:r>
            <a:r>
              <a:rPr b="1" lang="it">
                <a:solidFill>
                  <a:srgbClr val="0B5394"/>
                </a:solidFill>
                <a:latin typeface="Consolas"/>
                <a:ea typeface="Consolas"/>
                <a:cs typeface="Consolas"/>
                <a:sym typeface="Consolas"/>
              </a:rPr>
              <a:t>into_iter</a:t>
            </a:r>
            <a:r>
              <a:rPr lang="it">
                <a:latin typeface="Consolas"/>
                <a:ea typeface="Consolas"/>
                <a:cs typeface="Consolas"/>
                <a:sym typeface="Consolas"/>
              </a:rPr>
              <a:t>(self) -&gt; Self::IntoIter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MyRangeIterator::&lt;FROM,TO&gt;::new()</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struct </a:t>
            </a:r>
            <a:r>
              <a:rPr b="1" lang="it">
                <a:solidFill>
                  <a:srgbClr val="0B5394"/>
                </a:solidFill>
                <a:latin typeface="Consolas"/>
                <a:ea typeface="Consolas"/>
                <a:cs typeface="Consolas"/>
                <a:sym typeface="Consolas"/>
              </a:rPr>
              <a:t>MyRangeIterator</a:t>
            </a:r>
            <a:r>
              <a:rPr lang="it">
                <a:solidFill>
                  <a:schemeClr val="dk1"/>
                </a:solidFill>
                <a:latin typeface="Consolas"/>
                <a:ea typeface="Consolas"/>
                <a:cs typeface="Consolas"/>
                <a:sym typeface="Consolas"/>
              </a:rPr>
              <a:t>&lt;const FROM: isize, const TO: isize&gt; { </a:t>
            </a:r>
            <a:r>
              <a:rPr lang="it">
                <a:solidFill>
                  <a:schemeClr val="dk1"/>
                </a:solidFill>
                <a:highlight>
                  <a:schemeClr val="accent6"/>
                </a:highlight>
                <a:latin typeface="Consolas"/>
                <a:ea typeface="Consolas"/>
                <a:cs typeface="Consolas"/>
                <a:sym typeface="Consolas"/>
              </a:rPr>
              <a:t>val: isize</a:t>
            </a: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impl&lt;const FROM:isize, const TO:isize&gt; </a:t>
            </a:r>
            <a:r>
              <a:rPr b="1" lang="it">
                <a:solidFill>
                  <a:srgbClr val="0B5394"/>
                </a:solidFill>
                <a:latin typeface="Consolas"/>
                <a:ea typeface="Consolas"/>
                <a:cs typeface="Consolas"/>
                <a:sym typeface="Consolas"/>
              </a:rPr>
              <a:t>MyRangeIterator</a:t>
            </a:r>
            <a:r>
              <a:rPr lang="it">
                <a:solidFill>
                  <a:schemeClr val="dk1"/>
                </a:solidFill>
                <a:latin typeface="Consolas"/>
                <a:ea typeface="Consolas"/>
                <a:cs typeface="Consolas"/>
                <a:sym typeface="Consolas"/>
              </a:rPr>
              <a:t>&lt;FROM, TO&gt;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fn </a:t>
            </a:r>
            <a:r>
              <a:rPr b="1" lang="it">
                <a:solidFill>
                  <a:srgbClr val="0B5394"/>
                </a:solidFill>
                <a:latin typeface="Consolas"/>
                <a:ea typeface="Consolas"/>
                <a:cs typeface="Consolas"/>
                <a:sym typeface="Consolas"/>
              </a:rPr>
              <a:t>new</a:t>
            </a:r>
            <a:r>
              <a:rPr lang="it">
                <a:solidFill>
                  <a:schemeClr val="dk1"/>
                </a:solidFill>
                <a:latin typeface="Consolas"/>
                <a:ea typeface="Consolas"/>
                <a:cs typeface="Consolas"/>
                <a:sym typeface="Consolas"/>
              </a:rPr>
              <a:t>() -&gt; Self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MyRangeIterator{ val: FROM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151" name="Google Shape;151;p2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Implementare un iteratore in Rust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57" name="Google Shape;157;p24"/>
          <p:cNvSpPr txBox="1"/>
          <p:nvPr/>
        </p:nvSpPr>
        <p:spPr>
          <a:xfrm>
            <a:off x="311700" y="1182813"/>
            <a:ext cx="8448900" cy="40635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impl&lt;const FROM:isize, const TO:isize&gt; </a:t>
            </a:r>
            <a:r>
              <a:rPr b="1" lang="it">
                <a:solidFill>
                  <a:srgbClr val="0B5394"/>
                </a:solidFill>
                <a:latin typeface="Consolas"/>
                <a:ea typeface="Consolas"/>
                <a:cs typeface="Consolas"/>
                <a:sym typeface="Consolas"/>
              </a:rPr>
              <a:t>Iterator</a:t>
            </a:r>
            <a:r>
              <a:rPr lang="it">
                <a:latin typeface="Consolas"/>
                <a:ea typeface="Consolas"/>
                <a:cs typeface="Consolas"/>
                <a:sym typeface="Consolas"/>
              </a:rPr>
              <a:t> for MyRangeIterator&lt;FROM,TO&gt;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type Item = isize;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fn </a:t>
            </a:r>
            <a:r>
              <a:rPr b="1" lang="it">
                <a:solidFill>
                  <a:srgbClr val="0B5394"/>
                </a:solidFill>
                <a:latin typeface="Consolas"/>
                <a:ea typeface="Consolas"/>
                <a:cs typeface="Consolas"/>
                <a:sym typeface="Consolas"/>
              </a:rPr>
              <a:t>next</a:t>
            </a:r>
            <a:r>
              <a:rPr lang="it">
                <a:latin typeface="Consolas"/>
                <a:ea typeface="Consolas"/>
                <a:cs typeface="Consolas"/>
                <a:sym typeface="Consolas"/>
              </a:rPr>
              <a:t>(&amp;mut self) -&gt; Option&lt;Self::Item&gt;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if FROM &lt; TO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if self.val &lt; TO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let ret = self.val;</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self.val += 1;</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Some(ret)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 else { None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 else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if self.val &gt; TO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let ret = self.val;</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self.val -= 1;</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Some(ret)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 else { None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158" name="Google Shape;158;p2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Implementare un iteratore in Rust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e cicli for</a:t>
            </a:r>
            <a:endParaRPr/>
          </a:p>
        </p:txBody>
      </p:sp>
      <p:sp>
        <p:nvSpPr>
          <p:cNvPr id="164" name="Google Shape;164;p2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65" name="Google Shape;165;p25"/>
          <p:cNvSpPr txBox="1"/>
          <p:nvPr/>
        </p:nvSpPr>
        <p:spPr>
          <a:xfrm>
            <a:off x="816425" y="1130775"/>
            <a:ext cx="4008000" cy="6156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let values = vec![1, 2, 3, 4, 5];</a:t>
            </a:r>
            <a:endParaRPr>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for</a:t>
            </a:r>
            <a:r>
              <a:rPr lang="it">
                <a:latin typeface="Consolas"/>
                <a:ea typeface="Consolas"/>
                <a:cs typeface="Consolas"/>
                <a:sym typeface="Consolas"/>
              </a:rPr>
              <a:t> </a:t>
            </a:r>
            <a:r>
              <a:rPr lang="it">
                <a:highlight>
                  <a:srgbClr val="FF9900"/>
                </a:highlight>
                <a:latin typeface="Consolas"/>
                <a:ea typeface="Consolas"/>
                <a:cs typeface="Consolas"/>
                <a:sym typeface="Consolas"/>
              </a:rPr>
              <a:t>x</a:t>
            </a:r>
            <a:r>
              <a:rPr lang="it">
                <a:latin typeface="Consolas"/>
                <a:ea typeface="Consolas"/>
                <a:cs typeface="Consolas"/>
                <a:sym typeface="Consolas"/>
              </a:rPr>
              <a:t> </a:t>
            </a:r>
            <a:r>
              <a:rPr b="1" lang="it">
                <a:solidFill>
                  <a:srgbClr val="0B5394"/>
                </a:solidFill>
                <a:latin typeface="Consolas"/>
                <a:ea typeface="Consolas"/>
                <a:cs typeface="Consolas"/>
                <a:sym typeface="Consolas"/>
              </a:rPr>
              <a:t>in</a:t>
            </a:r>
            <a:r>
              <a:rPr lang="it">
                <a:latin typeface="Consolas"/>
                <a:ea typeface="Consolas"/>
                <a:cs typeface="Consolas"/>
                <a:sym typeface="Consolas"/>
              </a:rPr>
              <a:t> </a:t>
            </a:r>
            <a:r>
              <a:rPr lang="it">
                <a:highlight>
                  <a:srgbClr val="FF0000"/>
                </a:highlight>
                <a:latin typeface="Consolas"/>
                <a:ea typeface="Consolas"/>
                <a:cs typeface="Consolas"/>
                <a:sym typeface="Consolas"/>
              </a:rPr>
              <a:t>values</a:t>
            </a:r>
            <a:r>
              <a:rPr lang="it">
                <a:latin typeface="Consolas"/>
                <a:ea typeface="Consolas"/>
                <a:cs typeface="Consolas"/>
                <a:sym typeface="Consolas"/>
              </a:rPr>
              <a:t> </a:t>
            </a:r>
            <a:r>
              <a:rPr lang="it">
                <a:highlight>
                  <a:schemeClr val="accent6"/>
                </a:highlight>
                <a:latin typeface="Consolas"/>
                <a:ea typeface="Consolas"/>
                <a:cs typeface="Consolas"/>
                <a:sym typeface="Consolas"/>
              </a:rPr>
              <a:t>{ println!("{}", x); }</a:t>
            </a:r>
            <a:endParaRPr>
              <a:highlight>
                <a:schemeClr val="accent6"/>
              </a:highlight>
              <a:latin typeface="Consolas"/>
              <a:ea typeface="Consolas"/>
              <a:cs typeface="Consolas"/>
              <a:sym typeface="Consolas"/>
            </a:endParaRPr>
          </a:p>
        </p:txBody>
      </p:sp>
      <p:sp>
        <p:nvSpPr>
          <p:cNvPr id="166" name="Google Shape;166;p25"/>
          <p:cNvSpPr txBox="1"/>
          <p:nvPr/>
        </p:nvSpPr>
        <p:spPr>
          <a:xfrm>
            <a:off x="3018300" y="1813863"/>
            <a:ext cx="5727300" cy="34170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let values = vec![1, 2, 3, 4, 5];</a:t>
            </a:r>
            <a:endParaRPr>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let result = match IntoIterator::</a:t>
            </a:r>
            <a:r>
              <a:rPr b="1" lang="it">
                <a:solidFill>
                  <a:srgbClr val="980000"/>
                </a:solidFill>
                <a:latin typeface="Consolas"/>
                <a:ea typeface="Consolas"/>
                <a:cs typeface="Consolas"/>
                <a:sym typeface="Consolas"/>
              </a:rPr>
              <a:t>into_iter(</a:t>
            </a:r>
            <a:r>
              <a:rPr lang="it">
                <a:solidFill>
                  <a:schemeClr val="dk1"/>
                </a:solidFill>
                <a:highlight>
                  <a:srgbClr val="FF0000"/>
                </a:highlight>
                <a:latin typeface="Consolas"/>
                <a:ea typeface="Consolas"/>
                <a:cs typeface="Consolas"/>
                <a:sym typeface="Consolas"/>
              </a:rPr>
              <a:t>values</a:t>
            </a:r>
            <a:r>
              <a:rPr b="1" lang="it">
                <a:solidFill>
                  <a:srgbClr val="980000"/>
                </a:solidFill>
                <a:latin typeface="Consolas"/>
                <a:ea typeface="Consolas"/>
                <a:cs typeface="Consolas"/>
                <a:sym typeface="Consolas"/>
              </a:rPr>
              <a:t>)</a:t>
            </a:r>
            <a:r>
              <a:rPr b="1" lang="it">
                <a:solidFill>
                  <a:srgbClr val="0B5394"/>
                </a:solidFill>
                <a:latin typeface="Consolas"/>
                <a:ea typeface="Consolas"/>
                <a:cs typeface="Consolas"/>
                <a:sym typeface="Consolas"/>
              </a:rPr>
              <a:t> {</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mut iter =&gt; loop {</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let next;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match iter.</a:t>
            </a:r>
            <a:r>
              <a:rPr b="1" lang="it">
                <a:solidFill>
                  <a:srgbClr val="980000"/>
                </a:solidFill>
                <a:latin typeface="Consolas"/>
                <a:ea typeface="Consolas"/>
                <a:cs typeface="Consolas"/>
                <a:sym typeface="Consolas"/>
              </a:rPr>
              <a:t>next()</a:t>
            </a:r>
            <a:r>
              <a:rPr b="1" lang="it">
                <a:solidFill>
                  <a:srgbClr val="0B5394"/>
                </a:solidFill>
                <a:latin typeface="Consolas"/>
                <a:ea typeface="Consolas"/>
                <a:cs typeface="Consolas"/>
                <a:sym typeface="Consolas"/>
              </a:rPr>
              <a:t> {</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Some(val) =&gt; next = val,</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None =&gt; break,</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let</a:t>
            </a:r>
            <a:r>
              <a:rPr lang="it">
                <a:latin typeface="Consolas"/>
                <a:ea typeface="Consolas"/>
                <a:cs typeface="Consolas"/>
                <a:sym typeface="Consolas"/>
              </a:rPr>
              <a:t> </a:t>
            </a:r>
            <a:r>
              <a:rPr b="1" lang="it">
                <a:highlight>
                  <a:srgbClr val="FF9900"/>
                </a:highlight>
                <a:latin typeface="Consolas"/>
                <a:ea typeface="Consolas"/>
                <a:cs typeface="Consolas"/>
                <a:sym typeface="Consolas"/>
              </a:rPr>
              <a:t>x</a:t>
            </a:r>
            <a:r>
              <a:rPr lang="it">
                <a:latin typeface="Consolas"/>
                <a:ea typeface="Consolas"/>
                <a:cs typeface="Consolas"/>
                <a:sym typeface="Consolas"/>
              </a:rPr>
              <a:t> </a:t>
            </a:r>
            <a:r>
              <a:rPr b="1" lang="it">
                <a:solidFill>
                  <a:srgbClr val="0B5394"/>
                </a:solidFill>
                <a:latin typeface="Consolas"/>
                <a:ea typeface="Consolas"/>
                <a:cs typeface="Consolas"/>
                <a:sym typeface="Consolas"/>
              </a:rPr>
              <a:t>= next;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let () =</a:t>
            </a:r>
            <a:r>
              <a:rPr lang="it">
                <a:latin typeface="Consolas"/>
                <a:ea typeface="Consolas"/>
                <a:cs typeface="Consolas"/>
                <a:sym typeface="Consolas"/>
              </a:rPr>
              <a:t> </a:t>
            </a:r>
            <a:r>
              <a:rPr lang="it">
                <a:highlight>
                  <a:schemeClr val="accent6"/>
                </a:highlight>
                <a:latin typeface="Consolas"/>
                <a:ea typeface="Consolas"/>
                <a:cs typeface="Consolas"/>
                <a:sym typeface="Consolas"/>
              </a:rPr>
              <a:t>{ println!("{}", x); }</a:t>
            </a: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    result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167" name="Google Shape;167;p25"/>
          <p:cNvSpPr/>
          <p:nvPr/>
        </p:nvSpPr>
        <p:spPr>
          <a:xfrm rot="5400000">
            <a:off x="1756550" y="1857225"/>
            <a:ext cx="1249500" cy="1162800"/>
          </a:xfrm>
          <a:prstGeom prst="bentUpArrow">
            <a:avLst>
              <a:gd fmla="val 25000" name="adj1"/>
              <a:gd fmla="val 25000" name="adj2"/>
              <a:gd fmla="val 25000" name="adj3"/>
            </a:avLst>
          </a:prstGeom>
          <a:solidFill>
            <a:srgbClr val="3D85C6"/>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txBox="1"/>
          <p:nvPr/>
        </p:nvSpPr>
        <p:spPr>
          <a:xfrm>
            <a:off x="395900" y="3130875"/>
            <a:ext cx="2566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800"/>
              <a:t>Il compilatore trasforma i cicli for in  codice basato sugli iteratori </a:t>
            </a:r>
            <a:endParaRPr sz="1800"/>
          </a:p>
        </p:txBody>
      </p:sp>
      <p:sp>
        <p:nvSpPr>
          <p:cNvPr id="169" name="Google Shape;169;p25"/>
          <p:cNvSpPr/>
          <p:nvPr/>
        </p:nvSpPr>
        <p:spPr>
          <a:xfrm>
            <a:off x="5282025" y="4651150"/>
            <a:ext cx="3352200" cy="277500"/>
          </a:xfrm>
          <a:prstGeom prst="wedgeRoundRectCallout">
            <a:avLst>
              <a:gd fmla="val -61070" name="adj1"/>
              <a:gd fmla="val -183721"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it">
                <a:solidFill>
                  <a:schemeClr val="dk1"/>
                </a:solidFill>
              </a:rPr>
              <a:t>http://xion.io/post/code/rust-let-unit.html</a:t>
            </a:r>
            <a:endParaRPr i="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e possesso</a:t>
            </a:r>
            <a:endParaRPr/>
          </a:p>
        </p:txBody>
      </p:sp>
      <p:sp>
        <p:nvSpPr>
          <p:cNvPr id="175" name="Google Shape;175;p2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 contenitori presenti nella libreria standard mettono normalmente a disposizione tre metodi per ricavare un iteratore ai dati contenuti al loro interno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iter()</a:t>
            </a:r>
            <a:r>
              <a:rPr lang="it"/>
              <a:t>, che restituisce oggetti di tipo </a:t>
            </a:r>
            <a:r>
              <a:rPr b="1" lang="it">
                <a:solidFill>
                  <a:srgbClr val="0B5394"/>
                </a:solidFill>
                <a:latin typeface="Consolas"/>
                <a:ea typeface="Consolas"/>
                <a:cs typeface="Consolas"/>
                <a:sym typeface="Consolas"/>
              </a:rPr>
              <a:t>&amp;Item</a:t>
            </a:r>
            <a:r>
              <a:rPr lang="it"/>
              <a:t> e non consuma il contenuto del contenitore</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iter_mut()</a:t>
            </a:r>
            <a:r>
              <a:rPr lang="it"/>
              <a:t>, che restituisce oggetti di tipo </a:t>
            </a:r>
            <a:r>
              <a:rPr b="1" lang="it">
                <a:solidFill>
                  <a:srgbClr val="0B5394"/>
                </a:solidFill>
                <a:latin typeface="Consolas"/>
                <a:ea typeface="Consolas"/>
                <a:cs typeface="Consolas"/>
                <a:sym typeface="Consolas"/>
              </a:rPr>
              <a:t>&amp;mut Item </a:t>
            </a:r>
            <a:r>
              <a:rPr lang="it"/>
              <a:t>e permette di modificare gli elementi all’interno del contenitore</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into_iter()</a:t>
            </a:r>
            <a:r>
              <a:rPr lang="it"/>
              <a:t>, che prende possesso del contenitore e restituisce oggetti di tipo Item estraendoli dal contenitore</a:t>
            </a:r>
            <a:endParaRPr/>
          </a:p>
          <a:p>
            <a:pPr indent="-342900" lvl="0" marL="457200" rtl="0" algn="l">
              <a:spcBef>
                <a:spcPts val="0"/>
              </a:spcBef>
              <a:spcAft>
                <a:spcPts val="0"/>
              </a:spcAft>
              <a:buSzPts val="1800"/>
              <a:buChar char="●"/>
            </a:pPr>
            <a:r>
              <a:rPr lang="it"/>
              <a:t>E’ comune, per tali contenitori, dichiarare tre implementazioni distinte del tratto </a:t>
            </a:r>
            <a:r>
              <a:rPr b="1" lang="it">
                <a:solidFill>
                  <a:srgbClr val="0B5394"/>
                </a:solidFill>
                <a:latin typeface="Consolas"/>
                <a:ea typeface="Consolas"/>
                <a:cs typeface="Consolas"/>
                <a:sym typeface="Consolas"/>
              </a:rPr>
              <a:t>IntoIterator</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Una per il tipo </a:t>
            </a:r>
            <a:r>
              <a:rPr b="1" i="1" lang="it"/>
              <a:t>Container</a:t>
            </a:r>
            <a:r>
              <a:rPr lang="it"/>
              <a:t> vero e proprio, che richiama il metodo </a:t>
            </a:r>
            <a:r>
              <a:rPr b="1" lang="it">
                <a:solidFill>
                  <a:srgbClr val="0B5394"/>
                </a:solidFill>
                <a:latin typeface="Consolas"/>
                <a:ea typeface="Consolas"/>
                <a:cs typeface="Consolas"/>
                <a:sym typeface="Consolas"/>
              </a:rPr>
              <a:t>into_iter()</a:t>
            </a:r>
            <a:endParaRPr/>
          </a:p>
          <a:p>
            <a:pPr indent="-317500" lvl="1" marL="914400" rtl="0" algn="l">
              <a:spcBef>
                <a:spcPts val="0"/>
              </a:spcBef>
              <a:spcAft>
                <a:spcPts val="0"/>
              </a:spcAft>
              <a:buSzPts val="1400"/>
              <a:buChar char="○"/>
            </a:pPr>
            <a:r>
              <a:rPr lang="it"/>
              <a:t>Una per il tipo </a:t>
            </a:r>
            <a:r>
              <a:rPr b="1" i="1" lang="it"/>
              <a:t>&amp;Container</a:t>
            </a:r>
            <a:r>
              <a:rPr lang="it"/>
              <a:t>, che richiama </a:t>
            </a:r>
            <a:r>
              <a:rPr b="1" lang="it">
                <a:solidFill>
                  <a:srgbClr val="0B5394"/>
                </a:solidFill>
                <a:latin typeface="Consolas"/>
                <a:ea typeface="Consolas"/>
                <a:cs typeface="Consolas"/>
                <a:sym typeface="Consolas"/>
              </a:rPr>
              <a:t>iter()</a:t>
            </a:r>
            <a:endParaRPr/>
          </a:p>
          <a:p>
            <a:pPr indent="-317500" lvl="1" marL="914400" rtl="0" algn="l">
              <a:spcBef>
                <a:spcPts val="0"/>
              </a:spcBef>
              <a:spcAft>
                <a:spcPts val="0"/>
              </a:spcAft>
              <a:buSzPts val="1400"/>
              <a:buChar char="○"/>
            </a:pPr>
            <a:r>
              <a:rPr lang="it"/>
              <a:t>Una per il tipo </a:t>
            </a:r>
            <a:r>
              <a:rPr b="1" i="1" lang="it"/>
              <a:t>&amp;mut Container</a:t>
            </a:r>
            <a:r>
              <a:rPr lang="it"/>
              <a:t>, che richiama </a:t>
            </a:r>
            <a:r>
              <a:rPr b="1" lang="it">
                <a:solidFill>
                  <a:srgbClr val="0B5394"/>
                </a:solidFill>
                <a:latin typeface="Consolas"/>
                <a:ea typeface="Consolas"/>
                <a:cs typeface="Consolas"/>
                <a:sym typeface="Consolas"/>
              </a:rPr>
              <a:t>iter_mut()</a:t>
            </a:r>
            <a:endParaRPr b="1">
              <a:solidFill>
                <a:srgbClr val="0B5394"/>
              </a:solidFill>
              <a:latin typeface="Consolas"/>
              <a:ea typeface="Consolas"/>
              <a:cs typeface="Consolas"/>
              <a:sym typeface="Consolas"/>
            </a:endParaRPr>
          </a:p>
          <a:p>
            <a:pPr indent="-317500" lvl="1" marL="914400" marR="0" rtl="0" algn="l">
              <a:lnSpc>
                <a:spcPct val="115000"/>
              </a:lnSpc>
              <a:spcBef>
                <a:spcPts val="0"/>
              </a:spcBef>
              <a:spcAft>
                <a:spcPts val="0"/>
              </a:spcAft>
              <a:buSzPts val="1400"/>
              <a:buChar char="○"/>
            </a:pPr>
            <a:r>
              <a:rPr lang="it"/>
              <a:t>In alcuni casi (HashSet&lt;T&gt;, HashMap&lt;T&gt;, …) la terza implementazione non è fornita perché romperebbe le astrazioni </a:t>
            </a:r>
            <a:endParaRPr b="1">
              <a:solidFill>
                <a:srgbClr val="0B5394"/>
              </a:solidFill>
              <a:latin typeface="Consolas"/>
              <a:ea typeface="Consolas"/>
              <a:cs typeface="Consolas"/>
              <a:sym typeface="Consolas"/>
            </a:endParaRPr>
          </a:p>
        </p:txBody>
      </p:sp>
      <p:sp>
        <p:nvSpPr>
          <p:cNvPr id="176" name="Google Shape;176;p2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e possesso</a:t>
            </a:r>
            <a:endParaRPr/>
          </a:p>
        </p:txBody>
      </p:sp>
      <p:sp>
        <p:nvSpPr>
          <p:cNvPr id="182" name="Google Shape;182;p2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83" name="Google Shape;183;p27"/>
          <p:cNvSpPr txBox="1"/>
          <p:nvPr/>
        </p:nvSpPr>
        <p:spPr>
          <a:xfrm>
            <a:off x="445325" y="1311225"/>
            <a:ext cx="8263200" cy="3186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500">
                <a:latin typeface="Consolas"/>
                <a:ea typeface="Consolas"/>
                <a:cs typeface="Consolas"/>
                <a:sym typeface="Consolas"/>
              </a:rPr>
              <a:t>let mut v = vec![String::from(“a”), String::from(“b”), String::from(“c”)];</a:t>
            </a:r>
            <a:endParaRPr b="1" sz="1500">
              <a:latin typeface="Consolas"/>
              <a:ea typeface="Consolas"/>
              <a:cs typeface="Consolas"/>
              <a:sym typeface="Consolas"/>
            </a:endParaRPr>
          </a:p>
          <a:p>
            <a:pPr indent="0" lvl="0" marL="0" rtl="0" algn="l">
              <a:spcBef>
                <a:spcPts val="0"/>
              </a:spcBef>
              <a:spcAft>
                <a:spcPts val="0"/>
              </a:spcAft>
              <a:buNone/>
            </a:pPr>
            <a:r>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for s in </a:t>
            </a:r>
            <a:r>
              <a:rPr b="1" lang="it" sz="1500">
                <a:solidFill>
                  <a:srgbClr val="0B5394"/>
                </a:solidFill>
                <a:highlight>
                  <a:schemeClr val="accent6"/>
                </a:highlight>
                <a:latin typeface="Consolas"/>
                <a:ea typeface="Consolas"/>
                <a:cs typeface="Consolas"/>
                <a:sym typeface="Consolas"/>
              </a:rPr>
              <a:t>&amp;v</a:t>
            </a:r>
            <a:r>
              <a:rPr b="1" lang="it" sz="1500">
                <a:latin typeface="Consolas"/>
                <a:ea typeface="Consolas"/>
                <a:cs typeface="Consolas"/>
                <a:sym typeface="Consolas"/>
              </a:rPr>
              <a:t>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    println!(“{}”, s);	// s: &amp;String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a:t>
            </a:r>
            <a:endParaRPr b="1" sz="1500">
              <a:latin typeface="Consolas"/>
              <a:ea typeface="Consolas"/>
              <a:cs typeface="Consolas"/>
              <a:sym typeface="Consolas"/>
            </a:endParaRPr>
          </a:p>
          <a:p>
            <a:pPr indent="0" lvl="0" marL="0" rtl="0" algn="l">
              <a:spcBef>
                <a:spcPts val="0"/>
              </a:spcBef>
              <a:spcAft>
                <a:spcPts val="0"/>
              </a:spcAft>
              <a:buNone/>
            </a:pPr>
            <a:r>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for s in </a:t>
            </a:r>
            <a:r>
              <a:rPr b="1" lang="it" sz="1500">
                <a:solidFill>
                  <a:srgbClr val="0B5394"/>
                </a:solidFill>
                <a:highlight>
                  <a:schemeClr val="accent6"/>
                </a:highlight>
                <a:latin typeface="Consolas"/>
                <a:ea typeface="Consolas"/>
                <a:cs typeface="Consolas"/>
                <a:sym typeface="Consolas"/>
              </a:rPr>
              <a:t>&amp;mut v</a:t>
            </a:r>
            <a:r>
              <a:rPr b="1" lang="it" sz="1500">
                <a:latin typeface="Consolas"/>
                <a:ea typeface="Consolas"/>
                <a:cs typeface="Consolas"/>
                <a:sym typeface="Consolas"/>
              </a:rPr>
              <a:t>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    s.push_str(“1”) ;	// s: &amp;mut String - Modifico il contenuto del vettore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a:t>
            </a:r>
            <a:endParaRPr b="1" sz="1500">
              <a:latin typeface="Consolas"/>
              <a:ea typeface="Consolas"/>
              <a:cs typeface="Consolas"/>
              <a:sym typeface="Consolas"/>
            </a:endParaRPr>
          </a:p>
          <a:p>
            <a:pPr indent="0" lvl="0" marL="0" rtl="0" algn="l">
              <a:spcBef>
                <a:spcPts val="0"/>
              </a:spcBef>
              <a:spcAft>
                <a:spcPts val="0"/>
              </a:spcAft>
              <a:buNone/>
            </a:pPr>
            <a:r>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for s in </a:t>
            </a:r>
            <a:r>
              <a:rPr b="1" lang="it" sz="1500">
                <a:solidFill>
                  <a:srgbClr val="0B5394"/>
                </a:solidFill>
                <a:highlight>
                  <a:schemeClr val="accent6"/>
                </a:highlight>
                <a:latin typeface="Consolas"/>
                <a:ea typeface="Consolas"/>
                <a:cs typeface="Consolas"/>
                <a:sym typeface="Consolas"/>
              </a:rPr>
              <a:t>v</a:t>
            </a:r>
            <a:r>
              <a:rPr b="1" lang="it" sz="1500">
                <a:latin typeface="Consolas"/>
                <a:ea typeface="Consolas"/>
                <a:cs typeface="Consolas"/>
                <a:sym typeface="Consolas"/>
              </a:rPr>
              <a:t> {</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	println!(“{}”, s); // s: String - invalido il contenuto del vettore</a:t>
            </a:r>
            <a:endParaRPr b="1" sz="1500">
              <a:latin typeface="Consolas"/>
              <a:ea typeface="Consolas"/>
              <a:cs typeface="Consolas"/>
              <a:sym typeface="Consolas"/>
            </a:endParaRPr>
          </a:p>
          <a:p>
            <a:pPr indent="0" lvl="0" marL="0" rtl="0" algn="l">
              <a:spcBef>
                <a:spcPts val="0"/>
              </a:spcBef>
              <a:spcAft>
                <a:spcPts val="0"/>
              </a:spcAft>
              <a:buNone/>
            </a:pPr>
            <a:r>
              <a:rPr b="1" lang="it" sz="1500">
                <a:latin typeface="Consolas"/>
                <a:ea typeface="Consolas"/>
                <a:cs typeface="Consolas"/>
                <a:sym typeface="Consolas"/>
              </a:rPr>
              <a:t>}</a:t>
            </a:r>
            <a:endParaRPr b="1" sz="15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Derivare un iteratore </a:t>
            </a:r>
            <a:endParaRPr/>
          </a:p>
        </p:txBody>
      </p:sp>
      <p:sp>
        <p:nvSpPr>
          <p:cNvPr id="189" name="Google Shape;189;p28"/>
          <p:cNvSpPr txBox="1"/>
          <p:nvPr>
            <p:ph idx="1" type="body"/>
          </p:nvPr>
        </p:nvSpPr>
        <p:spPr>
          <a:xfrm>
            <a:off x="311700" y="1280525"/>
            <a:ext cx="8520600" cy="146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Tra i metodi dotati di un’implementazione di default del tratto </a:t>
            </a:r>
            <a:r>
              <a:rPr b="1" lang="it">
                <a:solidFill>
                  <a:srgbClr val="0B5394"/>
                </a:solidFill>
                <a:latin typeface="Consolas"/>
                <a:ea typeface="Consolas"/>
                <a:cs typeface="Consolas"/>
                <a:sym typeface="Consolas"/>
              </a:rPr>
              <a:t>Iterator</a:t>
            </a:r>
            <a:r>
              <a:rPr lang="it"/>
              <a:t> c’è anche il metodo </a:t>
            </a:r>
            <a:r>
              <a:rPr b="1" lang="it">
                <a:solidFill>
                  <a:srgbClr val="0B5394"/>
                </a:solidFill>
                <a:latin typeface="Consolas"/>
                <a:ea typeface="Consolas"/>
                <a:cs typeface="Consolas"/>
                <a:sym typeface="Consolas"/>
              </a:rPr>
              <a:t>into_iter() </a:t>
            </a:r>
            <a:r>
              <a:rPr lang="it"/>
              <a:t>che si limita a restituire l’iteratore stesso</a:t>
            </a:r>
            <a:endParaRPr/>
          </a:p>
          <a:p>
            <a:pPr indent="-317500" lvl="1" marL="914400" rtl="0" algn="l">
              <a:spcBef>
                <a:spcPts val="0"/>
              </a:spcBef>
              <a:spcAft>
                <a:spcPts val="0"/>
              </a:spcAft>
              <a:buSzPts val="1400"/>
              <a:buChar char="○"/>
            </a:pPr>
            <a:r>
              <a:rPr lang="it"/>
              <a:t>Questo significa che è possibile utilizzare la sintassi del ciclo for … indicando  direttamente un iteratore</a:t>
            </a:r>
            <a:endParaRPr/>
          </a:p>
        </p:txBody>
      </p:sp>
      <p:sp>
        <p:nvSpPr>
          <p:cNvPr id="190" name="Google Shape;190;p2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1" name="Google Shape;191;p28"/>
          <p:cNvSpPr txBox="1"/>
          <p:nvPr/>
        </p:nvSpPr>
        <p:spPr>
          <a:xfrm>
            <a:off x="915400" y="2746325"/>
            <a:ext cx="7063500" cy="16932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let v = vec![String::new(“a”), String::new(“b”), String::new(“c”)];</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it = v.iter_mut();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for (s in it) { // it.into_iter() -&gt; it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qui s ha tipo &amp;mut String e opera sui valori contenuti in v</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Adattatori</a:t>
            </a:r>
            <a:endParaRPr/>
          </a:p>
        </p:txBody>
      </p:sp>
      <p:sp>
        <p:nvSpPr>
          <p:cNvPr id="197" name="Google Shape;197;p29"/>
          <p:cNvSpPr txBox="1"/>
          <p:nvPr>
            <p:ph idx="1" type="body"/>
          </p:nvPr>
        </p:nvSpPr>
        <p:spPr>
          <a:xfrm>
            <a:off x="311700" y="1280526"/>
            <a:ext cx="8520600" cy="179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tratto Iterator definisce un nutrito gruppo di metodi che consumano un iteratore e ne derivano uno differente, in grado di offrire funzionalità ulteriori</a:t>
            </a:r>
            <a:endParaRPr/>
          </a:p>
          <a:p>
            <a:pPr indent="-317500" lvl="1" marL="914400" rtl="0" algn="l">
              <a:spcBef>
                <a:spcPts val="0"/>
              </a:spcBef>
              <a:spcAft>
                <a:spcPts val="0"/>
              </a:spcAft>
              <a:buSzPts val="1400"/>
              <a:buChar char="○"/>
            </a:pPr>
            <a:r>
              <a:rPr lang="it"/>
              <a:t>Possono essere combinati in catene più o meno lunghe al termine delle quali occorre porre un consumatore finale</a:t>
            </a:r>
            <a:endParaRPr/>
          </a:p>
          <a:p>
            <a:pPr indent="-317500" lvl="1" marL="914400" rtl="0" algn="l">
              <a:spcBef>
                <a:spcPts val="0"/>
              </a:spcBef>
              <a:spcAft>
                <a:spcPts val="0"/>
              </a:spcAft>
              <a:buSzPts val="1400"/>
              <a:buChar char="○"/>
            </a:pPr>
            <a:r>
              <a:rPr lang="it"/>
              <a:t>Tutti gli adattatori sono infatti pigri (lazy) di natura e non invocano il metodo next() dell’oggetto a monte se non a seguito di una richiesta proveniente da un loro consumatore</a:t>
            </a:r>
            <a:endParaRPr/>
          </a:p>
        </p:txBody>
      </p:sp>
      <p:sp>
        <p:nvSpPr>
          <p:cNvPr id="198" name="Google Shape;198;p2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9" name="Google Shape;199;p29"/>
          <p:cNvSpPr txBox="1"/>
          <p:nvPr/>
        </p:nvSpPr>
        <p:spPr>
          <a:xfrm>
            <a:off x="311700" y="3316575"/>
            <a:ext cx="27090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let v: Vec&lt;String&gt; = …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v.iter()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.filter(|x| x.len()&lt;4)</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.map(|x|x.len())</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.sum();</a:t>
            </a:r>
            <a:endParaRPr>
              <a:latin typeface="Consolas"/>
              <a:ea typeface="Consolas"/>
              <a:cs typeface="Consolas"/>
              <a:sym typeface="Consolas"/>
            </a:endParaRPr>
          </a:p>
        </p:txBody>
      </p:sp>
      <p:grpSp>
        <p:nvGrpSpPr>
          <p:cNvPr id="200" name="Google Shape;200;p29"/>
          <p:cNvGrpSpPr/>
          <p:nvPr/>
        </p:nvGrpSpPr>
        <p:grpSpPr>
          <a:xfrm>
            <a:off x="3142024" y="3154325"/>
            <a:ext cx="5879329" cy="1785300"/>
            <a:chOff x="789525" y="3154325"/>
            <a:chExt cx="5851825" cy="1785300"/>
          </a:xfrm>
        </p:grpSpPr>
        <p:sp>
          <p:nvSpPr>
            <p:cNvPr id="201" name="Google Shape;201;p29"/>
            <p:cNvSpPr/>
            <p:nvPr/>
          </p:nvSpPr>
          <p:spPr>
            <a:xfrm rot="-5400000">
              <a:off x="115575" y="3828275"/>
              <a:ext cx="1785300" cy="437400"/>
            </a:xfrm>
            <a:prstGeom prst="roundRect">
              <a:avLst>
                <a:gd fmla="val 16667" name="adj"/>
              </a:avLst>
            </a:prstGeom>
            <a:solidFill>
              <a:srgbClr val="EA999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Vec&lt;String&gt;</a:t>
              </a:r>
              <a:endParaRPr/>
            </a:p>
          </p:txBody>
        </p:sp>
        <p:sp>
          <p:nvSpPr>
            <p:cNvPr id="202" name="Google Shape;202;p29"/>
            <p:cNvSpPr/>
            <p:nvPr/>
          </p:nvSpPr>
          <p:spPr>
            <a:xfrm rot="-5400000">
              <a:off x="1469181" y="3828275"/>
              <a:ext cx="1785300" cy="437400"/>
            </a:xfrm>
            <a:prstGeom prst="roundRect">
              <a:avLst>
                <a:gd fmla="val 16667" name="adj"/>
              </a:avLst>
            </a:prstGeom>
            <a:solidFill>
              <a:srgbClr val="F9CB9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Iterator</a:t>
              </a:r>
              <a:r>
                <a:rPr lang="it"/>
                <a:t>&lt;&amp;String&gt;</a:t>
              </a:r>
              <a:endParaRPr/>
            </a:p>
          </p:txBody>
        </p:sp>
        <p:sp>
          <p:nvSpPr>
            <p:cNvPr id="203" name="Google Shape;203;p29"/>
            <p:cNvSpPr/>
            <p:nvPr/>
          </p:nvSpPr>
          <p:spPr>
            <a:xfrm>
              <a:off x="1316928" y="3828275"/>
              <a:ext cx="736200" cy="4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txBox="1"/>
            <p:nvPr/>
          </p:nvSpPr>
          <p:spPr>
            <a:xfrm>
              <a:off x="1225872" y="3474275"/>
              <a:ext cx="903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1100">
                  <a:latin typeface="Consolas"/>
                  <a:ea typeface="Consolas"/>
                  <a:cs typeface="Consolas"/>
                  <a:sym typeface="Consolas"/>
                </a:rPr>
                <a:t>.</a:t>
              </a:r>
              <a:r>
                <a:rPr b="1" lang="it" sz="1100">
                  <a:latin typeface="Consolas"/>
                  <a:ea typeface="Consolas"/>
                  <a:cs typeface="Consolas"/>
                  <a:sym typeface="Consolas"/>
                </a:rPr>
                <a:t>iter()</a:t>
              </a:r>
              <a:endParaRPr b="1" sz="1100">
                <a:latin typeface="Consolas"/>
                <a:ea typeface="Consolas"/>
                <a:cs typeface="Consolas"/>
                <a:sym typeface="Consolas"/>
              </a:endParaRPr>
            </a:p>
          </p:txBody>
        </p:sp>
        <p:sp>
          <p:nvSpPr>
            <p:cNvPr id="205" name="Google Shape;205;p29"/>
            <p:cNvSpPr/>
            <p:nvPr/>
          </p:nvSpPr>
          <p:spPr>
            <a:xfrm rot="-5400000">
              <a:off x="2822788" y="3828275"/>
              <a:ext cx="1785300" cy="437400"/>
            </a:xfrm>
            <a:prstGeom prst="roundRect">
              <a:avLst>
                <a:gd fmla="val 16667" name="adj"/>
              </a:avLst>
            </a:prstGeom>
            <a:solidFill>
              <a:srgbClr val="F9CB9C"/>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Iterator&lt;&amp;String&gt;</a:t>
              </a:r>
              <a:endParaRPr/>
            </a:p>
          </p:txBody>
        </p:sp>
        <p:sp>
          <p:nvSpPr>
            <p:cNvPr id="206" name="Google Shape;206;p29"/>
            <p:cNvSpPr txBox="1"/>
            <p:nvPr/>
          </p:nvSpPr>
          <p:spPr>
            <a:xfrm>
              <a:off x="2448900" y="3474275"/>
              <a:ext cx="1179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1100">
                  <a:latin typeface="Consolas"/>
                  <a:ea typeface="Consolas"/>
                  <a:cs typeface="Consolas"/>
                  <a:sym typeface="Consolas"/>
                </a:rPr>
                <a:t>.filter</a:t>
              </a:r>
              <a:r>
                <a:rPr b="1" lang="it" sz="1100">
                  <a:latin typeface="Consolas"/>
                  <a:ea typeface="Consolas"/>
                  <a:cs typeface="Consolas"/>
                  <a:sym typeface="Consolas"/>
                </a:rPr>
                <a:t>(...)</a:t>
              </a:r>
              <a:endParaRPr b="1" sz="1100">
                <a:latin typeface="Consolas"/>
                <a:ea typeface="Consolas"/>
                <a:cs typeface="Consolas"/>
                <a:sym typeface="Consolas"/>
              </a:endParaRPr>
            </a:p>
          </p:txBody>
        </p:sp>
        <p:sp>
          <p:nvSpPr>
            <p:cNvPr id="207" name="Google Shape;207;p29"/>
            <p:cNvSpPr/>
            <p:nvPr/>
          </p:nvSpPr>
          <p:spPr>
            <a:xfrm rot="-5400000">
              <a:off x="4176394" y="3828275"/>
              <a:ext cx="1785300" cy="437400"/>
            </a:xfrm>
            <a:prstGeom prst="roundRect">
              <a:avLst>
                <a:gd fmla="val 16667" name="adj"/>
              </a:avLst>
            </a:prstGeom>
            <a:solidFill>
              <a:srgbClr val="B6D7A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Iterator&lt;usize&gt;</a:t>
              </a:r>
              <a:endParaRPr/>
            </a:p>
          </p:txBody>
        </p:sp>
        <p:sp>
          <p:nvSpPr>
            <p:cNvPr id="208" name="Google Shape;208;p29"/>
            <p:cNvSpPr txBox="1"/>
            <p:nvPr/>
          </p:nvSpPr>
          <p:spPr>
            <a:xfrm>
              <a:off x="3856199" y="3474275"/>
              <a:ext cx="1013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1100">
                  <a:latin typeface="Consolas"/>
                  <a:ea typeface="Consolas"/>
                  <a:cs typeface="Consolas"/>
                  <a:sym typeface="Consolas"/>
                </a:rPr>
                <a:t>.map</a:t>
              </a:r>
              <a:r>
                <a:rPr b="1" lang="it" sz="1100">
                  <a:latin typeface="Consolas"/>
                  <a:ea typeface="Consolas"/>
                  <a:cs typeface="Consolas"/>
                  <a:sym typeface="Consolas"/>
                </a:rPr>
                <a:t>(...)</a:t>
              </a:r>
              <a:endParaRPr b="1" sz="1100">
                <a:latin typeface="Consolas"/>
                <a:ea typeface="Consolas"/>
                <a:cs typeface="Consolas"/>
                <a:sym typeface="Consolas"/>
              </a:endParaRPr>
            </a:p>
          </p:txBody>
        </p:sp>
        <p:sp>
          <p:nvSpPr>
            <p:cNvPr id="209" name="Google Shape;209;p29"/>
            <p:cNvSpPr txBox="1"/>
            <p:nvPr/>
          </p:nvSpPr>
          <p:spPr>
            <a:xfrm>
              <a:off x="5265223" y="3474275"/>
              <a:ext cx="736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1100">
                  <a:latin typeface="Consolas"/>
                  <a:ea typeface="Consolas"/>
                  <a:cs typeface="Consolas"/>
                  <a:sym typeface="Consolas"/>
                </a:rPr>
                <a:t>.sum</a:t>
              </a:r>
              <a:r>
                <a:rPr b="1" lang="it" sz="1100">
                  <a:latin typeface="Consolas"/>
                  <a:ea typeface="Consolas"/>
                  <a:cs typeface="Consolas"/>
                  <a:sym typeface="Consolas"/>
                </a:rPr>
                <a:t>()</a:t>
              </a:r>
              <a:endParaRPr b="1" sz="1100">
                <a:latin typeface="Consolas"/>
                <a:ea typeface="Consolas"/>
                <a:cs typeface="Consolas"/>
                <a:sym typeface="Consolas"/>
              </a:endParaRPr>
            </a:p>
          </p:txBody>
        </p:sp>
        <p:sp>
          <p:nvSpPr>
            <p:cNvPr id="210" name="Google Shape;210;p29"/>
            <p:cNvSpPr/>
            <p:nvPr/>
          </p:nvSpPr>
          <p:spPr>
            <a:xfrm rot="-5400000">
              <a:off x="5530000" y="3828275"/>
              <a:ext cx="1785300" cy="437400"/>
            </a:xfrm>
            <a:prstGeom prst="roundRect">
              <a:avLst>
                <a:gd fmla="val 16667" name="adj"/>
              </a:avLst>
            </a:prstGeom>
            <a:solidFill>
              <a:srgbClr val="A2C4C9"/>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usize</a:t>
              </a:r>
              <a:endParaRPr/>
            </a:p>
          </p:txBody>
        </p:sp>
        <p:sp>
          <p:nvSpPr>
            <p:cNvPr id="211" name="Google Shape;211;p29"/>
            <p:cNvSpPr/>
            <p:nvPr/>
          </p:nvSpPr>
          <p:spPr>
            <a:xfrm>
              <a:off x="2670534" y="3828275"/>
              <a:ext cx="736200" cy="4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4024141" y="3828275"/>
              <a:ext cx="736200" cy="4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5377747" y="3828275"/>
              <a:ext cx="736200" cy="437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29"/>
          <p:cNvSpPr txBox="1"/>
          <p:nvPr/>
        </p:nvSpPr>
        <p:spPr>
          <a:xfrm>
            <a:off x="3505750" y="4787225"/>
            <a:ext cx="1053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it"/>
              <a:t>iteratore</a:t>
            </a:r>
            <a:br>
              <a:rPr i="1" lang="it"/>
            </a:br>
            <a:r>
              <a:rPr i="1" lang="it"/>
              <a:t>iniziale</a:t>
            </a:r>
            <a:endParaRPr i="1"/>
          </a:p>
        </p:txBody>
      </p:sp>
      <p:sp>
        <p:nvSpPr>
          <p:cNvPr id="215" name="Google Shape;215;p29"/>
          <p:cNvSpPr txBox="1"/>
          <p:nvPr/>
        </p:nvSpPr>
        <p:spPr>
          <a:xfrm>
            <a:off x="5552025" y="5002625"/>
            <a:ext cx="105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it"/>
              <a:t>adattatori</a:t>
            </a:r>
            <a:endParaRPr i="1"/>
          </a:p>
        </p:txBody>
      </p:sp>
      <p:sp>
        <p:nvSpPr>
          <p:cNvPr id="216" name="Google Shape;216;p29"/>
          <p:cNvSpPr/>
          <p:nvPr/>
        </p:nvSpPr>
        <p:spPr>
          <a:xfrm rot="-5400000">
            <a:off x="6015897" y="4046975"/>
            <a:ext cx="141900" cy="19272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txBox="1"/>
          <p:nvPr/>
        </p:nvSpPr>
        <p:spPr>
          <a:xfrm>
            <a:off x="7421775" y="5002625"/>
            <a:ext cx="136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it"/>
              <a:t>consumatore</a:t>
            </a:r>
            <a:endParaRPr i="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Adattatori</a:t>
            </a:r>
            <a:endParaRPr/>
          </a:p>
        </p:txBody>
      </p:sp>
      <p:sp>
        <p:nvSpPr>
          <p:cNvPr id="223" name="Google Shape;223;p3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a:bodyPr>
          <a:lstStyle/>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map&lt;B, F&gt;(self, f: F) -&gt; Map&lt;Self, 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Esegue la chiusura ricevuta come argomento su ogni elemento dell’iteratore ritornato</a:t>
            </a:r>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filter&lt;P&gt;(self, predicate: P) -&gt; Filter&lt;Self, P&gt;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un iteratore che restituisce solo gli elementi per i quali l’esecuzione della chiusura ricevuta come argomento ritorna true</a:t>
            </a:r>
            <a:endParaRPr sz="1400"/>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filter_map&lt;B, F&gt;(self, f: F) -&gt; FilterMap&lt;Self, 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Concatena in maniera concisa filter e map, l’iteratore risultante conterrà solo elementi per i quali la chiusura ritorna Some(B)</a:t>
            </a:r>
            <a:endParaRPr sz="1400"/>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flatten(self) -&gt; Flatten&lt;Self&gt;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un iteratore dal quale sono state rimosse le strutture annidate</a:t>
            </a:r>
            <a:endParaRPr/>
          </a:p>
          <a:p>
            <a:pPr indent="-304482" lvl="1" marL="914400" rtl="0" algn="l">
              <a:spcBef>
                <a:spcPts val="0"/>
              </a:spcBef>
              <a:spcAft>
                <a:spcPts val="0"/>
              </a:spcAft>
              <a:buSzPct val="100000"/>
              <a:buFont typeface="Consolas"/>
              <a:buChar char="○"/>
            </a:pPr>
            <a:r>
              <a:rPr lang="it" sz="1291">
                <a:solidFill>
                  <a:srgbClr val="0B5394"/>
                </a:solidFill>
                <a:latin typeface="Consolas"/>
                <a:ea typeface="Consolas"/>
                <a:cs typeface="Consolas"/>
                <a:sym typeface="Consolas"/>
              </a:rPr>
              <a:t>vec![vec![1,2,3,4],vec![5,6]].into_iter().flatten().collect::&lt;Vec&lt;u8&gt;&gt;()==&amp;[1,2,3,4,5,6]</a:t>
            </a:r>
            <a:endParaRPr sz="1291">
              <a:solidFill>
                <a:srgbClr val="0B5394"/>
              </a:solidFill>
              <a:latin typeface="Consolas"/>
              <a:ea typeface="Consolas"/>
              <a:cs typeface="Consolas"/>
              <a:sym typeface="Consolas"/>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flat_map&lt;U, F&gt;(self, f: F) -&gt; FlatMap&lt;Self, U, 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Concatena in maniera concisa map e flatten, esegue la chiusura ricevuta e rimuove le strutture annidate </a:t>
            </a:r>
            <a:endParaRPr sz="1400"/>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take(self, n: usize) -&gt; Take&lt;Self&gt;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un iteratore che contiene al più i primi n elementi dell’iteratore su cui viene eseguito (meno, se l’iteratore originale non contiene abbastanza elementi)</a:t>
            </a:r>
            <a:endParaRPr sz="1400"/>
          </a:p>
        </p:txBody>
      </p:sp>
      <p:sp>
        <p:nvSpPr>
          <p:cNvPr id="224" name="Google Shape;224;p3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Adattatori</a:t>
            </a:r>
            <a:endParaRPr/>
          </a:p>
        </p:txBody>
      </p:sp>
      <p:sp>
        <p:nvSpPr>
          <p:cNvPr id="230" name="Google Shape;230;p3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Font typeface="Consolas"/>
              <a:buChar char="●"/>
            </a:pPr>
            <a:r>
              <a:rPr b="1" lang="it" sz="1400">
                <a:solidFill>
                  <a:srgbClr val="0B5394"/>
                </a:solidFill>
                <a:latin typeface="Consolas"/>
                <a:ea typeface="Consolas"/>
                <a:cs typeface="Consolas"/>
                <a:sym typeface="Consolas"/>
              </a:rPr>
              <a:t>take_while&lt;P&gt;(self, predicate: P) -&gt; TakeWhile&lt;Self, P&gt;</a:t>
            </a:r>
            <a:endParaRPr b="1" sz="1400">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Esegue la funzione ricevuta su tutti gli elementi dell’iteratore originale, conserva tutti gli elementi fino a quando la funzione ritorna true; dal momento in cui diventa false, scarta tutti i valori rimanenti</a:t>
            </a:r>
            <a:endParaRPr b="1" sz="1400">
              <a:solidFill>
                <a:srgbClr val="0B5394"/>
              </a:solidFill>
              <a:latin typeface="Consolas"/>
              <a:ea typeface="Consolas"/>
              <a:cs typeface="Consolas"/>
              <a:sym typeface="Consolas"/>
            </a:endParaRPr>
          </a:p>
          <a:p>
            <a:pPr indent="-317500" lvl="0" marL="457200" rtl="0" algn="l">
              <a:spcBef>
                <a:spcPts val="0"/>
              </a:spcBef>
              <a:spcAft>
                <a:spcPts val="0"/>
              </a:spcAft>
              <a:buSzPts val="1400"/>
              <a:buFont typeface="Consolas"/>
              <a:buChar char="●"/>
            </a:pPr>
            <a:r>
              <a:rPr b="1" lang="it" sz="1400">
                <a:solidFill>
                  <a:srgbClr val="0B5394"/>
                </a:solidFill>
                <a:latin typeface="Consolas"/>
                <a:ea typeface="Consolas"/>
                <a:cs typeface="Consolas"/>
                <a:sym typeface="Consolas"/>
              </a:rPr>
              <a:t>skip(self, n: usize) -&gt; Skip&lt;Self&gt;</a:t>
            </a:r>
            <a:endParaRPr b="1" sz="1400">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Ritorna un iteratore che esclude i primi n elementi dell’iteratore su cui viene eseguito, se si raggiunge la fine ritorna un iteratore vuoto</a:t>
            </a:r>
            <a:endParaRPr/>
          </a:p>
          <a:p>
            <a:pPr indent="-317500" lvl="0" marL="457200" rtl="0" algn="l">
              <a:spcBef>
                <a:spcPts val="0"/>
              </a:spcBef>
              <a:spcAft>
                <a:spcPts val="0"/>
              </a:spcAft>
              <a:buSzPts val="1400"/>
              <a:buFont typeface="Consolas"/>
              <a:buChar char="●"/>
            </a:pPr>
            <a:r>
              <a:rPr b="1" lang="it" sz="1400">
                <a:solidFill>
                  <a:srgbClr val="0B5394"/>
                </a:solidFill>
                <a:latin typeface="Consolas"/>
                <a:ea typeface="Consolas"/>
                <a:cs typeface="Consolas"/>
                <a:sym typeface="Consolas"/>
              </a:rPr>
              <a:t>skip_while&lt;P&gt;(self, predicate: P) -&gt; SkipWhile&lt;Self, P&gt;</a:t>
            </a:r>
            <a:endParaRPr b="1" sz="1400">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Esegue la funzione ricevuta su tutti gli elementi dell’iteratore originale, esclude tutti gli elementi fino a quando la funzione ritorna false, dal momento in cui diventa true conserva tutti i valori rimanenti</a:t>
            </a:r>
            <a:endParaRPr sz="1400"/>
          </a:p>
          <a:p>
            <a:pPr indent="-317500" lvl="0" marL="457200" rtl="0" algn="l">
              <a:spcBef>
                <a:spcPts val="0"/>
              </a:spcBef>
              <a:spcAft>
                <a:spcPts val="0"/>
              </a:spcAft>
              <a:buSzPts val="1400"/>
              <a:buFont typeface="Consolas"/>
              <a:buChar char="●"/>
            </a:pPr>
            <a:r>
              <a:rPr b="1" lang="it" sz="1400">
                <a:solidFill>
                  <a:srgbClr val="0B5394"/>
                </a:solidFill>
                <a:latin typeface="Consolas"/>
                <a:ea typeface="Consolas"/>
                <a:cs typeface="Consolas"/>
                <a:sym typeface="Consolas"/>
              </a:rPr>
              <a:t>peekable(self) -&gt; Peekable&lt;Self&gt;</a:t>
            </a:r>
            <a:endParaRPr b="1" sz="1400">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Ritorna un iteratore sul quale è possibile chiamare i metodi </a:t>
            </a:r>
            <a:r>
              <a:rPr lang="it">
                <a:solidFill>
                  <a:srgbClr val="0B5394"/>
                </a:solidFill>
                <a:latin typeface="Consolas"/>
                <a:ea typeface="Consolas"/>
                <a:cs typeface="Consolas"/>
                <a:sym typeface="Consolas"/>
              </a:rPr>
              <a:t>peek()</a:t>
            </a:r>
            <a:r>
              <a:rPr lang="it"/>
              <a:t> e </a:t>
            </a:r>
            <a:r>
              <a:rPr lang="it">
                <a:solidFill>
                  <a:srgbClr val="0B5394"/>
                </a:solidFill>
                <a:latin typeface="Consolas"/>
                <a:ea typeface="Consolas"/>
                <a:cs typeface="Consolas"/>
                <a:sym typeface="Consolas"/>
              </a:rPr>
              <a:t>peek_mut()</a:t>
            </a:r>
            <a:r>
              <a:rPr lang="it"/>
              <a:t> per accedere al valore successivo senza consumarlo.</a:t>
            </a:r>
            <a:endParaRPr sz="1400"/>
          </a:p>
          <a:p>
            <a:pPr indent="-317500" lvl="0" marL="457200" rtl="0" algn="l">
              <a:spcBef>
                <a:spcPts val="0"/>
              </a:spcBef>
              <a:spcAft>
                <a:spcPts val="0"/>
              </a:spcAft>
              <a:buSzPts val="1400"/>
              <a:buFont typeface="Consolas"/>
              <a:buChar char="●"/>
            </a:pPr>
            <a:r>
              <a:rPr b="1" lang="it" sz="1400">
                <a:solidFill>
                  <a:srgbClr val="0B5394"/>
                </a:solidFill>
                <a:latin typeface="Consolas"/>
                <a:ea typeface="Consolas"/>
                <a:cs typeface="Consolas"/>
                <a:sym typeface="Consolas"/>
              </a:rPr>
              <a:t>fuse(self) -&gt; Fuse&lt;Self&gt;</a:t>
            </a:r>
            <a:endParaRPr b="1" sz="1400">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Ritorna un iteratore che termina dopo il primo None</a:t>
            </a:r>
            <a:endParaRPr sz="1400">
              <a:solidFill>
                <a:srgbClr val="0B5394"/>
              </a:solidFill>
              <a:latin typeface="Consolas"/>
              <a:ea typeface="Consolas"/>
              <a:cs typeface="Consolas"/>
              <a:sym typeface="Consolas"/>
            </a:endParaRPr>
          </a:p>
          <a:p>
            <a:pPr indent="-317500" lvl="0" marL="457200" rtl="0" algn="l">
              <a:spcBef>
                <a:spcPts val="0"/>
              </a:spcBef>
              <a:spcAft>
                <a:spcPts val="0"/>
              </a:spcAft>
              <a:buSzPts val="1400"/>
              <a:buFont typeface="Consolas"/>
              <a:buChar char="●"/>
            </a:pPr>
            <a:r>
              <a:rPr b="1" lang="it" sz="1400">
                <a:solidFill>
                  <a:srgbClr val="0B5394"/>
                </a:solidFill>
                <a:latin typeface="Consolas"/>
                <a:ea typeface="Consolas"/>
                <a:cs typeface="Consolas"/>
                <a:sym typeface="Consolas"/>
              </a:rPr>
              <a:t>rev(self) -&gt; Rev&lt;Self&gt;</a:t>
            </a:r>
            <a:endParaRPr b="1" sz="1400">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Ritorna un iteratore con la direzione invertita</a:t>
            </a:r>
            <a:endParaRPr sz="1400"/>
          </a:p>
        </p:txBody>
      </p:sp>
      <p:sp>
        <p:nvSpPr>
          <p:cNvPr id="231" name="Google Shape;231;p3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a:t>
            </a:r>
            <a:endParaRPr/>
          </a:p>
        </p:txBody>
      </p:sp>
      <p:sp>
        <p:nvSpPr>
          <p:cNvPr id="65" name="Google Shape;65;p1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66" name="Google Shape;66;p14"/>
          <p:cNvSpPr txBox="1"/>
          <p:nvPr>
            <p:ph idx="1" type="body"/>
          </p:nvPr>
        </p:nvSpPr>
        <p:spPr>
          <a:xfrm>
            <a:off x="311700" y="1280525"/>
            <a:ext cx="8520600" cy="3878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it"/>
              <a:t>Un iteratore è una struttura dati </a:t>
            </a:r>
            <a:r>
              <a:rPr lang="it"/>
              <a:t>dotata di stato, i</a:t>
            </a:r>
            <a:r>
              <a:rPr lang="it"/>
              <a:t>n grado di generare una sequenza di valori</a:t>
            </a:r>
            <a:endParaRPr/>
          </a:p>
          <a:p>
            <a:pPr indent="-310832" lvl="1" marL="914400" rtl="0" algn="l">
              <a:spcBef>
                <a:spcPts val="0"/>
              </a:spcBef>
              <a:spcAft>
                <a:spcPts val="0"/>
              </a:spcAft>
              <a:buSzPct val="100000"/>
              <a:buChar char="○"/>
            </a:pPr>
            <a:r>
              <a:rPr lang="it"/>
              <a:t>I valori possono essere estratti da un contenitore, di cui l’iteratore detiene un riferimento, o generati programmaticamente, come nel caso di un intervallo di valori</a:t>
            </a:r>
            <a:endParaRPr/>
          </a:p>
          <a:p>
            <a:pPr indent="-334327" lvl="0" marL="457200" rtl="0" algn="l">
              <a:spcBef>
                <a:spcPts val="0"/>
              </a:spcBef>
              <a:spcAft>
                <a:spcPts val="0"/>
              </a:spcAft>
              <a:buSzPct val="100000"/>
              <a:buChar char="●"/>
            </a:pPr>
            <a:r>
              <a:rPr lang="it"/>
              <a:t>Un iteratore offre tipicamente un modo per verificare se sono presenti ulteriori valori da generare ( </a:t>
            </a:r>
            <a:r>
              <a:rPr i="1" lang="it"/>
              <a:t>hasNext() → bool </a:t>
            </a:r>
            <a:r>
              <a:rPr lang="it"/>
              <a:t>) ed un altro per accedere al valore successivo </a:t>
            </a:r>
            <a:br>
              <a:rPr lang="it"/>
            </a:br>
            <a:r>
              <a:rPr lang="it"/>
              <a:t>( </a:t>
            </a:r>
            <a:r>
              <a:rPr i="1" lang="it"/>
              <a:t>next() → E </a:t>
            </a:r>
            <a:r>
              <a:rPr lang="it"/>
              <a:t>)</a:t>
            </a:r>
            <a:endParaRPr/>
          </a:p>
          <a:p>
            <a:pPr indent="-310832" lvl="1" marL="914400" rtl="0" algn="l">
              <a:spcBef>
                <a:spcPts val="0"/>
              </a:spcBef>
              <a:spcAft>
                <a:spcPts val="0"/>
              </a:spcAft>
              <a:buSzPct val="100000"/>
              <a:buChar char="○"/>
            </a:pPr>
            <a:r>
              <a:rPr lang="it"/>
              <a:t>Talora, come in Rust, le due operazioni sono combinate ( </a:t>
            </a:r>
            <a:r>
              <a:rPr i="1" lang="it"/>
              <a:t>next() → Option&lt;E&gt; </a:t>
            </a:r>
            <a:r>
              <a:rPr lang="it"/>
              <a:t>)</a:t>
            </a:r>
            <a:endParaRPr/>
          </a:p>
          <a:p>
            <a:pPr indent="-334327" lvl="0" marL="457200" rtl="0" algn="l">
              <a:spcBef>
                <a:spcPts val="0"/>
              </a:spcBef>
              <a:spcAft>
                <a:spcPts val="0"/>
              </a:spcAft>
              <a:buSzPct val="100000"/>
              <a:buChar char="●"/>
            </a:pPr>
            <a:r>
              <a:rPr lang="it"/>
              <a:t>Un iteratore può offrire ulteriori metodi che consentono di derivare un nuovo iteratore </a:t>
            </a:r>
            <a:endParaRPr/>
          </a:p>
          <a:p>
            <a:pPr indent="-310832" lvl="1" marL="914400" rtl="0" algn="l">
              <a:spcBef>
                <a:spcPts val="0"/>
              </a:spcBef>
              <a:spcAft>
                <a:spcPts val="0"/>
              </a:spcAft>
              <a:buSzPct val="100000"/>
              <a:buChar char="○"/>
            </a:pPr>
            <a:r>
              <a:rPr lang="it"/>
              <a:t>Che trasforma la sequenza di valori in un'altra sequenza (accorpando, eliminando, trasformando, …, i singoli elementi originali</a:t>
            </a:r>
            <a:endParaRPr/>
          </a:p>
          <a:p>
            <a:pPr indent="-334327" lvl="0" marL="457200" rtl="0" algn="l">
              <a:spcBef>
                <a:spcPts val="0"/>
              </a:spcBef>
              <a:spcAft>
                <a:spcPts val="0"/>
              </a:spcAft>
              <a:buSzPct val="100000"/>
              <a:buChar char="●"/>
            </a:pPr>
            <a:r>
              <a:rPr lang="it"/>
              <a:t>Pressoché tutti i linguaggi “moderni” offrono il concetto di iteratore come parte della propria libreria standard</a:t>
            </a:r>
            <a:endParaRPr/>
          </a:p>
          <a:p>
            <a:pPr indent="-310832" lvl="1" marL="914400" rtl="0" algn="l">
              <a:spcBef>
                <a:spcPts val="0"/>
              </a:spcBef>
              <a:spcAft>
                <a:spcPts val="0"/>
              </a:spcAft>
              <a:buSzPct val="100000"/>
              <a:buChar char="○"/>
            </a:pPr>
            <a:r>
              <a:rPr lang="it"/>
              <a:t>Essi permettono di accedere ai valori contenuti all’interno di collezioni come liste, insiemi, mappe, scorrere i caratteri presenti all’interno di una stringa o leggere il contenuto di un file di testo estraendo una riga alla volta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Adattatori</a:t>
            </a:r>
            <a:endParaRPr/>
          </a:p>
        </p:txBody>
      </p:sp>
      <p:sp>
        <p:nvSpPr>
          <p:cNvPr id="237" name="Google Shape;237;p3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20000"/>
          </a:bodyPr>
          <a:lstStyle/>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inspect&lt;F&gt;(self, f: F) -&gt; Inspect&lt;Self, 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Ogni volta che riceve una richiesta, preleva un elemento dall’iteratore a monte e la passa sia alla funzione, che ha possibilità di ispezionarlo, che al consumatore a valle</a:t>
            </a:r>
            <a:endParaRPr b="1" sz="1400">
              <a:solidFill>
                <a:srgbClr val="0B5394"/>
              </a:solidFill>
              <a:latin typeface="Consolas"/>
              <a:ea typeface="Consolas"/>
              <a:cs typeface="Consolas"/>
              <a:sym typeface="Consolas"/>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chain&lt;U&gt;(self, other: U) -&gt; Chain&lt;Self, &lt;U as IntoIterator&gt;::IntoIter&gt;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Prende come argomento un iteratore e lo concatena all’originale, ritorna uno nuovo iteratore</a:t>
            </a:r>
            <a:endParaRPr b="1" sz="1400">
              <a:solidFill>
                <a:srgbClr val="0B5394"/>
              </a:solidFill>
              <a:latin typeface="Consolas"/>
              <a:ea typeface="Consolas"/>
              <a:cs typeface="Consolas"/>
              <a:sym typeface="Consolas"/>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enumerate(self) -&gt; Enumerate&lt;Self&gt;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un iteratore che restituisce una tupla formata dall’indice dell’iterazione e dal valore </a:t>
            </a:r>
            <a:r>
              <a:rPr lang="it">
                <a:solidFill>
                  <a:srgbClr val="0B5394"/>
                </a:solidFill>
              </a:rPr>
              <a:t>(i,val)</a:t>
            </a:r>
            <a:endParaRPr>
              <a:solidFill>
                <a:srgbClr val="0B5394"/>
              </a:solidFill>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zip&lt;U&gt;(self, other: U) -&gt; Zip&lt;Self, &lt;U as IntoIterator&gt;::IntoIter&gt;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Combina due iteratori per ritornare un nuovo iteratore che ha come elementi le coppie composte dai valori dei primi due iteratori</a:t>
            </a:r>
            <a:endParaRPr sz="1400"/>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by_ref(&amp;mut self) -&gt; &amp;mut Self</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Prende in prestito un iteratore senza consumarlo, lasciando intatto il possesso dell’originale</a:t>
            </a:r>
            <a:endParaRPr sz="1400"/>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copied&lt;'a, T&gt;(self) -&gt; Copied&lt;Self&gt;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un nuovo iteratore, tutti gli elementi dell’iteratore originale vengono </a:t>
            </a:r>
            <a:r>
              <a:rPr b="1" lang="it"/>
              <a:t>copiati</a:t>
            </a:r>
            <a:endParaRPr b="1" sz="1400">
              <a:solidFill>
                <a:srgbClr val="0B5394"/>
              </a:solidFill>
              <a:latin typeface="Consolas"/>
              <a:ea typeface="Consolas"/>
              <a:cs typeface="Consolas"/>
              <a:sym typeface="Consolas"/>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cloned&lt;'a, T&gt;(self) -&gt; Cloned&lt;Self&gt;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un nuovo iteratore, tutti gli elementi dell’iteratore originale vengono </a:t>
            </a:r>
            <a:r>
              <a:rPr b="1" lang="it"/>
              <a:t>clonati</a:t>
            </a:r>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cycle(self) -&gt; Cycle&lt;Self&gt;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Raggiunta la fine di un iteratore riparte dall’inizio, ciclando all’infinito</a:t>
            </a:r>
            <a:endParaRPr/>
          </a:p>
          <a:p>
            <a:pPr indent="-310832" lvl="0" marL="457200" rtl="0" algn="l">
              <a:spcBef>
                <a:spcPts val="0"/>
              </a:spcBef>
              <a:spcAft>
                <a:spcPts val="0"/>
              </a:spcAft>
              <a:buSzPct val="100000"/>
              <a:buFont typeface="Consolas"/>
              <a:buChar char="●"/>
            </a:pPr>
            <a:r>
              <a:rPr b="1" lang="it" sz="1400">
                <a:solidFill>
                  <a:srgbClr val="0B5394"/>
                </a:solidFill>
                <a:latin typeface="Consolas"/>
                <a:ea typeface="Consolas"/>
                <a:cs typeface="Consolas"/>
                <a:sym typeface="Consolas"/>
              </a:rPr>
              <a:t>...</a:t>
            </a:r>
            <a:endParaRPr b="1"/>
          </a:p>
        </p:txBody>
      </p:sp>
      <p:sp>
        <p:nvSpPr>
          <p:cNvPr id="238" name="Google Shape;238;p3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Consumatori</a:t>
            </a:r>
            <a:endParaRPr/>
          </a:p>
        </p:txBody>
      </p:sp>
      <p:sp>
        <p:nvSpPr>
          <p:cNvPr id="244" name="Google Shape;244;p3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20000"/>
          </a:bodyPr>
          <a:lstStyle/>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for_each&lt;F&gt;(self, f: F)</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Esegue la chiusura ricevuta su tutti gli elementi dell’iteratore</a:t>
            </a:r>
            <a:endParaRPr/>
          </a:p>
          <a:p>
            <a:pPr indent="-307335" lvl="0" marL="457200" rtl="0" algn="l">
              <a:spcBef>
                <a:spcPts val="0"/>
              </a:spcBef>
              <a:spcAft>
                <a:spcPts val="0"/>
              </a:spcAft>
              <a:buSzPct val="98706"/>
              <a:buFont typeface="Consolas"/>
              <a:buChar char="●"/>
            </a:pPr>
            <a:r>
              <a:rPr b="1" lang="it" sz="1358">
                <a:solidFill>
                  <a:srgbClr val="0B5394"/>
                </a:solidFill>
                <a:latin typeface="Consolas"/>
                <a:ea typeface="Consolas"/>
                <a:cs typeface="Consolas"/>
                <a:sym typeface="Consolas"/>
              </a:rPr>
              <a:t>try_for_each&lt;F, R&gt;(&amp;mut self, f: F) -&gt; R</a:t>
            </a:r>
            <a:endParaRPr b="1" sz="1358">
              <a:solidFill>
                <a:srgbClr val="0B5394"/>
              </a:solidFill>
              <a:latin typeface="Consolas"/>
              <a:ea typeface="Consolas"/>
              <a:cs typeface="Consolas"/>
              <a:sym typeface="Consolas"/>
            </a:endParaRPr>
          </a:p>
          <a:p>
            <a:pPr indent="-308367" lvl="1" marL="914400" rtl="0" algn="l">
              <a:spcBef>
                <a:spcPts val="0"/>
              </a:spcBef>
              <a:spcAft>
                <a:spcPts val="0"/>
              </a:spcAft>
              <a:buSzPct val="100000"/>
              <a:buFont typeface="Consolas"/>
              <a:buChar char="○"/>
            </a:pPr>
            <a:r>
              <a:rPr lang="it"/>
              <a:t>Esegue una chiusura che può fallire su tutti gli elementi dell’iteratore, si ferma dopo il primo fallimento</a:t>
            </a:r>
            <a:endParaRPr b="1" sz="1358">
              <a:solidFill>
                <a:srgbClr val="0B5394"/>
              </a:solidFill>
              <a:latin typeface="Consolas"/>
              <a:ea typeface="Consolas"/>
              <a:cs typeface="Consolas"/>
              <a:sym typeface="Consolas"/>
            </a:endParaRPr>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collect&lt;B&gt;(self) -&gt; B</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Trasforma un iteratore in una collezione</a:t>
            </a:r>
            <a:endParaRPr sz="1400"/>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nth(&amp;mut self, n: usize) -&gt; Option&lt;Self::Item&gt;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l’ennesimo elemento dell’iteratore</a:t>
            </a:r>
            <a:endParaRPr b="1" sz="1400">
              <a:solidFill>
                <a:srgbClr val="0B5394"/>
              </a:solidFill>
              <a:latin typeface="Consolas"/>
              <a:ea typeface="Consolas"/>
              <a:cs typeface="Consolas"/>
              <a:sym typeface="Consolas"/>
            </a:endParaRPr>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all&lt;F&gt;(&amp;mut self, f: F) -&gt; bool</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Verifica che la chiusura ricevuta restituisca true per </a:t>
            </a:r>
            <a:r>
              <a:rPr lang="it"/>
              <a:t>tutti gli elementi restituiti dall’iteratore</a:t>
            </a:r>
            <a:endParaRPr>
              <a:solidFill>
                <a:srgbClr val="0B5394"/>
              </a:solidFill>
              <a:latin typeface="Consolas"/>
              <a:ea typeface="Consolas"/>
              <a:cs typeface="Consolas"/>
              <a:sym typeface="Consolas"/>
            </a:endParaRPr>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any&lt;F&gt;(&amp;mut self, f: F) -&gt; bool</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Verifica che la chiusura ricevuta restituisca true per almeno un elemento restituito dall’iteratore</a:t>
            </a:r>
            <a:endParaRPr/>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find&lt;P&gt;(&amp;mut self, predicate: P) -&gt; Option&lt;Self::Item&gt;</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Cerca un elemento sulla base della chiusura ricevuta come argomento e lo ritorna</a:t>
            </a:r>
            <a:endParaRPr/>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count(self) -&gt; usize</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il numero di elementi dell’iteratore</a:t>
            </a:r>
            <a:endParaRPr/>
          </a:p>
          <a:p>
            <a:pPr indent="-307895"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sum&lt;S&gt;(self) -&gt; S</a:t>
            </a:r>
            <a:endParaRPr b="1" sz="1400">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Somma tutti gli elementi di un iteratore e ritorna il valore ottenuto</a:t>
            </a:r>
            <a:endParaRPr/>
          </a:p>
        </p:txBody>
      </p:sp>
      <p:sp>
        <p:nvSpPr>
          <p:cNvPr id="245" name="Google Shape;245;p3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Consumatori</a:t>
            </a:r>
            <a:endParaRPr/>
          </a:p>
        </p:txBody>
      </p:sp>
      <p:sp>
        <p:nvSpPr>
          <p:cNvPr id="251" name="Google Shape;251;p3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85000"/>
          </a:bodyPr>
          <a:lstStyle/>
          <a:p>
            <a:pPr indent="-301466" lvl="0" marL="457200" rtl="0" algn="l">
              <a:spcBef>
                <a:spcPts val="0"/>
              </a:spcBef>
              <a:spcAft>
                <a:spcPts val="0"/>
              </a:spcAft>
              <a:buSzPct val="96428"/>
              <a:buFont typeface="Consolas"/>
              <a:buChar char="●"/>
            </a:pPr>
            <a:r>
              <a:rPr b="1" lang="it" sz="1400">
                <a:solidFill>
                  <a:srgbClr val="0B5394"/>
                </a:solidFill>
                <a:latin typeface="Consolas"/>
                <a:ea typeface="Consolas"/>
                <a:cs typeface="Consolas"/>
                <a:sym typeface="Consolas"/>
              </a:rPr>
              <a:t>product&lt;P&gt;(self) -&gt; P</a:t>
            </a:r>
            <a:endParaRPr b="1" sz="1400">
              <a:solidFill>
                <a:srgbClr val="0B5394"/>
              </a:solidFill>
              <a:latin typeface="Consolas"/>
              <a:ea typeface="Consolas"/>
              <a:cs typeface="Consolas"/>
              <a:sym typeface="Consolas"/>
            </a:endParaRPr>
          </a:p>
          <a:p>
            <a:pPr indent="-304165" lvl="1" marL="914400" rtl="0" algn="l">
              <a:spcBef>
                <a:spcPts val="0"/>
              </a:spcBef>
              <a:spcAft>
                <a:spcPts val="0"/>
              </a:spcAft>
              <a:buSzPct val="92247"/>
              <a:buChar char="○"/>
            </a:pPr>
            <a:r>
              <a:rPr lang="it"/>
              <a:t>Moltiplica tutti gli elementi di un iteratore e ritorna il valore ottenuto</a:t>
            </a:r>
            <a:endParaRPr b="1" sz="1517">
              <a:solidFill>
                <a:srgbClr val="0B5394"/>
              </a:solidFill>
              <a:latin typeface="Consolas"/>
              <a:ea typeface="Consolas"/>
              <a:cs typeface="Consolas"/>
              <a:sym typeface="Consolas"/>
            </a:endParaRPr>
          </a:p>
          <a:p>
            <a:pPr indent="-310515"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max(self) -&gt; Option&lt;Self::Item&gt;</a:t>
            </a:r>
            <a:endParaRPr b="1" sz="1517">
              <a:solidFill>
                <a:srgbClr val="0B5394"/>
              </a:solidFill>
              <a:latin typeface="Consolas"/>
              <a:ea typeface="Consolas"/>
              <a:cs typeface="Consolas"/>
              <a:sym typeface="Consolas"/>
            </a:endParaRPr>
          </a:p>
          <a:p>
            <a:pPr indent="-304165" lvl="1" marL="914400" rtl="0" algn="l">
              <a:spcBef>
                <a:spcPts val="0"/>
              </a:spcBef>
              <a:spcAft>
                <a:spcPts val="0"/>
              </a:spcAft>
              <a:buSzPct val="100000"/>
              <a:buChar char="○"/>
            </a:pPr>
            <a:r>
              <a:rPr lang="it"/>
              <a:t>Ritorna il massimo tra gli elementi dell’iteratore, se trova due massimi equivalenti torna l’ultimo, se l’iteratore è vuoto viene ritornato None </a:t>
            </a:r>
            <a:endParaRPr b="1" sz="1400">
              <a:solidFill>
                <a:srgbClr val="0B5394"/>
              </a:solidFill>
              <a:latin typeface="Consolas"/>
              <a:ea typeface="Consolas"/>
              <a:cs typeface="Consolas"/>
              <a:sym typeface="Consolas"/>
            </a:endParaRPr>
          </a:p>
          <a:p>
            <a:pPr indent="-310515"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max_by&lt;F&gt;(self, compare: F) -&gt; Option&lt;Self::Item&gt;</a:t>
            </a:r>
            <a:endParaRPr b="1" sz="1517">
              <a:solidFill>
                <a:srgbClr val="0B5394"/>
              </a:solidFill>
              <a:latin typeface="Consolas"/>
              <a:ea typeface="Consolas"/>
              <a:cs typeface="Consolas"/>
              <a:sym typeface="Consolas"/>
            </a:endParaRPr>
          </a:p>
          <a:p>
            <a:pPr indent="-304165" lvl="1" marL="914400" rtl="0" algn="l">
              <a:spcBef>
                <a:spcPts val="0"/>
              </a:spcBef>
              <a:spcAft>
                <a:spcPts val="0"/>
              </a:spcAft>
              <a:buSzPct val="100000"/>
              <a:buChar char="○"/>
            </a:pPr>
            <a:r>
              <a:rPr lang="it"/>
              <a:t>Ritorna il massimo tra gli elementi dell’iteratore sulla base della chiusura di confronto ricevuta come argomento</a:t>
            </a:r>
            <a:endParaRPr/>
          </a:p>
          <a:p>
            <a:pPr indent="-310515"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max_by_key&lt;B, F&gt;(self, f: F) -&gt; Option&lt;Self::Item&gt;</a:t>
            </a:r>
            <a:endParaRPr b="1" sz="1517">
              <a:solidFill>
                <a:srgbClr val="0B5394"/>
              </a:solidFill>
              <a:latin typeface="Consolas"/>
              <a:ea typeface="Consolas"/>
              <a:cs typeface="Consolas"/>
              <a:sym typeface="Consolas"/>
            </a:endParaRPr>
          </a:p>
          <a:p>
            <a:pPr indent="-304165" lvl="1" marL="914400" rtl="0" algn="l">
              <a:spcBef>
                <a:spcPts val="0"/>
              </a:spcBef>
              <a:spcAft>
                <a:spcPts val="0"/>
              </a:spcAft>
              <a:buSzPct val="100000"/>
              <a:buChar char="○"/>
            </a:pPr>
            <a:r>
              <a:rPr lang="it"/>
              <a:t>Esegue la chiusura ricevuta come argomento su tutti gli elementi e ritorna quello che produce il risultato massimo</a:t>
            </a:r>
            <a:endParaRPr b="1" sz="1400">
              <a:solidFill>
                <a:srgbClr val="0B5394"/>
              </a:solidFill>
              <a:latin typeface="Consolas"/>
              <a:ea typeface="Consolas"/>
              <a:cs typeface="Consolas"/>
              <a:sym typeface="Consolas"/>
            </a:endParaRPr>
          </a:p>
          <a:p>
            <a:pPr indent="-310515"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min(self) -&gt; Option&lt;Self::Item&gt;</a:t>
            </a:r>
            <a:endParaRPr b="1" sz="1517">
              <a:solidFill>
                <a:srgbClr val="0B5394"/>
              </a:solidFill>
              <a:latin typeface="Consolas"/>
              <a:ea typeface="Consolas"/>
              <a:cs typeface="Consolas"/>
              <a:sym typeface="Consolas"/>
            </a:endParaRPr>
          </a:p>
          <a:p>
            <a:pPr indent="-304165" lvl="1" marL="914400" rtl="0" algn="l">
              <a:spcBef>
                <a:spcPts val="0"/>
              </a:spcBef>
              <a:spcAft>
                <a:spcPts val="0"/>
              </a:spcAft>
              <a:buSzPct val="100000"/>
              <a:buChar char="○"/>
            </a:pPr>
            <a:r>
              <a:rPr lang="it"/>
              <a:t>Ritorna il minimo tra gli elementi dell’iteratore, se trova due minimi equivalenti torna l’ultimo, se l’iteratore è vuoto viene ritornato None </a:t>
            </a:r>
            <a:endParaRPr b="1" sz="1400">
              <a:solidFill>
                <a:srgbClr val="0B5394"/>
              </a:solidFill>
              <a:latin typeface="Consolas"/>
              <a:ea typeface="Consolas"/>
              <a:cs typeface="Consolas"/>
              <a:sym typeface="Consolas"/>
            </a:endParaRPr>
          </a:p>
          <a:p>
            <a:pPr indent="-310515"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min_by&lt;F&gt;(self, compare: F) -&gt; Option&lt;Self::Item&gt;</a:t>
            </a:r>
            <a:endParaRPr b="1" sz="1517">
              <a:solidFill>
                <a:srgbClr val="0B5394"/>
              </a:solidFill>
              <a:latin typeface="Consolas"/>
              <a:ea typeface="Consolas"/>
              <a:cs typeface="Consolas"/>
              <a:sym typeface="Consolas"/>
            </a:endParaRPr>
          </a:p>
          <a:p>
            <a:pPr indent="-304165" lvl="1" marL="914400" rtl="0" algn="l">
              <a:spcBef>
                <a:spcPts val="0"/>
              </a:spcBef>
              <a:spcAft>
                <a:spcPts val="0"/>
              </a:spcAft>
              <a:buSzPct val="100000"/>
              <a:buChar char="○"/>
            </a:pPr>
            <a:r>
              <a:rPr lang="it"/>
              <a:t>Ritorna il minimo tra gli elementi dell’iteratore sulla base della chiusura di confronto ricevuta come argomento</a:t>
            </a:r>
            <a:endParaRPr sz="1400"/>
          </a:p>
          <a:p>
            <a:pPr indent="-310515"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min_by_key&lt;B, F&gt;(self, f: F) -&gt; Option&lt;Self::Item&gt;</a:t>
            </a:r>
            <a:endParaRPr b="1" sz="1517">
              <a:solidFill>
                <a:srgbClr val="0B5394"/>
              </a:solidFill>
              <a:latin typeface="Consolas"/>
              <a:ea typeface="Consolas"/>
              <a:cs typeface="Consolas"/>
              <a:sym typeface="Consolas"/>
            </a:endParaRPr>
          </a:p>
          <a:p>
            <a:pPr indent="-304165" lvl="1" marL="914400" rtl="0" algn="l">
              <a:spcBef>
                <a:spcPts val="0"/>
              </a:spcBef>
              <a:spcAft>
                <a:spcPts val="0"/>
              </a:spcAft>
              <a:buSzPct val="100000"/>
              <a:buChar char="○"/>
            </a:pPr>
            <a:r>
              <a:rPr lang="it"/>
              <a:t>Esegue la chiusura ricevuta come argomento su tutti gli elementi e ritorna quello che produce il risultato minimo</a:t>
            </a:r>
            <a:endParaRPr/>
          </a:p>
        </p:txBody>
      </p:sp>
      <p:sp>
        <p:nvSpPr>
          <p:cNvPr id="252" name="Google Shape;252;p3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Consumatori</a:t>
            </a:r>
            <a:endParaRPr/>
          </a:p>
        </p:txBody>
      </p:sp>
      <p:sp>
        <p:nvSpPr>
          <p:cNvPr id="258" name="Google Shape;258;p3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20000"/>
          </a:bodyPr>
          <a:lstStyle/>
          <a:p>
            <a:pPr indent="-317742"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position&lt;P&gt;(&amp;mut self, predicate: P) -&gt; Option&lt;usize&gt;</a:t>
            </a:r>
            <a:endParaRPr b="1" sz="1517">
              <a:solidFill>
                <a:srgbClr val="0B5394"/>
              </a:solidFill>
              <a:latin typeface="Consolas"/>
              <a:ea typeface="Consolas"/>
              <a:cs typeface="Consolas"/>
              <a:sym typeface="Consolas"/>
            </a:endParaRPr>
          </a:p>
          <a:p>
            <a:pPr indent="-310832" lvl="1" marL="914400" rtl="0" algn="l">
              <a:spcBef>
                <a:spcPts val="0"/>
              </a:spcBef>
              <a:spcAft>
                <a:spcPts val="0"/>
              </a:spcAft>
              <a:buSzPct val="92247"/>
              <a:buChar char="○"/>
            </a:pPr>
            <a:r>
              <a:rPr lang="it"/>
              <a:t>Cerca un elemento sulla base della chiusura ricevuta come argomento e ritorna la posizione</a:t>
            </a:r>
            <a:endParaRPr b="1" sz="1517">
              <a:solidFill>
                <a:srgbClr val="0B5394"/>
              </a:solidFill>
              <a:latin typeface="Consolas"/>
              <a:ea typeface="Consolas"/>
              <a:cs typeface="Consolas"/>
              <a:sym typeface="Consolas"/>
            </a:endParaRPr>
          </a:p>
          <a:p>
            <a:pPr indent="-317742"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rposition&lt;P&gt;(&amp;mut self, predicate: P) -&gt; Option&lt;usize&gt;</a:t>
            </a:r>
            <a:endParaRPr b="1" sz="1517">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Cerca un elemento sulla base della chiusura ricevuta come argomento, partendo da destra e ritornando la posizione</a:t>
            </a:r>
            <a:endParaRPr sz="1400">
              <a:solidFill>
                <a:srgbClr val="0B5394"/>
              </a:solidFill>
              <a:latin typeface="Consolas"/>
              <a:ea typeface="Consolas"/>
              <a:cs typeface="Consolas"/>
              <a:sym typeface="Consolas"/>
            </a:endParaRPr>
          </a:p>
          <a:p>
            <a:pPr indent="-317742"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fold&lt;B, F&gt;(self, init: B, f: F) -&gt; B</a:t>
            </a:r>
            <a:endParaRPr b="1" sz="1517">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Esegue la chiusura ricevuta accumulando i risultati sul primo argomento ricevuto</a:t>
            </a:r>
            <a:endParaRPr b="1" sz="1400">
              <a:solidFill>
                <a:srgbClr val="0B5394"/>
              </a:solidFill>
              <a:latin typeface="Consolas"/>
              <a:ea typeface="Consolas"/>
              <a:cs typeface="Consolas"/>
              <a:sym typeface="Consolas"/>
            </a:endParaRPr>
          </a:p>
          <a:p>
            <a:pPr indent="-317742"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try_fold&lt;B, F, R&gt;(&amp;mut self, init: B, f: F) -&gt; R</a:t>
            </a:r>
            <a:endParaRPr b="1" sz="1517">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Esegue la chiusura ricevuta fino a quando ritorna con successo, accumulando i risultati sul primo argomento ricevuto</a:t>
            </a:r>
            <a:endParaRPr b="1" sz="1400">
              <a:solidFill>
                <a:srgbClr val="0B5394"/>
              </a:solidFill>
              <a:latin typeface="Consolas"/>
              <a:ea typeface="Consolas"/>
              <a:cs typeface="Consolas"/>
              <a:sym typeface="Consolas"/>
            </a:endParaRPr>
          </a:p>
          <a:p>
            <a:pPr indent="-317742"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last(self) -&gt; Option&lt;Self::Item&gt;</a:t>
            </a:r>
            <a:endParaRPr b="1" sz="1517">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Ritorna l’ultimo elemento dell’iteratore</a:t>
            </a:r>
            <a:endParaRPr/>
          </a:p>
          <a:p>
            <a:pPr indent="-317742" lvl="0" marL="457200" rtl="0" algn="l">
              <a:spcBef>
                <a:spcPts val="0"/>
              </a:spcBef>
              <a:spcAft>
                <a:spcPts val="0"/>
              </a:spcAft>
              <a:buSzPct val="100000"/>
              <a:buFont typeface="Consolas"/>
              <a:buChar char="●"/>
            </a:pPr>
            <a:r>
              <a:rPr b="1" lang="it" sz="1517">
                <a:solidFill>
                  <a:srgbClr val="0B5394"/>
                </a:solidFill>
                <a:latin typeface="Consolas"/>
                <a:ea typeface="Consolas"/>
                <a:cs typeface="Consolas"/>
                <a:sym typeface="Consolas"/>
              </a:rPr>
              <a:t>find_map&lt;B, F&gt;(&amp;mut self, f: F) -&gt; Option&lt;B&gt;</a:t>
            </a:r>
            <a:endParaRPr b="1" sz="1517">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Esegue la chiusura ricevuta su tutti gli elementi e ritorna il primo risultato valido</a:t>
            </a:r>
            <a:endParaRPr/>
          </a:p>
          <a:p>
            <a:pPr indent="-316706" lvl="0" marL="457200" rtl="0" algn="l">
              <a:spcBef>
                <a:spcPts val="0"/>
              </a:spcBef>
              <a:spcAft>
                <a:spcPts val="0"/>
              </a:spcAft>
              <a:buSzPct val="100000"/>
              <a:buFont typeface="Consolas"/>
              <a:buChar char="●"/>
            </a:pPr>
            <a:r>
              <a:rPr b="1" lang="it" sz="1500">
                <a:solidFill>
                  <a:srgbClr val="0B5394"/>
                </a:solidFill>
                <a:latin typeface="Consolas"/>
                <a:ea typeface="Consolas"/>
                <a:cs typeface="Consolas"/>
                <a:sym typeface="Consolas"/>
              </a:rPr>
              <a:t>partition&lt;B, F&gt;(self, f: F) -&gt; (B, B)</a:t>
            </a:r>
            <a:endParaRPr b="1" sz="1500">
              <a:solidFill>
                <a:srgbClr val="0B5394"/>
              </a:solidFill>
              <a:latin typeface="Consolas"/>
              <a:ea typeface="Consolas"/>
              <a:cs typeface="Consolas"/>
              <a:sym typeface="Consolas"/>
            </a:endParaRPr>
          </a:p>
          <a:p>
            <a:pPr indent="-309795" lvl="1" marL="914400" rtl="0" algn="l">
              <a:spcBef>
                <a:spcPts val="0"/>
              </a:spcBef>
              <a:spcAft>
                <a:spcPts val="0"/>
              </a:spcAft>
              <a:buSzPct val="100000"/>
              <a:buChar char="○"/>
            </a:pPr>
            <a:r>
              <a:rPr lang="it" sz="1382"/>
              <a:t>Consuma un iteratore e ritorna due collezioni sulla base del predicato ricevuto</a:t>
            </a:r>
            <a:endParaRPr sz="1382"/>
          </a:p>
          <a:p>
            <a:pPr indent="-316706" lvl="0" marL="457200" rtl="0" algn="l">
              <a:spcBef>
                <a:spcPts val="0"/>
              </a:spcBef>
              <a:spcAft>
                <a:spcPts val="0"/>
              </a:spcAft>
              <a:buSzPct val="100000"/>
              <a:buFont typeface="Consolas"/>
              <a:buChar char="●"/>
            </a:pPr>
            <a:r>
              <a:rPr b="1" lang="it" sz="1500">
                <a:solidFill>
                  <a:srgbClr val="0B5394"/>
                </a:solidFill>
                <a:latin typeface="Consolas"/>
                <a:ea typeface="Consolas"/>
                <a:cs typeface="Consolas"/>
                <a:sym typeface="Consolas"/>
              </a:rPr>
              <a:t>reduce&lt;F&gt;(self, f: F) -&gt; Option&lt;Self::Item&gt;</a:t>
            </a:r>
            <a:endParaRPr b="1" sz="1500">
              <a:solidFill>
                <a:srgbClr val="0B5394"/>
              </a:solidFill>
              <a:latin typeface="Consolas"/>
              <a:ea typeface="Consolas"/>
              <a:cs typeface="Consolas"/>
              <a:sym typeface="Consolas"/>
            </a:endParaRPr>
          </a:p>
          <a:p>
            <a:pPr indent="-309795" lvl="1" marL="914400" rtl="0" algn="l">
              <a:spcBef>
                <a:spcPts val="0"/>
              </a:spcBef>
              <a:spcAft>
                <a:spcPts val="0"/>
              </a:spcAft>
              <a:buSzPct val="100000"/>
              <a:buFont typeface="Consolas"/>
              <a:buChar char="○"/>
            </a:pPr>
            <a:r>
              <a:rPr lang="it" sz="1382"/>
              <a:t>Riduce l’iteratore ad un singolo elemento eseguendo la funzione ricevuta</a:t>
            </a:r>
            <a:endParaRPr sz="1382"/>
          </a:p>
        </p:txBody>
      </p:sp>
      <p:sp>
        <p:nvSpPr>
          <p:cNvPr id="259" name="Google Shape;259;p3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Consumatori</a:t>
            </a:r>
            <a:endParaRPr/>
          </a:p>
        </p:txBody>
      </p:sp>
      <p:sp>
        <p:nvSpPr>
          <p:cNvPr id="265" name="Google Shape;265;p3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cmp&lt;I&gt;(self, other: I) -&gt; Ordering</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Confronta</a:t>
            </a:r>
            <a:r>
              <a:rPr lang="it" sz="1185"/>
              <a:t> gli elementi di due iteratori</a:t>
            </a:r>
            <a:endParaRPr sz="1185"/>
          </a:p>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eq&lt;I&gt;(self, other: I) -&gt; bool</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Verifica se gli elementi di due iteratori sono uguali</a:t>
            </a:r>
            <a:endParaRPr b="1" sz="1185">
              <a:solidFill>
                <a:srgbClr val="0B5394"/>
              </a:solidFill>
              <a:latin typeface="Consolas"/>
              <a:ea typeface="Consolas"/>
              <a:cs typeface="Consolas"/>
              <a:sym typeface="Consolas"/>
            </a:endParaRPr>
          </a:p>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ne&lt;I&gt;(self, other: I) -&gt; bool</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Verifica se gli elementi di due iteratori sono diversi</a:t>
            </a:r>
            <a:endParaRPr b="1" sz="1185">
              <a:solidFill>
                <a:srgbClr val="0B5394"/>
              </a:solidFill>
              <a:latin typeface="Consolas"/>
              <a:ea typeface="Consolas"/>
              <a:cs typeface="Consolas"/>
              <a:sym typeface="Consolas"/>
            </a:endParaRPr>
          </a:p>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lt&lt;I&gt;(self, other: I) -&gt; bool</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Verifica se gli elementi di un iteratore sono minori rispetto a quelli di un secondo iteratore</a:t>
            </a:r>
            <a:endParaRPr sz="1185"/>
          </a:p>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le&lt;I&gt;(self, other: I) -&gt; bool</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Verifica se gli elementi di un iteratore sono minori o uguali rispetto a quelli di un secondo iteratore</a:t>
            </a:r>
            <a:endParaRPr sz="1185"/>
          </a:p>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gt&lt;I&gt;(self, other: I) -&gt; bool</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Verifica se gli elementi di un iteratore sono maggiori  rispetto a quelli di un secondo iteratore</a:t>
            </a:r>
            <a:endParaRPr sz="1185"/>
          </a:p>
          <a:p>
            <a:pPr indent="-309637" lvl="0" marL="457200" rtl="0" algn="l">
              <a:spcBef>
                <a:spcPts val="0"/>
              </a:spcBef>
              <a:spcAft>
                <a:spcPts val="0"/>
              </a:spcAft>
              <a:buSzPts val="1276"/>
              <a:buFont typeface="Consolas"/>
              <a:buChar char="●"/>
            </a:pPr>
            <a:r>
              <a:rPr b="1" lang="it" sz="1276">
                <a:solidFill>
                  <a:srgbClr val="0B5394"/>
                </a:solidFill>
                <a:latin typeface="Consolas"/>
                <a:ea typeface="Consolas"/>
                <a:cs typeface="Consolas"/>
                <a:sym typeface="Consolas"/>
              </a:rPr>
              <a:t>ge&lt;I&gt;(self, other: I) -&gt; bool</a:t>
            </a:r>
            <a:endParaRPr b="1" sz="1276">
              <a:solidFill>
                <a:srgbClr val="0B5394"/>
              </a:solidFill>
              <a:latin typeface="Consolas"/>
              <a:ea typeface="Consolas"/>
              <a:cs typeface="Consolas"/>
              <a:sym typeface="Consolas"/>
            </a:endParaRPr>
          </a:p>
          <a:p>
            <a:pPr indent="-303847" lvl="1" marL="914400" rtl="0" algn="l">
              <a:spcBef>
                <a:spcPts val="0"/>
              </a:spcBef>
              <a:spcAft>
                <a:spcPts val="0"/>
              </a:spcAft>
              <a:buSzPts val="1185"/>
              <a:buChar char="○"/>
            </a:pPr>
            <a:r>
              <a:rPr lang="it" sz="1185"/>
              <a:t>Verifica se gli elementi di un iteratore sono maggiori o uguali rispetto a quelli di un secondo iteratore</a:t>
            </a:r>
            <a:endParaRPr sz="1382"/>
          </a:p>
          <a:p>
            <a:pPr indent="-307975" lvl="0" marL="457200" rtl="0" algn="l">
              <a:spcBef>
                <a:spcPts val="0"/>
              </a:spcBef>
              <a:spcAft>
                <a:spcPts val="0"/>
              </a:spcAft>
              <a:buSzPts val="1250"/>
              <a:buFont typeface="Consolas"/>
              <a:buChar char="●"/>
            </a:pPr>
            <a:r>
              <a:rPr b="1" lang="it" sz="1250">
                <a:solidFill>
                  <a:srgbClr val="0B5394"/>
                </a:solidFill>
                <a:latin typeface="Consolas"/>
                <a:ea typeface="Consolas"/>
                <a:cs typeface="Consolas"/>
                <a:sym typeface="Consolas"/>
              </a:rPr>
              <a:t>...</a:t>
            </a:r>
            <a:endParaRPr sz="1250"/>
          </a:p>
        </p:txBody>
      </p:sp>
      <p:sp>
        <p:nvSpPr>
          <p:cNvPr id="266" name="Google Shape;266;p3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Per saperne di più</a:t>
            </a:r>
            <a:endParaRPr/>
          </a:p>
        </p:txBody>
      </p:sp>
      <p:sp>
        <p:nvSpPr>
          <p:cNvPr id="272" name="Google Shape;272;p37"/>
          <p:cNvSpPr txBox="1"/>
          <p:nvPr>
            <p:ph idx="1" type="body"/>
          </p:nvPr>
        </p:nvSpPr>
        <p:spPr>
          <a:xfrm>
            <a:off x="311700" y="14329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The Rust Programming Language book - Chapter 13: "Functional Language Features: Iterators and Closures" </a:t>
            </a:r>
            <a:endParaRPr/>
          </a:p>
          <a:p>
            <a:pPr indent="-317500" lvl="1" marL="914400" rtl="0" algn="l">
              <a:spcBef>
                <a:spcPts val="0"/>
              </a:spcBef>
              <a:spcAft>
                <a:spcPts val="0"/>
              </a:spcAft>
              <a:buSzPts val="1400"/>
              <a:buChar char="○"/>
            </a:pPr>
            <a:r>
              <a:rPr lang="it" u="sng">
                <a:solidFill>
                  <a:schemeClr val="hlink"/>
                </a:solidFill>
                <a:hlinkClick r:id="rId3"/>
              </a:rPr>
              <a:t>https://doc.rust-lang.org/book/ch13-00-functional-features.html</a:t>
            </a:r>
            <a:r>
              <a:rPr lang="it"/>
              <a:t> </a:t>
            </a:r>
            <a:endParaRPr/>
          </a:p>
          <a:p>
            <a:pPr indent="-342900" lvl="0" marL="457200" rtl="0" algn="l">
              <a:spcBef>
                <a:spcPts val="0"/>
              </a:spcBef>
              <a:spcAft>
                <a:spcPts val="0"/>
              </a:spcAft>
              <a:buSzPts val="1800"/>
              <a:buChar char="●"/>
            </a:pPr>
            <a:r>
              <a:rPr lang="it"/>
              <a:t>Rust by Example - Iterators </a:t>
            </a:r>
            <a:endParaRPr/>
          </a:p>
          <a:p>
            <a:pPr indent="-317500" lvl="1" marL="914400" rtl="0" algn="l">
              <a:spcBef>
                <a:spcPts val="0"/>
              </a:spcBef>
              <a:spcAft>
                <a:spcPts val="0"/>
              </a:spcAft>
              <a:buSzPts val="1400"/>
              <a:buChar char="○"/>
            </a:pPr>
            <a:r>
              <a:rPr lang="it" u="sng">
                <a:solidFill>
                  <a:schemeClr val="hlink"/>
                </a:solidFill>
                <a:hlinkClick r:id="rId4"/>
              </a:rPr>
              <a:t>https://doc.rust-lang.org/rust-by-example/trait/iter.html</a:t>
            </a:r>
            <a:r>
              <a:rPr lang="it"/>
              <a:t> </a:t>
            </a:r>
            <a:endParaRPr/>
          </a:p>
          <a:p>
            <a:pPr indent="-342900" lvl="0" marL="457200" rtl="0" algn="l">
              <a:spcBef>
                <a:spcPts val="0"/>
              </a:spcBef>
              <a:spcAft>
                <a:spcPts val="0"/>
              </a:spcAft>
              <a:buSzPts val="1800"/>
              <a:buChar char="●"/>
            </a:pPr>
            <a:r>
              <a:rPr lang="it"/>
              <a:t>Rust Iterators: A Guide</a:t>
            </a:r>
            <a:endParaRPr/>
          </a:p>
          <a:p>
            <a:pPr indent="-317500" lvl="1" marL="914400" rtl="0" algn="l">
              <a:spcBef>
                <a:spcPts val="0"/>
              </a:spcBef>
              <a:spcAft>
                <a:spcPts val="0"/>
              </a:spcAft>
              <a:buSzPts val="1400"/>
              <a:buChar char="○"/>
            </a:pPr>
            <a:r>
              <a:rPr lang="it" u="sng">
                <a:solidFill>
                  <a:schemeClr val="hlink"/>
                </a:solidFill>
                <a:hlinkClick r:id="rId5"/>
              </a:rPr>
              <a:t>https://www.newline.co/@uint/rust-iterators-a-guide--80e35528</a:t>
            </a:r>
            <a:r>
              <a:rPr lang="it"/>
              <a:t> </a:t>
            </a:r>
            <a:endParaRPr/>
          </a:p>
          <a:p>
            <a:pPr indent="-342900" lvl="0" marL="457200" rtl="0" algn="l">
              <a:spcBef>
                <a:spcPts val="0"/>
              </a:spcBef>
              <a:spcAft>
                <a:spcPts val="0"/>
              </a:spcAft>
              <a:buSzPts val="1800"/>
              <a:buChar char="●"/>
            </a:pPr>
            <a:r>
              <a:rPr lang="it"/>
              <a:t>Daily Rust: Iterators</a:t>
            </a:r>
            <a:endParaRPr/>
          </a:p>
          <a:p>
            <a:pPr indent="-317500" lvl="1" marL="914400" rtl="0" algn="l">
              <a:spcBef>
                <a:spcPts val="0"/>
              </a:spcBef>
              <a:spcAft>
                <a:spcPts val="0"/>
              </a:spcAft>
              <a:buSzPts val="1400"/>
              <a:buChar char="○"/>
            </a:pPr>
            <a:r>
              <a:rPr lang="it" u="sng">
                <a:solidFill>
                  <a:schemeClr val="hlink"/>
                </a:solidFill>
                <a:hlinkClick r:id="rId6"/>
              </a:rPr>
              <a:t>https://adventures.michaelfbryan.com/posts/daily/iterators/</a:t>
            </a:r>
            <a:r>
              <a:rPr lang="it"/>
              <a:t> </a:t>
            </a:r>
            <a:endParaRPr/>
          </a:p>
        </p:txBody>
      </p:sp>
      <p:sp>
        <p:nvSpPr>
          <p:cNvPr id="273" name="Google Shape;273;p3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74" name="Google Shape;274;p37"/>
          <p:cNvPicPr preferRelativeResize="0"/>
          <p:nvPr/>
        </p:nvPicPr>
        <p:blipFill rotWithShape="1">
          <a:blip r:embed="rId7">
            <a:alphaModFix/>
          </a:blip>
          <a:srcRect b="18805" l="17234" r="17234" t="18799"/>
          <a:stretch/>
        </p:blipFill>
        <p:spPr>
          <a:xfrm>
            <a:off x="7771925" y="117447"/>
            <a:ext cx="1249224" cy="1119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Uso degli iteratori</a:t>
            </a:r>
            <a:endParaRPr/>
          </a:p>
        </p:txBody>
      </p:sp>
      <p:sp>
        <p:nvSpPr>
          <p:cNvPr id="72" name="Google Shape;72;p1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L'uso degli iteratori si sovrappone concettualmente a quello dei cicli for/while</a:t>
            </a:r>
            <a:endParaRPr/>
          </a:p>
          <a:p>
            <a:pPr indent="-317500" lvl="1" marL="914400" rtl="0" algn="l">
              <a:spcBef>
                <a:spcPts val="0"/>
              </a:spcBef>
              <a:spcAft>
                <a:spcPts val="0"/>
              </a:spcAft>
              <a:buSzPts val="1400"/>
              <a:buChar char="○"/>
            </a:pPr>
            <a:r>
              <a:rPr lang="it"/>
              <a:t>Ma offre svariati vantaggi in termini di compattezza del codice, leggibilità, manutenibilità ed efficienza, nascondendo i dettagli necessari a generare / accedere ai singoli elementi</a:t>
            </a:r>
            <a:endParaRPr/>
          </a:p>
          <a:p>
            <a:pPr indent="-317500" lvl="1" marL="914400" rtl="0" algn="l">
              <a:spcBef>
                <a:spcPts val="0"/>
              </a:spcBef>
              <a:spcAft>
                <a:spcPts val="0"/>
              </a:spcAft>
              <a:buSzPts val="1400"/>
              <a:buChar char="○"/>
            </a:pPr>
            <a:r>
              <a:rPr lang="it"/>
              <a:t>I vantaggi sono maggiormente evidenti se l'operazione svolta all'interno del ciclo è complessa e richiede, ad esempio, di scartare alcuni valori e di trasformare i restanti</a:t>
            </a:r>
            <a:endParaRPr/>
          </a:p>
        </p:txBody>
      </p:sp>
      <p:sp>
        <p:nvSpPr>
          <p:cNvPr id="73" name="Google Shape;73;p1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74" name="Google Shape;74;p15"/>
          <p:cNvSpPr txBox="1"/>
          <p:nvPr/>
        </p:nvSpPr>
        <p:spPr>
          <a:xfrm>
            <a:off x="378825" y="2851800"/>
            <a:ext cx="4195200" cy="21240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let v1 = vec![1,2,3,4,5,6];</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let mut v2 = Vec::&lt;String&gt;::new();</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for i in 0..v1.len()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if v1[i] %2 != 0 { continue;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v2.push(format!("a{}",v1[i]))</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println!("{:?}", v2); </a:t>
            </a:r>
            <a:r>
              <a:rPr lang="it">
                <a:solidFill>
                  <a:srgbClr val="666666"/>
                </a:solidFill>
                <a:latin typeface="Consolas"/>
                <a:ea typeface="Consolas"/>
                <a:cs typeface="Consolas"/>
                <a:sym typeface="Consolas"/>
              </a:rPr>
              <a:t>// ["a2","a4","a6"]</a:t>
            </a: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75" name="Google Shape;75;p15"/>
          <p:cNvSpPr txBox="1"/>
          <p:nvPr/>
        </p:nvSpPr>
        <p:spPr>
          <a:xfrm>
            <a:off x="4726450" y="2851800"/>
            <a:ext cx="4195200" cy="21240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let v1 = vec![1,2,3,4,5,6];</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let mut v2: Vec&lt;String&gt;;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v2 = v1.</a:t>
            </a:r>
            <a:r>
              <a:rPr b="1" lang="it">
                <a:solidFill>
                  <a:srgbClr val="0B5394"/>
                </a:solidFill>
                <a:latin typeface="Consolas"/>
                <a:ea typeface="Consolas"/>
                <a:cs typeface="Consolas"/>
                <a:sym typeface="Consolas"/>
              </a:rPr>
              <a:t>iter</a:t>
            </a:r>
            <a:r>
              <a:rPr lang="it">
                <a:latin typeface="Consolas"/>
                <a:ea typeface="Consolas"/>
                <a:cs typeface="Consolas"/>
                <a:sym typeface="Consolas"/>
              </a:rPr>
              <a:t>()</a:t>
            </a:r>
            <a:endParaRPr>
              <a:latin typeface="Consolas"/>
              <a:ea typeface="Consolas"/>
              <a:cs typeface="Consolas"/>
              <a:sym typeface="Consolas"/>
            </a:endParaRPr>
          </a:p>
          <a:p>
            <a:pPr indent="0" lvl="0" marL="0" marR="0" rtl="0" algn="l">
              <a:lnSpc>
                <a:spcPct val="100000"/>
              </a:lnSpc>
              <a:spcBef>
                <a:spcPts val="0"/>
              </a:spcBef>
              <a:spcAft>
                <a:spcPts val="0"/>
              </a:spcAft>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filter</a:t>
            </a:r>
            <a:r>
              <a:rPr lang="it">
                <a:latin typeface="Consolas"/>
                <a:ea typeface="Consolas"/>
                <a:cs typeface="Consolas"/>
                <a:sym typeface="Consolas"/>
              </a:rPr>
              <a:t>(|val|{ *val %2 == 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map</a:t>
            </a:r>
            <a:r>
              <a:rPr lang="it">
                <a:latin typeface="Consolas"/>
                <a:ea typeface="Consolas"/>
                <a:cs typeface="Consolas"/>
                <a:sym typeface="Consolas"/>
              </a:rPr>
              <a:t>(|val| format!("a{}",val))</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a:t>
            </a:r>
            <a:r>
              <a:rPr b="1" lang="it">
                <a:solidFill>
                  <a:srgbClr val="0B5394"/>
                </a:solidFill>
                <a:latin typeface="Consolas"/>
                <a:ea typeface="Consolas"/>
                <a:cs typeface="Consolas"/>
                <a:sym typeface="Consolas"/>
              </a:rPr>
              <a:t>collect</a:t>
            </a: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println!("{:?}", v2); </a:t>
            </a:r>
            <a:r>
              <a:rPr lang="it">
                <a:solidFill>
                  <a:srgbClr val="666666"/>
                </a:solidFill>
                <a:latin typeface="Consolas"/>
                <a:ea typeface="Consolas"/>
                <a:cs typeface="Consolas"/>
                <a:sym typeface="Consolas"/>
              </a:rPr>
              <a:t>// ["a2","a4","a6"]</a:t>
            </a:r>
            <a:endParaRPr>
              <a:solidFill>
                <a:srgbClr val="666666"/>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Caratteristiche degli iteratori</a:t>
            </a:r>
            <a:endParaRPr/>
          </a:p>
        </p:txBody>
      </p:sp>
      <p:sp>
        <p:nvSpPr>
          <p:cNvPr id="81" name="Google Shape;81;p16"/>
          <p:cNvSpPr txBox="1"/>
          <p:nvPr>
            <p:ph idx="1" type="body"/>
          </p:nvPr>
        </p:nvSpPr>
        <p:spPr>
          <a:xfrm>
            <a:off x="311700" y="1280525"/>
            <a:ext cx="8520600" cy="389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iteratore offre un modo uniforme di accedere agli elementi, indipendentemente da come essi siano generati o da dove siano prelevati</a:t>
            </a:r>
            <a:endParaRPr/>
          </a:p>
          <a:p>
            <a:pPr indent="-317500" lvl="1" marL="914400" rtl="0" algn="l">
              <a:spcBef>
                <a:spcPts val="0"/>
              </a:spcBef>
              <a:spcAft>
                <a:spcPts val="0"/>
              </a:spcAft>
              <a:buSzPts val="1400"/>
              <a:buChar char="○"/>
            </a:pPr>
            <a:r>
              <a:rPr lang="it"/>
              <a:t>Permettendo al codice che utilizza tali valori di ignorare la fonte ed essere più generico</a:t>
            </a:r>
            <a:endParaRPr/>
          </a:p>
          <a:p>
            <a:pPr indent="-342900" lvl="0" marL="457200" rtl="0" algn="l">
              <a:spcBef>
                <a:spcPts val="0"/>
              </a:spcBef>
              <a:spcAft>
                <a:spcPts val="0"/>
              </a:spcAft>
              <a:buSzPts val="1800"/>
              <a:buChar char="●"/>
            </a:pPr>
            <a:r>
              <a:rPr lang="it"/>
              <a:t>Gli iteratori operano in modalità pigra</a:t>
            </a:r>
            <a:endParaRPr/>
          </a:p>
          <a:p>
            <a:pPr indent="-317500" lvl="1" marL="914400" rtl="0" algn="l">
              <a:spcBef>
                <a:spcPts val="0"/>
              </a:spcBef>
              <a:spcAft>
                <a:spcPts val="0"/>
              </a:spcAft>
              <a:buSzPts val="1400"/>
              <a:buChar char="○"/>
            </a:pPr>
            <a:r>
              <a:rPr lang="it"/>
              <a:t>Solo a fronte della richiesta di un valore successivo, si occupano di generarlo / prelevarlo</a:t>
            </a:r>
            <a:endParaRPr/>
          </a:p>
          <a:p>
            <a:pPr indent="-342900" lvl="0" marL="457200" rtl="0" algn="l">
              <a:spcBef>
                <a:spcPts val="0"/>
              </a:spcBef>
              <a:spcAft>
                <a:spcPts val="0"/>
              </a:spcAft>
              <a:buSzPts val="1800"/>
              <a:buChar char="●"/>
            </a:pPr>
            <a:r>
              <a:rPr lang="it"/>
              <a:t>Gli iteratori possono abilitare l'elaborazione parallela dei dati ospitati in una collezione</a:t>
            </a:r>
            <a:endParaRPr/>
          </a:p>
          <a:p>
            <a:pPr indent="-317500" lvl="1" marL="914400" rtl="0" algn="l">
              <a:spcBef>
                <a:spcPts val="0"/>
              </a:spcBef>
              <a:spcAft>
                <a:spcPts val="0"/>
              </a:spcAft>
              <a:buSzPts val="1400"/>
              <a:buChar char="○"/>
            </a:pPr>
            <a:r>
              <a:rPr lang="it"/>
              <a:t>Permettendo di sfruttare la presenza di più core nell'elaboratore</a:t>
            </a:r>
            <a:endParaRPr/>
          </a:p>
          <a:p>
            <a:pPr indent="-342900" lvl="0" marL="457200" rtl="0" algn="l">
              <a:spcBef>
                <a:spcPts val="0"/>
              </a:spcBef>
              <a:spcAft>
                <a:spcPts val="0"/>
              </a:spcAft>
              <a:buSzPts val="1800"/>
              <a:buChar char="●"/>
            </a:pPr>
            <a:r>
              <a:rPr lang="it"/>
              <a:t>La possibilità di derivare un iteratore da un altro iteratore aumenta la flessibilità del codice</a:t>
            </a:r>
            <a:endParaRPr/>
          </a:p>
          <a:p>
            <a:pPr indent="-317500" lvl="1" marL="914400" rtl="0" algn="l">
              <a:spcBef>
                <a:spcPts val="0"/>
              </a:spcBef>
              <a:spcAft>
                <a:spcPts val="0"/>
              </a:spcAft>
              <a:buSzPts val="1400"/>
              <a:buChar char="○"/>
            </a:pPr>
            <a:r>
              <a:rPr lang="it"/>
              <a:t>E' facile inserire all'interno di una catena di elaborazione passi ulteriori che iniettano nuovi valori, ne eliminano altri, combinano più valori tra loro, modificano l'ordine di visita, …, senza dover intervenire sul codice che utilizza i valori generati</a:t>
            </a:r>
            <a:endParaRPr/>
          </a:p>
        </p:txBody>
      </p:sp>
      <p:sp>
        <p:nvSpPr>
          <p:cNvPr id="82" name="Google Shape;82;p1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in C++</a:t>
            </a:r>
            <a:endParaRPr/>
          </a:p>
        </p:txBody>
      </p:sp>
      <p:sp>
        <p:nvSpPr>
          <p:cNvPr id="88" name="Google Shape;88;p1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C++ considera gli iteratori come una </a:t>
            </a:r>
            <a:r>
              <a:rPr b="1" lang="it">
                <a:solidFill>
                  <a:srgbClr val="0B5394"/>
                </a:solidFill>
              </a:rPr>
              <a:t>versione generalizzata dei puntatori</a:t>
            </a:r>
            <a:endParaRPr b="1">
              <a:solidFill>
                <a:srgbClr val="0B5394"/>
              </a:solidFill>
            </a:endParaRPr>
          </a:p>
          <a:p>
            <a:pPr indent="-317500" lvl="1" marL="914400" rtl="0" algn="l">
              <a:spcBef>
                <a:spcPts val="0"/>
              </a:spcBef>
              <a:spcAft>
                <a:spcPts val="0"/>
              </a:spcAft>
              <a:buSzPts val="1400"/>
              <a:buChar char="○"/>
            </a:pPr>
            <a:r>
              <a:rPr lang="it"/>
              <a:t>L'astrazione di partenza è legata a come vengono visitati gli array in C/C++, sfruttando l'aritmetica dei puntatori</a:t>
            </a:r>
            <a:endParaRPr/>
          </a:p>
          <a:p>
            <a:pPr indent="0" lvl="0" marL="0" rtl="0" algn="l">
              <a:spcBef>
                <a:spcPts val="1200"/>
              </a:spcBef>
              <a:spcAft>
                <a:spcPts val="1200"/>
              </a:spcAft>
              <a:buNone/>
            </a:pPr>
            <a:r>
              <a:t/>
            </a:r>
            <a:endParaRPr/>
          </a:p>
        </p:txBody>
      </p:sp>
      <p:sp>
        <p:nvSpPr>
          <p:cNvPr id="89" name="Google Shape;89;p1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90" name="Google Shape;90;p17"/>
          <p:cNvSpPr txBox="1"/>
          <p:nvPr/>
        </p:nvSpPr>
        <p:spPr>
          <a:xfrm>
            <a:off x="354150" y="2415175"/>
            <a:ext cx="4218000" cy="25551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class C;</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C array[10];</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C *iter = array; </a:t>
            </a:r>
            <a:r>
              <a:rPr lang="it" sz="1100">
                <a:latin typeface="Consolas"/>
                <a:ea typeface="Consolas"/>
                <a:cs typeface="Consolas"/>
                <a:sym typeface="Consolas"/>
              </a:rPr>
              <a:t>//puntatore al primo elemento</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C *end = array + 10;</a:t>
            </a:r>
            <a:r>
              <a:rPr lang="it" sz="1100">
                <a:latin typeface="Consolas"/>
                <a:ea typeface="Consolas"/>
                <a:cs typeface="Consolas"/>
                <a:sym typeface="Consolas"/>
              </a:rPr>
              <a:t>//puntatore oltre l'ultimo</a:t>
            </a:r>
            <a:endParaRPr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for( ; iter != end; iter++){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C&amp; elem = *iter;</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	//… opero su elem</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91" name="Google Shape;91;p17"/>
          <p:cNvSpPr txBox="1"/>
          <p:nvPr/>
        </p:nvSpPr>
        <p:spPr>
          <a:xfrm>
            <a:off x="4692475" y="2415175"/>
            <a:ext cx="4218000" cy="25551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class C;</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vector&lt;C&gt; v(10);</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vector&lt;C&gt;::iterator iter = v.begin();</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vector&lt;C&gt;::iterator end = v.end();</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for( ; iter != end; iter++)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C&amp; elem = *iter;</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 opero su elem</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in C++</a:t>
            </a:r>
            <a:endParaRPr/>
          </a:p>
        </p:txBody>
      </p:sp>
      <p:sp>
        <p:nvSpPr>
          <p:cNvPr id="97" name="Google Shape;97;p18"/>
          <p:cNvSpPr txBox="1"/>
          <p:nvPr>
            <p:ph idx="1" type="body"/>
          </p:nvPr>
        </p:nvSpPr>
        <p:spPr>
          <a:xfrm>
            <a:off x="311700" y="1280525"/>
            <a:ext cx="8520600" cy="3865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C++, un iteratore è definito in modo “implicito”, senza assegnargli  un tipo specifico</a:t>
            </a:r>
            <a:endParaRPr/>
          </a:p>
          <a:p>
            <a:pPr indent="-317500" lvl="1" marL="914400" rtl="0" algn="l">
              <a:spcBef>
                <a:spcPts val="0"/>
              </a:spcBef>
              <a:spcAft>
                <a:spcPts val="0"/>
              </a:spcAft>
              <a:buSzPts val="1400"/>
              <a:buChar char="○"/>
            </a:pPr>
            <a:r>
              <a:rPr lang="it"/>
              <a:t>Un iteratore, nel caso più semplice, è un oggetto che può essere dereferenziato (per accedere al valore corrente), incrementato (per passare al successivo) e confrontato con un’istanza della stessa classe (per sapere se si è raggiunto il fondo)</a:t>
            </a:r>
            <a:endParaRPr/>
          </a:p>
          <a:p>
            <a:pPr indent="-342900" lvl="0" marL="457200" rtl="0" algn="l">
              <a:spcBef>
                <a:spcPts val="0"/>
              </a:spcBef>
              <a:spcAft>
                <a:spcPts val="0"/>
              </a:spcAft>
              <a:buSzPts val="1800"/>
              <a:buChar char="●"/>
            </a:pPr>
            <a:r>
              <a:rPr lang="it"/>
              <a:t>Di conseguenza, ogni contenitore mette a disposizione il proprio tipo specifico di iteratore</a:t>
            </a:r>
            <a:endParaRPr/>
          </a:p>
          <a:p>
            <a:pPr indent="-317500" lvl="1" marL="914400" rtl="0" algn="l">
              <a:spcBef>
                <a:spcPts val="0"/>
              </a:spcBef>
              <a:spcAft>
                <a:spcPts val="0"/>
              </a:spcAft>
              <a:buSzPts val="1400"/>
              <a:buChar char="○"/>
            </a:pPr>
            <a:r>
              <a:rPr lang="it"/>
              <a:t>Operatori di tipo diverso non sono tra loro interoperabili </a:t>
            </a:r>
            <a:endParaRPr/>
          </a:p>
          <a:p>
            <a:pPr indent="-317500" lvl="1" marL="914400" rtl="0" algn="l">
              <a:spcBef>
                <a:spcPts val="0"/>
              </a:spcBef>
              <a:spcAft>
                <a:spcPts val="0"/>
              </a:spcAft>
              <a:buSzPts val="1400"/>
              <a:buChar char="○"/>
            </a:pPr>
            <a:r>
              <a:rPr lang="it"/>
              <a:t>Tecnica del “duck typing”: </a:t>
            </a:r>
            <a:r>
              <a:rPr i="1" lang="it"/>
              <a:t>if it walks like a duck and it quacks like a duck, then it must be a duck</a:t>
            </a:r>
            <a:endParaRPr i="1"/>
          </a:p>
          <a:p>
            <a:pPr indent="-342900" lvl="0" marL="457200" rtl="0" algn="l">
              <a:spcBef>
                <a:spcPts val="0"/>
              </a:spcBef>
              <a:spcAft>
                <a:spcPts val="0"/>
              </a:spcAft>
              <a:buSzPts val="1800"/>
              <a:buChar char="●"/>
            </a:pPr>
            <a:r>
              <a:rPr lang="it"/>
              <a:t>E' possibile creare iteratori su misura per una specifica struttura dati avendo cura di definire una classe che implementi i metodi base necessari all'astrazione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operator*()</a:t>
            </a:r>
            <a:r>
              <a:rPr lang="it"/>
              <a:t>, </a:t>
            </a:r>
            <a:r>
              <a:rPr b="1" lang="it">
                <a:solidFill>
                  <a:srgbClr val="0B5394"/>
                </a:solidFill>
                <a:latin typeface="Consolas"/>
                <a:ea typeface="Consolas"/>
                <a:cs typeface="Consolas"/>
                <a:sym typeface="Consolas"/>
              </a:rPr>
              <a:t>operator-&gt;()</a:t>
            </a:r>
            <a:r>
              <a:rPr lang="it"/>
              <a:t>, </a:t>
            </a:r>
            <a:r>
              <a:rPr b="1" lang="it">
                <a:solidFill>
                  <a:srgbClr val="0B5394"/>
                </a:solidFill>
                <a:latin typeface="Consolas"/>
                <a:ea typeface="Consolas"/>
                <a:cs typeface="Consolas"/>
                <a:sym typeface="Consolas"/>
              </a:rPr>
              <a:t>operator==(</a:t>
            </a:r>
            <a:r>
              <a:rPr lang="it" sz="1800">
                <a:latin typeface="Consolas"/>
                <a:ea typeface="Consolas"/>
                <a:cs typeface="Consolas"/>
                <a:sym typeface="Consolas"/>
              </a:rPr>
              <a:t>…</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operator!(</a:t>
            </a:r>
            <a:r>
              <a:rPr lang="it" sz="1800">
                <a:latin typeface="Consolas"/>
                <a:ea typeface="Consolas"/>
                <a:cs typeface="Consolas"/>
                <a:sym typeface="Consolas"/>
              </a:rPr>
              <a:t>…</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operator++()</a:t>
            </a:r>
            <a:r>
              <a:rPr lang="it"/>
              <a:t> </a:t>
            </a:r>
            <a:endParaRPr/>
          </a:p>
        </p:txBody>
      </p:sp>
      <p:sp>
        <p:nvSpPr>
          <p:cNvPr id="98" name="Google Shape;98;p1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4" name="Google Shape;104;p19"/>
          <p:cNvSpPr txBox="1"/>
          <p:nvPr/>
        </p:nvSpPr>
        <p:spPr>
          <a:xfrm>
            <a:off x="445325" y="74225"/>
            <a:ext cx="8374500" cy="51411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a:latin typeface="Consolas"/>
                <a:ea typeface="Consolas"/>
                <a:cs typeface="Consolas"/>
                <a:sym typeface="Consolas"/>
              </a:rPr>
              <a:t>template&lt;long FROM, long TO&gt;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class </a:t>
            </a:r>
            <a:r>
              <a:rPr b="1" lang="it">
                <a:solidFill>
                  <a:srgbClr val="0B5394"/>
                </a:solidFill>
                <a:latin typeface="Consolas"/>
                <a:ea typeface="Consolas"/>
                <a:cs typeface="Consolas"/>
                <a:sym typeface="Consolas"/>
              </a:rPr>
              <a:t>MyRange</a:t>
            </a:r>
            <a:r>
              <a:rPr lang="it">
                <a:latin typeface="Consolas"/>
                <a:ea typeface="Consolas"/>
                <a:cs typeface="Consolas"/>
                <a:sym typeface="Consolas"/>
              </a:rPr>
              <a:t> { // rappresenta l’intervallo di valori tra FROM e TO (escluso)</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public:</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class </a:t>
            </a:r>
            <a:r>
              <a:rPr b="1" lang="it">
                <a:solidFill>
                  <a:srgbClr val="0B5394"/>
                </a:solidFill>
                <a:latin typeface="Consolas"/>
                <a:ea typeface="Consolas"/>
                <a:cs typeface="Consolas"/>
                <a:sym typeface="Consolas"/>
              </a:rPr>
              <a:t>iterator</a:t>
            </a: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using </a:t>
            </a:r>
            <a:r>
              <a:rPr lang="it">
                <a:solidFill>
                  <a:schemeClr val="dk1"/>
                </a:solidFill>
                <a:latin typeface="Consolas"/>
                <a:ea typeface="Consolas"/>
                <a:cs typeface="Consolas"/>
                <a:sym typeface="Consolas"/>
              </a:rPr>
              <a:t>iterator_category = std::input_iterator_tag;</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using value_type = long;</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using difference_type = long;</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using pointer = const long*;</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solidFill>
                  <a:schemeClr val="dk1"/>
                </a:solidFill>
                <a:latin typeface="Consolas"/>
                <a:ea typeface="Consolas"/>
                <a:cs typeface="Consolas"/>
                <a:sym typeface="Consolas"/>
              </a:rPr>
              <a:t>        using reference = long;</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long num = FROM; // </a:t>
            </a:r>
            <a:r>
              <a:rPr b="1" lang="it">
                <a:solidFill>
                  <a:srgbClr val="0B5394"/>
                </a:solidFill>
                <a:latin typeface="Consolas"/>
                <a:ea typeface="Consolas"/>
                <a:cs typeface="Consolas"/>
                <a:sym typeface="Consolas"/>
              </a:rPr>
              <a:t>STATO DELL’ITERATORE</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public:</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explicit </a:t>
            </a:r>
            <a:r>
              <a:rPr b="1" lang="it">
                <a:latin typeface="Consolas"/>
                <a:ea typeface="Consolas"/>
                <a:cs typeface="Consolas"/>
                <a:sym typeface="Consolas"/>
              </a:rPr>
              <a:t>iterator</a:t>
            </a:r>
            <a:r>
              <a:rPr lang="it">
                <a:latin typeface="Consolas"/>
                <a:ea typeface="Consolas"/>
                <a:cs typeface="Consolas"/>
                <a:sym typeface="Consolas"/>
              </a:rPr>
              <a:t>(long _num) : num(_num)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iterator&amp; </a:t>
            </a:r>
            <a:r>
              <a:rPr b="1" lang="it">
                <a:solidFill>
                  <a:schemeClr val="dk1"/>
                </a:solidFill>
                <a:latin typeface="Consolas"/>
                <a:ea typeface="Consolas"/>
                <a:cs typeface="Consolas"/>
                <a:sym typeface="Consolas"/>
              </a:rPr>
              <a:t>operator++</a:t>
            </a:r>
            <a:r>
              <a:rPr lang="it">
                <a:latin typeface="Consolas"/>
                <a:ea typeface="Consolas"/>
                <a:cs typeface="Consolas"/>
                <a:sym typeface="Consolas"/>
              </a:rPr>
              <a:t>() {num = TO &gt;= FROM ? num + 1: num - 1; return *this;}</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iterator </a:t>
            </a:r>
            <a:r>
              <a:rPr b="1" lang="it">
                <a:latin typeface="Consolas"/>
                <a:ea typeface="Consolas"/>
                <a:cs typeface="Consolas"/>
                <a:sym typeface="Consolas"/>
              </a:rPr>
              <a:t>operator++</a:t>
            </a:r>
            <a:r>
              <a:rPr lang="it">
                <a:latin typeface="Consolas"/>
                <a:ea typeface="Consolas"/>
                <a:cs typeface="Consolas"/>
                <a:sym typeface="Consolas"/>
              </a:rPr>
              <a:t>(int) {iterator retval = *this; ++(*this); </a:t>
            </a:r>
            <a:br>
              <a:rPr lang="it">
                <a:latin typeface="Consolas"/>
                <a:ea typeface="Consolas"/>
                <a:cs typeface="Consolas"/>
                <a:sym typeface="Consolas"/>
              </a:rPr>
            </a:br>
            <a:r>
              <a:rPr lang="it">
                <a:latin typeface="Consolas"/>
                <a:ea typeface="Consolas"/>
                <a:cs typeface="Consolas"/>
                <a:sym typeface="Consolas"/>
              </a:rPr>
              <a:t>                                  return retval;}</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bool </a:t>
            </a:r>
            <a:r>
              <a:rPr b="1" lang="it">
                <a:latin typeface="Consolas"/>
                <a:ea typeface="Consolas"/>
                <a:cs typeface="Consolas"/>
                <a:sym typeface="Consolas"/>
              </a:rPr>
              <a:t>operator==</a:t>
            </a:r>
            <a:r>
              <a:rPr lang="it">
                <a:latin typeface="Consolas"/>
                <a:ea typeface="Consolas"/>
                <a:cs typeface="Consolas"/>
                <a:sym typeface="Consolas"/>
              </a:rPr>
              <a:t>(iterator other) const {return num == other.num;}</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bool </a:t>
            </a:r>
            <a:r>
              <a:rPr b="1" lang="it">
                <a:latin typeface="Consolas"/>
                <a:ea typeface="Consolas"/>
                <a:cs typeface="Consolas"/>
                <a:sym typeface="Consolas"/>
              </a:rPr>
              <a:t>operator!=</a:t>
            </a:r>
            <a:r>
              <a:rPr lang="it">
                <a:latin typeface="Consolas"/>
                <a:ea typeface="Consolas"/>
                <a:cs typeface="Consolas"/>
                <a:sym typeface="Consolas"/>
              </a:rPr>
              <a:t>(iterator other) const {return !(*this == other);}</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reference </a:t>
            </a:r>
            <a:r>
              <a:rPr b="1" lang="it">
                <a:latin typeface="Consolas"/>
                <a:ea typeface="Consolas"/>
                <a:cs typeface="Consolas"/>
                <a:sym typeface="Consolas"/>
              </a:rPr>
              <a:t>operator*</a:t>
            </a:r>
            <a:r>
              <a:rPr lang="it">
                <a:latin typeface="Consolas"/>
                <a:ea typeface="Consolas"/>
                <a:cs typeface="Consolas"/>
                <a:sym typeface="Consolas"/>
              </a:rPr>
              <a:t>() const {return num;}</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iterator begin() {return iterator(FROM);}</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iterator end() {return iterator(TO &gt;= FROM? TO+1 : TO-1);}</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a:t>
            </a:r>
            <a:endParaRPr>
              <a:latin typeface="Consolas"/>
              <a:ea typeface="Consolas"/>
              <a:cs typeface="Consolas"/>
              <a:sym typeface="Consolas"/>
            </a:endParaRPr>
          </a:p>
        </p:txBody>
      </p:sp>
      <p:sp>
        <p:nvSpPr>
          <p:cNvPr id="105" name="Google Shape;105;p19"/>
          <p:cNvSpPr txBox="1"/>
          <p:nvPr/>
        </p:nvSpPr>
        <p:spPr>
          <a:xfrm>
            <a:off x="7817835" y="74215"/>
            <a:ext cx="1002000" cy="554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it" sz="2400">
                <a:solidFill>
                  <a:srgbClr val="980000"/>
                </a:solidFill>
              </a:rPr>
              <a:t>C++</a:t>
            </a:r>
            <a:endParaRPr sz="2400">
              <a:solidFill>
                <a:srgbClr val="98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p:nvPr/>
        </p:nvSpPr>
        <p:spPr>
          <a:xfrm>
            <a:off x="4334400" y="1175738"/>
            <a:ext cx="4497900" cy="3842100"/>
          </a:xfrm>
          <a:prstGeom prst="roundRect">
            <a:avLst>
              <a:gd fmla="val 16667" name="adj"/>
            </a:avLst>
          </a:prstGeom>
          <a:noFill/>
          <a:ln cap="flat" cmpd="sng" w="12700">
            <a:solidFill>
              <a:srgbClr val="502651"/>
            </a:solidFill>
            <a:prstDash val="dash"/>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Times New Roman"/>
              <a:buNone/>
            </a:pPr>
            <a:r>
              <a:t/>
            </a:r>
            <a:endParaRPr b="0" i="0" sz="1600" u="none" cap="none" strike="noStrike">
              <a:solidFill>
                <a:srgbClr val="A5A5A5"/>
              </a:solidFill>
              <a:latin typeface="Arial"/>
              <a:ea typeface="Arial"/>
              <a:cs typeface="Arial"/>
              <a:sym typeface="Arial"/>
            </a:endParaRPr>
          </a:p>
        </p:txBody>
      </p:sp>
      <p:sp>
        <p:nvSpPr>
          <p:cNvPr id="111" name="Google Shape;111;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in C++20</a:t>
            </a:r>
            <a:endParaRPr/>
          </a:p>
        </p:txBody>
      </p:sp>
      <p:sp>
        <p:nvSpPr>
          <p:cNvPr id="112" name="Google Shape;112;p2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13" name="Google Shape;113;p20"/>
          <p:cNvSpPr/>
          <p:nvPr/>
        </p:nvSpPr>
        <p:spPr>
          <a:xfrm>
            <a:off x="6467559" y="2690827"/>
            <a:ext cx="16206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forward_iterator</a:t>
            </a:r>
            <a:endParaRPr b="0" i="0" sz="1600" u="none" cap="none" strike="noStrike">
              <a:solidFill>
                <a:srgbClr val="000000"/>
              </a:solidFill>
              <a:latin typeface="Arial"/>
              <a:ea typeface="Arial"/>
              <a:cs typeface="Arial"/>
              <a:sym typeface="Arial"/>
            </a:endParaRPr>
          </a:p>
        </p:txBody>
      </p:sp>
      <p:sp>
        <p:nvSpPr>
          <p:cNvPr id="114" name="Google Shape;114;p20"/>
          <p:cNvSpPr/>
          <p:nvPr/>
        </p:nvSpPr>
        <p:spPr>
          <a:xfrm>
            <a:off x="6587784" y="2106964"/>
            <a:ext cx="13803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input_iterator</a:t>
            </a:r>
            <a:endParaRPr b="0" i="0" sz="1600" u="none" cap="none" strike="noStrike">
              <a:solidFill>
                <a:srgbClr val="000000"/>
              </a:solidFill>
              <a:latin typeface="Arial"/>
              <a:ea typeface="Arial"/>
              <a:cs typeface="Arial"/>
              <a:sym typeface="Arial"/>
            </a:endParaRPr>
          </a:p>
        </p:txBody>
      </p:sp>
      <p:sp>
        <p:nvSpPr>
          <p:cNvPr id="115" name="Google Shape;115;p20"/>
          <p:cNvSpPr/>
          <p:nvPr/>
        </p:nvSpPr>
        <p:spPr>
          <a:xfrm>
            <a:off x="6263977" y="3274690"/>
            <a:ext cx="20277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bidirectional_iterator</a:t>
            </a:r>
            <a:endParaRPr b="0" i="0" sz="1600" u="none" cap="none" strike="noStrike">
              <a:solidFill>
                <a:srgbClr val="000000"/>
              </a:solidFill>
              <a:latin typeface="Arial"/>
              <a:ea typeface="Arial"/>
              <a:cs typeface="Arial"/>
              <a:sym typeface="Arial"/>
            </a:endParaRPr>
          </a:p>
        </p:txBody>
      </p:sp>
      <p:sp>
        <p:nvSpPr>
          <p:cNvPr id="116" name="Google Shape;116;p20"/>
          <p:cNvSpPr/>
          <p:nvPr/>
        </p:nvSpPr>
        <p:spPr>
          <a:xfrm>
            <a:off x="6086044" y="3858553"/>
            <a:ext cx="23838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random_access_iterator</a:t>
            </a:r>
            <a:endParaRPr b="0" i="0" sz="1600" u="none" cap="none" strike="noStrike">
              <a:solidFill>
                <a:srgbClr val="000000"/>
              </a:solidFill>
              <a:latin typeface="Arial"/>
              <a:ea typeface="Arial"/>
              <a:cs typeface="Arial"/>
              <a:sym typeface="Arial"/>
            </a:endParaRPr>
          </a:p>
        </p:txBody>
      </p:sp>
      <p:sp>
        <p:nvSpPr>
          <p:cNvPr id="117" name="Google Shape;117;p20"/>
          <p:cNvSpPr/>
          <p:nvPr/>
        </p:nvSpPr>
        <p:spPr>
          <a:xfrm>
            <a:off x="6314472" y="4442416"/>
            <a:ext cx="19269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contiguous_iterator</a:t>
            </a:r>
            <a:endParaRPr b="0" i="0" sz="1600" u="none" cap="none" strike="noStrike">
              <a:solidFill>
                <a:srgbClr val="000000"/>
              </a:solidFill>
              <a:latin typeface="Arial"/>
              <a:ea typeface="Arial"/>
              <a:cs typeface="Arial"/>
              <a:sym typeface="Arial"/>
            </a:endParaRPr>
          </a:p>
        </p:txBody>
      </p:sp>
      <p:sp>
        <p:nvSpPr>
          <p:cNvPr id="118" name="Google Shape;118;p20"/>
          <p:cNvSpPr/>
          <p:nvPr/>
        </p:nvSpPr>
        <p:spPr>
          <a:xfrm>
            <a:off x="4571996" y="2106967"/>
            <a:ext cx="15069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output_iterator</a:t>
            </a:r>
            <a:endParaRPr b="0" i="0" sz="1600" u="none" cap="none" strike="noStrike">
              <a:solidFill>
                <a:srgbClr val="000000"/>
              </a:solidFill>
              <a:latin typeface="Arial"/>
              <a:ea typeface="Arial"/>
              <a:cs typeface="Arial"/>
              <a:sym typeface="Arial"/>
            </a:endParaRPr>
          </a:p>
        </p:txBody>
      </p:sp>
      <p:cxnSp>
        <p:nvCxnSpPr>
          <p:cNvPr id="119" name="Google Shape;119;p20"/>
          <p:cNvCxnSpPr>
            <a:stCxn id="113" idx="0"/>
            <a:endCxn id="114" idx="2"/>
          </p:cNvCxnSpPr>
          <p:nvPr/>
        </p:nvCxnSpPr>
        <p:spPr>
          <a:xfrm rot="10800000">
            <a:off x="7277859" y="2443027"/>
            <a:ext cx="0" cy="247800"/>
          </a:xfrm>
          <a:prstGeom prst="straightConnector1">
            <a:avLst/>
          </a:prstGeom>
          <a:noFill/>
          <a:ln cap="flat" cmpd="sng" w="9525">
            <a:solidFill>
              <a:srgbClr val="53548A"/>
            </a:solidFill>
            <a:prstDash val="solid"/>
            <a:round/>
            <a:headEnd len="sm" w="sm" type="none"/>
            <a:tailEnd len="med" w="med" type="triangle"/>
          </a:ln>
        </p:spPr>
      </p:cxnSp>
      <p:cxnSp>
        <p:nvCxnSpPr>
          <p:cNvPr id="120" name="Google Shape;120;p20"/>
          <p:cNvCxnSpPr>
            <a:stCxn id="115" idx="0"/>
            <a:endCxn id="113" idx="2"/>
          </p:cNvCxnSpPr>
          <p:nvPr/>
        </p:nvCxnSpPr>
        <p:spPr>
          <a:xfrm rot="10800000">
            <a:off x="7277827" y="3026890"/>
            <a:ext cx="0" cy="247800"/>
          </a:xfrm>
          <a:prstGeom prst="straightConnector1">
            <a:avLst/>
          </a:prstGeom>
          <a:noFill/>
          <a:ln cap="flat" cmpd="sng" w="9525">
            <a:solidFill>
              <a:srgbClr val="53548A"/>
            </a:solidFill>
            <a:prstDash val="solid"/>
            <a:round/>
            <a:headEnd len="sm" w="sm" type="none"/>
            <a:tailEnd len="med" w="med" type="triangle"/>
          </a:ln>
        </p:spPr>
      </p:cxnSp>
      <p:cxnSp>
        <p:nvCxnSpPr>
          <p:cNvPr id="121" name="Google Shape;121;p20"/>
          <p:cNvCxnSpPr>
            <a:stCxn id="116" idx="0"/>
            <a:endCxn id="115" idx="2"/>
          </p:cNvCxnSpPr>
          <p:nvPr/>
        </p:nvCxnSpPr>
        <p:spPr>
          <a:xfrm rot="10800000">
            <a:off x="7277944" y="3610753"/>
            <a:ext cx="0" cy="247800"/>
          </a:xfrm>
          <a:prstGeom prst="straightConnector1">
            <a:avLst/>
          </a:prstGeom>
          <a:noFill/>
          <a:ln cap="flat" cmpd="sng" w="9525">
            <a:solidFill>
              <a:srgbClr val="53548A"/>
            </a:solidFill>
            <a:prstDash val="solid"/>
            <a:round/>
            <a:headEnd len="sm" w="sm" type="none"/>
            <a:tailEnd len="med" w="med" type="triangle"/>
          </a:ln>
        </p:spPr>
      </p:cxnSp>
      <p:cxnSp>
        <p:nvCxnSpPr>
          <p:cNvPr id="122" name="Google Shape;122;p20"/>
          <p:cNvCxnSpPr>
            <a:stCxn id="117" idx="0"/>
            <a:endCxn id="116" idx="2"/>
          </p:cNvCxnSpPr>
          <p:nvPr/>
        </p:nvCxnSpPr>
        <p:spPr>
          <a:xfrm rot="10800000">
            <a:off x="7277922" y="4194616"/>
            <a:ext cx="0" cy="247800"/>
          </a:xfrm>
          <a:prstGeom prst="straightConnector1">
            <a:avLst/>
          </a:prstGeom>
          <a:noFill/>
          <a:ln cap="flat" cmpd="sng" w="9525">
            <a:solidFill>
              <a:srgbClr val="53548A"/>
            </a:solidFill>
            <a:prstDash val="solid"/>
            <a:round/>
            <a:headEnd len="sm" w="sm" type="none"/>
            <a:tailEnd len="med" w="med" type="triangle"/>
          </a:ln>
        </p:spPr>
      </p:cxnSp>
      <p:sp>
        <p:nvSpPr>
          <p:cNvPr id="123" name="Google Shape;123;p20"/>
          <p:cNvSpPr/>
          <p:nvPr/>
        </p:nvSpPr>
        <p:spPr>
          <a:xfrm>
            <a:off x="6927758" y="4881682"/>
            <a:ext cx="1093500" cy="371700"/>
          </a:xfrm>
          <a:prstGeom prst="roundRect">
            <a:avLst>
              <a:gd fmla="val 16667" name="adj"/>
            </a:avLst>
          </a:prstGeom>
          <a:solidFill>
            <a:srgbClr val="FFFFFF"/>
          </a:solidFill>
          <a:ln cap="flat" cmpd="sng" w="25400">
            <a:solidFill>
              <a:srgbClr val="C4652D"/>
            </a:solidFill>
            <a:prstDash val="solid"/>
            <a:round/>
            <a:headEnd len="sm" w="sm" type="none"/>
            <a:tailEnd len="sm" w="sm" type="none"/>
          </a:ln>
        </p:spPr>
        <p:txBody>
          <a:bodyPr anchorCtr="0" anchor="ctr" bIns="44450" lIns="90475" spcFirstLastPara="1" rIns="90475" wrap="square" tIns="44450">
            <a:noAutofit/>
          </a:bodyPr>
          <a:lstStyle/>
          <a:p>
            <a:pPr indent="0" lvl="0" marL="0" marR="0" rtl="0" algn="l">
              <a:lnSpc>
                <a:spcPct val="100000"/>
              </a:lnSpc>
              <a:spcBef>
                <a:spcPts val="0"/>
              </a:spcBef>
              <a:spcAft>
                <a:spcPts val="0"/>
              </a:spcAft>
              <a:buClr>
                <a:srgbClr val="000000"/>
              </a:buClr>
              <a:buSzPts val="1600"/>
              <a:buFont typeface="Arial"/>
              <a:buNone/>
            </a:pPr>
            <a:r>
              <a:rPr b="0" i="0" lang="it" sz="1600" u="none" cap="none" strike="noStrike">
                <a:solidFill>
                  <a:srgbClr val="000000"/>
                </a:solidFill>
                <a:latin typeface="Arial"/>
                <a:ea typeface="Arial"/>
                <a:cs typeface="Arial"/>
                <a:sym typeface="Arial"/>
              </a:rPr>
              <a:t>&lt;iterator&gt;</a:t>
            </a:r>
            <a:endParaRPr/>
          </a:p>
        </p:txBody>
      </p:sp>
      <p:sp>
        <p:nvSpPr>
          <p:cNvPr id="124" name="Google Shape;124;p20"/>
          <p:cNvSpPr txBox="1"/>
          <p:nvPr>
            <p:ph idx="1" type="body"/>
          </p:nvPr>
        </p:nvSpPr>
        <p:spPr>
          <a:xfrm>
            <a:off x="311700" y="1280528"/>
            <a:ext cx="3999900" cy="3795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it"/>
              <a:t>A partire dalla versione C++20, è stata introdotta una tassonomia di concept, volta a descrivere requisiti via via più stringenti su cosa possa essere considerato un iteratore</a:t>
            </a:r>
            <a:endParaRPr/>
          </a:p>
          <a:p>
            <a:pPr indent="-304800" lvl="1" marL="914400" rtl="0" algn="l">
              <a:spcBef>
                <a:spcPts val="0"/>
              </a:spcBef>
              <a:spcAft>
                <a:spcPts val="0"/>
              </a:spcAft>
              <a:buSzPts val="1200"/>
              <a:buChar char="○"/>
            </a:pPr>
            <a:r>
              <a:rPr lang="it"/>
              <a:t>Il caso più generico richiede l’incrementabilità (</a:t>
            </a:r>
            <a:r>
              <a:rPr lang="it">
                <a:solidFill>
                  <a:srgbClr val="0B5394"/>
                </a:solidFill>
                <a:latin typeface="Consolas"/>
                <a:ea typeface="Consolas"/>
                <a:cs typeface="Consolas"/>
                <a:sym typeface="Consolas"/>
              </a:rPr>
              <a:t>it++</a:t>
            </a:r>
            <a:r>
              <a:rPr lang="it"/>
              <a:t>) e la dereferenziabilità </a:t>
            </a:r>
            <a:r>
              <a:rPr lang="it"/>
              <a:t>(</a:t>
            </a:r>
            <a:r>
              <a:rPr lang="it">
                <a:solidFill>
                  <a:srgbClr val="0B5394"/>
                </a:solidFill>
                <a:latin typeface="Consolas"/>
                <a:ea typeface="Consolas"/>
                <a:cs typeface="Consolas"/>
                <a:sym typeface="Consolas"/>
              </a:rPr>
              <a:t>*it</a:t>
            </a:r>
            <a:r>
              <a:rPr lang="it"/>
              <a:t>) </a:t>
            </a:r>
            <a:endParaRPr/>
          </a:p>
          <a:p>
            <a:pPr indent="-304800" lvl="1" marL="914400" rtl="0" algn="l">
              <a:spcBef>
                <a:spcPts val="0"/>
              </a:spcBef>
              <a:spcAft>
                <a:spcPts val="0"/>
              </a:spcAft>
              <a:buSzPts val="1200"/>
              <a:buChar char="○"/>
            </a:pPr>
            <a:r>
              <a:rPr b="1" lang="it">
                <a:solidFill>
                  <a:srgbClr val="0B5394"/>
                </a:solidFill>
                <a:latin typeface="Consolas"/>
                <a:ea typeface="Consolas"/>
                <a:cs typeface="Consolas"/>
                <a:sym typeface="Consolas"/>
              </a:rPr>
              <a:t>input_iterator</a:t>
            </a:r>
            <a:r>
              <a:rPr lang="it"/>
              <a:t> si distingue da </a:t>
            </a:r>
            <a:r>
              <a:rPr b="1" lang="it">
                <a:solidFill>
                  <a:srgbClr val="0B5394"/>
                </a:solidFill>
                <a:latin typeface="Consolas"/>
                <a:ea typeface="Consolas"/>
                <a:cs typeface="Consolas"/>
                <a:sym typeface="Consolas"/>
              </a:rPr>
              <a:t>output_iterator</a:t>
            </a:r>
            <a:r>
              <a:rPr lang="it"/>
              <a:t> perché il valore dereferenziato (</a:t>
            </a:r>
            <a:r>
              <a:rPr lang="it">
                <a:solidFill>
                  <a:srgbClr val="0B5394"/>
                </a:solidFill>
                <a:latin typeface="Consolas"/>
                <a:ea typeface="Consolas"/>
                <a:cs typeface="Consolas"/>
                <a:sym typeface="Consolas"/>
              </a:rPr>
              <a:t>T v= *it;</a:t>
            </a:r>
            <a:r>
              <a:rPr lang="it"/>
              <a:t>) </a:t>
            </a:r>
            <a:r>
              <a:rPr lang="it"/>
              <a:t>può essere letto piuttosto che assegnato ( </a:t>
            </a:r>
            <a:r>
              <a:rPr lang="it">
                <a:solidFill>
                  <a:srgbClr val="0B5394"/>
                </a:solidFill>
                <a:latin typeface="Consolas"/>
                <a:ea typeface="Consolas"/>
                <a:cs typeface="Consolas"/>
                <a:sym typeface="Consolas"/>
              </a:rPr>
              <a:t>*it = v;</a:t>
            </a:r>
            <a:r>
              <a:rPr lang="it"/>
              <a:t>) </a:t>
            </a:r>
            <a:endParaRPr/>
          </a:p>
          <a:p>
            <a:pPr indent="-304800" lvl="1" marL="914400" rtl="0" algn="l">
              <a:spcBef>
                <a:spcPts val="0"/>
              </a:spcBef>
              <a:spcAft>
                <a:spcPts val="0"/>
              </a:spcAft>
              <a:buSzPts val="1200"/>
              <a:buChar char="○"/>
            </a:pPr>
            <a:r>
              <a:rPr b="1" lang="it">
                <a:solidFill>
                  <a:srgbClr val="0B5394"/>
                </a:solidFill>
                <a:latin typeface="Consolas"/>
                <a:ea typeface="Consolas"/>
                <a:cs typeface="Consolas"/>
                <a:sym typeface="Consolas"/>
              </a:rPr>
              <a:t>forward_iterator</a:t>
            </a:r>
            <a:r>
              <a:rPr lang="it"/>
              <a:t> aggiunge la confrontabilità tra iteratori della stessa classe (</a:t>
            </a:r>
            <a:r>
              <a:rPr lang="it">
                <a:solidFill>
                  <a:srgbClr val="0B5394"/>
                </a:solidFill>
                <a:latin typeface="Consolas"/>
                <a:ea typeface="Consolas"/>
                <a:cs typeface="Consolas"/>
                <a:sym typeface="Consolas"/>
              </a:rPr>
              <a:t>it1==it2</a:t>
            </a:r>
            <a:r>
              <a:rPr lang="it"/>
              <a:t>)</a:t>
            </a:r>
            <a:endParaRPr/>
          </a:p>
          <a:p>
            <a:pPr indent="-304800" lvl="1" marL="914400" marR="0" rtl="0" algn="l">
              <a:lnSpc>
                <a:spcPct val="115000"/>
              </a:lnSpc>
              <a:spcBef>
                <a:spcPts val="0"/>
              </a:spcBef>
              <a:spcAft>
                <a:spcPts val="0"/>
              </a:spcAft>
              <a:buSzPts val="1200"/>
              <a:buChar char="○"/>
            </a:pPr>
            <a:r>
              <a:rPr b="1" lang="it">
                <a:solidFill>
                  <a:srgbClr val="0B5394"/>
                </a:solidFill>
                <a:latin typeface="Consolas"/>
                <a:ea typeface="Consolas"/>
                <a:cs typeface="Consolas"/>
                <a:sym typeface="Consolas"/>
              </a:rPr>
              <a:t>bidirectional_iterator</a:t>
            </a:r>
            <a:r>
              <a:rPr lang="it"/>
              <a:t> aggiunge la decrementabilità (</a:t>
            </a:r>
            <a:r>
              <a:rPr lang="it">
                <a:solidFill>
                  <a:srgbClr val="0B5394"/>
                </a:solidFill>
                <a:latin typeface="Consolas"/>
                <a:ea typeface="Consolas"/>
                <a:cs typeface="Consolas"/>
                <a:sym typeface="Consolas"/>
              </a:rPr>
              <a:t>it--</a:t>
            </a:r>
            <a:r>
              <a:rPr lang="it"/>
              <a:t>) </a:t>
            </a:r>
            <a:endParaRPr/>
          </a:p>
          <a:p>
            <a:pPr indent="-304800" lvl="1" marL="914400" rtl="0" algn="l">
              <a:spcBef>
                <a:spcPts val="0"/>
              </a:spcBef>
              <a:spcAft>
                <a:spcPts val="0"/>
              </a:spcAft>
              <a:buSzPts val="1200"/>
              <a:buChar char="○"/>
            </a:pPr>
            <a:r>
              <a:rPr b="1" lang="it">
                <a:solidFill>
                  <a:srgbClr val="0B5394"/>
                </a:solidFill>
                <a:latin typeface="Consolas"/>
                <a:ea typeface="Consolas"/>
                <a:cs typeface="Consolas"/>
                <a:sym typeface="Consolas"/>
              </a:rPr>
              <a:t>random_access_iterator</a:t>
            </a:r>
            <a:r>
              <a:rPr lang="it"/>
              <a:t> permette di far avanzare e retrocedere (in un tempo costante)  la poszione dell’iteratore di più unità  (</a:t>
            </a:r>
            <a:r>
              <a:rPr lang="it">
                <a:solidFill>
                  <a:srgbClr val="0B5394"/>
                </a:solidFill>
                <a:latin typeface="Consolas"/>
                <a:ea typeface="Consolas"/>
                <a:cs typeface="Consolas"/>
                <a:sym typeface="Consolas"/>
              </a:rPr>
              <a:t>it+=n;</a:t>
            </a:r>
            <a:r>
              <a:rPr lang="it"/>
              <a:t>)</a:t>
            </a:r>
            <a:endParaRPr/>
          </a:p>
        </p:txBody>
      </p:sp>
      <p:sp>
        <p:nvSpPr>
          <p:cNvPr id="125" name="Google Shape;125;p20"/>
          <p:cNvSpPr/>
          <p:nvPr/>
        </p:nvSpPr>
        <p:spPr>
          <a:xfrm>
            <a:off x="4933349" y="1450875"/>
            <a:ext cx="3087900" cy="336000"/>
          </a:xfrm>
          <a:prstGeom prst="rect">
            <a:avLst/>
          </a:prstGeom>
          <a:solidFill>
            <a:srgbClr val="DEE8EF"/>
          </a:solidFill>
          <a:ln cap="flat" cmpd="sng" w="12700">
            <a:solidFill>
              <a:srgbClr val="2A495D"/>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1600"/>
              <a:buFont typeface="Arial"/>
              <a:buNone/>
            </a:pPr>
            <a:r>
              <a:rPr lang="it" sz="1600"/>
              <a:t>input_or_ </a:t>
            </a:r>
            <a:r>
              <a:rPr b="0" i="0" lang="it" sz="1600" u="none" cap="none" strike="noStrike">
                <a:solidFill>
                  <a:srgbClr val="000000"/>
                </a:solidFill>
                <a:latin typeface="Arial"/>
                <a:ea typeface="Arial"/>
                <a:cs typeface="Arial"/>
                <a:sym typeface="Arial"/>
              </a:rPr>
              <a:t>output_iterator</a:t>
            </a:r>
            <a:endParaRPr b="0" i="0" sz="1600" u="none" cap="none" strike="noStrike">
              <a:solidFill>
                <a:srgbClr val="000000"/>
              </a:solidFill>
              <a:latin typeface="Arial"/>
              <a:ea typeface="Arial"/>
              <a:cs typeface="Arial"/>
              <a:sym typeface="Arial"/>
            </a:endParaRPr>
          </a:p>
        </p:txBody>
      </p:sp>
      <p:cxnSp>
        <p:nvCxnSpPr>
          <p:cNvPr id="126" name="Google Shape;126;p20"/>
          <p:cNvCxnSpPr>
            <a:stCxn id="118" idx="0"/>
            <a:endCxn id="125" idx="2"/>
          </p:cNvCxnSpPr>
          <p:nvPr/>
        </p:nvCxnSpPr>
        <p:spPr>
          <a:xfrm rot="-5400000">
            <a:off x="5741396" y="1370917"/>
            <a:ext cx="320100" cy="1152000"/>
          </a:xfrm>
          <a:prstGeom prst="bentConnector3">
            <a:avLst>
              <a:gd fmla="val 49999" name="adj1"/>
            </a:avLst>
          </a:prstGeom>
          <a:noFill/>
          <a:ln cap="flat" cmpd="sng" w="9525">
            <a:solidFill>
              <a:srgbClr val="53548A"/>
            </a:solidFill>
            <a:prstDash val="solid"/>
            <a:round/>
            <a:headEnd len="sm" w="sm" type="none"/>
            <a:tailEnd len="med" w="med" type="triangle"/>
          </a:ln>
        </p:spPr>
      </p:cxnSp>
      <p:cxnSp>
        <p:nvCxnSpPr>
          <p:cNvPr id="127" name="Google Shape;127;p20"/>
          <p:cNvCxnSpPr>
            <a:stCxn id="114" idx="0"/>
            <a:endCxn id="125" idx="2"/>
          </p:cNvCxnSpPr>
          <p:nvPr/>
        </p:nvCxnSpPr>
        <p:spPr>
          <a:xfrm flipH="1" rot="5400000">
            <a:off x="6717534" y="1546564"/>
            <a:ext cx="320100" cy="800700"/>
          </a:xfrm>
          <a:prstGeom prst="bentConnector3">
            <a:avLst>
              <a:gd fmla="val 49998" name="adj1"/>
            </a:avLst>
          </a:prstGeom>
          <a:noFill/>
          <a:ln cap="flat" cmpd="sng" w="9525">
            <a:solidFill>
              <a:srgbClr val="53548A"/>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Iteratori nella libreria standard C++</a:t>
            </a:r>
            <a:endParaRPr/>
          </a:p>
        </p:txBody>
      </p:sp>
      <p:sp>
        <p:nvSpPr>
          <p:cNvPr id="133" name="Google Shape;133;p2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La libreria standard offre molteplici classi contenitore (</a:t>
            </a:r>
            <a:r>
              <a:rPr b="1" lang="it">
                <a:solidFill>
                  <a:srgbClr val="0B5394"/>
                </a:solidFill>
                <a:latin typeface="Consolas"/>
                <a:ea typeface="Consolas"/>
                <a:cs typeface="Consolas"/>
                <a:sym typeface="Consolas"/>
              </a:rPr>
              <a:t>std::array&lt;T&gt;</a:t>
            </a:r>
            <a:r>
              <a:rPr lang="it"/>
              <a:t>, </a:t>
            </a:r>
            <a:r>
              <a:rPr b="1" lang="it">
                <a:solidFill>
                  <a:srgbClr val="0B5394"/>
                </a:solidFill>
                <a:latin typeface="Consolas"/>
                <a:ea typeface="Consolas"/>
                <a:cs typeface="Consolas"/>
                <a:sym typeface="Consolas"/>
              </a:rPr>
              <a:t>std::list&lt;T&gt;</a:t>
            </a:r>
            <a:r>
              <a:rPr lang="it"/>
              <a:t>, </a:t>
            </a:r>
            <a:r>
              <a:rPr b="1" lang="it">
                <a:solidFill>
                  <a:srgbClr val="0B5394"/>
                </a:solidFill>
                <a:latin typeface="Consolas"/>
                <a:ea typeface="Consolas"/>
                <a:cs typeface="Consolas"/>
                <a:sym typeface="Consolas"/>
              </a:rPr>
              <a:t>std::vector&lt;T&gt;</a:t>
            </a:r>
            <a:r>
              <a:rPr lang="it"/>
              <a:t>, …) ciascuna caratterizzata da una diversa strategia di implementazione</a:t>
            </a:r>
            <a:endParaRPr/>
          </a:p>
          <a:p>
            <a:pPr indent="-317500" lvl="1" marL="914400" rtl="0" algn="l">
              <a:spcBef>
                <a:spcPts val="0"/>
              </a:spcBef>
              <a:spcAft>
                <a:spcPts val="0"/>
              </a:spcAft>
              <a:buSzPts val="1400"/>
              <a:buChar char="○"/>
            </a:pPr>
            <a:r>
              <a:rPr lang="it"/>
              <a:t>Ed in grado di offrire differenti compromessi / prestazioni nelle funzionalità di accesso e modifica dei dati contenuti al loro interno</a:t>
            </a:r>
            <a:endParaRPr/>
          </a:p>
          <a:p>
            <a:pPr indent="-342900" lvl="0" marL="457200" rtl="0" algn="l">
              <a:spcBef>
                <a:spcPts val="0"/>
              </a:spcBef>
              <a:spcAft>
                <a:spcPts val="0"/>
              </a:spcAft>
              <a:buSzPts val="1800"/>
              <a:buChar char="●"/>
            </a:pPr>
            <a:r>
              <a:rPr lang="it"/>
              <a:t>Nonostante l’esistenza di profonde differenze implementative, tali classi sono </a:t>
            </a:r>
            <a:r>
              <a:rPr lang="it"/>
              <a:t>accomunate</a:t>
            </a:r>
            <a:r>
              <a:rPr lang="it"/>
              <a:t> da un uso coerente dei relativi iteratori, mediante i quali è possibile scrivere funzionalità facilmente portabili e interscambiabili a livello di codice sorgente</a:t>
            </a:r>
            <a:endParaRPr/>
          </a:p>
          <a:p>
            <a:pPr indent="-317500" lvl="1" marL="914400" rtl="0" algn="l">
              <a:spcBef>
                <a:spcPts val="0"/>
              </a:spcBef>
              <a:spcAft>
                <a:spcPts val="0"/>
              </a:spcAft>
              <a:buSzPts val="1400"/>
              <a:buChar char="○"/>
            </a:pPr>
            <a:r>
              <a:rPr lang="it"/>
              <a:t>Un’intera sezione della libreria standard, descritta nel file intestazione &lt;algorithms&gt;, offre funzionalità indipendenti dal tipo di contenitore proprio grazie all’uso degli iteratori</a:t>
            </a:r>
            <a:endParaRPr/>
          </a:p>
          <a:p>
            <a:pPr indent="-317500" lvl="1" marL="914400" rtl="0" algn="l">
              <a:spcBef>
                <a:spcPts val="0"/>
              </a:spcBef>
              <a:spcAft>
                <a:spcPts val="0"/>
              </a:spcAft>
              <a:buSzPts val="1400"/>
              <a:buChar char="○"/>
            </a:pPr>
            <a:r>
              <a:rPr lang="it"/>
              <a:t>Al suo interno </a:t>
            </a:r>
            <a:r>
              <a:rPr lang="it"/>
              <a:t>sono raccolti algoritmi per ricerca e ricerca binaria, trasformazione dei dati, partizionamento, ordinamento, merge, operazioni insiemistiche, operazioni su heap, comparazioni lessicografiche…</a:t>
            </a:r>
            <a:endParaRPr/>
          </a:p>
        </p:txBody>
      </p:sp>
      <p:sp>
        <p:nvSpPr>
          <p:cNvPr id="134" name="Google Shape;134;p2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