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ca8c85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ca8c85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31ae2529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31ae2529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3522d0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3522d0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39815cf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39815cf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39815cf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39815cf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31ae2529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31ae2529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31ae2529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31ae2529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c6d435a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c6d435a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c735de1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c735de1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c735de1e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c735de1e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4ca8c85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4ca8c8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c735de1e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c735de1e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c6d435a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c6d435a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4ca8c85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4ca8c85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4ca8c85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4ca8c85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ca8c85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ca8c85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ca8c852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ca8c85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77f20a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77f20a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4ca8c852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4ca8c85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1ae2529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1ae2529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17351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38247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476850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4787168"/>
            <a:ext cx="9144000" cy="356333"/>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2pPr>
            <a:lvl3pPr lvl="2">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3pPr>
            <a:lvl4pPr lvl="3">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4pPr>
            <a:lvl5pPr lvl="4">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5pPr>
            <a:lvl6pPr lvl="5">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6pPr>
            <a:lvl7pPr lvl="6">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7pPr>
            <a:lvl8pPr lvl="7">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8pPr>
            <a:lvl9pPr lvl="8">
              <a:spcBef>
                <a:spcPts val="0"/>
              </a:spcBef>
              <a:spcAft>
                <a:spcPts val="0"/>
              </a:spcAft>
              <a:buClr>
                <a:srgbClr val="0B5394"/>
              </a:buClr>
              <a:buSzPts val="2800"/>
              <a:buFont typeface="Consolas"/>
              <a:buNone/>
              <a:defRPr b="1" sz="2800">
                <a:solidFill>
                  <a:srgbClr val="0B5394"/>
                </a:solidFill>
                <a:latin typeface="Consolas"/>
                <a:ea typeface="Consolas"/>
                <a:cs typeface="Consolas"/>
                <a:sym typeface="Consolas"/>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4806045"/>
            <a:ext cx="6677100" cy="3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G. Liaci, A. Savino,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rustjobs.dev/blog/reading-and-writing-files-in-rust/" TargetMode="External"/><Relationship Id="rId4" Type="http://schemas.openxmlformats.org/officeDocument/2006/relationships/hyperlink" Target="https://dev.to/oliverjumpertz/how-to-read-files-in-rust-525d" TargetMode="External"/><Relationship Id="rId5" Type="http://schemas.openxmlformats.org/officeDocument/2006/relationships/hyperlink" Target="https://sensepost.com/blog/2023/reading-large-files-and-perf/" TargetMode="External"/><Relationship Id="rId6" Type="http://schemas.openxmlformats.org/officeDocument/2006/relationships/hyperlink" Target="https://medium.com/@2018.itsuki/detail-guide-to-serialization-and-deserialization-with-serde-in-rust-4fa70a6a8c4b" TargetMode="External"/><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735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File I/O</a:t>
            </a:r>
            <a:endParaRPr/>
          </a:p>
        </p:txBody>
      </p:sp>
      <p:sp>
        <p:nvSpPr>
          <p:cNvPr id="57" name="Google Shape;57;p13"/>
          <p:cNvSpPr txBox="1"/>
          <p:nvPr>
            <p:ph idx="1" type="subTitle"/>
          </p:nvPr>
        </p:nvSpPr>
        <p:spPr>
          <a:xfrm>
            <a:off x="311700" y="3824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Gestione della persistenza</a:t>
            </a:r>
            <a:endParaRPr/>
          </a:p>
        </p:txBody>
      </p:sp>
      <p:pic>
        <p:nvPicPr>
          <p:cNvPr id="58" name="Google Shape;58;p13"/>
          <p:cNvPicPr preferRelativeResize="0"/>
          <p:nvPr/>
        </p:nvPicPr>
        <p:blipFill>
          <a:blip r:embed="rId3">
            <a:alphaModFix/>
          </a:blip>
          <a:stretch>
            <a:fillRect/>
          </a:stretch>
        </p:blipFill>
        <p:spPr>
          <a:xfrm>
            <a:off x="3397900" y="223550"/>
            <a:ext cx="2348200" cy="23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 tratti relativi ad I/O</a:t>
            </a:r>
            <a:endParaRPr/>
          </a:p>
        </p:txBody>
      </p:sp>
      <p:pic>
        <p:nvPicPr>
          <p:cNvPr id="121" name="Google Shape;121;p22"/>
          <p:cNvPicPr preferRelativeResize="0"/>
          <p:nvPr/>
        </p:nvPicPr>
        <p:blipFill>
          <a:blip r:embed="rId3">
            <a:alphaModFix/>
          </a:blip>
          <a:stretch>
            <a:fillRect/>
          </a:stretch>
        </p:blipFill>
        <p:spPr>
          <a:xfrm>
            <a:off x="2172126" y="1017725"/>
            <a:ext cx="4799750" cy="3513224"/>
          </a:xfrm>
          <a:prstGeom prst="rect">
            <a:avLst/>
          </a:prstGeom>
          <a:noFill/>
          <a:ln>
            <a:noFill/>
          </a:ln>
        </p:spPr>
      </p:pic>
      <p:sp>
        <p:nvSpPr>
          <p:cNvPr id="122" name="Google Shape;122;p2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std::io::Read</a:t>
            </a:r>
            <a:endParaRPr/>
          </a:p>
        </p:txBody>
      </p:sp>
      <p:sp>
        <p:nvSpPr>
          <p:cNvPr id="128" name="Google Shape;128;p23"/>
          <p:cNvSpPr txBox="1"/>
          <p:nvPr>
            <p:ph idx="1" type="body"/>
          </p:nvPr>
        </p:nvSpPr>
        <p:spPr>
          <a:xfrm>
            <a:off x="311700" y="1037225"/>
            <a:ext cx="8520600" cy="356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Tratto che indica la capacità di leggere un flusso di byte</a:t>
            </a:r>
            <a:endParaRPr/>
          </a:p>
          <a:p>
            <a:pPr indent="-317500" lvl="1" marL="914400" marR="0" rtl="0" algn="l">
              <a:lnSpc>
                <a:spcPct val="115000"/>
              </a:lnSpc>
              <a:spcBef>
                <a:spcPts val="0"/>
              </a:spcBef>
              <a:spcAft>
                <a:spcPts val="0"/>
              </a:spcAft>
              <a:buSzPts val="1400"/>
              <a:buChar char="○"/>
            </a:pPr>
            <a:r>
              <a:rPr b="1" lang="it">
                <a:solidFill>
                  <a:srgbClr val="0B5394"/>
                </a:solidFill>
                <a:latin typeface="Consolas"/>
                <a:ea typeface="Consolas"/>
                <a:cs typeface="Consolas"/>
                <a:sym typeface="Consolas"/>
              </a:rPr>
              <a:t>File</a:t>
            </a:r>
            <a:r>
              <a:rPr lang="it"/>
              <a:t>, </a:t>
            </a:r>
            <a:r>
              <a:rPr b="1" lang="it">
                <a:solidFill>
                  <a:srgbClr val="0B5394"/>
                </a:solidFill>
                <a:latin typeface="Consolas"/>
                <a:ea typeface="Consolas"/>
                <a:cs typeface="Consolas"/>
                <a:sym typeface="Consolas"/>
              </a:rPr>
              <a:t>Stdin</a:t>
            </a:r>
            <a:r>
              <a:rPr lang="it"/>
              <a:t> e </a:t>
            </a:r>
            <a:r>
              <a:rPr b="1" lang="it">
                <a:solidFill>
                  <a:srgbClr val="0B5394"/>
                </a:solidFill>
                <a:latin typeface="Consolas"/>
                <a:ea typeface="Consolas"/>
                <a:cs typeface="Consolas"/>
                <a:sym typeface="Consolas"/>
              </a:rPr>
              <a:t>TcpStream</a:t>
            </a:r>
            <a:r>
              <a:rPr lang="it"/>
              <a:t> sono alcuni dei tipi che implementano questo tratto</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Per implementare il tratto </a:t>
            </a:r>
            <a:r>
              <a:rPr b="1" lang="it">
                <a:solidFill>
                  <a:srgbClr val="0B5394"/>
                </a:solidFill>
                <a:latin typeface="Consolas"/>
                <a:ea typeface="Consolas"/>
                <a:cs typeface="Consolas"/>
                <a:sym typeface="Consolas"/>
              </a:rPr>
              <a:t>Read</a:t>
            </a:r>
            <a:r>
              <a:rPr lang="it"/>
              <a:t> è sufficiente fornire l’implementazione del metodo </a:t>
            </a:r>
            <a:r>
              <a:rPr b="1" lang="it">
                <a:solidFill>
                  <a:srgbClr val="0B5394"/>
                </a:solidFill>
                <a:latin typeface="Consolas"/>
                <a:ea typeface="Consolas"/>
                <a:cs typeface="Consolas"/>
                <a:sym typeface="Consolas"/>
              </a:rPr>
              <a:t>read(buf: &amp;mut [u8]) -&gt; Result&lt;usize&gt;</a:t>
            </a:r>
            <a:endParaRPr/>
          </a:p>
          <a:p>
            <a:pPr indent="-317500" lvl="1" marL="914400" rtl="0" algn="l">
              <a:spcBef>
                <a:spcPts val="0"/>
              </a:spcBef>
              <a:spcAft>
                <a:spcPts val="0"/>
              </a:spcAft>
              <a:buSzPts val="1400"/>
              <a:buChar char="○"/>
            </a:pPr>
            <a:r>
              <a:rPr lang="it"/>
              <a:t>Rust genererà tutti gli altri metodi sulla base dell’implementazione di </a:t>
            </a:r>
            <a:r>
              <a:rPr b="1" lang="it">
                <a:solidFill>
                  <a:srgbClr val="0B5394"/>
                </a:solidFill>
                <a:latin typeface="Consolas"/>
                <a:ea typeface="Consolas"/>
                <a:cs typeface="Consolas"/>
                <a:sym typeface="Consolas"/>
              </a:rPr>
              <a:t>read(buf: &amp;mut [u8])</a:t>
            </a:r>
            <a:r>
              <a:rPr lang="it"/>
              <a:t> fornita dal programmatore</a:t>
            </a:r>
            <a:endParaRPr/>
          </a:p>
          <a:p>
            <a:pPr indent="-342900" lvl="0" marL="457200" rtl="0" algn="l">
              <a:spcBef>
                <a:spcPts val="0"/>
              </a:spcBef>
              <a:spcAft>
                <a:spcPts val="0"/>
              </a:spcAft>
              <a:buSzPts val="1800"/>
              <a:buChar char="●"/>
            </a:pPr>
            <a:r>
              <a:rPr lang="it"/>
              <a:t>In caso di successo, il metodo </a:t>
            </a:r>
            <a:r>
              <a:rPr b="1" lang="it">
                <a:solidFill>
                  <a:srgbClr val="0B5394"/>
                </a:solidFill>
                <a:latin typeface="Consolas"/>
                <a:ea typeface="Consolas"/>
                <a:cs typeface="Consolas"/>
                <a:sym typeface="Consolas"/>
              </a:rPr>
              <a:t>read(...)</a:t>
            </a:r>
            <a:r>
              <a:rPr lang="it"/>
              <a:t> deve ritornare </a:t>
            </a:r>
            <a:r>
              <a:rPr b="1" lang="it">
                <a:solidFill>
                  <a:srgbClr val="0B5394"/>
                </a:solidFill>
                <a:latin typeface="Consolas"/>
                <a:ea typeface="Consolas"/>
                <a:cs typeface="Consolas"/>
                <a:sym typeface="Consolas"/>
              </a:rPr>
              <a:t>Ok(n)</a:t>
            </a:r>
            <a:endParaRPr/>
          </a:p>
          <a:p>
            <a:pPr indent="-317500" lvl="1" marL="914400" rtl="0" algn="l">
              <a:spcBef>
                <a:spcPts val="0"/>
              </a:spcBef>
              <a:spcAft>
                <a:spcPts val="0"/>
              </a:spcAft>
              <a:buSzPts val="1400"/>
              <a:buChar char="○"/>
            </a:pPr>
            <a:r>
              <a:rPr lang="it"/>
              <a:t>L</a:t>
            </a:r>
            <a:r>
              <a:rPr lang="it"/>
              <a:t>’implementazione deve garantire che </a:t>
            </a:r>
            <a:r>
              <a:rPr b="1" lang="it">
                <a:solidFill>
                  <a:srgbClr val="0B5394"/>
                </a:solidFill>
                <a:latin typeface="Consolas"/>
                <a:ea typeface="Consolas"/>
                <a:cs typeface="Consolas"/>
                <a:sym typeface="Consolas"/>
              </a:rPr>
              <a:t>n</a:t>
            </a:r>
            <a:r>
              <a:rPr lang="it"/>
              <a:t> sia compreso tra 0 e </a:t>
            </a:r>
            <a:r>
              <a:rPr b="1" lang="it">
                <a:solidFill>
                  <a:srgbClr val="0B5394"/>
                </a:solidFill>
                <a:latin typeface="Consolas"/>
                <a:ea typeface="Consolas"/>
                <a:cs typeface="Consolas"/>
                <a:sym typeface="Consolas"/>
              </a:rPr>
              <a:t>buf.len()</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Il valore </a:t>
            </a:r>
            <a:r>
              <a:rPr lang="it"/>
              <a:t> </a:t>
            </a:r>
            <a:r>
              <a:rPr b="1" lang="it">
                <a:solidFill>
                  <a:srgbClr val="0B5394"/>
                </a:solidFill>
                <a:latin typeface="Consolas"/>
                <a:ea typeface="Consolas"/>
                <a:cs typeface="Consolas"/>
                <a:sym typeface="Consolas"/>
              </a:rPr>
              <a:t>Ok(0)</a:t>
            </a:r>
            <a:r>
              <a:rPr lang="it"/>
              <a:t> può indicare che il flusso è terminato o</a:t>
            </a:r>
            <a:r>
              <a:rPr lang="it"/>
              <a:t>ppure che il buffer passato ha lunghezza 0</a:t>
            </a:r>
            <a:endParaRPr/>
          </a:p>
          <a:p>
            <a:pPr indent="-342900" lvl="0" marL="457200" rtl="0" algn="l">
              <a:spcBef>
                <a:spcPts val="0"/>
              </a:spcBef>
              <a:spcAft>
                <a:spcPts val="0"/>
              </a:spcAft>
              <a:buSzPts val="1800"/>
              <a:buChar char="●"/>
            </a:pPr>
            <a:r>
              <a:rPr lang="it"/>
              <a:t>Ogni chiamata al metodo </a:t>
            </a:r>
            <a:r>
              <a:rPr b="1" lang="it">
                <a:solidFill>
                  <a:srgbClr val="0B5394"/>
                </a:solidFill>
                <a:latin typeface="Consolas"/>
                <a:ea typeface="Consolas"/>
                <a:cs typeface="Consolas"/>
                <a:sym typeface="Consolas"/>
              </a:rPr>
              <a:t>read(...)</a:t>
            </a:r>
            <a:r>
              <a:rPr lang="it"/>
              <a:t> può causare l’invocazione di una chiamata di sistema</a:t>
            </a:r>
            <a:endParaRPr/>
          </a:p>
          <a:p>
            <a:pPr indent="-317500" lvl="1" marL="914400" rtl="0" algn="l">
              <a:spcBef>
                <a:spcPts val="0"/>
              </a:spcBef>
              <a:spcAft>
                <a:spcPts val="0"/>
              </a:spcAft>
              <a:buSzPts val="1400"/>
              <a:buChar char="○"/>
            </a:pPr>
            <a:r>
              <a:rPr lang="it"/>
              <a:t>Con il conseguente costo legato al cambio di contesto</a:t>
            </a:r>
            <a:endParaRPr/>
          </a:p>
        </p:txBody>
      </p:sp>
      <p:sp>
        <p:nvSpPr>
          <p:cNvPr id="129" name="Google Shape;129;p23"/>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Metodi del tratto Read</a:t>
            </a:r>
            <a:endParaRPr/>
          </a:p>
        </p:txBody>
      </p:sp>
      <p:sp>
        <p:nvSpPr>
          <p:cNvPr id="135" name="Google Shape;135;p24"/>
          <p:cNvSpPr txBox="1"/>
          <p:nvPr>
            <p:ph idx="1" type="body"/>
          </p:nvPr>
        </p:nvSpPr>
        <p:spPr>
          <a:xfrm>
            <a:off x="311700" y="1037225"/>
            <a:ext cx="8520600" cy="358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L’implementazione del tratto </a:t>
            </a:r>
            <a:r>
              <a:rPr b="1" lang="it">
                <a:solidFill>
                  <a:srgbClr val="0B5394"/>
                </a:solidFill>
                <a:latin typeface="Consolas"/>
                <a:ea typeface="Consolas"/>
                <a:cs typeface="Consolas"/>
                <a:sym typeface="Consolas"/>
              </a:rPr>
              <a:t>Read</a:t>
            </a:r>
            <a:r>
              <a:rPr lang="it"/>
              <a:t> mette a disposizione diversi metodi per gestire le operazioni più comuni di I/O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read_to_end(buf: &amp;mut Vec&lt;u8&gt;) -&gt; Result&lt;usize&gt;</a:t>
            </a:r>
            <a:r>
              <a:rPr lang="it"/>
              <a:t> continua a leggere fino all’ EOF: si limita a richiamare il metodo </a:t>
            </a:r>
            <a:r>
              <a:rPr b="1" lang="it">
                <a:solidFill>
                  <a:srgbClr val="0B5394"/>
                </a:solidFill>
                <a:latin typeface="Consolas"/>
                <a:ea typeface="Consolas"/>
                <a:cs typeface="Consolas"/>
                <a:sym typeface="Consolas"/>
              </a:rPr>
              <a:t>read()</a:t>
            </a:r>
            <a:r>
              <a:rPr lang="it"/>
              <a:t> fino a quando quest’ultimo non ritorna un </a:t>
            </a:r>
            <a:r>
              <a:rPr b="1" lang="it">
                <a:solidFill>
                  <a:srgbClr val="0B5394"/>
                </a:solidFill>
                <a:latin typeface="Consolas"/>
                <a:ea typeface="Consolas"/>
                <a:cs typeface="Consolas"/>
                <a:sym typeface="Consolas"/>
              </a:rPr>
              <a:t>Ok(0)</a:t>
            </a:r>
            <a:r>
              <a:rPr lang="it"/>
              <a:t> o un errore fatale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read_to_string(buf: &amp;mut String) -&gt; Result&lt;usize&gt;</a:t>
            </a:r>
            <a:r>
              <a:rPr lang="it"/>
              <a:t> continua a leggere fino all’ EOF e riceve come parametro una </a:t>
            </a:r>
            <a:r>
              <a:rPr b="1" lang="it">
                <a:solidFill>
                  <a:srgbClr val="0B5394"/>
                </a:solidFill>
                <a:latin typeface="Consolas"/>
                <a:ea typeface="Consolas"/>
                <a:cs typeface="Consolas"/>
                <a:sym typeface="Consolas"/>
              </a:rPr>
              <a:t>&amp;mut String</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Font typeface="Consolas"/>
              <a:buChar char="○"/>
            </a:pPr>
            <a:r>
              <a:rPr b="1" lang="it">
                <a:solidFill>
                  <a:srgbClr val="0B5394"/>
                </a:solidFill>
                <a:latin typeface="Consolas"/>
                <a:ea typeface="Consolas"/>
                <a:cs typeface="Consolas"/>
                <a:sym typeface="Consolas"/>
              </a:rPr>
              <a:t>read_exact(buf: &amp;mut [u8]) -&gt; Result&lt;()&gt;</a:t>
            </a:r>
            <a:r>
              <a:rPr lang="it"/>
              <a:t> prova a leggere l’esatto numero di byte necessario a riempire completamente </a:t>
            </a:r>
            <a:r>
              <a:rPr b="1" lang="it">
                <a:solidFill>
                  <a:srgbClr val="0B5394"/>
                </a:solidFill>
                <a:latin typeface="Consolas"/>
                <a:ea typeface="Consolas"/>
                <a:cs typeface="Consolas"/>
                <a:sym typeface="Consolas"/>
              </a:rPr>
              <a:t>buf</a:t>
            </a:r>
            <a:r>
              <a:rPr lang="it"/>
              <a:t>, se non riesce ritorna </a:t>
            </a:r>
            <a:r>
              <a:rPr b="1" lang="it">
                <a:solidFill>
                  <a:srgbClr val="0B5394"/>
                </a:solidFill>
                <a:latin typeface="Consolas"/>
                <a:ea typeface="Consolas"/>
                <a:cs typeface="Consolas"/>
                <a:sym typeface="Consolas"/>
              </a:rPr>
              <a:t>ErrorKind::UnexpectedEof</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Font typeface="Consolas"/>
              <a:buChar char="○"/>
            </a:pPr>
            <a:r>
              <a:rPr b="1" lang="it">
                <a:solidFill>
                  <a:srgbClr val="0B5394"/>
                </a:solidFill>
                <a:latin typeface="Consolas"/>
                <a:ea typeface="Consolas"/>
                <a:cs typeface="Consolas"/>
                <a:sym typeface="Consolas"/>
              </a:rPr>
              <a:t>bytes() -&gt; Bytes&lt;Self&gt;</a:t>
            </a:r>
            <a:r>
              <a:rPr lang="it"/>
              <a:t> ritorna un iteratore sui bytes, gli elementi dell’iteratore sono dei </a:t>
            </a:r>
            <a:r>
              <a:rPr b="1" lang="it">
                <a:solidFill>
                  <a:srgbClr val="0B5394"/>
                </a:solidFill>
                <a:latin typeface="Consolas"/>
                <a:ea typeface="Consolas"/>
                <a:cs typeface="Consolas"/>
                <a:sym typeface="Consolas"/>
              </a:rPr>
              <a:t>Result&lt;u8, io::Error&gt;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Font typeface="Consolas"/>
              <a:buChar char="○"/>
            </a:pPr>
            <a:r>
              <a:rPr b="1" lang="it">
                <a:solidFill>
                  <a:srgbClr val="0B5394"/>
                </a:solidFill>
                <a:latin typeface="Consolas"/>
                <a:ea typeface="Consolas"/>
                <a:cs typeface="Consolas"/>
                <a:sym typeface="Consolas"/>
              </a:rPr>
              <a:t>chain&lt;R: Read&gt;(next: R) -&gt; Chain&lt;Self, R&gt;</a:t>
            </a:r>
            <a:r>
              <a:rPr lang="it"/>
              <a:t> permette di concatenare due reader</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take(limit: u64) -&gt; Take&lt;Self&gt;</a:t>
            </a:r>
            <a:r>
              <a:rPr lang="it"/>
              <a:t> limita il numero massimo di byte che sarà possibile leggere</a:t>
            </a:r>
            <a:endParaRPr/>
          </a:p>
        </p:txBody>
      </p:sp>
      <p:sp>
        <p:nvSpPr>
          <p:cNvPr id="136" name="Google Shape;136;p2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std::io::BufRead</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BufRead</a:t>
            </a:r>
            <a:r>
              <a:rPr lang="it"/>
              <a:t> offre una serie di metodi che permettono di migliorare le prestazioni dell’I/O appoggiandosi ad un buffer in memoria</a:t>
            </a:r>
            <a:endParaRPr/>
          </a:p>
          <a:p>
            <a:pPr indent="-317500" lvl="1" marL="914400" rtl="0" algn="l">
              <a:spcBef>
                <a:spcPts val="0"/>
              </a:spcBef>
              <a:spcAft>
                <a:spcPts val="0"/>
              </a:spcAft>
              <a:buSzPts val="1400"/>
              <a:buChar char="○"/>
            </a:pPr>
            <a:r>
              <a:rPr lang="it"/>
              <a:t>Ogni chiamata a </a:t>
            </a:r>
            <a:r>
              <a:rPr b="1" lang="it">
                <a:solidFill>
                  <a:srgbClr val="0B5394"/>
                </a:solidFill>
                <a:latin typeface="Consolas"/>
                <a:ea typeface="Consolas"/>
                <a:cs typeface="Consolas"/>
                <a:sym typeface="Consolas"/>
              </a:rPr>
              <a:t>read()</a:t>
            </a:r>
            <a:r>
              <a:rPr lang="it"/>
              <a:t> può dare origine ad una system call, l’utilizzo di un buffer permette di effettuare meno chiamate </a:t>
            </a:r>
            <a:endParaRPr/>
          </a:p>
          <a:p>
            <a:pPr indent="-317500" lvl="1" marL="914400" rtl="0" algn="l">
              <a:spcBef>
                <a:spcPts val="0"/>
              </a:spcBef>
              <a:spcAft>
                <a:spcPts val="0"/>
              </a:spcAft>
              <a:buSzPts val="1400"/>
              <a:buChar char="○"/>
            </a:pPr>
            <a:r>
              <a:rPr lang="it"/>
              <a:t>Risulta particolarmente efficace se si eseguono molte letture di piccole dimensioni</a:t>
            </a:r>
            <a:endParaRPr/>
          </a:p>
          <a:p>
            <a:pPr indent="-317500" lvl="1" marL="914400" rtl="0" algn="l">
              <a:spcBef>
                <a:spcPts val="0"/>
              </a:spcBef>
              <a:spcAft>
                <a:spcPts val="0"/>
              </a:spcAft>
              <a:buSzPts val="1400"/>
              <a:buChar char="○"/>
            </a:pPr>
            <a:r>
              <a:rPr lang="it"/>
              <a:t>Non è utile quando si legge da elementi già presenti in memoria</a:t>
            </a:r>
            <a:endParaRPr/>
          </a:p>
          <a:p>
            <a:pPr indent="-342900" lvl="0" marL="457200" rtl="0" algn="l">
              <a:spcBef>
                <a:spcPts val="0"/>
              </a:spcBef>
              <a:spcAft>
                <a:spcPts val="0"/>
              </a:spcAft>
              <a:buSzPts val="1800"/>
              <a:buChar char="●"/>
            </a:pPr>
            <a:r>
              <a:rPr lang="it"/>
              <a:t>L’implementazione del tratto richiede i metodi </a:t>
            </a:r>
            <a:r>
              <a:rPr b="1" lang="it">
                <a:solidFill>
                  <a:srgbClr val="0B5394"/>
                </a:solidFill>
                <a:latin typeface="Consolas"/>
                <a:ea typeface="Consolas"/>
                <a:cs typeface="Consolas"/>
                <a:sym typeface="Consolas"/>
              </a:rPr>
              <a:t>fill_buf()</a:t>
            </a:r>
            <a:r>
              <a:rPr lang="it"/>
              <a:t> e </a:t>
            </a:r>
            <a:r>
              <a:rPr b="1" lang="it">
                <a:solidFill>
                  <a:srgbClr val="0B5394"/>
                </a:solidFill>
                <a:latin typeface="Consolas"/>
                <a:ea typeface="Consolas"/>
                <a:cs typeface="Consolas"/>
                <a:sym typeface="Consolas"/>
              </a:rPr>
              <a:t>consume(amt: usize)</a:t>
            </a:r>
            <a:r>
              <a:rPr lang="it"/>
              <a:t> </a:t>
            </a:r>
            <a:endParaRPr/>
          </a:p>
          <a:p>
            <a:pPr indent="-317500" lvl="1" marL="914400" rtl="0" algn="l">
              <a:spcBef>
                <a:spcPts val="0"/>
              </a:spcBef>
              <a:spcAft>
                <a:spcPts val="0"/>
              </a:spcAft>
              <a:buSzPts val="1400"/>
              <a:buChar char="○"/>
            </a:pPr>
            <a:r>
              <a:rPr lang="it"/>
              <a:t>I due metodi devono sempre essere utilizzati insieme: </a:t>
            </a:r>
            <a:r>
              <a:rPr b="1" lang="it">
                <a:solidFill>
                  <a:srgbClr val="0B5394"/>
                </a:solidFill>
                <a:latin typeface="Consolas"/>
                <a:ea typeface="Consolas"/>
                <a:cs typeface="Consolas"/>
                <a:sym typeface="Consolas"/>
              </a:rPr>
              <a:t>fill_buf()</a:t>
            </a:r>
            <a:r>
              <a:rPr lang="it"/>
              <a:t> si limita a ritornare il contenuto del buffer in memoria, successivamente è necessario chiamare il metodo </a:t>
            </a:r>
            <a:r>
              <a:rPr b="1" lang="it">
                <a:solidFill>
                  <a:srgbClr val="0B5394"/>
                </a:solidFill>
                <a:latin typeface="Consolas"/>
                <a:ea typeface="Consolas"/>
                <a:cs typeface="Consolas"/>
                <a:sym typeface="Consolas"/>
              </a:rPr>
              <a:t>consume(...)</a:t>
            </a:r>
            <a:r>
              <a:rPr lang="it"/>
              <a:t> per garantire che i byte non siano ritornati nuovamente</a:t>
            </a:r>
            <a:endParaRPr/>
          </a:p>
          <a:p>
            <a:pPr indent="-342900" lvl="0" marL="457200" rtl="0" algn="l">
              <a:spcBef>
                <a:spcPts val="0"/>
              </a:spcBef>
              <a:spcAft>
                <a:spcPts val="0"/>
              </a:spcAft>
              <a:buSzPts val="1800"/>
              <a:buChar char="●"/>
            </a:pPr>
            <a:r>
              <a:rPr lang="it"/>
              <a:t>Offre i metodi </a:t>
            </a:r>
            <a:r>
              <a:rPr b="1" lang="it">
                <a:solidFill>
                  <a:srgbClr val="0B5394"/>
                </a:solidFill>
                <a:latin typeface="Consolas"/>
                <a:ea typeface="Consolas"/>
                <a:cs typeface="Consolas"/>
                <a:sym typeface="Consolas"/>
              </a:rPr>
              <a:t>read_line(&amp;mut self, buf: &amp;mut String)</a:t>
            </a:r>
            <a:r>
              <a:rPr lang="it"/>
              <a:t> e </a:t>
            </a:r>
            <a:r>
              <a:rPr b="1" lang="it">
                <a:solidFill>
                  <a:srgbClr val="0B5394"/>
                </a:solidFill>
                <a:latin typeface="Consolas"/>
                <a:ea typeface="Consolas"/>
                <a:cs typeface="Consolas"/>
                <a:sym typeface="Consolas"/>
              </a:rPr>
              <a:t>lines(self)</a:t>
            </a:r>
            <a:r>
              <a:rPr lang="it"/>
              <a:t> per accedere al contenuto testuale di un flusso</a:t>
            </a:r>
            <a:endParaRPr/>
          </a:p>
        </p:txBody>
      </p:sp>
      <p:sp>
        <p:nvSpPr>
          <p:cNvPr id="143" name="Google Shape;143;p2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7140"/>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std::io::BufRead</a:t>
            </a:r>
            <a:endParaRPr/>
          </a:p>
        </p:txBody>
      </p:sp>
      <p:sp>
        <p:nvSpPr>
          <p:cNvPr id="149" name="Google Shape;149;p26"/>
          <p:cNvSpPr txBox="1"/>
          <p:nvPr/>
        </p:nvSpPr>
        <p:spPr>
          <a:xfrm>
            <a:off x="311700" y="1137915"/>
            <a:ext cx="8520600" cy="31863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300">
                <a:latin typeface="Consolas"/>
                <a:ea typeface="Consolas"/>
                <a:cs typeface="Consolas"/>
                <a:sym typeface="Consolas"/>
              </a:rPr>
              <a:t>use std::io;</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use std::io::prelude::*;</a:t>
            </a:r>
            <a:endParaRPr b="1" sz="1300">
              <a:latin typeface="Consolas"/>
              <a:ea typeface="Consolas"/>
              <a:cs typeface="Consolas"/>
              <a:sym typeface="Consolas"/>
            </a:endParaRPr>
          </a:p>
          <a:p>
            <a:pPr indent="0" lvl="0" marL="0" rtl="0" algn="l">
              <a:spcBef>
                <a:spcPts val="0"/>
              </a:spcBef>
              <a:spcAft>
                <a:spcPts val="0"/>
              </a:spcAft>
              <a:buNone/>
            </a:pPr>
            <a:r>
              <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let stdin = io::stdin();					// stdin non implementa il tratto BufRead</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let mut handle = stdin.lock();				// lock permette di ottenere uno StdinLock</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									// che implementa BufRead</a:t>
            </a:r>
            <a:endParaRPr b="1" sz="1300">
              <a:latin typeface="Consolas"/>
              <a:ea typeface="Consolas"/>
              <a:cs typeface="Consolas"/>
              <a:sym typeface="Consolas"/>
            </a:endParaRPr>
          </a:p>
          <a:p>
            <a:pPr indent="0" lvl="0" marL="0" rtl="0" algn="l">
              <a:spcBef>
                <a:spcPts val="0"/>
              </a:spcBef>
              <a:spcAft>
                <a:spcPts val="0"/>
              </a:spcAft>
              <a:buNone/>
            </a:pPr>
            <a:r>
              <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let buffer = handle.fill_buf().unwrap();	</a:t>
            </a:r>
            <a:endParaRPr b="1" sz="1300">
              <a:latin typeface="Consolas"/>
              <a:ea typeface="Consolas"/>
              <a:cs typeface="Consolas"/>
              <a:sym typeface="Consolas"/>
            </a:endParaRPr>
          </a:p>
          <a:p>
            <a:pPr indent="0" lvl="0" marL="0" rtl="0" algn="l">
              <a:spcBef>
                <a:spcPts val="0"/>
              </a:spcBef>
              <a:spcAft>
                <a:spcPts val="0"/>
              </a:spcAft>
              <a:buNone/>
            </a:pPr>
            <a:r>
              <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println!("{:?}", buffer);</a:t>
            </a:r>
            <a:endParaRPr b="1" sz="1300">
              <a:latin typeface="Consolas"/>
              <a:ea typeface="Consolas"/>
              <a:cs typeface="Consolas"/>
              <a:sym typeface="Consolas"/>
            </a:endParaRPr>
          </a:p>
          <a:p>
            <a:pPr indent="0" lvl="0" marL="0" rtl="0" algn="l">
              <a:spcBef>
                <a:spcPts val="0"/>
              </a:spcBef>
              <a:spcAft>
                <a:spcPts val="0"/>
              </a:spcAft>
              <a:buNone/>
            </a:pPr>
            <a:r>
              <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let length = buffer.len();</a:t>
            </a:r>
            <a:endParaRPr b="1" sz="1300">
              <a:latin typeface="Consolas"/>
              <a:ea typeface="Consolas"/>
              <a:cs typeface="Consolas"/>
              <a:sym typeface="Consolas"/>
            </a:endParaRPr>
          </a:p>
          <a:p>
            <a:pPr indent="0" lvl="0" marL="0" rtl="0" algn="l">
              <a:spcBef>
                <a:spcPts val="0"/>
              </a:spcBef>
              <a:spcAft>
                <a:spcPts val="0"/>
              </a:spcAft>
              <a:buNone/>
            </a:pPr>
            <a:r>
              <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stdin.consume(length);					// garantisce che i byte letti non vengano</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									// ritornati nuovamente alle prossime letture</a:t>
            </a:r>
            <a:endParaRPr b="1" sz="1300">
              <a:latin typeface="Consolas"/>
              <a:ea typeface="Consolas"/>
              <a:cs typeface="Consolas"/>
              <a:sym typeface="Consolas"/>
            </a:endParaRPr>
          </a:p>
        </p:txBody>
      </p:sp>
      <p:sp>
        <p:nvSpPr>
          <p:cNvPr id="150" name="Google Shape;150;p2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std::io::</a:t>
            </a:r>
            <a:r>
              <a:rPr lang="it"/>
              <a:t>Write</a:t>
            </a:r>
            <a:endParaRPr/>
          </a:p>
        </p:txBody>
      </p:sp>
      <p:sp>
        <p:nvSpPr>
          <p:cNvPr id="156" name="Google Shape;156;p27"/>
          <p:cNvSpPr txBox="1"/>
          <p:nvPr>
            <p:ph idx="1" type="body"/>
          </p:nvPr>
        </p:nvSpPr>
        <p:spPr>
          <a:xfrm>
            <a:off x="311700" y="1037225"/>
            <a:ext cx="8520600" cy="352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Tratto che indica la capacità di scrivere un flusso di dati</a:t>
            </a:r>
            <a:endParaRPr/>
          </a:p>
          <a:p>
            <a:pPr indent="-317500" lvl="1" marL="914400" rtl="0" algn="l">
              <a:spcBef>
                <a:spcPts val="0"/>
              </a:spcBef>
              <a:spcAft>
                <a:spcPts val="0"/>
              </a:spcAft>
              <a:buSzPts val="1400"/>
              <a:buChar char="○"/>
            </a:pPr>
            <a:r>
              <a:rPr lang="it"/>
              <a:t>Questo tratto è implementato, tra gli altri, dalle struct </a:t>
            </a:r>
            <a:r>
              <a:rPr b="1" lang="it">
                <a:solidFill>
                  <a:srgbClr val="0B5394"/>
                </a:solidFill>
                <a:latin typeface="Consolas"/>
                <a:ea typeface="Consolas"/>
                <a:cs typeface="Consolas"/>
                <a:sym typeface="Consolas"/>
              </a:rPr>
              <a:t>File</a:t>
            </a:r>
            <a:r>
              <a:rPr lang="it"/>
              <a:t>, </a:t>
            </a:r>
            <a:r>
              <a:rPr b="1" lang="it">
                <a:solidFill>
                  <a:srgbClr val="0B5394"/>
                </a:solidFill>
                <a:latin typeface="Consolas"/>
                <a:ea typeface="Consolas"/>
                <a:cs typeface="Consolas"/>
                <a:sym typeface="Consolas"/>
              </a:rPr>
              <a:t>Stdout</a:t>
            </a:r>
            <a:r>
              <a:rPr lang="it"/>
              <a:t>, </a:t>
            </a:r>
            <a:r>
              <a:rPr b="1" lang="it">
                <a:solidFill>
                  <a:srgbClr val="0B5394"/>
                </a:solidFill>
                <a:latin typeface="Consolas"/>
                <a:ea typeface="Consolas"/>
                <a:cs typeface="Consolas"/>
                <a:sym typeface="Consolas"/>
              </a:rPr>
              <a:t>StdErr</a:t>
            </a:r>
            <a:r>
              <a:rPr lang="it"/>
              <a:t> e </a:t>
            </a:r>
            <a:r>
              <a:rPr b="1" lang="it">
                <a:solidFill>
                  <a:srgbClr val="0B5394"/>
                </a:solidFill>
                <a:latin typeface="Consolas"/>
                <a:ea typeface="Consolas"/>
                <a:cs typeface="Consolas"/>
                <a:sym typeface="Consolas"/>
              </a:rPr>
              <a:t>TcpStream</a:t>
            </a:r>
            <a:r>
              <a:rPr lang="it"/>
              <a:t> </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Write</a:t>
            </a:r>
            <a:r>
              <a:rPr lang="it"/>
              <a:t> richiede l’implementazione dei metodi </a:t>
            </a:r>
            <a:r>
              <a:rPr b="1" lang="it">
                <a:solidFill>
                  <a:srgbClr val="0B5394"/>
                </a:solidFill>
                <a:latin typeface="Consolas"/>
                <a:ea typeface="Consolas"/>
                <a:cs typeface="Consolas"/>
                <a:sym typeface="Consolas"/>
              </a:rPr>
              <a:t>write</a:t>
            </a:r>
            <a:r>
              <a:rPr lang="it"/>
              <a:t> e </a:t>
            </a:r>
            <a:r>
              <a:rPr b="1" lang="it">
                <a:solidFill>
                  <a:srgbClr val="0B5394"/>
                </a:solidFill>
                <a:latin typeface="Consolas"/>
                <a:ea typeface="Consolas"/>
                <a:cs typeface="Consolas"/>
                <a:sym typeface="Consolas"/>
              </a:rPr>
              <a:t>flush</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write(buf: &amp;[u8]) -&gt; Result&lt;usize&gt;</a:t>
            </a:r>
            <a:r>
              <a:rPr lang="it"/>
              <a:t> prova a scrivere l’intero contenuto del buffer ricevuto come argomento e ritorna il numero di byte scritti</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flush() -&gt; Result&lt;()&gt;</a:t>
            </a:r>
            <a:r>
              <a:rPr lang="it"/>
              <a:t> finalizza l’output garantendo che tutti gli eventuali buffer transitori siano correttamente svuotati</a:t>
            </a:r>
            <a:endParaRPr/>
          </a:p>
          <a:p>
            <a:pPr indent="-342900" lvl="0" marL="457200" rtl="0" algn="l">
              <a:spcBef>
                <a:spcPts val="0"/>
              </a:spcBef>
              <a:spcAft>
                <a:spcPts val="0"/>
              </a:spcAft>
              <a:buSzPts val="1800"/>
              <a:buChar char="●"/>
            </a:pPr>
            <a:r>
              <a:rPr lang="it"/>
              <a:t>Il metodo </a:t>
            </a:r>
            <a:r>
              <a:rPr b="1" lang="it">
                <a:solidFill>
                  <a:srgbClr val="0B5394"/>
                </a:solidFill>
                <a:latin typeface="Consolas"/>
                <a:ea typeface="Consolas"/>
                <a:cs typeface="Consolas"/>
                <a:sym typeface="Consolas"/>
              </a:rPr>
              <a:t>w</a:t>
            </a:r>
            <a:r>
              <a:rPr b="1" lang="it" sz="1800">
                <a:solidFill>
                  <a:srgbClr val="0B5394"/>
                </a:solidFill>
                <a:latin typeface="Consolas"/>
                <a:ea typeface="Consolas"/>
                <a:cs typeface="Consolas"/>
                <a:sym typeface="Consolas"/>
              </a:rPr>
              <a:t>rite_all(buf: &amp;[u8])</a:t>
            </a:r>
            <a:r>
              <a:rPr lang="it" sz="1800"/>
              <a:t> </a:t>
            </a:r>
            <a:r>
              <a:rPr lang="it"/>
              <a:t>si limita a chiamare ricorsivamente il metodo </a:t>
            </a:r>
            <a:r>
              <a:rPr b="1" lang="it">
                <a:solidFill>
                  <a:srgbClr val="0B5394"/>
                </a:solidFill>
                <a:latin typeface="Consolas"/>
                <a:ea typeface="Consolas"/>
                <a:cs typeface="Consolas"/>
                <a:sym typeface="Consolas"/>
              </a:rPr>
              <a:t>write</a:t>
            </a:r>
            <a:r>
              <a:rPr lang="it"/>
              <a:t> fino a quando i dati sono stati tutti scritti o viene restituito un errore fatale</a:t>
            </a:r>
            <a:endParaRPr b="1">
              <a:solidFill>
                <a:srgbClr val="0B5394"/>
              </a:solidFill>
              <a:latin typeface="Consolas"/>
              <a:ea typeface="Consolas"/>
              <a:cs typeface="Consolas"/>
              <a:sym typeface="Consolas"/>
            </a:endParaRPr>
          </a:p>
        </p:txBody>
      </p:sp>
      <p:sp>
        <p:nvSpPr>
          <p:cNvPr id="157" name="Google Shape;157;p2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std::io::</a:t>
            </a:r>
            <a:r>
              <a:rPr lang="it"/>
              <a:t>Seek</a:t>
            </a:r>
            <a:endParaRPr/>
          </a:p>
        </p:txBody>
      </p:sp>
      <p:sp>
        <p:nvSpPr>
          <p:cNvPr id="163" name="Google Shape;163;p28"/>
          <p:cNvSpPr txBox="1"/>
          <p:nvPr>
            <p:ph idx="1" type="body"/>
          </p:nvPr>
        </p:nvSpPr>
        <p:spPr>
          <a:xfrm>
            <a:off x="311700" y="1037225"/>
            <a:ext cx="8520600" cy="354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Tratto che permette di ri-posizionare il cursore di lettura/scrittura in un flusso di byte</a:t>
            </a:r>
            <a:endParaRPr/>
          </a:p>
          <a:p>
            <a:pPr indent="-317500" lvl="1" marL="914400" rtl="0" algn="l">
              <a:spcBef>
                <a:spcPts val="0"/>
              </a:spcBef>
              <a:spcAft>
                <a:spcPts val="0"/>
              </a:spcAft>
              <a:buSzPts val="1400"/>
              <a:buChar char="○"/>
            </a:pPr>
            <a:r>
              <a:rPr lang="it"/>
              <a:t>Quando il flusso attinge ad un dato di dimensione nota, è possibile posizionare il cursore in modo relativo rispetto all’inizio del flusso (</a:t>
            </a:r>
            <a:r>
              <a:rPr b="1" lang="it">
                <a:solidFill>
                  <a:srgbClr val="0B5394"/>
                </a:solidFill>
                <a:latin typeface="Consolas"/>
                <a:ea typeface="Consolas"/>
                <a:cs typeface="Consolas"/>
                <a:sym typeface="Consolas"/>
              </a:rPr>
              <a:t>SeekFrom::Start(n: u64)</a:t>
            </a:r>
            <a:r>
              <a:rPr lang="it"/>
              <a:t>), alla sua fine (</a:t>
            </a:r>
            <a:r>
              <a:rPr b="1" lang="it">
                <a:solidFill>
                  <a:srgbClr val="0B5394"/>
                </a:solidFill>
                <a:latin typeface="Consolas"/>
                <a:ea typeface="Consolas"/>
                <a:cs typeface="Consolas"/>
                <a:sym typeface="Consolas"/>
              </a:rPr>
              <a:t>SeekFrom::End(n: i64)</a:t>
            </a:r>
            <a:r>
              <a:rPr lang="it"/>
              <a:t>) o alla posizione corrente (</a:t>
            </a:r>
            <a:r>
              <a:rPr b="1" lang="it">
                <a:solidFill>
                  <a:srgbClr val="0B5394"/>
                </a:solidFill>
                <a:latin typeface="Consolas"/>
                <a:ea typeface="Consolas"/>
                <a:cs typeface="Consolas"/>
                <a:sym typeface="Consolas"/>
              </a:rPr>
              <a:t>SeekFrom::Current(n: i64)</a:t>
            </a:r>
            <a:r>
              <a:rPr lang="it"/>
              <a:t>)</a:t>
            </a:r>
            <a:endParaRPr/>
          </a:p>
          <a:p>
            <a:pPr indent="-342900" lvl="0" marL="457200" rtl="0" algn="l">
              <a:spcBef>
                <a:spcPts val="0"/>
              </a:spcBef>
              <a:spcAft>
                <a:spcPts val="0"/>
              </a:spcAft>
              <a:buSzPts val="1800"/>
              <a:buChar char="●"/>
            </a:pPr>
            <a:r>
              <a:rPr lang="it"/>
              <a:t>Il tratto offre i seguenti metodi</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fn seek(&amp;mut self, pos: SeekFrom) -&gt; Result&lt;u64&gt;</a:t>
            </a:r>
            <a:r>
              <a:rPr lang="it"/>
              <a:t>: posiziona il cursore alla posizione (in byte) indicata dal parametro pos</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fn rewind(&amp;mut self) -&gt; Result&lt;()&gt;</a:t>
            </a:r>
            <a:r>
              <a:rPr lang="it"/>
              <a:t>: posiziona il cursore all’inizio del flusso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fn stream_position(&amp;mut self) -&gt; Result&lt;u64&gt;</a:t>
            </a:r>
            <a:r>
              <a:rPr lang="it"/>
              <a:t>: restituisce la posizione corrente del cursore rispetto all’inizio del flusso</a:t>
            </a:r>
            <a:endParaRPr/>
          </a:p>
        </p:txBody>
      </p:sp>
      <p:sp>
        <p:nvSpPr>
          <p:cNvPr id="164" name="Google Shape;164;p2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7140"/>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Esempio: lettura di un file contenente dati binari</a:t>
            </a:r>
            <a:endParaRPr/>
          </a:p>
        </p:txBody>
      </p:sp>
      <p:sp>
        <p:nvSpPr>
          <p:cNvPr id="170" name="Google Shape;170;p29"/>
          <p:cNvSpPr txBox="1"/>
          <p:nvPr/>
        </p:nvSpPr>
        <p:spPr>
          <a:xfrm>
            <a:off x="311700" y="1137915"/>
            <a:ext cx="8520600" cy="33864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300">
                <a:solidFill>
                  <a:schemeClr val="dk2"/>
                </a:solidFill>
                <a:latin typeface="Consolas"/>
                <a:ea typeface="Consolas"/>
                <a:cs typeface="Consolas"/>
                <a:sym typeface="Consolas"/>
              </a:rPr>
              <a:t>use std::fs::File;</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use std::io::Read;</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fn main() -&gt; std::io::Result&lt;()&gt;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 "/dev/urandom": sorgente di byte casuali provenienti da una sorgente sicura</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let mut f = File::open("/dev/urandom")?;</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loop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let mut buff = [0;4];                            // buffer in cui depositare i byte</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let r = f.read_exact(&amp;mut buff);                 // lettura del file</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if r.is_err() { return r;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if buff.iter().any(|b| *b==0) { return Ok(()); } // se trovo un byte nullo, termino</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let i = i32::from_be_bytes(buff);                // conversione del buffer in i32</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println!("{:x}",i);                              // uso il valore letto</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a:t>
            </a:r>
            <a:endParaRPr b="1" sz="1300">
              <a:solidFill>
                <a:schemeClr val="dk2"/>
              </a:solidFill>
              <a:latin typeface="Consolas"/>
              <a:ea typeface="Consolas"/>
              <a:cs typeface="Consolas"/>
              <a:sym typeface="Consolas"/>
            </a:endParaRPr>
          </a:p>
        </p:txBody>
      </p:sp>
      <p:sp>
        <p:nvSpPr>
          <p:cNvPr id="171" name="Google Shape;171;p2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Lettura e scrittura di contenuti strutturati</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Sebbene sia possibile operare a livello di singoli byte/caratteri e ricostruire un dato strutturato a partire dai suoi componenti elementari, spesso è poco conveniente farlo</a:t>
            </a:r>
            <a:endParaRPr/>
          </a:p>
          <a:p>
            <a:pPr indent="-317500" lvl="1" marL="914400" marR="0" rtl="0" algn="l">
              <a:lnSpc>
                <a:spcPct val="115000"/>
              </a:lnSpc>
              <a:spcBef>
                <a:spcPts val="0"/>
              </a:spcBef>
              <a:spcAft>
                <a:spcPts val="0"/>
              </a:spcAft>
              <a:buSzPts val="1400"/>
              <a:buChar char="○"/>
            </a:pPr>
            <a:r>
              <a:rPr lang="it"/>
              <a:t> Rust mette a disposizione il framework </a:t>
            </a:r>
            <a:r>
              <a:rPr b="1" lang="it">
                <a:solidFill>
                  <a:srgbClr val="0B5394"/>
                </a:solidFill>
                <a:latin typeface="Consolas"/>
                <a:ea typeface="Consolas"/>
                <a:cs typeface="Consolas"/>
                <a:sym typeface="Consolas"/>
              </a:rPr>
              <a:t>Serde</a:t>
            </a:r>
            <a:r>
              <a:rPr lang="it"/>
              <a:t> il cui scopo è generare implementazioni efficienti di funzioni di serializzazione e deserializzazione di strutture dati arbitrarie verso formati standard quali </a:t>
            </a:r>
            <a:r>
              <a:rPr b="1" lang="it">
                <a:solidFill>
                  <a:srgbClr val="0B5394"/>
                </a:solidFill>
                <a:latin typeface="Consolas"/>
                <a:ea typeface="Consolas"/>
                <a:cs typeface="Consolas"/>
                <a:sym typeface="Consolas"/>
              </a:rPr>
              <a:t>JSON</a:t>
            </a:r>
            <a:r>
              <a:rPr lang="it"/>
              <a:t>, </a:t>
            </a:r>
            <a:r>
              <a:rPr b="1" lang="it">
                <a:solidFill>
                  <a:srgbClr val="0B5394"/>
                </a:solidFill>
                <a:latin typeface="Consolas"/>
                <a:ea typeface="Consolas"/>
                <a:cs typeface="Consolas"/>
                <a:sym typeface="Consolas"/>
              </a:rPr>
              <a:t>CSV</a:t>
            </a:r>
            <a:r>
              <a:rPr lang="it"/>
              <a:t>, </a:t>
            </a:r>
            <a:r>
              <a:rPr b="1" lang="it">
                <a:solidFill>
                  <a:srgbClr val="0B5394"/>
                </a:solidFill>
                <a:latin typeface="Consolas"/>
                <a:ea typeface="Consolas"/>
                <a:cs typeface="Consolas"/>
                <a:sym typeface="Consolas"/>
              </a:rPr>
              <a:t>Avro</a:t>
            </a:r>
            <a:r>
              <a:rPr lang="it"/>
              <a:t>, </a:t>
            </a:r>
            <a:r>
              <a:rPr b="1" lang="it">
                <a:solidFill>
                  <a:srgbClr val="0B5394"/>
                </a:solidFill>
                <a:latin typeface="Consolas"/>
                <a:ea typeface="Consolas"/>
                <a:cs typeface="Consolas"/>
                <a:sym typeface="Consolas"/>
              </a:rPr>
              <a:t>BSON</a:t>
            </a:r>
            <a:r>
              <a:rPr lang="it"/>
              <a:t>, </a:t>
            </a:r>
            <a:r>
              <a:rPr b="1" lang="it">
                <a:solidFill>
                  <a:srgbClr val="0B5394"/>
                </a:solidFill>
                <a:latin typeface="Consolas"/>
                <a:ea typeface="Consolas"/>
                <a:cs typeface="Consolas"/>
                <a:sym typeface="Consolas"/>
              </a:rPr>
              <a:t>YML</a:t>
            </a:r>
            <a:r>
              <a:rPr lang="it"/>
              <a:t> e altri</a:t>
            </a:r>
            <a:endParaRPr/>
          </a:p>
          <a:p>
            <a:pPr indent="-317500" lvl="1" marL="914400" rtl="0" algn="l">
              <a:spcBef>
                <a:spcPts val="0"/>
              </a:spcBef>
              <a:spcAft>
                <a:spcPts val="0"/>
              </a:spcAft>
              <a:buSzPts val="1400"/>
              <a:buChar char="○"/>
            </a:pPr>
            <a:r>
              <a:rPr lang="it"/>
              <a:t>Tale framework definisce i tratti </a:t>
            </a:r>
            <a:r>
              <a:rPr b="1" lang="it">
                <a:solidFill>
                  <a:srgbClr val="0B5394"/>
                </a:solidFill>
                <a:latin typeface="Consolas"/>
                <a:ea typeface="Consolas"/>
                <a:cs typeface="Consolas"/>
                <a:sym typeface="Consolas"/>
              </a:rPr>
              <a:t>serde::Serialize</a:t>
            </a:r>
            <a:r>
              <a:rPr lang="it"/>
              <a:t> e </a:t>
            </a:r>
            <a:r>
              <a:rPr b="1" lang="it">
                <a:solidFill>
                  <a:srgbClr val="0B5394"/>
                </a:solidFill>
                <a:latin typeface="Consolas"/>
                <a:ea typeface="Consolas"/>
                <a:cs typeface="Consolas"/>
                <a:sym typeface="Consolas"/>
              </a:rPr>
              <a:t>serde::Deserialize</a:t>
            </a:r>
            <a:r>
              <a:rPr lang="it"/>
              <a:t> che possono essere implementati dai tipi definite all'interno di un programma</a:t>
            </a:r>
            <a:endParaRPr/>
          </a:p>
          <a:p>
            <a:pPr indent="-342900" lvl="0" marL="457200" rtl="0" algn="l">
              <a:spcBef>
                <a:spcPts val="0"/>
              </a:spcBef>
              <a:spcAft>
                <a:spcPts val="0"/>
              </a:spcAft>
              <a:buSzPts val="1800"/>
              <a:buChar char="●"/>
            </a:pPr>
            <a:r>
              <a:rPr lang="it"/>
              <a:t>Serde offre un'implementazione predefinita per la serializzazione dei tipi elementari e di alcuni tipi della libreria standard</a:t>
            </a:r>
            <a:endParaRPr/>
          </a:p>
          <a:p>
            <a:pPr indent="-317500" lvl="1" marL="914400" marR="0" rtl="0" algn="l">
              <a:lnSpc>
                <a:spcPct val="115000"/>
              </a:lnSpc>
              <a:spcBef>
                <a:spcPts val="0"/>
              </a:spcBef>
              <a:spcAft>
                <a:spcPts val="0"/>
              </a:spcAft>
              <a:buSzPts val="1400"/>
              <a:buChar char="○"/>
            </a:pPr>
            <a:r>
              <a:rPr b="1" lang="it">
                <a:solidFill>
                  <a:srgbClr val="0B5394"/>
                </a:solidFill>
                <a:latin typeface="Consolas"/>
                <a:ea typeface="Consolas"/>
                <a:cs typeface="Consolas"/>
                <a:sym typeface="Consolas"/>
              </a:rPr>
              <a:t>String</a:t>
            </a:r>
            <a:r>
              <a:rPr lang="it"/>
              <a:t>, </a:t>
            </a:r>
            <a:r>
              <a:rPr b="1" lang="it">
                <a:solidFill>
                  <a:srgbClr val="0B5394"/>
                </a:solidFill>
                <a:latin typeface="Consolas"/>
                <a:ea typeface="Consolas"/>
                <a:cs typeface="Consolas"/>
                <a:sym typeface="Consolas"/>
              </a:rPr>
              <a:t>&amp;str</a:t>
            </a:r>
            <a:r>
              <a:rPr lang="it"/>
              <a:t>,</a:t>
            </a:r>
            <a:r>
              <a:rPr b="1" lang="it">
                <a:solidFill>
                  <a:srgbClr val="0B5394"/>
                </a:solidFill>
                <a:latin typeface="Consolas"/>
                <a:ea typeface="Consolas"/>
                <a:cs typeface="Consolas"/>
                <a:sym typeface="Consolas"/>
              </a:rPr>
              <a:t> Vec&lt;T&gt;</a:t>
            </a:r>
            <a:r>
              <a:rPr lang="it"/>
              <a:t>, </a:t>
            </a:r>
            <a:r>
              <a:rPr b="1" lang="it">
                <a:solidFill>
                  <a:srgbClr val="0B5394"/>
                </a:solidFill>
                <a:latin typeface="Consolas"/>
                <a:ea typeface="Consolas"/>
                <a:cs typeface="Consolas"/>
                <a:sym typeface="Consolas"/>
              </a:rPr>
              <a:t>HashMap&lt;K,V&gt;</a:t>
            </a:r>
            <a:r>
              <a:rPr lang="it"/>
              <a:t>, …  </a:t>
            </a:r>
            <a:endParaRPr/>
          </a:p>
          <a:p>
            <a:pPr indent="-317500" lvl="1" marL="914400" marR="0" rtl="0" algn="l">
              <a:lnSpc>
                <a:spcPct val="115000"/>
              </a:lnSpc>
              <a:spcBef>
                <a:spcPts val="0"/>
              </a:spcBef>
              <a:spcAft>
                <a:spcPts val="0"/>
              </a:spcAft>
              <a:buSzPts val="1400"/>
              <a:buChar char="○"/>
            </a:pPr>
            <a:r>
              <a:rPr lang="it"/>
              <a:t>Supporta inoltra la macro </a:t>
            </a:r>
            <a:r>
              <a:rPr b="1" lang="it">
                <a:solidFill>
                  <a:srgbClr val="0B5394"/>
                </a:solidFill>
                <a:latin typeface="Consolas"/>
                <a:ea typeface="Consolas"/>
                <a:cs typeface="Consolas"/>
                <a:sym typeface="Consolas"/>
              </a:rPr>
              <a:t>#[derive(Serialize, Deserialize)]</a:t>
            </a:r>
            <a:r>
              <a:rPr lang="it"/>
              <a:t> per generare, in fase di compilazione, l'implementazione dei tratti corrispondenti, a condizione che la struttura dati cui tale macro è applicata non contenga elementi "patologici"</a:t>
            </a:r>
            <a:endParaRPr/>
          </a:p>
        </p:txBody>
      </p:sp>
      <p:sp>
        <p:nvSpPr>
          <p:cNvPr id="178" name="Google Shape;178;p3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Uso del framework Serde</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Si inseriscono, nel file cargo.toml, le dipendenze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serde = { version = "1.0", features = ["derive"] }</a:t>
            </a:r>
            <a:r>
              <a:rPr lang="it"/>
              <a:t> </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serde_json = "1.0"</a:t>
            </a:r>
            <a:r>
              <a:rPr lang="it"/>
              <a:t> </a:t>
            </a:r>
            <a:endParaRPr/>
          </a:p>
          <a:p>
            <a:pPr indent="-342900" lvl="0" marL="457200" rtl="0" algn="l">
              <a:spcBef>
                <a:spcPts val="0"/>
              </a:spcBef>
              <a:spcAft>
                <a:spcPts val="0"/>
              </a:spcAft>
              <a:buSzPts val="1800"/>
              <a:buChar char="●"/>
            </a:pPr>
            <a:r>
              <a:rPr lang="it"/>
              <a:t>La seconda indica il tipo di formato da generare/leggere</a:t>
            </a:r>
            <a:endParaRPr/>
          </a:p>
          <a:p>
            <a:pPr indent="-317500" lvl="1" marL="914400" rtl="0" algn="l">
              <a:spcBef>
                <a:spcPts val="0"/>
              </a:spcBef>
              <a:spcAft>
                <a:spcPts val="0"/>
              </a:spcAft>
              <a:buSzPts val="1400"/>
              <a:buChar char="○"/>
            </a:pPr>
            <a:r>
              <a:rPr lang="it"/>
              <a:t>In alternativa, è possibile indicare un altro sotto-progetto compatibile come </a:t>
            </a:r>
            <a:r>
              <a:rPr b="1" lang="it">
                <a:solidFill>
                  <a:srgbClr val="0B5394"/>
                </a:solidFill>
                <a:latin typeface="Consolas"/>
                <a:ea typeface="Consolas"/>
                <a:cs typeface="Consolas"/>
                <a:sym typeface="Consolas"/>
              </a:rPr>
              <a:t>csv = "1.3"</a:t>
            </a:r>
            <a:r>
              <a:rPr lang="it"/>
              <a:t> o </a:t>
            </a:r>
            <a:r>
              <a:rPr b="1" lang="it">
                <a:solidFill>
                  <a:srgbClr val="0B5394"/>
                </a:solidFill>
                <a:latin typeface="Consolas"/>
                <a:ea typeface="Consolas"/>
                <a:cs typeface="Consolas"/>
                <a:sym typeface="Consolas"/>
              </a:rPr>
              <a:t>bson = "2.9"</a:t>
            </a:r>
            <a:r>
              <a:rPr lang="it"/>
              <a:t> </a:t>
            </a:r>
            <a:endParaRPr/>
          </a:p>
          <a:p>
            <a:pPr indent="-342900" lvl="0" marL="457200" rtl="0" algn="l">
              <a:spcBef>
                <a:spcPts val="0"/>
              </a:spcBef>
              <a:spcAft>
                <a:spcPts val="0"/>
              </a:spcAft>
              <a:buSzPts val="1800"/>
              <a:buChar char="●"/>
            </a:pPr>
            <a:r>
              <a:rPr lang="it"/>
              <a:t>Si decora la struttura dati da leggere con la marco </a:t>
            </a:r>
            <a:r>
              <a:rPr b="1" lang="it">
                <a:solidFill>
                  <a:srgbClr val="0B5394"/>
                </a:solidFill>
              </a:rPr>
              <a:t>#[derive(...)]</a:t>
            </a:r>
            <a:r>
              <a:rPr lang="it"/>
              <a:t> </a:t>
            </a:r>
            <a:endParaRPr/>
          </a:p>
        </p:txBody>
      </p:sp>
      <p:sp>
        <p:nvSpPr>
          <p:cNvPr id="185" name="Google Shape;185;p3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86" name="Google Shape;186;p31"/>
          <p:cNvSpPr txBox="1"/>
          <p:nvPr/>
        </p:nvSpPr>
        <p:spPr>
          <a:xfrm>
            <a:off x="1177900" y="3227675"/>
            <a:ext cx="6690900" cy="14775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solidFill>
                  <a:schemeClr val="dk2"/>
                </a:solidFill>
                <a:highlight>
                  <a:schemeClr val="accent6"/>
                </a:highlight>
                <a:latin typeface="Consolas"/>
                <a:ea typeface="Consolas"/>
                <a:cs typeface="Consolas"/>
                <a:sym typeface="Consolas"/>
              </a:rPr>
              <a:t>#[derive(Serialize, Deserialize, Debug)]</a:t>
            </a:r>
            <a:endParaRPr b="1">
              <a:solidFill>
                <a:schemeClr val="dk2"/>
              </a:solidFill>
              <a:highlight>
                <a:schemeClr val="accent6"/>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2"/>
                </a:solidFill>
                <a:latin typeface="Consolas"/>
                <a:ea typeface="Consolas"/>
                <a:cs typeface="Consolas"/>
                <a:sym typeface="Consolas"/>
              </a:rPr>
              <a:t>struct Data {</a:t>
            </a:r>
            <a:endParaRPr b="1">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2"/>
                </a:solidFill>
                <a:latin typeface="Consolas"/>
                <a:ea typeface="Consolas"/>
                <a:cs typeface="Consolas"/>
                <a:sym typeface="Consolas"/>
              </a:rPr>
              <a:t>    name: String,</a:t>
            </a:r>
            <a:endParaRPr b="1">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2"/>
                </a:solidFill>
                <a:latin typeface="Consolas"/>
                <a:ea typeface="Consolas"/>
                <a:cs typeface="Consolas"/>
                <a:sym typeface="Consolas"/>
              </a:rPr>
              <a:t>    data: Vec&lt;u8&gt;,</a:t>
            </a:r>
            <a:endParaRPr b="1">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2"/>
                </a:solidFill>
                <a:latin typeface="Consolas"/>
                <a:ea typeface="Consolas"/>
                <a:cs typeface="Consolas"/>
                <a:sym typeface="Consolas"/>
              </a:rPr>
              <a:t>    attributes: HashMap&lt;String, String&gt;,</a:t>
            </a:r>
            <a:endParaRPr b="1">
              <a:solidFill>
                <a:schemeClr val="dk2"/>
              </a:solidFill>
              <a:latin typeface="Consolas"/>
              <a:ea typeface="Consolas"/>
              <a:cs typeface="Consolas"/>
              <a:sym typeface="Consolas"/>
            </a:endParaRPr>
          </a:p>
          <a:p>
            <a:pPr indent="0" lvl="0" marL="0" rtl="0" algn="l">
              <a:spcBef>
                <a:spcPts val="0"/>
              </a:spcBef>
              <a:spcAft>
                <a:spcPts val="0"/>
              </a:spcAft>
              <a:buNone/>
            </a:pPr>
            <a:r>
              <a:rPr b="1" lang="it">
                <a:solidFill>
                  <a:schemeClr val="dk2"/>
                </a:solidFill>
                <a:latin typeface="Consolas"/>
                <a:ea typeface="Consolas"/>
                <a:cs typeface="Consolas"/>
                <a:sym typeface="Consolas"/>
              </a:rPr>
              <a:t>}</a:t>
            </a:r>
            <a:endParaRPr b="1">
              <a:solidFill>
                <a:schemeClr val="dk2"/>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File e file system</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Un file consiste in un’astrazione offerta dal sistema operativo che lega un blocco </a:t>
            </a:r>
            <a:r>
              <a:rPr lang="it"/>
              <a:t>di byte </a:t>
            </a:r>
            <a:r>
              <a:rPr lang="it"/>
              <a:t>di dimensione arbitraria ad un nome </a:t>
            </a:r>
            <a:endParaRPr/>
          </a:p>
          <a:p>
            <a:pPr indent="-317500" lvl="1" marL="914400" rtl="0" algn="l">
              <a:spcBef>
                <a:spcPts val="0"/>
              </a:spcBef>
              <a:spcAft>
                <a:spcPts val="0"/>
              </a:spcAft>
              <a:buSzPts val="1400"/>
              <a:buChar char="○"/>
            </a:pPr>
            <a:r>
              <a:rPr lang="it"/>
              <a:t>I nomi sono organizzati in una struttura gerarchica fatta di cartelle o directory che permette di identificare uno specifico file attraverso una concatenazione dei nomi di cartelle e nome del file che ne esprime il cammino (</a:t>
            </a:r>
            <a:r>
              <a:rPr i="1" lang="it"/>
              <a:t>path</a:t>
            </a:r>
            <a:r>
              <a:rPr lang="it"/>
              <a:t>) a partire da una radice nota</a:t>
            </a:r>
            <a:endParaRPr/>
          </a:p>
          <a:p>
            <a:pPr indent="-342900" lvl="0" marL="457200" rtl="0" algn="l">
              <a:spcBef>
                <a:spcPts val="0"/>
              </a:spcBef>
              <a:spcAft>
                <a:spcPts val="0"/>
              </a:spcAft>
              <a:buSzPts val="1800"/>
              <a:buChar char="●"/>
            </a:pPr>
            <a:r>
              <a:rPr lang="it"/>
              <a:t>Ad ogni file sono associati vincoli di sicurezza</a:t>
            </a:r>
            <a:endParaRPr/>
          </a:p>
          <a:p>
            <a:pPr indent="-317500" lvl="1" marL="914400" rtl="0" algn="l">
              <a:spcBef>
                <a:spcPts val="0"/>
              </a:spcBef>
              <a:spcAft>
                <a:spcPts val="0"/>
              </a:spcAft>
              <a:buSzPts val="1400"/>
              <a:buChar char="○"/>
            </a:pPr>
            <a:r>
              <a:rPr lang="it"/>
              <a:t>Il sistema operativo garantisce che solo chi dispone delle necessarie autorizzazione possa leggere, scrivere o eseguire il file</a:t>
            </a:r>
            <a:endParaRPr/>
          </a:p>
          <a:p>
            <a:pPr indent="-342900" lvl="0" marL="457200" rtl="0" algn="l">
              <a:spcBef>
                <a:spcPts val="0"/>
              </a:spcBef>
              <a:spcAft>
                <a:spcPts val="0"/>
              </a:spcAft>
              <a:buSzPts val="1800"/>
              <a:buChar char="●"/>
            </a:pPr>
            <a:r>
              <a:rPr lang="it"/>
              <a:t>Le librerie dei linguaggi di programmazione offrono meccanismi indipendenti dal sistema operativo per accedere al contenuto di un file</a:t>
            </a:r>
            <a:endParaRPr/>
          </a:p>
          <a:p>
            <a:pPr indent="-317500" lvl="1" marL="914400" rtl="0" algn="l">
              <a:spcBef>
                <a:spcPts val="0"/>
              </a:spcBef>
              <a:spcAft>
                <a:spcPts val="0"/>
              </a:spcAft>
              <a:buSzPts val="1400"/>
              <a:buChar char="○"/>
            </a:pPr>
            <a:r>
              <a:rPr lang="it"/>
              <a:t>Nel caso di Rust, l’astrazione principale è offerta dalla struct </a:t>
            </a:r>
            <a:r>
              <a:rPr b="1" lang="it">
                <a:solidFill>
                  <a:srgbClr val="0B5394"/>
                </a:solidFill>
                <a:latin typeface="Consolas"/>
                <a:ea typeface="Consolas"/>
                <a:cs typeface="Consolas"/>
                <a:sym typeface="Consolas"/>
              </a:rPr>
              <a:t>std::fs::File</a:t>
            </a:r>
            <a:r>
              <a:rPr lang="it"/>
              <a:t>, che modella un file aperto in lettura e/o scrittura.</a:t>
            </a:r>
            <a:endParaRPr/>
          </a:p>
          <a:p>
            <a:pPr indent="-317500" lvl="1" marL="914400" rtl="0" algn="l">
              <a:spcBef>
                <a:spcPts val="0"/>
              </a:spcBef>
              <a:spcAft>
                <a:spcPts val="0"/>
              </a:spcAft>
              <a:buSzPts val="1400"/>
              <a:buChar char="○"/>
            </a:pPr>
            <a:r>
              <a:rPr lang="it"/>
              <a:t>Il C++ dalla versione 17 ha std::filesystem (in versione antecedenti, si possono usare le versioni experimental o boost)</a:t>
            </a:r>
            <a:endParaRPr/>
          </a:p>
        </p:txBody>
      </p:sp>
      <p:sp>
        <p:nvSpPr>
          <p:cNvPr id="65" name="Google Shape;65;p1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Uso del framework Serde</a:t>
            </a:r>
            <a:endParaRPr/>
          </a:p>
        </p:txBody>
      </p:sp>
      <p:sp>
        <p:nvSpPr>
          <p:cNvPr id="192" name="Google Shape;192;p3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3" name="Google Shape;193;p32"/>
          <p:cNvSpPr txBox="1"/>
          <p:nvPr/>
        </p:nvSpPr>
        <p:spPr>
          <a:xfrm>
            <a:off x="311700" y="1137925"/>
            <a:ext cx="4179000" cy="27861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300">
                <a:solidFill>
                  <a:schemeClr val="dk2"/>
                </a:solidFill>
                <a:latin typeface="Consolas"/>
                <a:ea typeface="Consolas"/>
                <a:cs typeface="Consolas"/>
                <a:sym typeface="Consolas"/>
              </a:rPr>
              <a:t>fn </a:t>
            </a:r>
            <a:r>
              <a:rPr b="1" lang="it" sz="1300">
                <a:solidFill>
                  <a:schemeClr val="dk2"/>
                </a:solidFill>
                <a:highlight>
                  <a:schemeClr val="accent6"/>
                </a:highlight>
                <a:latin typeface="Consolas"/>
                <a:ea typeface="Consolas"/>
                <a:cs typeface="Consolas"/>
                <a:sym typeface="Consolas"/>
              </a:rPr>
              <a:t>save(data: &amp;Data, path: &amp;str)</a:t>
            </a:r>
            <a:r>
              <a:rPr b="1" lang="it" sz="1300">
                <a:solidFill>
                  <a:schemeClr val="dk2"/>
                </a:solidFill>
                <a:latin typeface="Consolas"/>
                <a:ea typeface="Consolas"/>
                <a:cs typeface="Consolas"/>
                <a:sym typeface="Consolas"/>
              </a:rPr>
              <a:t> -&gt;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Result&lt;()&gt;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let mut f = File::options()</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.write(true)</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.create(true)</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.truncate(true)</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.open(path)?;</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f.write(serde_json::to_string(data)?</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.as_bytes())?;</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Ok(())</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a:t>
            </a:r>
            <a:endParaRPr b="1" sz="1300">
              <a:solidFill>
                <a:schemeClr val="dk2"/>
              </a:solidFill>
              <a:latin typeface="Consolas"/>
              <a:ea typeface="Consolas"/>
              <a:cs typeface="Consolas"/>
              <a:sym typeface="Consolas"/>
            </a:endParaRPr>
          </a:p>
        </p:txBody>
      </p:sp>
      <p:sp>
        <p:nvSpPr>
          <p:cNvPr id="194" name="Google Shape;194;p32"/>
          <p:cNvSpPr txBox="1"/>
          <p:nvPr/>
        </p:nvSpPr>
        <p:spPr>
          <a:xfrm>
            <a:off x="4572000" y="1137925"/>
            <a:ext cx="4179000" cy="27861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fn </a:t>
            </a:r>
            <a:r>
              <a:rPr b="1" lang="it" sz="1300">
                <a:solidFill>
                  <a:schemeClr val="dk2"/>
                </a:solidFill>
                <a:highlight>
                  <a:schemeClr val="accent6"/>
                </a:highlight>
                <a:latin typeface="Consolas"/>
                <a:ea typeface="Consolas"/>
                <a:cs typeface="Consolas"/>
                <a:sym typeface="Consolas"/>
              </a:rPr>
              <a:t>load(path: &amp;str)</a:t>
            </a:r>
            <a:r>
              <a:rPr b="1" lang="it" sz="1300">
                <a:solidFill>
                  <a:schemeClr val="dk2"/>
                </a:solidFill>
                <a:latin typeface="Consolas"/>
                <a:ea typeface="Consolas"/>
                <a:cs typeface="Consolas"/>
                <a:sym typeface="Consolas"/>
              </a:rPr>
              <a:t> -&gt; Result&lt;Data&gt;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    let mut f = File::open(path)?;</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let mut s = String::new();</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f.read_to_string(&amp;mut s)?;</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300">
                <a:solidFill>
                  <a:schemeClr val="dk2"/>
                </a:solidFill>
                <a:latin typeface="Consolas"/>
                <a:ea typeface="Consolas"/>
                <a:cs typeface="Consolas"/>
                <a:sym typeface="Consolas"/>
              </a:rPr>
              <a:t>    return Ok(serde_json::from_str(&amp;s)?);</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rPr b="1" lang="it" sz="1300">
                <a:solidFill>
                  <a:schemeClr val="dk2"/>
                </a:solidFill>
                <a:latin typeface="Consolas"/>
                <a:ea typeface="Consolas"/>
                <a:cs typeface="Consolas"/>
                <a:sym typeface="Consolas"/>
              </a:rPr>
              <a:t>}</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None/>
            </a:pPr>
            <a:r>
              <a:t/>
            </a:r>
            <a:endParaRPr b="1" sz="13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300">
              <a:solidFill>
                <a:schemeClr val="dk2"/>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Per saperne di più</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Reading and Writing Files in Rust</a:t>
            </a:r>
            <a:endParaRPr/>
          </a:p>
          <a:p>
            <a:pPr indent="-317500" lvl="1" marL="914400" rtl="0" algn="l">
              <a:spcBef>
                <a:spcPts val="0"/>
              </a:spcBef>
              <a:spcAft>
                <a:spcPts val="0"/>
              </a:spcAft>
              <a:buSzPts val="1400"/>
              <a:buChar char="○"/>
            </a:pPr>
            <a:r>
              <a:rPr lang="it" u="sng">
                <a:solidFill>
                  <a:schemeClr val="accent5"/>
                </a:solidFill>
                <a:hlinkClick r:id="rId3">
                  <a:extLst>
                    <a:ext uri="{A12FA001-AC4F-418D-AE19-62706E023703}">
                      <ahyp:hlinkClr val="tx"/>
                    </a:ext>
                  </a:extLst>
                </a:hlinkClick>
              </a:rPr>
              <a:t>https://rustjobs.dev/blog/reading-and-writing-files-in-rust/</a:t>
            </a:r>
            <a:r>
              <a:rPr lang="it"/>
              <a:t> </a:t>
            </a:r>
            <a:endParaRPr/>
          </a:p>
          <a:p>
            <a:pPr indent="-317500" lvl="1" marL="914400" rtl="0" algn="l">
              <a:spcBef>
                <a:spcPts val="0"/>
              </a:spcBef>
              <a:spcAft>
                <a:spcPts val="0"/>
              </a:spcAft>
              <a:buSzPts val="1400"/>
              <a:buChar char="○"/>
            </a:pPr>
            <a:r>
              <a:rPr lang="it" sz="1400"/>
              <a:t>Breve riassunto con esempi basilari per la lettura e la scrittura di file</a:t>
            </a:r>
            <a:endParaRPr sz="1400"/>
          </a:p>
          <a:p>
            <a:pPr indent="-342900" lvl="0" marL="457200" rtl="0" algn="l">
              <a:spcBef>
                <a:spcPts val="0"/>
              </a:spcBef>
              <a:spcAft>
                <a:spcPts val="0"/>
              </a:spcAft>
              <a:buSzPts val="1800"/>
              <a:buChar char="●"/>
            </a:pPr>
            <a:r>
              <a:rPr lang="it"/>
              <a:t>How to Read Files in Rust</a:t>
            </a:r>
            <a:endParaRPr/>
          </a:p>
          <a:p>
            <a:pPr indent="-317500" lvl="1" marL="914400" rtl="0" algn="l">
              <a:spcBef>
                <a:spcPts val="0"/>
              </a:spcBef>
              <a:spcAft>
                <a:spcPts val="0"/>
              </a:spcAft>
              <a:buSzPts val="1400"/>
              <a:buChar char="○"/>
            </a:pPr>
            <a:r>
              <a:rPr lang="it" u="sng">
                <a:solidFill>
                  <a:schemeClr val="hlink"/>
                </a:solidFill>
                <a:hlinkClick r:id="rId4"/>
              </a:rPr>
              <a:t>https://dev.to/oliverjumpertz/how-to-read-files-in-rust-525d</a:t>
            </a:r>
            <a:r>
              <a:rPr lang="it"/>
              <a:t> </a:t>
            </a:r>
            <a:endParaRPr/>
          </a:p>
          <a:p>
            <a:pPr indent="-317500" lvl="1" marL="914400" rtl="0" algn="l">
              <a:spcBef>
                <a:spcPts val="0"/>
              </a:spcBef>
              <a:spcAft>
                <a:spcPts val="0"/>
              </a:spcAft>
              <a:buSzPts val="1400"/>
              <a:buChar char="○"/>
            </a:pPr>
            <a:r>
              <a:rPr lang="it"/>
              <a:t>Strategie a confronto per la lettura di file</a:t>
            </a:r>
            <a:endParaRPr/>
          </a:p>
          <a:p>
            <a:pPr indent="-342900" lvl="0" marL="457200" rtl="0" algn="l">
              <a:spcBef>
                <a:spcPts val="0"/>
              </a:spcBef>
              <a:spcAft>
                <a:spcPts val="0"/>
              </a:spcAft>
              <a:buSzPts val="1800"/>
              <a:buChar char="●"/>
            </a:pPr>
            <a:r>
              <a:rPr lang="it"/>
              <a:t>Reading Large Files and Perf</a:t>
            </a:r>
            <a:endParaRPr/>
          </a:p>
          <a:p>
            <a:pPr indent="-317500" lvl="1" marL="914400" rtl="0" algn="l">
              <a:spcBef>
                <a:spcPts val="0"/>
              </a:spcBef>
              <a:spcAft>
                <a:spcPts val="0"/>
              </a:spcAft>
              <a:buSzPts val="1400"/>
              <a:buChar char="○"/>
            </a:pPr>
            <a:r>
              <a:rPr lang="it" u="sng">
                <a:solidFill>
                  <a:schemeClr val="hlink"/>
                </a:solidFill>
                <a:hlinkClick r:id="rId5"/>
              </a:rPr>
              <a:t>https://sensepost.com/blog/2023/reading-large-files-and-perf/</a:t>
            </a:r>
            <a:r>
              <a:rPr lang="it"/>
              <a:t> </a:t>
            </a:r>
            <a:endParaRPr/>
          </a:p>
          <a:p>
            <a:pPr indent="-317500" lvl="1" marL="914400" rtl="0" algn="l">
              <a:spcBef>
                <a:spcPts val="0"/>
              </a:spcBef>
              <a:spcAft>
                <a:spcPts val="0"/>
              </a:spcAft>
              <a:buSzPts val="1400"/>
              <a:buChar char="○"/>
            </a:pPr>
            <a:r>
              <a:rPr lang="it"/>
              <a:t>Analisi delle prestazioni dei diversi approcci nella lettura di file di grosse dimensioni</a:t>
            </a:r>
            <a:endParaRPr/>
          </a:p>
          <a:p>
            <a:pPr indent="-342900" lvl="0" marL="457200" rtl="0" algn="l">
              <a:spcBef>
                <a:spcPts val="0"/>
              </a:spcBef>
              <a:spcAft>
                <a:spcPts val="0"/>
              </a:spcAft>
              <a:buSzPts val="1800"/>
              <a:buChar char="●"/>
            </a:pPr>
            <a:r>
              <a:rPr lang="it"/>
              <a:t>Detail Guide to Serialization and deserialization with Serde in Rust</a:t>
            </a:r>
            <a:endParaRPr/>
          </a:p>
          <a:p>
            <a:pPr indent="-317500" lvl="1" marL="914400" rtl="0" algn="l">
              <a:spcBef>
                <a:spcPts val="0"/>
              </a:spcBef>
              <a:spcAft>
                <a:spcPts val="0"/>
              </a:spcAft>
              <a:buSzPts val="1400"/>
              <a:buChar char="○"/>
            </a:pPr>
            <a:r>
              <a:rPr lang="it" u="sng">
                <a:solidFill>
                  <a:schemeClr val="hlink"/>
                </a:solidFill>
                <a:hlinkClick r:id="rId6"/>
              </a:rPr>
              <a:t>https://medium.com/@2018.itsuki/detail-guide-to-serialization-and-deserialization-with-serde-in-rust-4fa70a6a8c4b</a:t>
            </a:r>
            <a:r>
              <a:rPr lang="it"/>
              <a:t> </a:t>
            </a:r>
            <a:endParaRPr/>
          </a:p>
          <a:p>
            <a:pPr indent="-317500" lvl="1" marL="914400" rtl="0" algn="l">
              <a:spcBef>
                <a:spcPts val="0"/>
              </a:spcBef>
              <a:spcAft>
                <a:spcPts val="0"/>
              </a:spcAft>
              <a:buSzPts val="1400"/>
              <a:buChar char="○"/>
            </a:pPr>
            <a:r>
              <a:rPr lang="it"/>
              <a:t>Guida al framework Serde</a:t>
            </a:r>
            <a:endParaRPr/>
          </a:p>
        </p:txBody>
      </p:sp>
      <p:sp>
        <p:nvSpPr>
          <p:cNvPr id="201" name="Google Shape;201;p33"/>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02" name="Google Shape;202;p33"/>
          <p:cNvPicPr preferRelativeResize="0"/>
          <p:nvPr/>
        </p:nvPicPr>
        <p:blipFill rotWithShape="1">
          <a:blip r:embed="rId7">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Percorsi</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Ogni sistema operativo ha regole proprie per la definizione di cosa sia un percorso lecito per indicare un file, quali siano le radici note dei percorsi, come combinare segmenti parziali in un percorso complessivo, …</a:t>
            </a:r>
            <a:endParaRPr/>
          </a:p>
          <a:p>
            <a:pPr indent="-317500" lvl="1" marL="914400" rtl="0" algn="l">
              <a:spcBef>
                <a:spcPts val="0"/>
              </a:spcBef>
              <a:spcAft>
                <a:spcPts val="0"/>
              </a:spcAft>
              <a:buSzPts val="1400"/>
              <a:buChar char="○"/>
            </a:pPr>
            <a:r>
              <a:rPr lang="it"/>
              <a:t>Le struct </a:t>
            </a:r>
            <a:r>
              <a:rPr b="1" lang="it">
                <a:solidFill>
                  <a:srgbClr val="0B5394"/>
                </a:solidFill>
                <a:latin typeface="Consolas"/>
                <a:ea typeface="Consolas"/>
                <a:cs typeface="Consolas"/>
                <a:sym typeface="Consolas"/>
              </a:rPr>
              <a:t>std::path::Path</a:t>
            </a:r>
            <a:r>
              <a:rPr lang="it"/>
              <a:t> e </a:t>
            </a:r>
            <a:r>
              <a:rPr b="1" lang="it">
                <a:solidFill>
                  <a:srgbClr val="0B5394"/>
                </a:solidFill>
                <a:latin typeface="Consolas"/>
                <a:ea typeface="Consolas"/>
                <a:cs typeface="Consolas"/>
                <a:sym typeface="Consolas"/>
              </a:rPr>
              <a:t>std::path::PathBuf </a:t>
            </a:r>
            <a:r>
              <a:rPr lang="it"/>
              <a:t>nascondono tali differenze offrendo un meccanismo portabile per comporre e scomporre un cammino e ricavare indicazioni sul file eventualmente referenziato</a:t>
            </a:r>
            <a:endParaRPr/>
          </a:p>
          <a:p>
            <a:pPr indent="-317500" lvl="1" marL="914400" marR="0" rtl="0" algn="l">
              <a:lnSpc>
                <a:spcPct val="115000"/>
              </a:lnSpc>
              <a:spcBef>
                <a:spcPts val="0"/>
              </a:spcBef>
              <a:spcAft>
                <a:spcPts val="0"/>
              </a:spcAft>
              <a:buSzPts val="1400"/>
              <a:buChar char="○"/>
            </a:pPr>
            <a:r>
              <a:rPr b="1" lang="it">
                <a:solidFill>
                  <a:srgbClr val="0B5394"/>
                </a:solidFill>
                <a:latin typeface="Consolas"/>
                <a:ea typeface="Consolas"/>
                <a:cs typeface="Consolas"/>
                <a:sym typeface="Consolas"/>
              </a:rPr>
              <a:t>Path</a:t>
            </a:r>
            <a:r>
              <a:rPr lang="it"/>
              <a:t>, analogamente a </a:t>
            </a:r>
            <a:r>
              <a:rPr b="1" lang="it">
                <a:solidFill>
                  <a:srgbClr val="0B5394"/>
                </a:solidFill>
                <a:latin typeface="Consolas"/>
                <a:ea typeface="Consolas"/>
                <a:cs typeface="Consolas"/>
                <a:sym typeface="Consolas"/>
              </a:rPr>
              <a:t>str</a:t>
            </a:r>
            <a:r>
              <a:rPr lang="it"/>
              <a:t>, è </a:t>
            </a:r>
            <a:r>
              <a:rPr b="1" i="1" lang="it">
                <a:solidFill>
                  <a:srgbClr val="0B5394"/>
                </a:solidFill>
                <a:latin typeface="Consolas"/>
                <a:ea typeface="Consolas"/>
                <a:cs typeface="Consolas"/>
                <a:sym typeface="Consolas"/>
              </a:rPr>
              <a:t>unsized</a:t>
            </a:r>
            <a:r>
              <a:rPr lang="it"/>
              <a:t> e accessibile in sola lettura</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PathBuf</a:t>
            </a:r>
            <a:r>
              <a:rPr lang="it"/>
              <a:t>, analogamente a </a:t>
            </a:r>
            <a:r>
              <a:rPr b="1" lang="it">
                <a:solidFill>
                  <a:srgbClr val="0B5394"/>
                </a:solidFill>
                <a:latin typeface="Consolas"/>
                <a:ea typeface="Consolas"/>
                <a:cs typeface="Consolas"/>
                <a:sym typeface="Consolas"/>
              </a:rPr>
              <a:t>String</a:t>
            </a:r>
            <a:r>
              <a:rPr lang="it"/>
              <a:t>, possiede il proprio contenuto e può essere modificato </a:t>
            </a:r>
            <a:endParaRPr/>
          </a:p>
          <a:p>
            <a:pPr indent="-342900" lvl="0" marL="457200" rtl="0" algn="l">
              <a:spcBef>
                <a:spcPts val="0"/>
              </a:spcBef>
              <a:spcAft>
                <a:spcPts val="0"/>
              </a:spcAft>
              <a:buSzPts val="1800"/>
              <a:buChar char="●"/>
            </a:pPr>
            <a:r>
              <a:rPr lang="it"/>
              <a:t>Attraverso i metodi offerti da questi tipi, è possibile ricavare informazioni sulla esistenza del file, sulla sua natura (file semplice, cartella, collegamento simbolico, …), sui metadati associati (dimensione, data di creazione e di ultima modifica, permessi, …) </a:t>
            </a:r>
            <a:endParaRPr/>
          </a:p>
        </p:txBody>
      </p:sp>
      <p:sp>
        <p:nvSpPr>
          <p:cNvPr id="72" name="Google Shape;72;p1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Navigare il file system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std::fs::read_dir(dir: &amp;Path) -&gt; Result&lt;ReadDir&gt;</a:t>
            </a:r>
            <a:r>
              <a:rPr lang="it"/>
              <a:t> restituisce, se ha successo, un iteratore al contenuto della cartella dir</a:t>
            </a:r>
            <a:endParaRPr/>
          </a:p>
          <a:p>
            <a:pPr indent="-317500" lvl="1" marL="914400" rtl="0" algn="l">
              <a:spcBef>
                <a:spcPts val="0"/>
              </a:spcBef>
              <a:spcAft>
                <a:spcPts val="0"/>
              </a:spcAft>
              <a:buSzPts val="1400"/>
              <a:buChar char="○"/>
            </a:pPr>
            <a:r>
              <a:rPr lang="it"/>
              <a:t>Le singole voci ritornate sono di tipo </a:t>
            </a:r>
            <a:r>
              <a:rPr b="1" lang="it">
                <a:solidFill>
                  <a:srgbClr val="0B5394"/>
                </a:solidFill>
                <a:latin typeface="Consolas"/>
                <a:ea typeface="Consolas"/>
                <a:cs typeface="Consolas"/>
                <a:sym typeface="Consolas"/>
              </a:rPr>
              <a:t>std::fs::DirEntry</a:t>
            </a:r>
            <a:r>
              <a:rPr lang="it"/>
              <a:t> e descrivono gli elementi contenuti nella cartella in termini di nome, tipo (file, cartella, collegamento simbolico), metadati e cammino</a:t>
            </a:r>
            <a:endParaRPr/>
          </a:p>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std::fs::create_dir(dir: &amp;Path) -&gt; Result&lt;()&gt;</a:t>
            </a:r>
            <a:r>
              <a:rPr lang="it"/>
              <a:t> </a:t>
            </a:r>
            <a:r>
              <a:rPr lang="it"/>
              <a:t>crea una nuova cartella</a:t>
            </a:r>
            <a:endParaRPr/>
          </a:p>
          <a:p>
            <a:pPr indent="-317500" lvl="1" marL="914400" rtl="0" algn="l">
              <a:spcBef>
                <a:spcPts val="0"/>
              </a:spcBef>
              <a:spcAft>
                <a:spcPts val="0"/>
              </a:spcAft>
              <a:buSzPts val="1400"/>
              <a:buChar char="○"/>
            </a:pPr>
            <a:r>
              <a:rPr lang="it"/>
              <a:t>Fallisce se non si dispone delle necessarie autorizzazioni, se la cartella esiste già o se la cartella genitrice del cammino indicato non esiste</a:t>
            </a:r>
            <a:endParaRPr/>
          </a:p>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std::fs::remove_dir(dir: &amp;Path) -&gt; Result&lt;()&gt;</a:t>
            </a:r>
            <a:r>
              <a:rPr lang="it"/>
              <a:t> rimuove una cartella</a:t>
            </a:r>
            <a:endParaRPr/>
          </a:p>
          <a:p>
            <a:pPr indent="-317500" lvl="1" marL="914400" rtl="0" algn="l">
              <a:spcBef>
                <a:spcPts val="0"/>
              </a:spcBef>
              <a:spcAft>
                <a:spcPts val="0"/>
              </a:spcAft>
              <a:buSzPts val="1400"/>
              <a:buChar char="○"/>
            </a:pPr>
            <a:r>
              <a:rPr lang="it"/>
              <a:t>A condizione che esista, si disponga dei necessari permessi e che sia vuota</a:t>
            </a:r>
            <a:endParaRPr/>
          </a:p>
        </p:txBody>
      </p:sp>
      <p:sp>
        <p:nvSpPr>
          <p:cNvPr id="79" name="Google Shape;79;p1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Manipolare i file nel file system</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std::fs::copy(from: &amp;Path, to: &amp;Path) -&gt; Result&lt;i64&gt;</a:t>
            </a:r>
            <a:r>
              <a:rPr lang="it"/>
              <a:t> copia il contenuto di un file in un secondo file</a:t>
            </a:r>
            <a:endParaRPr/>
          </a:p>
          <a:p>
            <a:pPr indent="-317500" lvl="1" marL="914400" rtl="0" algn="l">
              <a:spcBef>
                <a:spcPts val="0"/>
              </a:spcBef>
              <a:spcAft>
                <a:spcPts val="0"/>
              </a:spcAft>
              <a:buSzPts val="1400"/>
              <a:buChar char="○"/>
            </a:pPr>
            <a:r>
              <a:rPr lang="it"/>
              <a:t>Restituisce in caso di successo il numero di byte copiati</a:t>
            </a:r>
            <a:endParaRPr/>
          </a:p>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std::fs::rename(from: &amp;Path, to: &amp;Path) -&gt; Result&lt;()&gt;</a:t>
            </a:r>
            <a:r>
              <a:rPr lang="it"/>
              <a:t> rinomina (sposta) un file in un secondo file</a:t>
            </a:r>
            <a:endParaRPr/>
          </a:p>
          <a:p>
            <a:pPr indent="-317500" lvl="1" marL="914400" rtl="0" algn="l">
              <a:spcBef>
                <a:spcPts val="0"/>
              </a:spcBef>
              <a:spcAft>
                <a:spcPts val="0"/>
              </a:spcAft>
              <a:buSzPts val="1400"/>
              <a:buChar char="○"/>
            </a:pPr>
            <a:r>
              <a:rPr lang="it"/>
              <a:t>Sostituendo il contenuto del file destinazione con quello sorgente</a:t>
            </a:r>
            <a:endParaRPr/>
          </a:p>
          <a:p>
            <a:pPr indent="-317500" lvl="1" marL="914400" rtl="0" algn="l">
              <a:spcBef>
                <a:spcPts val="0"/>
              </a:spcBef>
              <a:spcAft>
                <a:spcPts val="0"/>
              </a:spcAft>
              <a:buSzPts val="1400"/>
              <a:buChar char="○"/>
            </a:pPr>
            <a:r>
              <a:rPr lang="it"/>
              <a:t>Il comportamento di questa funzione dipende dal sistema operativo</a:t>
            </a:r>
            <a:endParaRPr/>
          </a:p>
          <a:p>
            <a:pPr indent="-342900" lvl="0" marL="457200" rtl="0" algn="l">
              <a:spcBef>
                <a:spcPts val="0"/>
              </a:spcBef>
              <a:spcAft>
                <a:spcPts val="0"/>
              </a:spcAft>
              <a:buSzPts val="1800"/>
              <a:buChar char="●"/>
            </a:pPr>
            <a:r>
              <a:rPr lang="it"/>
              <a:t>La funzione </a:t>
            </a:r>
            <a:r>
              <a:rPr b="1" lang="it">
                <a:solidFill>
                  <a:srgbClr val="0B5394"/>
                </a:solidFill>
                <a:latin typeface="Consolas"/>
                <a:ea typeface="Consolas"/>
                <a:cs typeface="Consolas"/>
                <a:sym typeface="Consolas"/>
              </a:rPr>
              <a:t>std::fs::remove_file(path: &amp;Path) -&gt; Result&lt;()&gt;</a:t>
            </a:r>
            <a:r>
              <a:rPr lang="it"/>
              <a:t> elimina un file</a:t>
            </a:r>
            <a:endParaRPr/>
          </a:p>
          <a:p>
            <a:pPr indent="-317500" lvl="1" marL="914400" rtl="0" algn="l">
              <a:spcBef>
                <a:spcPts val="0"/>
              </a:spcBef>
              <a:spcAft>
                <a:spcPts val="0"/>
              </a:spcAft>
              <a:buSzPts val="1400"/>
              <a:buChar char="○"/>
            </a:pPr>
            <a:r>
              <a:rPr lang="it"/>
              <a:t>Se il file è in uso, la sua eliminazione può essere rimandata dal sistema operativo</a:t>
            </a:r>
            <a:endParaRPr/>
          </a:p>
        </p:txBody>
      </p:sp>
      <p:sp>
        <p:nvSpPr>
          <p:cNvPr id="86" name="Google Shape;86;p1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Operazioni con i file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L’accesso al blocco di byte legato ad un file è totalmente mediato dal sistema operativo</a:t>
            </a:r>
            <a:endParaRPr/>
          </a:p>
          <a:p>
            <a:pPr indent="-317500" lvl="1" marL="914400" rtl="0" algn="l">
              <a:spcBef>
                <a:spcPts val="0"/>
              </a:spcBef>
              <a:spcAft>
                <a:spcPts val="0"/>
              </a:spcAft>
              <a:buSzPts val="1400"/>
              <a:buChar char="○"/>
            </a:pPr>
            <a:r>
              <a:rPr lang="it"/>
              <a:t>Per poter leggere o scrivere tale blocco occorre “aprire” il file</a:t>
            </a:r>
            <a:endParaRPr/>
          </a:p>
          <a:p>
            <a:pPr indent="-317500" lvl="1" marL="914400" rtl="0" algn="l">
              <a:spcBef>
                <a:spcPts val="0"/>
              </a:spcBef>
              <a:spcAft>
                <a:spcPts val="0"/>
              </a:spcAft>
              <a:buSzPts val="1400"/>
              <a:buChar char="○"/>
            </a:pPr>
            <a:r>
              <a:rPr lang="it"/>
              <a:t>Il sistema operativo offre apposite funzioni che restituiscono un riferimento opaco al file sotto forma di </a:t>
            </a:r>
            <a:r>
              <a:rPr i="1" lang="it"/>
              <a:t>handle</a:t>
            </a:r>
            <a:r>
              <a:rPr lang="it"/>
              <a:t> o </a:t>
            </a:r>
            <a:r>
              <a:rPr i="1" lang="it"/>
              <a:t>file descriptor</a:t>
            </a:r>
            <a:r>
              <a:rPr lang="it"/>
              <a:t> (di fatto un numero intero)</a:t>
            </a:r>
            <a:endParaRPr/>
          </a:p>
          <a:p>
            <a:pPr indent="-342900" lvl="0" marL="457200" rtl="0" algn="l">
              <a:spcBef>
                <a:spcPts val="0"/>
              </a:spcBef>
              <a:spcAft>
                <a:spcPts val="0"/>
              </a:spcAft>
              <a:buSzPts val="1800"/>
              <a:buChar char="●"/>
            </a:pPr>
            <a:r>
              <a:rPr lang="it"/>
              <a:t>La struct </a:t>
            </a:r>
            <a:r>
              <a:rPr b="1" lang="it">
                <a:solidFill>
                  <a:srgbClr val="0B5394"/>
                </a:solidFill>
                <a:latin typeface="Consolas"/>
                <a:ea typeface="Consolas"/>
                <a:cs typeface="Consolas"/>
                <a:sym typeface="Consolas"/>
              </a:rPr>
              <a:t>File</a:t>
            </a:r>
            <a:r>
              <a:rPr lang="it"/>
              <a:t> offre due metodi di base per aprire un file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open(path: P) -&gt; Result&lt;File&gt; where P: AsRef&lt;Path&gt;</a:t>
            </a:r>
            <a:r>
              <a:rPr lang="it"/>
              <a:t> - apre il file in lettura, a condizione che esista</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create(path: P) -&gt; Result&lt;File&gt; where P: AsRef&lt;Path&gt;</a:t>
            </a:r>
            <a:r>
              <a:rPr lang="it"/>
              <a:t> - tronca il file a 0 byte, se esiste, o lo </a:t>
            </a:r>
            <a:r>
              <a:rPr lang="it"/>
              <a:t>crea, se non esiste ancora</a:t>
            </a:r>
            <a:r>
              <a:rPr lang="it"/>
              <a:t>, dopodiché lo apre in scrittura </a:t>
            </a:r>
            <a:endParaRPr/>
          </a:p>
          <a:p>
            <a:pPr indent="-342900" lvl="0" marL="457200" rtl="0" algn="l">
              <a:spcBef>
                <a:spcPts val="0"/>
              </a:spcBef>
              <a:spcAft>
                <a:spcPts val="0"/>
              </a:spcAft>
              <a:buSzPts val="1800"/>
              <a:buChar char="●"/>
            </a:pPr>
            <a:r>
              <a:rPr lang="it"/>
              <a:t>Maggiori opportunità sono offerte dalla struct</a:t>
            </a:r>
            <a:r>
              <a:rPr lang="it"/>
              <a:t> </a:t>
            </a:r>
            <a:r>
              <a:rPr b="1" lang="it">
                <a:solidFill>
                  <a:srgbClr val="0B5394"/>
                </a:solidFill>
                <a:latin typeface="Consolas"/>
                <a:ea typeface="Consolas"/>
                <a:cs typeface="Consolas"/>
                <a:sym typeface="Consolas"/>
              </a:rPr>
              <a:t>std::fs::OpenOption</a:t>
            </a:r>
            <a:endParaRPr/>
          </a:p>
          <a:p>
            <a:pPr indent="-317500" lvl="1" marL="914400" rtl="0" algn="l">
              <a:spcBef>
                <a:spcPts val="0"/>
              </a:spcBef>
              <a:spcAft>
                <a:spcPts val="0"/>
              </a:spcAft>
              <a:buSzPts val="1400"/>
              <a:buChar char="○"/>
            </a:pPr>
            <a:r>
              <a:rPr lang="it"/>
              <a:t>Essa permette di impostare come un file debba essere aperto e quali operazioni sono consentite su di esso</a:t>
            </a:r>
            <a:endParaRPr/>
          </a:p>
        </p:txBody>
      </p:sp>
      <p:sp>
        <p:nvSpPr>
          <p:cNvPr id="93" name="Google Shape;93;p1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Leggere e scrivere file</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Le funzioni </a:t>
            </a:r>
            <a:r>
              <a:rPr b="1" lang="it">
                <a:solidFill>
                  <a:srgbClr val="0B5394"/>
                </a:solidFill>
                <a:latin typeface="Consolas"/>
                <a:ea typeface="Consolas"/>
                <a:cs typeface="Consolas"/>
                <a:sym typeface="Consolas"/>
              </a:rPr>
              <a:t>std::fs::</a:t>
            </a:r>
            <a:r>
              <a:rPr b="1" lang="it">
                <a:solidFill>
                  <a:srgbClr val="0B5394"/>
                </a:solidFill>
                <a:latin typeface="Consolas"/>
                <a:ea typeface="Consolas"/>
                <a:cs typeface="Consolas"/>
                <a:sym typeface="Consolas"/>
              </a:rPr>
              <a:t>read_to_string(path: &amp;Path)</a:t>
            </a:r>
            <a:r>
              <a:rPr lang="it"/>
              <a:t> e </a:t>
            </a:r>
            <a:r>
              <a:rPr b="1" lang="it">
                <a:solidFill>
                  <a:srgbClr val="0B5394"/>
                </a:solidFill>
                <a:latin typeface="Consolas"/>
                <a:ea typeface="Consolas"/>
                <a:cs typeface="Consolas"/>
                <a:sym typeface="Consolas"/>
              </a:rPr>
              <a:t>std::fs::write(path: &amp;Path, contents: &amp;[u8])</a:t>
            </a:r>
            <a:r>
              <a:rPr lang="it"/>
              <a:t> offrono un meccanismo compatto per leggere e scrivere il contenuto di un file di moderate dimensioni</a:t>
            </a:r>
            <a:endParaRPr/>
          </a:p>
          <a:p>
            <a:pPr indent="-317500" lvl="1" marL="914400" rtl="0" algn="l">
              <a:spcBef>
                <a:spcPts val="0"/>
              </a:spcBef>
              <a:spcAft>
                <a:spcPts val="0"/>
              </a:spcAft>
              <a:buSzPts val="1400"/>
              <a:buChar char="○"/>
            </a:pPr>
            <a:r>
              <a:rPr lang="it"/>
              <a:t>Poiché un file può avere dimensioni molto maggiori della massimo blocco di memoria allocabile, occorre utilizzare tali funzioni quando si è certi che il contenuto può essere ospitato nella memoria del processo</a:t>
            </a:r>
            <a:endParaRPr/>
          </a:p>
        </p:txBody>
      </p:sp>
      <p:sp>
        <p:nvSpPr>
          <p:cNvPr id="100" name="Google Shape;100;p19"/>
          <p:cNvSpPr txBox="1"/>
          <p:nvPr/>
        </p:nvSpPr>
        <p:spPr>
          <a:xfrm>
            <a:off x="1425400" y="3355025"/>
            <a:ext cx="58323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use std::fs;</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let contents = fs::read_to_string(filename)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.expect("Something went wrong reading the file");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println!("Text is:\n{}", contents);</a:t>
            </a:r>
            <a:endParaRPr>
              <a:latin typeface="Consolas"/>
              <a:ea typeface="Consolas"/>
              <a:cs typeface="Consolas"/>
              <a:sym typeface="Consolas"/>
            </a:endParaRPr>
          </a:p>
        </p:txBody>
      </p:sp>
      <p:sp>
        <p:nvSpPr>
          <p:cNvPr id="101" name="Google Shape;101;p1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Aprire un file</a:t>
            </a:r>
            <a:endParaRPr/>
          </a:p>
        </p:txBody>
      </p:sp>
      <p:sp>
        <p:nvSpPr>
          <p:cNvPr id="107" name="Google Shape;107;p20"/>
          <p:cNvSpPr txBox="1"/>
          <p:nvPr/>
        </p:nvSpPr>
        <p:spPr>
          <a:xfrm>
            <a:off x="311700" y="1151400"/>
            <a:ext cx="8405400" cy="32016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use std::fs::File;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use std::io::{Write, BufReader, BufRead, Error};</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let path = "lines.txt";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let mut output = File::create(path)?;</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write!(output, "Rust\n💖\nFun")?;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let input = File::open(path)?;</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let buffered = BufReader::new(input);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for line in buffered.lines()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println!("{}", line?);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108" name="Google Shape;108;p2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 tratti relativi a I/O</a:t>
            </a:r>
            <a:endParaRPr/>
          </a:p>
        </p:txBody>
      </p:sp>
      <p:sp>
        <p:nvSpPr>
          <p:cNvPr id="114" name="Google Shape;114;p21"/>
          <p:cNvSpPr txBox="1"/>
          <p:nvPr>
            <p:ph idx="1" type="body"/>
          </p:nvPr>
        </p:nvSpPr>
        <p:spPr>
          <a:xfrm>
            <a:off x="311700" y="1037225"/>
            <a:ext cx="8520600" cy="350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gestisce le operazioni di I/O attraverso l’utilizzo di alcuni tratti che implementano i metodi di base per le attività di lettura e scrittura</a:t>
            </a:r>
            <a:endParaRPr/>
          </a:p>
          <a:p>
            <a:pPr indent="-317500" lvl="1" marL="914400" rtl="0" algn="l">
              <a:spcBef>
                <a:spcPts val="0"/>
              </a:spcBef>
              <a:spcAft>
                <a:spcPts val="0"/>
              </a:spcAft>
              <a:buSzPts val="1400"/>
              <a:buChar char="○"/>
            </a:pPr>
            <a:r>
              <a:rPr lang="it"/>
              <a:t>L’utilizzo di tratti favorisce la scrittura di codice generico, indipendente dal tipo specifico su cui viene eseguito</a:t>
            </a:r>
            <a:endParaRPr/>
          </a:p>
          <a:p>
            <a:pPr indent="-342900" lvl="0" marL="457200" rtl="0" algn="l">
              <a:spcBef>
                <a:spcPts val="0"/>
              </a:spcBef>
              <a:spcAft>
                <a:spcPts val="0"/>
              </a:spcAft>
              <a:buSzPts val="1800"/>
              <a:buChar char="●"/>
            </a:pPr>
            <a:r>
              <a:rPr lang="it"/>
              <a:t>I tratti principali offerti da rust sono: </a:t>
            </a:r>
            <a:r>
              <a:rPr b="1" lang="it">
                <a:solidFill>
                  <a:srgbClr val="0B5394"/>
                </a:solidFill>
                <a:latin typeface="Consolas"/>
                <a:ea typeface="Consolas"/>
                <a:cs typeface="Consolas"/>
                <a:sym typeface="Consolas"/>
              </a:rPr>
              <a:t>Read</a:t>
            </a:r>
            <a:r>
              <a:rPr lang="it"/>
              <a:t>, </a:t>
            </a:r>
            <a:r>
              <a:rPr b="1" lang="it">
                <a:solidFill>
                  <a:srgbClr val="0B5394"/>
                </a:solidFill>
                <a:latin typeface="Consolas"/>
                <a:ea typeface="Consolas"/>
                <a:cs typeface="Consolas"/>
                <a:sym typeface="Consolas"/>
              </a:rPr>
              <a:t>BufRead</a:t>
            </a:r>
            <a:r>
              <a:rPr lang="it"/>
              <a:t>, </a:t>
            </a:r>
            <a:r>
              <a:rPr b="1" lang="it">
                <a:solidFill>
                  <a:srgbClr val="0B5394"/>
                </a:solidFill>
                <a:latin typeface="Consolas"/>
                <a:ea typeface="Consolas"/>
                <a:cs typeface="Consolas"/>
                <a:sym typeface="Consolas"/>
              </a:rPr>
              <a:t>Write</a:t>
            </a:r>
            <a:r>
              <a:rPr lang="it"/>
              <a:t> e </a:t>
            </a:r>
            <a:r>
              <a:rPr b="1" lang="it">
                <a:solidFill>
                  <a:srgbClr val="0B5394"/>
                </a:solidFill>
                <a:latin typeface="Consolas"/>
                <a:ea typeface="Consolas"/>
                <a:cs typeface="Consolas"/>
                <a:sym typeface="Consolas"/>
              </a:rPr>
              <a:t>Seek</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Tutti e quattro i tratti possono essere importati in maniera concisa attraverso il costrutto </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use std::io::prelude::*;</a:t>
            </a:r>
            <a:endParaRPr/>
          </a:p>
          <a:p>
            <a:pPr indent="-342900" lvl="0" marL="457200" rtl="0" algn="l">
              <a:spcBef>
                <a:spcPts val="0"/>
              </a:spcBef>
              <a:spcAft>
                <a:spcPts val="0"/>
              </a:spcAft>
              <a:buSzPts val="1800"/>
              <a:buChar char="●"/>
            </a:pPr>
            <a:r>
              <a:rPr lang="it"/>
              <a:t>In caso di errore durante le operazioni di I/O viene ritornata una delle varianti disponibili nell’ enum </a:t>
            </a:r>
            <a:r>
              <a:rPr b="1" lang="it">
                <a:solidFill>
                  <a:srgbClr val="0B5394"/>
                </a:solidFill>
                <a:latin typeface="Consolas"/>
                <a:ea typeface="Consolas"/>
                <a:cs typeface="Consolas"/>
                <a:sym typeface="Consolas"/>
              </a:rPr>
              <a:t>ErrorKind</a:t>
            </a:r>
            <a:endParaRPr/>
          </a:p>
          <a:p>
            <a:pPr indent="-317500" lvl="1" marL="914400" rtl="0" algn="l">
              <a:spcBef>
                <a:spcPts val="0"/>
              </a:spcBef>
              <a:spcAft>
                <a:spcPts val="0"/>
              </a:spcAft>
              <a:buSzPts val="1400"/>
              <a:buChar char="○"/>
            </a:pPr>
            <a:r>
              <a:rPr lang="it"/>
              <a:t>La variante </a:t>
            </a:r>
            <a:r>
              <a:rPr b="1" lang="it">
                <a:solidFill>
                  <a:srgbClr val="0B5394"/>
                </a:solidFill>
                <a:latin typeface="Consolas"/>
                <a:ea typeface="Consolas"/>
                <a:cs typeface="Consolas"/>
                <a:sym typeface="Consolas"/>
              </a:rPr>
              <a:t>ErrorKind::Interrupted</a:t>
            </a:r>
            <a:r>
              <a:rPr lang="it"/>
              <a:t> indica un errore non fatale, che generalmente può essere gestito riprovando l’operazione</a:t>
            </a:r>
            <a:endParaRPr/>
          </a:p>
        </p:txBody>
      </p:sp>
      <p:sp>
        <p:nvSpPr>
          <p:cNvPr id="115" name="Google Shape;115;p2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