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Comfortaa Light"/>
      <p:regular r:id="rId43"/>
      <p:bold r:id="rId44"/>
    </p:embeddedFont>
    <p:embeddedFont>
      <p:font typeface="Manrope ExtraLight"/>
      <p:regular r:id="rId45"/>
      <p:bold r:id="rId46"/>
    </p:embeddedFont>
    <p:embeddedFont>
      <p:font typeface="Roboto Light"/>
      <p:regular r:id="rId47"/>
      <p:bold r:id="rId48"/>
      <p:italic r:id="rId49"/>
      <p:boldItalic r:id="rId50"/>
    </p:embeddedFont>
    <p:embeddedFont>
      <p:font typeface="Comfortaa Medium"/>
      <p:regular r:id="rId51"/>
      <p:bold r:id="rId52"/>
    </p:embeddedFont>
    <p:embeddedFont>
      <p:font typeface="Comfortaa"/>
      <p:regular r:id="rId53"/>
      <p:bold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ComfortaaLight-bold.fntdata"/><Relationship Id="rId43" Type="http://schemas.openxmlformats.org/officeDocument/2006/relationships/font" Target="fonts/ComfortaaLight-regular.fntdata"/><Relationship Id="rId46" Type="http://schemas.openxmlformats.org/officeDocument/2006/relationships/font" Target="fonts/ManropeExtraLight-bold.fntdata"/><Relationship Id="rId45" Type="http://schemas.openxmlformats.org/officeDocument/2006/relationships/font" Target="fonts/ManropeExtra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Light-bold.fntdata"/><Relationship Id="rId47" Type="http://schemas.openxmlformats.org/officeDocument/2006/relationships/font" Target="fonts/RobotoLight-regular.fntdata"/><Relationship Id="rId49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ComfortaaMedium-regular.fntdata"/><Relationship Id="rId50" Type="http://schemas.openxmlformats.org/officeDocument/2006/relationships/font" Target="fonts/RobotoLight-boldItalic.fntdata"/><Relationship Id="rId53" Type="http://schemas.openxmlformats.org/officeDocument/2006/relationships/font" Target="fonts/Comfortaa-regular.fntdata"/><Relationship Id="rId52" Type="http://schemas.openxmlformats.org/officeDocument/2006/relationships/font" Target="fonts/ComfortaaMedium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Comforta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758767c6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758767c6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758767c6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758767c6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7bd790a8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7bd790a8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5ad4243f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5ad4243f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758767c6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758767c6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7b682a31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7b682a31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7e69dba8f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7e69dba8f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1edbdaf3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1edbdaf3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803160b8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803160b8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78e8388d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a78e8388d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7616db1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7616db1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7e69dba8f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7e69dba8f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7d1d7f51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a7d1d7f51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7bd790a8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a7bd790a8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5c77f5d3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a5c77f5d3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a5c77f5d3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a5c77f5d3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a5c77f5d3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a5c77f5d3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7e69dba8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a7e69dba8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a803160b8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a803160b8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5c77f5d3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a5c77f5d3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a84121f29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a84121f29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5ad4243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5ad4243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a5c77f5d3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a5c77f5d3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a7e69dba8f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a7e69dba8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a84121f29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a84121f29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a7ec4526d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a7ec4526d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a7ec4526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a7ec4526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a1edbdaf3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a1edbdaf3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a7ec4526d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a7ec4526d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a7ec4526d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a7ec4526d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5ad4243f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5ad4243f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5ad4243f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5ad4243f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59f0a8b9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59f0a8b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59f0a8b9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59f0a8b9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7e69dba8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7e69dba8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5ad4243f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5ad4243f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dati.istat.it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D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839575"/>
            <a:ext cx="8520600" cy="9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C3A"/>
                </a:solidFill>
                <a:latin typeface="Roboto Light"/>
                <a:ea typeface="Roboto Light"/>
                <a:cs typeface="Roboto Light"/>
                <a:sym typeface="Roboto Light"/>
              </a:rPr>
              <a:t>VIOLENZA SULLA DONNE</a:t>
            </a:r>
            <a:endParaRPr>
              <a:solidFill>
                <a:srgbClr val="FF0C3A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644463"/>
            <a:ext cx="8520600" cy="79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7E9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analisi</a:t>
            </a:r>
            <a:endParaRPr>
              <a:solidFill>
                <a:srgbClr val="FF7E97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8738" y="101425"/>
            <a:ext cx="2056625" cy="69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>
            <a:off x="137874" y="938738"/>
            <a:ext cx="876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3"/>
          <p:cNvSpPr txBox="1"/>
          <p:nvPr/>
        </p:nvSpPr>
        <p:spPr>
          <a:xfrm>
            <a:off x="179575" y="112175"/>
            <a:ext cx="621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524E4F"/>
                </a:solidFill>
                <a:latin typeface="Manrope ExtraLight"/>
                <a:ea typeface="Manrope ExtraLight"/>
                <a:cs typeface="Manrope ExtraLight"/>
                <a:sym typeface="Manrope ExtraLight"/>
              </a:rPr>
              <a:t>Il Fenomeno.</a:t>
            </a:r>
            <a:endParaRPr sz="3000">
              <a:solidFill>
                <a:srgbClr val="524E4F"/>
              </a:solidFill>
              <a:latin typeface="Manrope ExtraLight"/>
              <a:ea typeface="Manrope ExtraLight"/>
              <a:cs typeface="Manrope ExtraLight"/>
              <a:sym typeface="Manrope ExtraLight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11700" y="4442025"/>
            <a:ext cx="218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524E4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Federico Coscia</a:t>
            </a:r>
            <a:endParaRPr sz="1600">
              <a:solidFill>
                <a:srgbClr val="524E4F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610200" y="4442025"/>
            <a:ext cx="192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524E4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Andrea Tinelli</a:t>
            </a:r>
            <a:endParaRPr sz="1600">
              <a:solidFill>
                <a:srgbClr val="524E4F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6860700" y="4442025"/>
            <a:ext cx="197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524E4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Luca Rappucci</a:t>
            </a:r>
            <a:endParaRPr sz="1600">
              <a:solidFill>
                <a:srgbClr val="524E4F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 Light"/>
                <a:ea typeface="Roboto Light"/>
                <a:cs typeface="Roboto Light"/>
                <a:sym typeface="Roboto Light"/>
              </a:rPr>
              <a:t>Percezione diffusione della violenza in una coppia (2018)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b="0" l="0" r="0" t="7244"/>
          <a:stretch/>
        </p:blipFill>
        <p:spPr>
          <a:xfrm>
            <a:off x="556250" y="905650"/>
            <a:ext cx="8031500" cy="42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 Light"/>
                <a:ea typeface="Roboto Light"/>
                <a:cs typeface="Roboto Light"/>
                <a:sym typeface="Roboto Light"/>
              </a:rPr>
              <a:t>Percezione diffusione della violenza in una coppia (2018)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688" y="427400"/>
            <a:ext cx="4425424" cy="459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96996" y="427400"/>
            <a:ext cx="5150009" cy="459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D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ctrTitle"/>
          </p:nvPr>
        </p:nvSpPr>
        <p:spPr>
          <a:xfrm>
            <a:off x="0" y="2275350"/>
            <a:ext cx="9144000" cy="5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500">
                <a:solidFill>
                  <a:srgbClr val="FF7E9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La realtà dei dati</a:t>
            </a:r>
            <a:endParaRPr sz="1500">
              <a:solidFill>
                <a:srgbClr val="FF7E97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 Light"/>
                <a:ea typeface="Roboto Light"/>
                <a:cs typeface="Roboto Light"/>
                <a:sym typeface="Roboto Light"/>
              </a:rPr>
              <a:t>Donne che hanno subito violenza (2014)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Tipo di autore, TIPO DI VIOLENZA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con autore == partner attuale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con autore == ex partner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I dati effettivi del 2018, da confrontare con i precedenti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GRAFICO A BARRE o FILA DI PERSONE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1669"/>
            <a:ext cx="9143999" cy="4260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 Light"/>
                <a:ea typeface="Roboto Light"/>
                <a:cs typeface="Roboto Light"/>
                <a:sym typeface="Roboto Light"/>
              </a:rPr>
              <a:t>Donne che hanno subito violenza (2014)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800" y="1814625"/>
            <a:ext cx="6602400" cy="9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3665400" y="2867175"/>
            <a:ext cx="181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3 donne su 10</a:t>
            </a:r>
            <a:endParaRPr sz="18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1825950" y="3591425"/>
            <a:ext cx="5492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DD1C77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Subiscono violenza fisica o sessuale</a:t>
            </a:r>
            <a:r>
              <a:rPr lang="it" sz="1800">
                <a:solidFill>
                  <a:srgbClr val="DD1C77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 </a:t>
            </a:r>
            <a:r>
              <a:rPr lang="it" sz="1800">
                <a:solidFill>
                  <a:srgbClr val="DD1C77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da un qualsiasi uomo nella propria vita</a:t>
            </a:r>
            <a:endParaRPr sz="1800">
              <a:solidFill>
                <a:srgbClr val="DD1C77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049" y="1076684"/>
            <a:ext cx="3454650" cy="343724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 Light"/>
                <a:ea typeface="Roboto Light"/>
                <a:cs typeface="Roboto Light"/>
                <a:sym typeface="Roboto Light"/>
              </a:rPr>
              <a:t>Donne che hanno subito violenza (2014)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4067" y="959075"/>
            <a:ext cx="3412983" cy="355484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7"/>
          <p:cNvSpPr txBox="1"/>
          <p:nvPr/>
        </p:nvSpPr>
        <p:spPr>
          <a:xfrm>
            <a:off x="3314288" y="3713525"/>
            <a:ext cx="3280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Subiscono</a:t>
            </a:r>
            <a:endParaRPr sz="1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violenza fisica o sessu</a:t>
            </a:r>
            <a:r>
              <a:rPr lang="it" sz="1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</a:t>
            </a:r>
            <a:r>
              <a:rPr lang="it" sz="1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le</a:t>
            </a:r>
            <a:endParaRPr sz="1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da un </a:t>
            </a:r>
            <a:r>
              <a:rPr b="1" lang="it" sz="1000">
                <a:solidFill>
                  <a:srgbClr val="DD1C77"/>
                </a:solidFill>
                <a:latin typeface="Comfortaa"/>
                <a:ea typeface="Comfortaa"/>
                <a:cs typeface="Comfortaa"/>
                <a:sym typeface="Comfortaa"/>
              </a:rPr>
              <a:t>ex-partner</a:t>
            </a:r>
            <a:endParaRPr b="1" sz="1000">
              <a:solidFill>
                <a:srgbClr val="DD1C7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almeno una volta nella propria vita</a:t>
            </a:r>
            <a:endParaRPr sz="1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4" name="Google Shape;154;p27"/>
          <p:cNvPicPr preferRelativeResize="0"/>
          <p:nvPr/>
        </p:nvPicPr>
        <p:blipFill rotWithShape="1">
          <a:blip r:embed="rId5">
            <a:alphaModFix/>
          </a:blip>
          <a:srcRect b="0" l="0" r="980" t="0"/>
          <a:stretch/>
        </p:blipFill>
        <p:spPr>
          <a:xfrm>
            <a:off x="106925" y="959075"/>
            <a:ext cx="3280200" cy="355484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 txBox="1"/>
          <p:nvPr/>
        </p:nvSpPr>
        <p:spPr>
          <a:xfrm>
            <a:off x="2294213" y="959075"/>
            <a:ext cx="2981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Subisce </a:t>
            </a:r>
            <a:r>
              <a:rPr lang="it" sz="10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violenza fisica o sessuale</a:t>
            </a:r>
            <a:endParaRPr sz="10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dal proprio </a:t>
            </a:r>
            <a:r>
              <a:rPr b="1" lang="it" sz="1000">
                <a:solidFill>
                  <a:srgbClr val="DD1C77"/>
                </a:solidFill>
                <a:latin typeface="Comfortaa"/>
                <a:ea typeface="Comfortaa"/>
                <a:cs typeface="Comfortaa"/>
                <a:sym typeface="Comfortaa"/>
              </a:rPr>
              <a:t>partner attuale</a:t>
            </a:r>
            <a:endParaRPr b="1" sz="1000">
              <a:solidFill>
                <a:srgbClr val="DD1C7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almeno una volta</a:t>
            </a:r>
            <a:endParaRPr sz="10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nella propria vita</a:t>
            </a:r>
            <a:endParaRPr sz="10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8"/>
          <p:cNvPicPr preferRelativeResize="0"/>
          <p:nvPr/>
        </p:nvPicPr>
        <p:blipFill rotWithShape="1">
          <a:blip r:embed="rId3">
            <a:alphaModFix/>
          </a:blip>
          <a:srcRect b="0" l="0" r="0" t="4131"/>
          <a:stretch/>
        </p:blipFill>
        <p:spPr>
          <a:xfrm>
            <a:off x="0" y="687075"/>
            <a:ext cx="9144000" cy="428422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 txBox="1"/>
          <p:nvPr/>
        </p:nvSpPr>
        <p:spPr>
          <a:xfrm>
            <a:off x="0" y="0"/>
            <a:ext cx="914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</a:t>
            </a:r>
            <a:r>
              <a:rPr lang="it" sz="2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ossibili cause di violenza nella coppia (2018)</a:t>
            </a:r>
            <a:endParaRPr sz="22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/>
        </p:nvSpPr>
        <p:spPr>
          <a:xfrm>
            <a:off x="0" y="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Inca</a:t>
            </a:r>
            <a:r>
              <a:rPr lang="it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pacità di offrire aiuto e/o consigli (2018)</a:t>
            </a:r>
            <a:endParaRPr sz="2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3875"/>
            <a:ext cx="8839201" cy="3350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/>
        </p:nvSpPr>
        <p:spPr>
          <a:xfrm>
            <a:off x="0" y="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Incapacità di offrire aiuto e/o consigli (2018)</a:t>
            </a:r>
            <a:endParaRPr sz="2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5700"/>
            <a:ext cx="8839177" cy="322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D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idx="4294967295" type="ctrTitle"/>
          </p:nvPr>
        </p:nvSpPr>
        <p:spPr>
          <a:xfrm>
            <a:off x="0" y="1904250"/>
            <a:ext cx="9144000" cy="13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1500">
                <a:solidFill>
                  <a:srgbClr val="FF7E9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L</a:t>
            </a:r>
            <a:r>
              <a:rPr lang="it" sz="1500">
                <a:solidFill>
                  <a:srgbClr val="FF0C3A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’incapacità</a:t>
            </a:r>
            <a:r>
              <a:rPr lang="it" sz="1500">
                <a:solidFill>
                  <a:srgbClr val="FF7E9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di fornire un consiglio</a:t>
            </a:r>
            <a:endParaRPr sz="1500">
              <a:solidFill>
                <a:srgbClr val="FF7E97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1500">
                <a:solidFill>
                  <a:srgbClr val="FF7E9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ad una persona vittima di violenza</a:t>
            </a:r>
            <a:endParaRPr sz="1500">
              <a:solidFill>
                <a:srgbClr val="FF7E97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1500">
                <a:solidFill>
                  <a:srgbClr val="FF0C3A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diminuisce con l’aumentare dell’istruzione </a:t>
            </a:r>
            <a:endParaRPr sz="1500">
              <a:solidFill>
                <a:srgbClr val="FF0C3A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1500">
                <a:solidFill>
                  <a:srgbClr val="FF7E9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ed </a:t>
            </a:r>
            <a:r>
              <a:rPr lang="it" sz="1500">
                <a:solidFill>
                  <a:srgbClr val="FF0C3A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aumenta salendo di fascia d’età</a:t>
            </a:r>
            <a:endParaRPr sz="1500">
              <a:solidFill>
                <a:srgbClr val="FF7E97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D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0" y="2151900"/>
            <a:ext cx="9144000" cy="8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1500">
                <a:solidFill>
                  <a:srgbClr val="FF7E9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L’analisi comincia dalla popolazione italiana stessa:</a:t>
            </a:r>
            <a:endParaRPr sz="1500">
              <a:solidFill>
                <a:srgbClr val="FF7E97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1500">
                <a:solidFill>
                  <a:srgbClr val="FF7E9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i </a:t>
            </a:r>
            <a:r>
              <a:rPr lang="it" sz="1500">
                <a:solidFill>
                  <a:srgbClr val="FF0C3A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pensieri</a:t>
            </a:r>
            <a:r>
              <a:rPr lang="it" sz="1500">
                <a:solidFill>
                  <a:srgbClr val="FF7E9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e le </a:t>
            </a:r>
            <a:r>
              <a:rPr lang="it" sz="1500">
                <a:solidFill>
                  <a:srgbClr val="FF0C3A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opinioni</a:t>
            </a:r>
            <a:r>
              <a:rPr lang="it" sz="1500">
                <a:solidFill>
                  <a:srgbClr val="FF7E9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su alcuni tra i più diffusi stereotipi di genere</a:t>
            </a:r>
            <a:endParaRPr sz="1500">
              <a:solidFill>
                <a:srgbClr val="FF7E97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D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2231400"/>
            <a:ext cx="8520600" cy="6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FF7E9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C</a:t>
            </a:r>
            <a:r>
              <a:rPr lang="it" sz="1500">
                <a:solidFill>
                  <a:srgbClr val="FF7E9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osa si può effettivamente fare?</a:t>
            </a:r>
            <a:endParaRPr sz="1700">
              <a:solidFill>
                <a:srgbClr val="FF7E97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D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/>
        </p:nvSpPr>
        <p:spPr>
          <a:xfrm>
            <a:off x="0" y="1880700"/>
            <a:ext cx="9144000" cy="13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5480">
                <a:solidFill>
                  <a:srgbClr val="FF0C3A"/>
                </a:solidFill>
                <a:latin typeface="Manrope ExtraLight"/>
                <a:ea typeface="Manrope ExtraLight"/>
                <a:cs typeface="Manrope ExtraLight"/>
                <a:sym typeface="Manrope ExtraLight"/>
              </a:rPr>
              <a:t>15</a:t>
            </a:r>
            <a:r>
              <a:rPr lang="it" sz="5480">
                <a:solidFill>
                  <a:srgbClr val="FF7E97"/>
                </a:solidFill>
                <a:latin typeface="Manrope ExtraLight"/>
                <a:ea typeface="Manrope ExtraLight"/>
                <a:cs typeface="Manrope ExtraLight"/>
                <a:sym typeface="Manrope ExtraLight"/>
              </a:rPr>
              <a:t>22</a:t>
            </a:r>
            <a:endParaRPr sz="2300">
              <a:solidFill>
                <a:srgbClr val="FF0C3A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solidFill>
                  <a:srgbClr val="FF0C3A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Numero Anti Violenza e Stalking</a:t>
            </a:r>
            <a:endParaRPr sz="5480">
              <a:solidFill>
                <a:srgbClr val="FF7E97"/>
              </a:solidFill>
              <a:latin typeface="Manrope ExtraLight"/>
              <a:ea typeface="Manrope ExtraLight"/>
              <a:cs typeface="Manrope ExtraLight"/>
              <a:sym typeface="Manrope ExtraLight"/>
            </a:endParaRPr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8738" y="101425"/>
            <a:ext cx="2056625" cy="69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33"/>
          <p:cNvCxnSpPr/>
          <p:nvPr/>
        </p:nvCxnSpPr>
        <p:spPr>
          <a:xfrm>
            <a:off x="137874" y="938738"/>
            <a:ext cx="876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33"/>
          <p:cNvSpPr txBox="1"/>
          <p:nvPr/>
        </p:nvSpPr>
        <p:spPr>
          <a:xfrm>
            <a:off x="179575" y="112175"/>
            <a:ext cx="621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524E4F"/>
                </a:solidFill>
                <a:latin typeface="Manrope ExtraLight"/>
                <a:ea typeface="Manrope ExtraLight"/>
                <a:cs typeface="Manrope ExtraLight"/>
                <a:sym typeface="Manrope ExtraLight"/>
              </a:rPr>
              <a:t>La fuoriuscita.</a:t>
            </a:r>
            <a:endParaRPr sz="3000">
              <a:solidFill>
                <a:srgbClr val="524E4F"/>
              </a:solidFill>
              <a:latin typeface="Manrope ExtraLight"/>
              <a:ea typeface="Manrope ExtraLight"/>
              <a:cs typeface="Manrope ExtraLight"/>
              <a:sym typeface="Manrope Extra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 Light"/>
                <a:ea typeface="Roboto Light"/>
                <a:cs typeface="Roboto Light"/>
                <a:sym typeface="Roboto Light"/>
              </a:rPr>
              <a:t>Distribuzione </a:t>
            </a:r>
            <a:r>
              <a:rPr lang="it">
                <a:latin typeface="Roboto Light"/>
                <a:ea typeface="Roboto Light"/>
                <a:cs typeface="Roboto Light"/>
                <a:sym typeface="Roboto Light"/>
              </a:rPr>
              <a:t>utenti </a:t>
            </a:r>
            <a:r>
              <a:rPr lang="it">
                <a:latin typeface="Roboto Light"/>
                <a:ea typeface="Roboto Light"/>
                <a:cs typeface="Roboto Light"/>
                <a:sym typeface="Roboto Light"/>
              </a:rPr>
              <a:t>del 1522 (2013-2022)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97" name="Google Shape;19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425" y="627600"/>
            <a:ext cx="8639150" cy="44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 Light"/>
                <a:ea typeface="Roboto Light"/>
                <a:cs typeface="Roboto Light"/>
                <a:sym typeface="Roboto Light"/>
              </a:rPr>
              <a:t>Tipologia </a:t>
            </a:r>
            <a:r>
              <a:rPr lang="it">
                <a:latin typeface="Roboto Light"/>
                <a:ea typeface="Roboto Light"/>
                <a:cs typeface="Roboto Light"/>
                <a:sym typeface="Roboto Light"/>
              </a:rPr>
              <a:t>U</a:t>
            </a:r>
            <a:r>
              <a:rPr lang="it">
                <a:latin typeface="Roboto Light"/>
                <a:ea typeface="Roboto Light"/>
                <a:cs typeface="Roboto Light"/>
                <a:sym typeface="Roboto Light"/>
              </a:rPr>
              <a:t>tenti del 1522 (2022)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03" name="Google Shape;2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3312" y="572700"/>
            <a:ext cx="3977387" cy="501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 Light"/>
                <a:ea typeface="Roboto Light"/>
                <a:cs typeface="Roboto Light"/>
                <a:sym typeface="Roboto Light"/>
              </a:rPr>
              <a:t>Numero di v</a:t>
            </a:r>
            <a:r>
              <a:rPr lang="it">
                <a:latin typeface="Roboto Light"/>
                <a:ea typeface="Roboto Light"/>
                <a:cs typeface="Roboto Light"/>
                <a:sym typeface="Roboto Light"/>
              </a:rPr>
              <a:t>ittime registrate dal 1522 (2013-2022)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09" name="Google Shape;20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63" y="715950"/>
            <a:ext cx="8597073" cy="426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5018" y="638737"/>
            <a:ext cx="4503662" cy="4475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319" y="446525"/>
            <a:ext cx="408303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7"/>
          <p:cNvSpPr txBox="1"/>
          <p:nvPr/>
        </p:nvSpPr>
        <p:spPr>
          <a:xfrm>
            <a:off x="1669575" y="4970625"/>
            <a:ext cx="1336500" cy="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7" name="Google Shape;217;p37"/>
          <p:cNvSpPr txBox="1"/>
          <p:nvPr/>
        </p:nvSpPr>
        <p:spPr>
          <a:xfrm>
            <a:off x="1842325" y="5068800"/>
            <a:ext cx="721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8" name="Google Shape;218;p37"/>
          <p:cNvSpPr txBox="1"/>
          <p:nvPr/>
        </p:nvSpPr>
        <p:spPr>
          <a:xfrm>
            <a:off x="276847" y="4125450"/>
            <a:ext cx="104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Uomini</a:t>
            </a:r>
            <a:endParaRPr sz="13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9" name="Google Shape;219;p37"/>
          <p:cNvSpPr txBox="1"/>
          <p:nvPr/>
        </p:nvSpPr>
        <p:spPr>
          <a:xfrm>
            <a:off x="4572001" y="4125450"/>
            <a:ext cx="1250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Donne</a:t>
            </a:r>
            <a:endParaRPr sz="13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0" name="Google Shape;220;p3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 Light"/>
                <a:ea typeface="Roboto Light"/>
                <a:cs typeface="Roboto Light"/>
                <a:sym typeface="Roboto Light"/>
              </a:rPr>
              <a:t>Casi d</a:t>
            </a:r>
            <a:r>
              <a:rPr lang="it">
                <a:latin typeface="Roboto Light"/>
                <a:ea typeface="Roboto Light"/>
                <a:cs typeface="Roboto Light"/>
                <a:sym typeface="Roboto Light"/>
              </a:rPr>
              <a:t>i violenza registrati dal 1522 (2022)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D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/>
        </p:nvSpPr>
        <p:spPr>
          <a:xfrm>
            <a:off x="0" y="2364000"/>
            <a:ext cx="9144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FF7E9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Una volta vittime, non si è più le stesse</a:t>
            </a:r>
            <a:endParaRPr sz="1700">
              <a:solidFill>
                <a:srgbClr val="FF7E97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Roboto Light"/>
                <a:ea typeface="Roboto Light"/>
                <a:cs typeface="Roboto Light"/>
                <a:sym typeface="Roboto Light"/>
              </a:rPr>
              <a:t>Stato d’animo delle vittime </a:t>
            </a:r>
            <a:r>
              <a:rPr lang="it" sz="2500">
                <a:latin typeface="Roboto Light"/>
                <a:ea typeface="Roboto Light"/>
                <a:cs typeface="Roboto Light"/>
                <a:sym typeface="Roboto Light"/>
              </a:rPr>
              <a:t>che chiamano il 1522 </a:t>
            </a:r>
            <a:r>
              <a:rPr lang="it" sz="2500">
                <a:latin typeface="Roboto Light"/>
                <a:ea typeface="Roboto Light"/>
                <a:cs typeface="Roboto Light"/>
                <a:sym typeface="Roboto Light"/>
              </a:rPr>
              <a:t>(2022)</a:t>
            </a:r>
            <a:endParaRPr sz="25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31" name="Google Shape;23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3956" y="1113300"/>
            <a:ext cx="1179827" cy="2569157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9"/>
          <p:cNvSpPr txBox="1"/>
          <p:nvPr/>
        </p:nvSpPr>
        <p:spPr>
          <a:xfrm>
            <a:off x="5641513" y="3682449"/>
            <a:ext cx="1964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524E4F"/>
                </a:solidFill>
                <a:latin typeface="Comfortaa"/>
                <a:ea typeface="Comfortaa"/>
                <a:cs typeface="Comfortaa"/>
                <a:sym typeface="Comfortaa"/>
              </a:rPr>
              <a:t>Il</a:t>
            </a:r>
            <a:r>
              <a:rPr lang="it" sz="1100">
                <a:solidFill>
                  <a:srgbClr val="FF7E97"/>
                </a:solidFill>
                <a:latin typeface="Comfortaa"/>
                <a:ea typeface="Comfortaa"/>
                <a:cs typeface="Comfortaa"/>
                <a:sym typeface="Comfortaa"/>
              </a:rPr>
              <a:t> 29.98%</a:t>
            </a:r>
            <a:r>
              <a:rPr lang="it" sz="11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delle donne si sente </a:t>
            </a:r>
            <a:r>
              <a:rPr b="1" lang="it" sz="1100">
                <a:solidFill>
                  <a:srgbClr val="DD1C77"/>
                </a:solidFill>
                <a:latin typeface="Comfortaa"/>
                <a:ea typeface="Comfortaa"/>
                <a:cs typeface="Comfortaa"/>
                <a:sym typeface="Comfortaa"/>
              </a:rPr>
              <a:t>gravemente in soggezione</a:t>
            </a:r>
            <a:endParaRPr b="1" sz="1100">
              <a:solidFill>
                <a:srgbClr val="DD1C7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33" name="Google Shape;23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8675" y="1113300"/>
            <a:ext cx="1179825" cy="256920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9"/>
          <p:cNvSpPr txBox="1"/>
          <p:nvPr/>
        </p:nvSpPr>
        <p:spPr>
          <a:xfrm>
            <a:off x="3126775" y="801475"/>
            <a:ext cx="26925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Il </a:t>
            </a:r>
            <a:r>
              <a:rPr lang="it" sz="1500">
                <a:solidFill>
                  <a:srgbClr val="FF7E97"/>
                </a:solidFill>
                <a:latin typeface="Comfortaa"/>
                <a:ea typeface="Comfortaa"/>
                <a:cs typeface="Comfortaa"/>
                <a:sym typeface="Comfortaa"/>
              </a:rPr>
              <a:t>26.5%</a:t>
            </a:r>
            <a:r>
              <a:rPr lang="it" sz="15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delle donne</a:t>
            </a:r>
            <a:endParaRPr sz="15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ha </a:t>
            </a:r>
            <a:r>
              <a:rPr b="1" lang="it" sz="1500">
                <a:solidFill>
                  <a:srgbClr val="DD1C77"/>
                </a:solidFill>
                <a:latin typeface="Comfortaa"/>
                <a:ea typeface="Comfortaa"/>
                <a:cs typeface="Comfortaa"/>
                <a:sym typeface="Comfortaa"/>
              </a:rPr>
              <a:t>paura per la propria incolumità</a:t>
            </a:r>
            <a:endParaRPr b="1" sz="1500">
              <a:solidFill>
                <a:srgbClr val="DD1C7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35" name="Google Shape;23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5339" y="1680463"/>
            <a:ext cx="1395350" cy="303846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9"/>
          <p:cNvSpPr txBox="1"/>
          <p:nvPr/>
        </p:nvSpPr>
        <p:spPr>
          <a:xfrm>
            <a:off x="1373025" y="3646900"/>
            <a:ext cx="19647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Il </a:t>
            </a:r>
            <a:r>
              <a:rPr lang="it" sz="1100">
                <a:solidFill>
                  <a:srgbClr val="FF7E97"/>
                </a:solidFill>
                <a:latin typeface="Comfortaa"/>
                <a:ea typeface="Comfortaa"/>
                <a:cs typeface="Comfortaa"/>
                <a:sym typeface="Comfortaa"/>
              </a:rPr>
              <a:t>16.68%</a:t>
            </a:r>
            <a:r>
              <a:rPr lang="it" sz="11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delle donne</a:t>
            </a:r>
            <a:endParaRPr sz="11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presenta</a:t>
            </a:r>
            <a:endParaRPr sz="11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DD1C77"/>
                </a:solidFill>
                <a:latin typeface="Comfortaa"/>
                <a:ea typeface="Comfortaa"/>
                <a:cs typeface="Comfortaa"/>
                <a:sym typeface="Comfortaa"/>
              </a:rPr>
              <a:t>forte ansia</a:t>
            </a:r>
            <a:endParaRPr b="1" sz="1100">
              <a:solidFill>
                <a:srgbClr val="DD1C7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 Light"/>
                <a:ea typeface="Roboto Light"/>
                <a:cs typeface="Roboto Light"/>
                <a:sym typeface="Roboto Light"/>
              </a:rPr>
              <a:t>Stato d’animo delle vittime (2013-2022)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42" name="Google Shape;24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350" y="714375"/>
            <a:ext cx="735330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 Light"/>
                <a:ea typeface="Roboto Light"/>
                <a:cs typeface="Roboto Light"/>
                <a:sym typeface="Roboto Light"/>
              </a:rPr>
              <a:t>Denunce e ritiri (2013-2022)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48" name="Google Shape;24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650" y="1380825"/>
            <a:ext cx="6934700" cy="238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 Light"/>
                <a:ea typeface="Roboto Light"/>
                <a:cs typeface="Roboto Light"/>
                <a:sym typeface="Roboto Light"/>
              </a:rPr>
              <a:t>Opinioni sui ruoli tradizionali (2018)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Maschi vs Femmine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87276"/>
            <a:ext cx="9143998" cy="4127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489" y="1401541"/>
            <a:ext cx="6627022" cy="2340417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 Light"/>
                <a:ea typeface="Roboto Light"/>
                <a:cs typeface="Roboto Light"/>
                <a:sym typeface="Roboto Light"/>
              </a:rPr>
              <a:t>Denunce e ritiri (2013-2022)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43"/>
          <p:cNvPicPr preferRelativeResize="0"/>
          <p:nvPr/>
        </p:nvPicPr>
        <p:blipFill rotWithShape="1">
          <a:blip r:embed="rId3">
            <a:alphaModFix/>
          </a:blip>
          <a:srcRect b="0" l="-1041" r="-1041" t="0"/>
          <a:stretch/>
        </p:blipFill>
        <p:spPr>
          <a:xfrm>
            <a:off x="1687050" y="572700"/>
            <a:ext cx="5769900" cy="4853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>
                <a:latin typeface="Roboto Light"/>
                <a:ea typeface="Roboto Light"/>
                <a:cs typeface="Roboto Light"/>
                <a:sym typeface="Roboto Light"/>
              </a:rPr>
              <a:t>Denunce e ritiri (2022)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D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4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FF7E9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Solo il </a:t>
            </a:r>
            <a:r>
              <a:rPr lang="it" sz="1500">
                <a:solidFill>
                  <a:srgbClr val="FF0C3A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15.2%</a:t>
            </a:r>
            <a:r>
              <a:rPr lang="it" sz="1500">
                <a:solidFill>
                  <a:srgbClr val="FF7E9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delle violenze viene </a:t>
            </a:r>
            <a:r>
              <a:rPr lang="it" sz="1500">
                <a:solidFill>
                  <a:srgbClr val="FF0C3A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denunciato</a:t>
            </a:r>
            <a:r>
              <a:rPr lang="it" sz="1500">
                <a:solidFill>
                  <a:srgbClr val="FF7E9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.</a:t>
            </a:r>
            <a:endParaRPr sz="1500">
              <a:solidFill>
                <a:srgbClr val="FF7E97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D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5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FF7E9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Il </a:t>
            </a:r>
            <a:r>
              <a:rPr lang="it" sz="1500">
                <a:solidFill>
                  <a:srgbClr val="FF0C3A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1522</a:t>
            </a:r>
            <a:r>
              <a:rPr lang="it" sz="1500">
                <a:solidFill>
                  <a:srgbClr val="FF7E9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è un servizio </a:t>
            </a:r>
            <a:r>
              <a:rPr lang="it" sz="1500">
                <a:solidFill>
                  <a:srgbClr val="FF0C3A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pubblico</a:t>
            </a:r>
            <a:r>
              <a:rPr lang="it" sz="1500">
                <a:solidFill>
                  <a:srgbClr val="FF7E9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.</a:t>
            </a:r>
            <a:endParaRPr sz="1500">
              <a:solidFill>
                <a:srgbClr val="FF7E97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FF7E9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Il numero è </a:t>
            </a:r>
            <a:r>
              <a:rPr lang="it" sz="1500">
                <a:solidFill>
                  <a:srgbClr val="FF0C3A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gratuito</a:t>
            </a:r>
            <a:r>
              <a:rPr lang="it" sz="1500">
                <a:solidFill>
                  <a:srgbClr val="FF7E9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, ed è attivo </a:t>
            </a:r>
            <a:r>
              <a:rPr lang="it" sz="1500">
                <a:solidFill>
                  <a:srgbClr val="FF0C3A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24 h su 24</a:t>
            </a:r>
            <a:r>
              <a:rPr lang="it" sz="1500">
                <a:solidFill>
                  <a:srgbClr val="FF7E9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.</a:t>
            </a:r>
            <a:endParaRPr sz="1500">
              <a:solidFill>
                <a:srgbClr val="FF7E97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FF7E9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Accoglie con operatrici specializzate</a:t>
            </a:r>
            <a:endParaRPr sz="1500">
              <a:solidFill>
                <a:srgbClr val="FF7E97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FF7E9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le richieste di </a:t>
            </a:r>
            <a:r>
              <a:rPr lang="it" sz="1500">
                <a:solidFill>
                  <a:srgbClr val="FF0C3A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aiuto </a:t>
            </a:r>
            <a:r>
              <a:rPr lang="it" sz="1500">
                <a:solidFill>
                  <a:srgbClr val="FF7E9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e</a:t>
            </a:r>
            <a:r>
              <a:rPr lang="it" sz="1500">
                <a:solidFill>
                  <a:srgbClr val="FF0C3A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sostegno</a:t>
            </a:r>
            <a:endParaRPr sz="1500">
              <a:solidFill>
                <a:srgbClr val="FF0C3A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FF7E9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delle vittime di </a:t>
            </a:r>
            <a:r>
              <a:rPr lang="it" sz="1500">
                <a:solidFill>
                  <a:srgbClr val="FF0C3A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violenza </a:t>
            </a:r>
            <a:r>
              <a:rPr lang="it" sz="1500">
                <a:solidFill>
                  <a:srgbClr val="FF7E9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e</a:t>
            </a:r>
            <a:r>
              <a:rPr lang="it" sz="1500">
                <a:solidFill>
                  <a:srgbClr val="FF0C3A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stalking</a:t>
            </a:r>
            <a:r>
              <a:rPr lang="it" sz="1500">
                <a:solidFill>
                  <a:srgbClr val="FF7E9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.</a:t>
            </a:r>
            <a:endParaRPr sz="2000">
              <a:solidFill>
                <a:srgbClr val="FF7E97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271" name="Google Shape;271;p45"/>
          <p:cNvSpPr txBox="1"/>
          <p:nvPr/>
        </p:nvSpPr>
        <p:spPr>
          <a:xfrm>
            <a:off x="0" y="3032650"/>
            <a:ext cx="91440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https://www.1522.eu</a:t>
            </a:r>
            <a:endParaRPr sz="9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D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/>
          <p:nvPr>
            <p:ph idx="1" type="body"/>
          </p:nvPr>
        </p:nvSpPr>
        <p:spPr>
          <a:xfrm>
            <a:off x="311700" y="2231400"/>
            <a:ext cx="8520600" cy="6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FF0C3A"/>
                </a:solidFill>
                <a:latin typeface="Comfortaa"/>
                <a:ea typeface="Comfortaa"/>
                <a:cs typeface="Comfortaa"/>
                <a:sym typeface="Comfortaa"/>
              </a:rPr>
              <a:t>S</a:t>
            </a:r>
            <a:r>
              <a:rPr lang="it" sz="1500">
                <a:solidFill>
                  <a:srgbClr val="FF0C3A"/>
                </a:solidFill>
                <a:latin typeface="Comfortaa"/>
                <a:ea typeface="Comfortaa"/>
                <a:cs typeface="Comfortaa"/>
                <a:sym typeface="Comfortaa"/>
              </a:rPr>
              <a:t>e sei vittima di violenze, chiama il 1522.</a:t>
            </a:r>
            <a:endParaRPr sz="1700">
              <a:solidFill>
                <a:srgbClr val="FF0C3A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D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7"/>
          <p:cNvSpPr txBox="1"/>
          <p:nvPr>
            <p:ph type="title"/>
          </p:nvPr>
        </p:nvSpPr>
        <p:spPr>
          <a:xfrm>
            <a:off x="311700" y="32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320">
                <a:latin typeface="Comfortaa Light"/>
                <a:ea typeface="Comfortaa Light"/>
                <a:cs typeface="Comfortaa Light"/>
                <a:sym typeface="Comfortaa Light"/>
              </a:rPr>
              <a:t>Riferimenti</a:t>
            </a:r>
            <a:endParaRPr sz="232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282" name="Google Shape;282;p47"/>
          <p:cNvSpPr txBox="1"/>
          <p:nvPr>
            <p:ph idx="1" type="body"/>
          </p:nvPr>
        </p:nvSpPr>
        <p:spPr>
          <a:xfrm>
            <a:off x="311700" y="1127100"/>
            <a:ext cx="8520600" cy="26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524E4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I</a:t>
            </a:r>
            <a:r>
              <a:rPr lang="it" sz="1600">
                <a:solidFill>
                  <a:srgbClr val="524E4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dati sono stati raccolti dall’Istat,</a:t>
            </a:r>
            <a:r>
              <a:rPr lang="it" sz="1600">
                <a:solidFill>
                  <a:srgbClr val="524E4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in una campagna di raccolta dati sulla violenza sulle donne, chiamata </a:t>
            </a:r>
            <a:r>
              <a:rPr lang="it" sz="1600">
                <a:solidFill>
                  <a:srgbClr val="FF0C3A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Violenzasulledonne</a:t>
            </a:r>
            <a:r>
              <a:rPr lang="it" sz="1600">
                <a:solidFill>
                  <a:srgbClr val="524E4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.stat.</a:t>
            </a:r>
            <a:endParaRPr sz="1600">
              <a:solidFill>
                <a:srgbClr val="524E4F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524E4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Per maggiori informazioni, visitare:</a:t>
            </a:r>
            <a:r>
              <a:rPr lang="it" sz="1600">
                <a:solidFill>
                  <a:srgbClr val="FF0C3A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it" sz="1600" u="sng">
                <a:solidFill>
                  <a:srgbClr val="FF0C3A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http://dati-violenzadonne.istat.it</a:t>
            </a:r>
            <a:endParaRPr sz="1600" u="sng">
              <a:solidFill>
                <a:srgbClr val="FF0C3A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600">
                <a:solidFill>
                  <a:srgbClr val="524E4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Tutti i dati sono derivati da </a:t>
            </a:r>
            <a:r>
              <a:rPr lang="it" sz="1600">
                <a:solidFill>
                  <a:srgbClr val="FF0C3A"/>
                </a:solidFill>
                <a:uFill>
                  <a:noFill/>
                </a:uFill>
                <a:latin typeface="Comfortaa Light"/>
                <a:ea typeface="Comfortaa Light"/>
                <a:cs typeface="Comfortaa Light"/>
                <a:sym typeface="Comfortaa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I.Stat</a:t>
            </a:r>
            <a:r>
              <a:rPr lang="it" sz="1600">
                <a:solidFill>
                  <a:srgbClr val="524E4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, la banca dati centrale dell'Istituto nazionale di statistica.</a:t>
            </a:r>
            <a:endParaRPr sz="1600">
              <a:solidFill>
                <a:srgbClr val="524E4F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D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8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FF0C3A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Grazie per l’attenzione.</a:t>
            </a:r>
            <a:endParaRPr sz="1700">
              <a:solidFill>
                <a:srgbClr val="FF0C3A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D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9"/>
          <p:cNvSpPr txBox="1"/>
          <p:nvPr/>
        </p:nvSpPr>
        <p:spPr>
          <a:xfrm>
            <a:off x="0" y="1967950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666666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Federi</a:t>
            </a:r>
            <a:r>
              <a:rPr lang="it" sz="1600">
                <a:solidFill>
                  <a:srgbClr val="666666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c</a:t>
            </a:r>
            <a:r>
              <a:rPr lang="it" sz="1600">
                <a:solidFill>
                  <a:srgbClr val="666666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o Coscia</a:t>
            </a:r>
            <a:r>
              <a:rPr lang="it" sz="1600">
                <a:solidFill>
                  <a:srgbClr val="666666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-</a:t>
            </a:r>
            <a:r>
              <a:rPr lang="it" sz="1600">
                <a:solidFill>
                  <a:srgbClr val="666666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it" sz="1600">
                <a:solidFill>
                  <a:srgbClr val="999999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federico.coscia1@studenti.unimi.it</a:t>
            </a:r>
            <a:endParaRPr sz="1600">
              <a:solidFill>
                <a:srgbClr val="999999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293" name="Google Shape;293;p49"/>
          <p:cNvSpPr txBox="1"/>
          <p:nvPr/>
        </p:nvSpPr>
        <p:spPr>
          <a:xfrm>
            <a:off x="0" y="2464675"/>
            <a:ext cx="91440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524E4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Andrea Tinelli -</a:t>
            </a:r>
            <a:r>
              <a:rPr lang="it" sz="1600">
                <a:solidFill>
                  <a:srgbClr val="999999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andrea.tinelli@studenti.unimi.it</a:t>
            </a:r>
            <a:endParaRPr sz="1600">
              <a:solidFill>
                <a:srgbClr val="999999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294" name="Google Shape;294;p49"/>
          <p:cNvSpPr txBox="1"/>
          <p:nvPr/>
        </p:nvSpPr>
        <p:spPr>
          <a:xfrm>
            <a:off x="0" y="2744500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524E4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Luca Rappucci -</a:t>
            </a:r>
            <a:r>
              <a:rPr lang="it" sz="1600">
                <a:solidFill>
                  <a:srgbClr val="999999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luca.rappucci@studenti.unimi.it</a:t>
            </a:r>
            <a:endParaRPr sz="1600">
              <a:solidFill>
                <a:srgbClr val="999999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 Light"/>
                <a:ea typeface="Roboto Light"/>
                <a:cs typeface="Roboto Light"/>
                <a:sym typeface="Roboto Light"/>
              </a:rPr>
              <a:t>Opinioni sulla violenza sessuale </a:t>
            </a:r>
            <a:r>
              <a:rPr lang="it">
                <a:latin typeface="Roboto Light"/>
                <a:ea typeface="Roboto Light"/>
                <a:cs typeface="Roboto Light"/>
                <a:sym typeface="Roboto Light"/>
              </a:rPr>
              <a:t>(2018)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7395"/>
            <a:ext cx="9144000" cy="422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 Light"/>
                <a:ea typeface="Roboto Light"/>
                <a:cs typeface="Roboto Light"/>
                <a:sym typeface="Roboto Light"/>
              </a:rPr>
              <a:t>Opinioni v</a:t>
            </a:r>
            <a:r>
              <a:rPr lang="it">
                <a:latin typeface="Roboto Light"/>
                <a:ea typeface="Roboto Light"/>
                <a:cs typeface="Roboto Light"/>
                <a:sym typeface="Roboto Light"/>
              </a:rPr>
              <a:t>iolenza in una coppia </a:t>
            </a:r>
            <a:r>
              <a:rPr lang="it">
                <a:latin typeface="Roboto Light"/>
                <a:ea typeface="Roboto Light"/>
                <a:cs typeface="Roboto Light"/>
                <a:sym typeface="Roboto Light"/>
              </a:rPr>
              <a:t>(2018)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2688"/>
            <a:ext cx="9143999" cy="440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 Light"/>
                <a:ea typeface="Roboto Light"/>
                <a:cs typeface="Roboto Light"/>
                <a:sym typeface="Roboto Light"/>
              </a:rPr>
              <a:t>Accettabilità di almeno uno stereotipo (2018)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0" l="1512" r="1512" t="5820"/>
          <a:stretch/>
        </p:blipFill>
        <p:spPr>
          <a:xfrm>
            <a:off x="-1307650" y="963037"/>
            <a:ext cx="11759299" cy="321742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567325" y="4358050"/>
            <a:ext cx="82062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595959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Il centro-meridione mostra una maggiore accettabilità</a:t>
            </a:r>
            <a:endParaRPr>
              <a:solidFill>
                <a:srgbClr val="595959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595959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degli stereotipi sulla violenza sulle donne.</a:t>
            </a:r>
            <a:endParaRPr>
              <a:solidFill>
                <a:srgbClr val="595959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 Light"/>
                <a:ea typeface="Roboto Light"/>
                <a:cs typeface="Roboto Light"/>
                <a:sym typeface="Roboto Light"/>
              </a:rPr>
              <a:t>Vittime di violenza, tipo di autore e regione (2014)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634850" y="839450"/>
            <a:ext cx="3888600" cy="39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595959"/>
                </a:solidFill>
                <a:latin typeface="Comfortaa"/>
                <a:ea typeface="Comfortaa"/>
                <a:cs typeface="Comfortaa"/>
                <a:sym typeface="Comfortaa"/>
              </a:rPr>
              <a:t>Mediamente sono le stesse regioni in cui le donne subiscono violenza dal loro partner attuale.</a:t>
            </a:r>
            <a:endParaRPr sz="1400">
              <a:solidFill>
                <a:srgbClr val="59595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850" y="839500"/>
            <a:ext cx="3539300" cy="392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D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4294967295" type="ctrTitle"/>
          </p:nvPr>
        </p:nvSpPr>
        <p:spPr>
          <a:xfrm>
            <a:off x="0" y="2151900"/>
            <a:ext cx="9144000" cy="8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1500">
                <a:solidFill>
                  <a:srgbClr val="FF7E9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Studio sulla</a:t>
            </a:r>
            <a:r>
              <a:rPr lang="it" sz="1500">
                <a:solidFill>
                  <a:srgbClr val="FF7E9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p</a:t>
            </a:r>
            <a:r>
              <a:rPr lang="it" sz="1500">
                <a:solidFill>
                  <a:srgbClr val="FF7E9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ercezione </a:t>
            </a:r>
            <a:r>
              <a:rPr lang="it" sz="1500">
                <a:solidFill>
                  <a:srgbClr val="FF7E9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che hanno l</a:t>
            </a:r>
            <a:r>
              <a:rPr lang="it" sz="1500">
                <a:solidFill>
                  <a:srgbClr val="FF7E9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e persone</a:t>
            </a:r>
            <a:endParaRPr sz="1500">
              <a:solidFill>
                <a:srgbClr val="FF7E97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1500">
                <a:solidFill>
                  <a:srgbClr val="FF7E9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della</a:t>
            </a:r>
            <a:r>
              <a:rPr lang="it" sz="1500">
                <a:solidFill>
                  <a:srgbClr val="FF7E97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violenza di genere</a:t>
            </a:r>
            <a:endParaRPr sz="1500">
              <a:solidFill>
                <a:srgbClr val="FF7E97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 Light"/>
                <a:ea typeface="Roboto Light"/>
                <a:cs typeface="Roboto Light"/>
                <a:sym typeface="Roboto Light"/>
              </a:rPr>
              <a:t>Percezione diffusione della violenza in una coppia </a:t>
            </a:r>
            <a:r>
              <a:rPr lang="it">
                <a:latin typeface="Roboto Light"/>
                <a:ea typeface="Roboto Light"/>
                <a:cs typeface="Roboto Light"/>
                <a:sym typeface="Roboto Light"/>
              </a:rPr>
              <a:t>(2018)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0" l="0" r="0" t="7244"/>
          <a:stretch/>
        </p:blipFill>
        <p:spPr>
          <a:xfrm>
            <a:off x="556250" y="905650"/>
            <a:ext cx="8031500" cy="42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