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3" r:id="rId4"/>
    <p:sldId id="278" r:id="rId5"/>
    <p:sldId id="270" r:id="rId6"/>
    <p:sldId id="271" r:id="rId7"/>
    <p:sldId id="283" r:id="rId8"/>
    <p:sldId id="284" r:id="rId9"/>
    <p:sldId id="303" r:id="rId10"/>
    <p:sldId id="288" r:id="rId11"/>
    <p:sldId id="301" r:id="rId12"/>
    <p:sldId id="290" r:id="rId13"/>
    <p:sldId id="286" r:id="rId14"/>
    <p:sldId id="273" r:id="rId15"/>
    <p:sldId id="269" r:id="rId16"/>
    <p:sldId id="276" r:id="rId17"/>
    <p:sldId id="281" r:id="rId18"/>
    <p:sldId id="292" r:id="rId19"/>
    <p:sldId id="293" r:id="rId20"/>
    <p:sldId id="294" r:id="rId21"/>
    <p:sldId id="296" r:id="rId22"/>
    <p:sldId id="295" r:id="rId23"/>
    <p:sldId id="297" r:id="rId24"/>
    <p:sldId id="304" r:id="rId25"/>
    <p:sldId id="305" r:id="rId26"/>
    <p:sldId id="306" r:id="rId27"/>
    <p:sldId id="307" r:id="rId28"/>
    <p:sldId id="299" r:id="rId29"/>
    <p:sldId id="300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173" autoAdjust="0"/>
  </p:normalViewPr>
  <p:slideViewPr>
    <p:cSldViewPr snapToGrid="0" showGuides="1">
      <p:cViewPr varScale="1">
        <p:scale>
          <a:sx n="71" d="100"/>
          <a:sy n="71" d="100"/>
        </p:scale>
        <p:origin x="70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F658-3778-4E76-8F9A-909059F6F9B7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4EA0-734F-4579-A206-C6A20966C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52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F50-934A-080F-8851-204D5ABC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154E3-B894-5CE4-736E-D7E1221D1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43B5-BD78-F4DD-8246-2EB85108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704D-9D6A-4F4F-AF38-68B66D7787DC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6973-8FFA-4DB2-0A7A-E89A9530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41F39-57EB-BFE9-F0F2-312BE6CD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8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DDDF-AD3D-943F-63D1-F312A93B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CC01A-DD79-C2C7-497B-01393A969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B2A3-26D9-3FF4-A775-E990BCA5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58F4-9824-4A9D-9B35-BCDDFA9B63AB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B5540-80D7-2E97-5AE4-90D74769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9C3E-C6BF-1A4D-39AB-50B72DD5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31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D2E02-5C0A-97C6-32F1-7FB387B7E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7CBF7-A240-6FDF-EEBA-67A274949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4857-DCE5-E3BE-ACCD-EE572FD8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3284-88AB-441A-8D1A-0F98FFA94262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68CD1-E6E0-2B84-6EF5-D8207797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AD68-4009-9D91-87F5-E3E916F8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1C1F-13EA-D8AC-C199-4FA3AEA9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A518-2D13-8563-90B0-2B77CF95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8346-1F45-768B-7BF4-31359FDA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F02-CC75-4ACD-9458-6B264377EB18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3C38-6FC6-4258-3405-108D693F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7CB1-433A-4606-E144-4EA20EE7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CB22-A0B8-DE4E-9049-8C874082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8FA5-ED92-404E-B583-A5A18717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C981F-D86C-DE69-F8A2-177D005D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3AEF-CA02-49D6-A631-769B2DC3D8A5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7ACF-C5F4-E874-0FE5-E0EBE8B2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B643-207A-77F1-A875-F9526AD1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1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0977-BA81-0562-ADBA-A60CE39A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65D3-0E45-62BE-AE1F-0E671626E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3682A-C568-2528-3710-6DB45C9F3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6CD59-843B-180F-A64E-8CD5E622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A925-3C61-4E10-A3E8-3E8C466D9093}" type="datetime1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D8B0B-75CD-E57B-72B1-A0F45E28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D7D60-70FA-C024-D6E8-3DEF6DCA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8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EE71-B3A6-CC19-CA52-8B1F578F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F536-B267-0F47-4E85-43BB91FF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DFF2B-CF36-69AF-8672-C810FF3E2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F20EB-3A8C-9CE8-A23B-3E88AD6C4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01F4E-C243-9625-F8CC-CB9D93FED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A1B6E-CD68-34BA-094D-EA572911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787-A4C7-4B36-BC62-D7275A6A9C3F}" type="datetime1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0FB08-ECEC-2863-8703-E03B394A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089DE-E36F-6DB7-C2A2-BFD6E1D9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0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9C72-4A33-3BB3-384B-B03164A4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060CA-F294-9287-930D-59A244D4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8B79-8244-41B2-AE38-4DC16F943E92}" type="datetime1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9CB0A-9951-C5C6-4803-A45D1873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BE873-9FC6-F4C6-DA8C-6E5BC651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6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8C6B-B7CE-FB2B-9C9A-7247C4D0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9E64-2504-4062-BFBB-70764E839E1D}" type="datetime1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69240-3323-6C38-317B-F243C650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16483-1781-DB17-1879-AB61A101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7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EE66-FB38-B2BE-4BBD-EF192573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EF27-30FF-39E1-5CCD-152291DD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B58DC-B420-B92F-CB82-409881B81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4D159-D0F8-868E-EF60-E59788B2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7E53-CDD7-4C99-872F-CA86EDDE8A51}" type="datetime1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27215-980D-0F93-3124-0108AA1F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B3B1-CBAF-92FC-5014-C2B60B83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32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DB26-2C63-5CF8-B027-6887402E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C4A25-76B7-0612-C5AC-72E4F5AF7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888F9-B191-1509-2401-599B376D6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F6EFB-4C21-EF38-A8E1-3001ACF4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1820-A32C-4ABB-A748-6B3E1DDEE1B7}" type="datetime1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6ED18-FE14-B89A-CC4C-0564985C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F586-12E2-1EA1-0A67-6A16E29A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81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482F8-CC7E-132A-AF66-749F25D9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9C3A2-BB23-4062-2D4B-F82A99826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62C5-58AB-C5AD-C065-1AA191492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3B8ED-97CE-4663-A890-DAAEAA44FCF3}" type="datetime1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F099-5975-4CB4-9355-565CC41DF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B522-EBCE-6CA2-D836-4B2A63F67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A055-FD6D-462F-8CC8-4335364B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4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DB8D-58CE-0DF8-78CE-689A2263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48526"/>
            <a:ext cx="9621522" cy="2387600"/>
          </a:xfrm>
        </p:spPr>
        <p:txBody>
          <a:bodyPr>
            <a:normAutofit/>
          </a:bodyPr>
          <a:lstStyle/>
          <a:p>
            <a:r>
              <a:rPr lang="en-IN" sz="4000" b="1" kern="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SENTIMENTAL ANALYSIS USING AMAZON REVIEW DATASET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31D6C-D2F4-20A7-40EA-D22CCE815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840" y="5540188"/>
            <a:ext cx="2689113" cy="44945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12.04.2024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97C13-BFD3-30AC-A0EA-271925040EA1}"/>
              </a:ext>
            </a:extLst>
          </p:cNvPr>
          <p:cNvSpPr txBox="1"/>
          <p:nvPr/>
        </p:nvSpPr>
        <p:spPr>
          <a:xfrm>
            <a:off x="2931459" y="3052482"/>
            <a:ext cx="545621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Student Name</a:t>
            </a: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  <a:p>
            <a:pPr algn="ctr"/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SAKTHIVEL.C</a:t>
            </a:r>
            <a:endParaRPr lang="en-US" sz="3600" b="1" dirty="0">
              <a:solidFill>
                <a:srgbClr val="0E343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Roll No:21BIT137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Department of IT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The American College</a:t>
            </a:r>
          </a:p>
          <a:p>
            <a:pPr algn="ctr"/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2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7EB6-A7F0-4459-9441-590587A6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5.2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flow diagram level 1</a:t>
            </a:r>
            <a:b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7186E-BE26-4852-BC59-D44AE539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10</a:t>
            </a:fld>
            <a:endParaRPr lang="en-IN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7DAD1CB-0CEC-4868-93F8-469C097A7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24" y="1460500"/>
            <a:ext cx="4603376" cy="5032375"/>
          </a:xfrm>
        </p:spPr>
      </p:pic>
    </p:spTree>
    <p:extLst>
      <p:ext uri="{BB962C8B-B14F-4D97-AF65-F5344CB8AC3E}">
        <p14:creationId xmlns:p14="http://schemas.microsoft.com/office/powerpoint/2010/main" val="235692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ADF5-0DED-41BD-ADFF-AE50CE53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5.3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flow diagram level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67973-08E2-47AA-A548-EBEF1C99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11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887D239-0325-47FD-A3CF-772ADB56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9823"/>
            <a:ext cx="10766611" cy="4182036"/>
          </a:xfrm>
        </p:spPr>
      </p:pic>
    </p:spTree>
    <p:extLst>
      <p:ext uri="{BB962C8B-B14F-4D97-AF65-F5344CB8AC3E}">
        <p14:creationId xmlns:p14="http://schemas.microsoft.com/office/powerpoint/2010/main" val="270511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13AC-448C-4861-B5FD-FED40D39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" y="136525"/>
            <a:ext cx="10515600" cy="3978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Data Set Design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Structured design for Dataset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1. Avoiding Data Leakage</a:t>
            </a:r>
            <a:b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2. Quality Control</a:t>
            </a:r>
            <a:b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3. Balanced Distribution </a:t>
            </a:r>
            <a:b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4. Well-Labeled Data</a:t>
            </a:r>
            <a:b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9BA3B7-989D-4804-A22A-154251A16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6" b="6526"/>
          <a:stretch/>
        </p:blipFill>
        <p:spPr>
          <a:xfrm>
            <a:off x="1546413" y="2860115"/>
            <a:ext cx="9838764" cy="39782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97A70-2AC7-4AB8-B10A-7BBC2809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2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B5FF-571B-40AA-84D8-F0EAA28B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5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6. System Implementation</a:t>
            </a:r>
            <a:br>
              <a:rPr lang="en-IN" spc="-15" dirty="0">
                <a:solidFill>
                  <a:srgbClr val="002060"/>
                </a:solidFill>
                <a:latin typeface="Amasis MT Pro Black" panose="02040A040500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6D50-7561-4E3A-8F7E-819E8ABC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423" y="2350060"/>
            <a:ext cx="10515600" cy="18050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VADER (Valence Aware Dictionary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Reasoner) model for sentiment analysis on an Amazon review dataset. VADER is particularly useful for analyzing sentiment in short and informal texts, making 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well-suited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social media content and user reviews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02DF9-4905-4D27-B271-8F33FE9F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1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182-2C9B-7C67-BC54-1DC7F4F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38" y="280304"/>
            <a:ext cx="10515600" cy="162917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 System Testing 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622A-A776-FBB4-DAE8-A762B7F4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59" y="2003797"/>
            <a:ext cx="11057482" cy="325400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3200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LSTM (Long Short-Term Memory) model is a type of recurrent neural network (RNN) that is particularly well-suited for processing and analyzing sequences of data, making it suitable for tasks like sentiment analysis on textual data. LSTMs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capture long-range dependencies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handle the vanishing gradient problem, which is common in traditional RNNs.</a:t>
            </a:r>
            <a:endParaRPr lang="en-US" sz="3000" b="1" i="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43A4-5E16-9DE0-61F8-5DA43FE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99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BC03-A54A-3709-EBC1-1B0C8233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D390-ABDF-A710-52CD-8D0864A9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388745"/>
            <a:ext cx="10515600" cy="4351338"/>
          </a:xfrm>
        </p:spPr>
        <p:txBody>
          <a:bodyPr>
            <a:normAutofit/>
          </a:bodyPr>
          <a:lstStyle/>
          <a:p>
            <a:endParaRPr lang="en-IN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sz="3200" kern="100" dirty="0">
              <a:solidFill>
                <a:srgbClr val="002060"/>
              </a:solidFill>
              <a:effectLst/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A3CD5-AA62-29EF-0FEB-89703639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15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D718B-6EB6-4857-A1CA-769726AF2856}"/>
              </a:ext>
            </a:extLst>
          </p:cNvPr>
          <p:cNvSpPr/>
          <p:nvPr/>
        </p:nvSpPr>
        <p:spPr>
          <a:xfrm>
            <a:off x="2097741" y="2306954"/>
            <a:ext cx="91646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techniques such as the VADER sentiment analysis model, we have been able to categorize reviews into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positive, negative, and neutral sentiments,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nuanced understanding of customer feedback.</a:t>
            </a:r>
          </a:p>
        </p:txBody>
      </p:sp>
    </p:spTree>
    <p:extLst>
      <p:ext uri="{BB962C8B-B14F-4D97-AF65-F5344CB8AC3E}">
        <p14:creationId xmlns:p14="http://schemas.microsoft.com/office/powerpoint/2010/main" val="97754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182-2C9B-7C67-BC54-1DC7F4F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38" y="280305"/>
            <a:ext cx="10515600" cy="6880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9. Screenshots</a:t>
            </a:r>
            <a:b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</a:t>
            </a:r>
            <a:b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0BEE06-EC1F-4E0F-9750-F62800858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010"/>
            <a:ext cx="11788775" cy="445037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43A4-5E16-9DE0-61F8-5DA43FE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24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D9ED-D205-455E-B451-F1E0860F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835" y="0"/>
            <a:ext cx="836407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324BD1-E3AB-45D2-8EDA-0741948C6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5" y="1210235"/>
            <a:ext cx="8063753" cy="11855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98898-9CA0-4483-8D47-947EA355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17</a:t>
            </a:fld>
            <a:endParaRPr lang="en-IN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20B3FF1-4395-4403-A2E7-54E256B0B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23" y="1872509"/>
            <a:ext cx="88974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67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41CF-437F-4AD5-B816-96AE5FF3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514" y="0"/>
            <a:ext cx="3410857" cy="10885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ECD5B4-2AE4-40A5-92F3-4BBA147D8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t="30355" r="5252" b="9983"/>
          <a:stretch/>
        </p:blipFill>
        <p:spPr>
          <a:xfrm>
            <a:off x="0" y="1088572"/>
            <a:ext cx="11611429" cy="468811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BFE05A-803B-4993-A9DF-75F1B4FB80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t="16280" b="15464"/>
          <a:stretch/>
        </p:blipFill>
        <p:spPr>
          <a:xfrm>
            <a:off x="3526973" y="2942775"/>
            <a:ext cx="8665028" cy="391522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7C9A3-B540-4CBD-90D8-81B81B4B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57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94BD-7018-46EB-B3B4-2AB11C74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4103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B47B8-80FA-4108-8F62-C61ED9C7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19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EB6CFC-55FC-4050-994B-5D30B33ED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8" y="1825625"/>
            <a:ext cx="8497901" cy="4351338"/>
          </a:xfrm>
        </p:spPr>
      </p:pic>
    </p:spTree>
    <p:extLst>
      <p:ext uri="{BB962C8B-B14F-4D97-AF65-F5344CB8AC3E}">
        <p14:creationId xmlns:p14="http://schemas.microsoft.com/office/powerpoint/2010/main" val="200874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F65D-142C-0912-7188-E23F824F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CONTENTS</a:t>
            </a:r>
            <a:br>
              <a:rPr lang="ko-KR" altLang="en-US" sz="4400" b="1" dirty="0">
                <a:solidFill>
                  <a:srgbClr val="E4B598"/>
                </a:solidFill>
                <a:latin typeface="+mj-lt"/>
                <a:ea typeface="맑은 고딕" panose="020B0503020000020004" pitchFamily="50" charset="-127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C658-9306-7151-FC08-B8BDE82B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66" y="662781"/>
            <a:ext cx="10685546" cy="619521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4800" dirty="0">
                <a:solidFill>
                  <a:srgbClr val="002060"/>
                </a:solidFill>
                <a:latin typeface="Amasis MT Pro Black" panose="02040A04050005020304" pitchFamily="18" charset="0"/>
              </a:rPr>
              <a:t> 1.Introduction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dirty="0">
                <a:solidFill>
                  <a:srgbClr val="002060"/>
                </a:solidFill>
                <a:latin typeface="Amasis MT Pro Black" panose="02040A04050005020304" pitchFamily="18" charset="0"/>
              </a:rPr>
              <a:t> 	1.1Abstract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 2.System 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        	2.1 Existing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	2.2 Proposed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3. System Requirements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	3.1 Software requirements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	3.2 Hardware requirements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4. Module description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latin typeface="Amasis MT Pro Black" panose="02040A04050005020304" pitchFamily="18" charset="0"/>
                <a:ea typeface="Times New Roman" panose="02020603050405020304" pitchFamily="18" charset="0"/>
              </a:rPr>
              <a:t>5. </a:t>
            </a: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System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	5.1 Data flow diagram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	5.2 Database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 6. System Implementation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 7. System Testing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 8. 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</a:rPr>
              <a:t> 9. Future Enhancement</a:t>
            </a:r>
            <a:endParaRPr lang="en-IN" sz="4800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1CB0E-88A7-D6D4-FEF6-4C6B507D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68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536E-EE24-49D8-9BDD-CB7ACB07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Sentimental analysis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23FD9D-C2D6-4631-B5DF-4822B29998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128" y="1385047"/>
            <a:ext cx="7503458" cy="497130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69043C-0602-46EB-9446-4D5D25A74E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30" y="2435972"/>
            <a:ext cx="9829799" cy="405690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0B98-EA26-4DE2-82C3-FDF86273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34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058B-2BB3-44D0-B14A-D2E12748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the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620EA-8914-4C10-8410-BCCAA6AC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21</a:t>
            </a:fld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524E73-9243-403C-B110-A162682332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6" y="1801906"/>
            <a:ext cx="11107270" cy="4919569"/>
          </a:xfrm>
        </p:spPr>
      </p:pic>
    </p:spTree>
    <p:extLst>
      <p:ext uri="{BB962C8B-B14F-4D97-AF65-F5344CB8AC3E}">
        <p14:creationId xmlns:p14="http://schemas.microsoft.com/office/powerpoint/2010/main" val="1394661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7DF0-0ED6-49A0-AA29-491064BB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   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24470-1010-4B94-ACC0-2128E6C4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22</a:t>
            </a:fld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015C9C-9CDE-4D5C-A254-983E4B1F37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9" y="1869140"/>
            <a:ext cx="10748682" cy="4988859"/>
          </a:xfrm>
        </p:spPr>
      </p:pic>
    </p:spTree>
    <p:extLst>
      <p:ext uri="{BB962C8B-B14F-4D97-AF65-F5344CB8AC3E}">
        <p14:creationId xmlns:p14="http://schemas.microsoft.com/office/powerpoint/2010/main" val="961570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7153D4D-7D58-49FB-9F91-592F35D7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    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by column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3F05C25-3E1F-4D3C-9E78-F25D0FE0F2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7"/>
            <a:ext cx="9870141" cy="380915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B866F-C0D9-4019-9590-D8AFDB23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23</a:t>
            </a:fld>
            <a:endParaRPr lang="en-IN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52C053A-A1E9-4E5F-9CBB-CA5282CDAC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3" y="2716305"/>
            <a:ext cx="6832647" cy="3495831"/>
          </a:xfrm>
        </p:spPr>
      </p:pic>
    </p:spTree>
    <p:extLst>
      <p:ext uri="{BB962C8B-B14F-4D97-AF65-F5344CB8AC3E}">
        <p14:creationId xmlns:p14="http://schemas.microsoft.com/office/powerpoint/2010/main" val="27160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2045-7EB7-47FB-ADE8-442EBD92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01088-4810-48E9-A1C7-4210B90F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24</a:t>
            </a:fld>
            <a:endParaRPr lang="en-IN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19850B7-60D1-446A-9EC0-038F23133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027281"/>
          </a:xfrm>
        </p:spPr>
      </p:pic>
    </p:spTree>
    <p:extLst>
      <p:ext uri="{BB962C8B-B14F-4D97-AF65-F5344CB8AC3E}">
        <p14:creationId xmlns:p14="http://schemas.microsoft.com/office/powerpoint/2010/main" val="2946676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1F0-13D6-45D3-93E1-080F79D5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Time series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224B33-1628-414C-8E50-F866380C3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142"/>
            <a:ext cx="10515600" cy="42492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87EDE-54D1-4D44-BDB4-84898A03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56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2BE0-F3FA-4718-AF15-376ED2EB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Word cloud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3BD265-27DD-4F5E-A9A2-C9E3C9486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3305"/>
            <a:ext cx="10515600" cy="43568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E5940-32E4-43C4-98F3-265ADB0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02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7D47-FFDC-4228-A37F-E9175371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Word cloud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10F1B2-6BD2-438D-80F0-6DE11798B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140"/>
            <a:ext cx="10515600" cy="44872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41AA6-132B-4FAF-A9C4-D135AD7A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293F-5868-4BB9-89A4-8F04E7F5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E3771-B9C3-4413-ACFE-85AF84B2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28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6D0C9E-2294-427B-B7BA-8F5D6B7FA0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465729"/>
            <a:ext cx="10874189" cy="5027145"/>
          </a:xfrm>
        </p:spPr>
      </p:pic>
    </p:spTree>
    <p:extLst>
      <p:ext uri="{BB962C8B-B14F-4D97-AF65-F5344CB8AC3E}">
        <p14:creationId xmlns:p14="http://schemas.microsoft.com/office/powerpoint/2010/main" val="3037029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10CB-3B9D-46D7-A1A9-2A5BA157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Visualization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0A8EE-BF84-4853-9EA0-8AA1434F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29</a:t>
            </a:fld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DB3C63-10C9-4BE8-9610-C44D306EC4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690688"/>
            <a:ext cx="11470341" cy="4802187"/>
          </a:xfrm>
        </p:spPr>
      </p:pic>
    </p:spTree>
    <p:extLst>
      <p:ext uri="{BB962C8B-B14F-4D97-AF65-F5344CB8AC3E}">
        <p14:creationId xmlns:p14="http://schemas.microsoft.com/office/powerpoint/2010/main" val="147313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182-2C9B-7C67-BC54-1DC7F4F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38" y="280305"/>
            <a:ext cx="10515600" cy="6880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622A-A776-FBB4-DAE8-A762B7F4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59" y="2198686"/>
            <a:ext cx="11057482" cy="2460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</a:t>
            </a:r>
            <a:r>
              <a:rPr lang="en-US" b="1" dirty="0"/>
              <a:t>Amazon</a:t>
            </a:r>
            <a:r>
              <a:rPr lang="en-US" dirty="0"/>
              <a:t> is one of the earliest and most successful online retail platforms, pioneering the concept of selling goods over the internet. Operating in numerous countries, Amazon has a global reach that enables consumers worldwide to access a </a:t>
            </a:r>
            <a:r>
              <a:rPr lang="en-US" b="1" dirty="0"/>
              <a:t>wide range of products and services.</a:t>
            </a:r>
            <a:endParaRPr lang="en-US" b="1" dirty="0">
              <a:solidFill>
                <a:srgbClr val="002060"/>
              </a:solidFill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endParaRPr lang="en-IN" sz="2600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43A4-5E16-9DE0-61F8-5DA43FE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348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937D-1E98-484F-9064-75C838EE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113" y="2462866"/>
            <a:ext cx="3720353" cy="132556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br>
              <a:rPr lang="en-IN" dirty="0">
                <a:solidFill>
                  <a:srgbClr val="002060"/>
                </a:solidFill>
                <a:latin typeface="Amasis MT Pro Black" panose="02040A040500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9E2F1-21D8-4F6E-AC71-121B09EE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66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C3D-DC78-1003-4311-95B7F74D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IN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FEBC-7C75-3868-45AE-76DFEDDE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164" y="1860830"/>
            <a:ext cx="9435353" cy="31363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now a day’s people are relying on online products so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a review is going higher. For selecting a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product, a customer needs to go through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reviews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 product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But in this prospering day of machine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 going through thousands of reviews would be much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if a model is used to polarize those reviews and learn from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E91F-42C9-107D-F96D-AB2D859B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03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182-2C9B-7C67-BC54-1DC7F4F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38" y="280305"/>
            <a:ext cx="10515600" cy="6880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System Analysis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622A-A776-FBB4-DAE8-A762B7F4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64" y="968373"/>
            <a:ext cx="11057482" cy="53170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2.1 </a:t>
            </a:r>
            <a:r>
              <a:rPr lang="en-US" sz="32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</a:t>
            </a: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3200" b="1" i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dirty="0"/>
              <a:t>Using BERT (Bidirectional Encoder Representations from Transformers) for sentiment analysis involves </a:t>
            </a:r>
            <a:r>
              <a:rPr lang="en-US" b="1" dirty="0"/>
              <a:t>leveraging pre-trained BERT models</a:t>
            </a:r>
            <a:r>
              <a:rPr lang="en-US" dirty="0"/>
              <a:t>, fine-tuning them on a sentiment analysis dataset, and then using the fine-tuned model for making sentiment predictions on new text data.</a:t>
            </a:r>
            <a:endParaRPr lang="en-IN" sz="2600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b="1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2.2 </a:t>
            </a: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0" indent="0">
              <a:buNone/>
            </a:pPr>
            <a:r>
              <a:rPr lang="en-US" dirty="0"/>
              <a:t>VADER (Valence Aware Dictionary and </a:t>
            </a:r>
            <a:r>
              <a:rPr lang="en-US" dirty="0" err="1"/>
              <a:t>sEntiment</a:t>
            </a:r>
            <a:r>
              <a:rPr lang="en-US" dirty="0"/>
              <a:t> Reasoner) is a pre-built, lexicon and rule-based sentiment analysis tool. Unlike BERT, which is a deep learning model, </a:t>
            </a:r>
            <a:r>
              <a:rPr lang="en-US" b="1" dirty="0"/>
              <a:t>VADER relies on a predefined list of words and associated sentiment scores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43A4-5E16-9DE0-61F8-5DA43FE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1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182-2C9B-7C67-BC54-1DC7F4F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38" y="280305"/>
            <a:ext cx="10515600" cy="6880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 3. 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622A-A776-FBB4-DAE8-A762B7F4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64" y="968373"/>
            <a:ext cx="11057482" cy="53170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3.1 </a:t>
            </a:r>
            <a:r>
              <a:rPr lang="en-US" sz="43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Software requirements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PYTHON, R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libraries</a:t>
            </a:r>
          </a:p>
          <a:p>
            <a:r>
              <a:rPr lang="en-US" sz="3000" dirty="0">
                <a:latin typeface="Calisto MT" panose="02040603050505030304" pitchFamily="18" charset="0"/>
              </a:rPr>
              <a:t>Machine learning </a:t>
            </a:r>
          </a:p>
          <a:p>
            <a:r>
              <a:rPr lang="en-US" sz="3000" dirty="0" err="1">
                <a:latin typeface="Calisto MT" panose="02040603050505030304" pitchFamily="18" charset="0"/>
              </a:rPr>
              <a:t>Jupyter</a:t>
            </a:r>
            <a:r>
              <a:rPr lang="en-US" sz="3000" dirty="0">
                <a:latin typeface="Calisto MT" panose="02040603050505030304" pitchFamily="18" charset="0"/>
              </a:rPr>
              <a:t> notebook </a:t>
            </a:r>
            <a:r>
              <a:rPr lang="en-US" sz="3000" b="1" dirty="0">
                <a:latin typeface="Calisto MT" panose="02040603050505030304" pitchFamily="18" charset="0"/>
              </a:rPr>
              <a:t>(IDE)</a:t>
            </a:r>
          </a:p>
          <a:p>
            <a:r>
              <a:rPr lang="en-US" sz="3000" dirty="0">
                <a:latin typeface="Calisto MT" panose="02040603050505030304" pitchFamily="18" charset="0"/>
              </a:rPr>
              <a:t>Visualization </a:t>
            </a:r>
            <a:r>
              <a:rPr lang="en-US" sz="3000" b="1" dirty="0">
                <a:latin typeface="Calisto MT" panose="02040603050505030304" pitchFamily="18" charset="0"/>
              </a:rPr>
              <a:t>(Result)</a:t>
            </a:r>
            <a:r>
              <a:rPr lang="en-US" sz="3000" dirty="0">
                <a:latin typeface="Calisto MT" panose="02040603050505030304" pitchFamily="18" charset="0"/>
              </a:rPr>
              <a:t> </a:t>
            </a:r>
            <a:endParaRPr lang="en-IN" sz="3000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I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3.2  </a:t>
            </a:r>
            <a:r>
              <a:rPr lang="en-IN" sz="43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Hardware requirements</a:t>
            </a:r>
          </a:p>
          <a:p>
            <a:r>
              <a:rPr lang="en-US" sz="3000" b="1" dirty="0">
                <a:latin typeface="Calisto MT" panose="02040603050505030304" pitchFamily="18" charset="0"/>
              </a:rPr>
              <a:t>CPU</a:t>
            </a:r>
            <a:r>
              <a:rPr lang="en-US" sz="3000" dirty="0">
                <a:latin typeface="Calisto MT" panose="02040603050505030304" pitchFamily="18" charset="0"/>
              </a:rPr>
              <a:t>: Multi-core processor</a:t>
            </a:r>
          </a:p>
          <a:p>
            <a:r>
              <a:rPr lang="en-US" sz="3000" b="1" dirty="0">
                <a:latin typeface="Calisto MT" panose="02040603050505030304" pitchFamily="18" charset="0"/>
              </a:rPr>
              <a:t>RAM</a:t>
            </a:r>
            <a:r>
              <a:rPr lang="en-US" sz="3000" dirty="0">
                <a:latin typeface="Calisto MT" panose="02040603050505030304" pitchFamily="18" charset="0"/>
              </a:rPr>
              <a:t>: 4GB and 8GB+ </a:t>
            </a:r>
          </a:p>
          <a:p>
            <a:r>
              <a:rPr lang="en-US" sz="3000" b="1" dirty="0">
                <a:latin typeface="Calisto MT" panose="02040603050505030304" pitchFamily="18" charset="0"/>
              </a:rPr>
              <a:t>Storage</a:t>
            </a:r>
            <a:r>
              <a:rPr lang="en-US" sz="3000" dirty="0">
                <a:latin typeface="Calisto MT" panose="02040603050505030304" pitchFamily="18" charset="0"/>
              </a:rPr>
              <a:t>:  A standard hard drive (SDD) and </a:t>
            </a:r>
            <a:r>
              <a:rPr lang="en-US" dirty="0"/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drive (HDD)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Calisto MT" panose="02040603050505030304" pitchFamily="18" charset="0"/>
              </a:rPr>
              <a:t>with sufficient storage capacity is suitable.</a:t>
            </a:r>
          </a:p>
          <a:p>
            <a:pPr marL="0" indent="0">
              <a:buNone/>
            </a:pPr>
            <a:endParaRPr lang="en-IN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43A4-5E16-9DE0-61F8-5DA43FE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4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0F4F-9AD2-4970-9EE4-C2B6C528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4.Module 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E6C7-A9EE-48F6-AAC0-494910E9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necessary libraries are imported, including NumPy, Pandas, NLTK, and Vader Sentiment Analyzer</a:t>
            </a:r>
          </a:p>
          <a:p>
            <a:pPr marL="0" indent="0">
              <a:buNone/>
            </a:pP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Notebook: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is opened to write Python code for sentiment analysis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Amazon customer review dataset is imported.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data: The data is cleaned by removing punctuation and numbers, converting text to lowercase, and splitting the text into individual words.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DA0E1-1759-4884-9625-A3DDB751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6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C772-8AA1-4AB5-BB32-337AFC4D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Calibri" panose="020F0502020204030204" pitchFamily="34" charset="0"/>
                <a:cs typeface="Aldhabi" panose="01000000000000000000" pitchFamily="2" charset="-78"/>
              </a:rPr>
              <a:t>                 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AAC7-A19B-4ACC-A428-EA5A7567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Sentimental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 Sentiment Analyzer is used to analyze the sentiment of each review. It returns a polarity score (between -1 and 1) and a subjectivity score (between 0 and 1).</a:t>
            </a:r>
          </a:p>
          <a:p>
            <a:pPr marL="0" indent="0">
              <a:buNone/>
            </a:pP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Categorizing reviews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Reviews are categorized as positive, negative, or neutral based on their polarity scores.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positive, negative, and neutral reviews is visualized using pie charts and bar charts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55EBB-361E-4482-AF2E-70531EA9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7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B5CA-4784-4196-8FEC-A6E73C11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5.1 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flow diagram level 0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5E0061-5EBD-41CC-8F0E-203BBDF8F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59" y="2043953"/>
            <a:ext cx="7534835" cy="44489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ABA01-BDB8-4EC8-9E5B-6501282D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4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852</Words>
  <Application>Microsoft Office PowerPoint</Application>
  <PresentationFormat>Widescreen</PresentationFormat>
  <Paragraphs>116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맑은 고딕</vt:lpstr>
      <vt:lpstr>Aharoni</vt:lpstr>
      <vt:lpstr>Aldhabi</vt:lpstr>
      <vt:lpstr>Amasis MT Pro Black</vt:lpstr>
      <vt:lpstr>Arial</vt:lpstr>
      <vt:lpstr>Calibri</vt:lpstr>
      <vt:lpstr>Calibri Light</vt:lpstr>
      <vt:lpstr>Calisto MT</vt:lpstr>
      <vt:lpstr>Century</vt:lpstr>
      <vt:lpstr>Latha</vt:lpstr>
      <vt:lpstr>Times New Roman</vt:lpstr>
      <vt:lpstr>Wingdings</vt:lpstr>
      <vt:lpstr>Office Theme</vt:lpstr>
      <vt:lpstr> SENTIMENTAL ANALYSIS USING AMAZON REVIEW DATASET </vt:lpstr>
      <vt:lpstr>CONTENTS </vt:lpstr>
      <vt:lpstr>1. Introduction</vt:lpstr>
      <vt:lpstr>1.1 Abstract </vt:lpstr>
      <vt:lpstr>2. System Analysis</vt:lpstr>
      <vt:lpstr> 3. System Requirements </vt:lpstr>
      <vt:lpstr>                   4.Module Description</vt:lpstr>
      <vt:lpstr>                   Module Description</vt:lpstr>
      <vt:lpstr>                        5. System Design                    5.1  Data flow diagram level 0</vt:lpstr>
      <vt:lpstr>                                             5.2  Data flow diagram level 1 </vt:lpstr>
      <vt:lpstr>              5.3  Data flow diagram level 2</vt:lpstr>
      <vt:lpstr>                         5.2  Data Set Design                    Structured design for Dataset                                                   1. Avoiding Data Leakage                                                  2. Quality Control                                                  3. Balanced Distribution                                                   4. Well-Labeled Data                                                     </vt:lpstr>
      <vt:lpstr>                6. System Implementation </vt:lpstr>
      <vt:lpstr>7. System Testing </vt:lpstr>
      <vt:lpstr>8. Conclusion</vt:lpstr>
      <vt:lpstr> 9. Screenshots Importing Libraries </vt:lpstr>
      <vt:lpstr>                Importing Dataset</vt:lpstr>
      <vt:lpstr>                           Tokenization</vt:lpstr>
      <vt:lpstr>                        Data Cleaning</vt:lpstr>
      <vt:lpstr>             Sentimental analysis </vt:lpstr>
      <vt:lpstr>              Categories the Review</vt:lpstr>
      <vt:lpstr>                  Categorical  Review</vt:lpstr>
      <vt:lpstr>                   Analyze by column</vt:lpstr>
      <vt:lpstr>Time series analysis</vt:lpstr>
      <vt:lpstr>   Time series analysis</vt:lpstr>
      <vt:lpstr>                         Word cloud</vt:lpstr>
      <vt:lpstr>                         Word cloud</vt:lpstr>
      <vt:lpstr>                      Visualization</vt:lpstr>
      <vt:lpstr>                       Visualization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Supervised Machine Learning Models</dc:title>
  <dc:creator>Ruth Belina</dc:creator>
  <cp:lastModifiedBy>Administrator</cp:lastModifiedBy>
  <cp:revision>87</cp:revision>
  <dcterms:created xsi:type="dcterms:W3CDTF">2023-12-25T15:49:35Z</dcterms:created>
  <dcterms:modified xsi:type="dcterms:W3CDTF">2024-04-12T13:29:14Z</dcterms:modified>
</cp:coreProperties>
</file>