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1"/>
  </p:notesMasterIdLst>
  <p:sldIdLst>
    <p:sldId id="256" r:id="rId2"/>
    <p:sldId id="257" r:id="rId3"/>
    <p:sldId id="369" r:id="rId4"/>
    <p:sldId id="259" r:id="rId5"/>
    <p:sldId id="260" r:id="rId6"/>
    <p:sldId id="261" r:id="rId7"/>
    <p:sldId id="371" r:id="rId8"/>
    <p:sldId id="372" r:id="rId9"/>
    <p:sldId id="373" r:id="rId10"/>
    <p:sldId id="374" r:id="rId11"/>
    <p:sldId id="375" r:id="rId12"/>
    <p:sldId id="271" r:id="rId13"/>
    <p:sldId id="364" r:id="rId14"/>
    <p:sldId id="365" r:id="rId15"/>
    <p:sldId id="366" r:id="rId16"/>
    <p:sldId id="368" r:id="rId17"/>
    <p:sldId id="376"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Lst>
  <p:sldSz cx="24384000" cy="13716000"/>
  <p:notesSz cx="6858000" cy="9144000"/>
  <p:embeddedFontLst>
    <p:embeddedFont>
      <p:font typeface="Graphik" panose="020B0503030202060203" pitchFamily="34" charset="77"/>
      <p:regular r:id="rId32"/>
      <p:bold r:id="rId33"/>
      <p:italic r:id="rId34"/>
      <p:boldItalic r:id="rId35"/>
    </p:embeddedFont>
    <p:embeddedFont>
      <p:font typeface="Graphik Semibold" panose="020B0503030202060203" pitchFamily="34" charset="77"/>
      <p:regular r:id="rId36"/>
      <p:bold r:id="rId37"/>
      <p:italic r:id="rId38"/>
      <p:boldItalic r:id="rId39"/>
    </p:embeddedFont>
    <p:embeddedFont>
      <p:font typeface="GRAPHIK-LIGHT" panose="020B0403030202060203" pitchFamily="34" charset="77"/>
      <p:regular r:id="rId40"/>
    </p:embeddedFont>
    <p:embeddedFont>
      <p:font typeface="GRAPHIK-MEDIUM" panose="020B0503030202060203" pitchFamily="34" charset="77"/>
      <p:regular r:id="rId41"/>
    </p:embeddedFont>
    <p:embeddedFont>
      <p:font typeface="GRAPHIK-MEDIUM" panose="020B0503030202060203" pitchFamily="34" charset="77"/>
      <p:regular r:id="rId41"/>
    </p:embeddedFont>
    <p:embeddedFont>
      <p:font typeface="GRAPHIK-MEDIUMITALIC" panose="020B0503030202060203" pitchFamily="34" charset="77"/>
      <p:italic r:id="rId42"/>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keth Gora Menda" initials="SGM" lastIdx="57"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45D1C-F78A-CB42-B6F9-EE2B4B7013C1}" v="1310" dt="2024-03-26T12:40:14.2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
          <a:latin typeface="Graphik"/>
          <a:ea typeface="Graphik"/>
          <a:cs typeface="Graphik"/>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
          <a:latin typeface="Graphik"/>
          <a:ea typeface="Graphik"/>
          <a:cs typeface="Graphik"/>
        </a:font>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rgbClr val="017100"/>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9301"/>
          </a:solidFill>
        </a:fill>
      </a:tcStyle>
    </a:firstCol>
    <a:lastRow>
      <a:tcTxStyle b="on"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FF9301"/>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CB297B"/>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
          <a:latin typeface="Graphik"/>
          <a:ea typeface="Graphik"/>
          <a:cs typeface="Graphik"/>
        </a:font>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7"/>
    <p:restoredTop sz="54056"/>
  </p:normalViewPr>
  <p:slideViewPr>
    <p:cSldViewPr snapToGrid="0">
      <p:cViewPr varScale="1">
        <p:scale>
          <a:sx n="53" d="100"/>
          <a:sy n="53" d="100"/>
        </p:scale>
        <p:origin x="3160" y="168"/>
      </p:cViewPr>
      <p:guideLst/>
    </p:cSldViewPr>
  </p:slideViewPr>
  <p:notesTextViewPr>
    <p:cViewPr>
      <p:scale>
        <a:sx n="185" d="100"/>
        <a:sy n="185"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spcBef>
        <a:spcPts val="1600"/>
      </a:spcBef>
      <a:defRPr sz="2400">
        <a:latin typeface="Literata Regular Regular"/>
        <a:ea typeface="Literata Regular Regular"/>
        <a:cs typeface="Literata Regular Regular"/>
        <a:sym typeface="Literata Regular Regular"/>
      </a:defRPr>
    </a:lvl1pPr>
    <a:lvl2pPr indent="228600" defTabSz="457200" latinLnBrk="0">
      <a:spcBef>
        <a:spcPts val="1600"/>
      </a:spcBef>
      <a:defRPr sz="2400">
        <a:latin typeface="Literata Regular Regular"/>
        <a:ea typeface="Literata Regular Regular"/>
        <a:cs typeface="Literata Regular Regular"/>
        <a:sym typeface="Literata Regular Regular"/>
      </a:defRPr>
    </a:lvl2pPr>
    <a:lvl3pPr indent="457200" defTabSz="457200" latinLnBrk="0">
      <a:spcBef>
        <a:spcPts val="1600"/>
      </a:spcBef>
      <a:defRPr sz="2400">
        <a:latin typeface="Literata Regular Regular"/>
        <a:ea typeface="Literata Regular Regular"/>
        <a:cs typeface="Literata Regular Regular"/>
        <a:sym typeface="Literata Regular Regular"/>
      </a:defRPr>
    </a:lvl3pPr>
    <a:lvl4pPr indent="685800" defTabSz="457200" latinLnBrk="0">
      <a:spcBef>
        <a:spcPts val="1600"/>
      </a:spcBef>
      <a:defRPr sz="2400">
        <a:latin typeface="Literata Regular Regular"/>
        <a:ea typeface="Literata Regular Regular"/>
        <a:cs typeface="Literata Regular Regular"/>
        <a:sym typeface="Literata Regular Regular"/>
      </a:defRPr>
    </a:lvl4pPr>
    <a:lvl5pPr indent="914400" defTabSz="457200" latinLnBrk="0">
      <a:spcBef>
        <a:spcPts val="1600"/>
      </a:spcBef>
      <a:defRPr sz="2400">
        <a:latin typeface="Literata Regular Regular"/>
        <a:ea typeface="Literata Regular Regular"/>
        <a:cs typeface="Literata Regular Regular"/>
        <a:sym typeface="Literata Regular Regular"/>
      </a:defRPr>
    </a:lvl5pPr>
    <a:lvl6pPr indent="1143000" defTabSz="457200" latinLnBrk="0">
      <a:spcBef>
        <a:spcPts val="1600"/>
      </a:spcBef>
      <a:defRPr sz="2400">
        <a:latin typeface="Literata Regular Regular"/>
        <a:ea typeface="Literata Regular Regular"/>
        <a:cs typeface="Literata Regular Regular"/>
        <a:sym typeface="Literata Regular Regular"/>
      </a:defRPr>
    </a:lvl6pPr>
    <a:lvl7pPr indent="1371600" defTabSz="457200" latinLnBrk="0">
      <a:spcBef>
        <a:spcPts val="1600"/>
      </a:spcBef>
      <a:defRPr sz="2400">
        <a:latin typeface="Literata Regular Regular"/>
        <a:ea typeface="Literata Regular Regular"/>
        <a:cs typeface="Literata Regular Regular"/>
        <a:sym typeface="Literata Regular Regular"/>
      </a:defRPr>
    </a:lvl7pPr>
    <a:lvl8pPr indent="1600200" defTabSz="457200" latinLnBrk="0">
      <a:spcBef>
        <a:spcPts val="1600"/>
      </a:spcBef>
      <a:defRPr sz="2400">
        <a:latin typeface="Literata Regular Regular"/>
        <a:ea typeface="Literata Regular Regular"/>
        <a:cs typeface="Literata Regular Regular"/>
        <a:sym typeface="Literata Regular Regular"/>
      </a:defRPr>
    </a:lvl8pPr>
    <a:lvl9pPr indent="1828800" defTabSz="457200" latinLnBrk="0">
      <a:spcBef>
        <a:spcPts val="1600"/>
      </a:spcBef>
      <a:defRPr sz="2400">
        <a:latin typeface="Literata Regular Regular"/>
        <a:ea typeface="Literata Regular Regular"/>
        <a:cs typeface="Literata Regular Regular"/>
        <a:sym typeface="Literata Regular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xfrm>
            <a:off x="381000" y="685800"/>
            <a:ext cx="6096000" cy="3429000"/>
          </a:xfrm>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rPr dirty="0"/>
              <a:t>Today, I’ll be making the case for building a new generation of authenticated encryption schemes, and lay out our vision for doing so.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381000" y="685800"/>
            <a:ext cx="6096000" cy="3429000"/>
          </a:xfrm>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en-US" dirty="0"/>
              <a:t>Moving on from nonces, as I discussed at RWC last year, a major issue with current schemes like AES-GCM is that a ciphertext can be decrypted under two different adversarially-chosen decryption contexts. That is, decrypted with different key, nonce, and associated data triples.</a:t>
            </a:r>
          </a:p>
          <a:p>
            <a:endParaRPr lang="en-US" dirty="0"/>
          </a:p>
          <a:p>
            <a:r>
              <a:rPr lang="en-US" dirty="0"/>
              <a:t>And over the last few years, we have discovered many real-world vulnerabilities whose root cause is this ability to decrypt a ciphertext under different contexts. For example, this was used to send un-reportable abusive images on Facebook Messenger and to break the integrity of Amazon Web Services' Encryption SDK.</a:t>
            </a:r>
          </a:p>
          <a:p>
            <a:endParaRPr lang="en-US" dirty="0"/>
          </a:p>
          <a:p>
            <a:r>
              <a:rPr lang="en-US" dirty="0"/>
              <a:t>&lt;click&gt; Therefore we would like to target so-called context commitment which asks that a ciphertext may only be decrypted one context. Again, as I argued at RWC last year, we ideally want this to hold against 128-bit adversaries. At a high-level, lack of context commitment breaks an intuitive notion of integrity, the lack of which may lead to catastrophic attacks as already demonstrated, so we want 128-bit security.</a:t>
            </a:r>
          </a:p>
          <a:p>
            <a:endParaRPr lang="en-US" dirty="0"/>
          </a:p>
        </p:txBody>
      </p:sp>
    </p:spTree>
    <p:extLst>
      <p:ext uri="{BB962C8B-B14F-4D97-AF65-F5344CB8AC3E}">
        <p14:creationId xmlns:p14="http://schemas.microsoft.com/office/powerpoint/2010/main" val="3871085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381000" y="685800"/>
            <a:ext cx="6096000" cy="3429000"/>
          </a:xfrm>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en-US" dirty="0"/>
              <a:t>Another issue with AES-GCM is that the full output, which consists of the nonce, the associated data, and the ciphertext including the tag is much longer than the message. And furthermore, these components cannot easily be omitted. As discussed before, you can’t reuse nonces with AES-GCM. Similarly, you cannot omit the tag because it is critical for authenticity. Without the tag, there is no authenticity.</a:t>
            </a:r>
          </a:p>
          <a:p>
            <a:endParaRPr lang="en-US" dirty="0"/>
          </a:p>
          <a:p>
            <a:r>
              <a:rPr lang="en-US" dirty="0"/>
              <a:t>This is a problem in situations like disk encryption where you want to encrypt a disk sector into the same disk sector. This means you don’t have space for a per-message nonce or even a per-message tag. Best case, you might be able to find the space for a few extra bits of stretch.</a:t>
            </a:r>
          </a:p>
          <a:p>
            <a:endParaRPr lang="en-US" dirty="0"/>
          </a:p>
          <a:p>
            <a:r>
              <a:rPr lang="en-US" dirty="0"/>
              <a:t>There are limits on how much security you can achieve in such a constrained environment. For instance, no stretch means no authenticity and no nonce means no randomization.</a:t>
            </a:r>
          </a:p>
          <a:p>
            <a:endParaRPr lang="en-US" dirty="0"/>
          </a:p>
          <a:p>
            <a:r>
              <a:rPr lang="en-US" dirty="0"/>
              <a:t>But, even with such strict constraints, assuming you are willing to pay in performance, you can achieve acceptable security.</a:t>
            </a:r>
          </a:p>
          <a:p>
            <a:endParaRPr lang="en-US" dirty="0"/>
          </a:p>
          <a:p>
            <a:r>
              <a:rPr lang="en-US" dirty="0"/>
              <a:t>&lt;click&gt; The ideal notion is called robustness and that is what we want to achieve.</a:t>
            </a:r>
          </a:p>
        </p:txBody>
      </p:sp>
    </p:spTree>
    <p:extLst>
      <p:ext uri="{BB962C8B-B14F-4D97-AF65-F5344CB8AC3E}">
        <p14:creationId xmlns:p14="http://schemas.microsoft.com/office/powerpoint/2010/main" val="4233986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hape 515"/>
          <p:cNvSpPr>
            <a:spLocks noGrp="1" noRot="1" noChangeAspect="1"/>
          </p:cNvSpPr>
          <p:nvPr>
            <p:ph type="sldImg"/>
          </p:nvPr>
        </p:nvSpPr>
        <p:spPr>
          <a:xfrm>
            <a:off x="381000" y="685800"/>
            <a:ext cx="6096000" cy="3429000"/>
          </a:xfrm>
          <a:prstGeom prst="rect">
            <a:avLst/>
          </a:prstGeom>
        </p:spPr>
        <p:txBody>
          <a:bodyPr/>
          <a:lstStyle/>
          <a:p>
            <a:endParaRPr/>
          </a:p>
        </p:txBody>
      </p:sp>
      <p:sp>
        <p:nvSpPr>
          <p:cNvPr id="516" name="Shape 516"/>
          <p:cNvSpPr>
            <a:spLocks noGrp="1"/>
          </p:cNvSpPr>
          <p:nvPr>
            <p:ph type="body" sz="quarter" idx="1"/>
          </p:nvPr>
        </p:nvSpPr>
        <p:spPr>
          <a:prstGeom prst="rect">
            <a:avLst/>
          </a:prstGeom>
        </p:spPr>
        <p:txBody>
          <a:bodyPr/>
          <a:lstStyle/>
          <a:p>
            <a:r>
              <a:rPr lang="en-US" dirty="0"/>
              <a:t>I</a:t>
            </a:r>
            <a:r>
              <a:rPr dirty="0"/>
              <a:t>n summary we have collected, in the </a:t>
            </a:r>
            <a:r>
              <a:rPr lang="en-US" dirty="0"/>
              <a:t>couple decades since </a:t>
            </a:r>
            <a:r>
              <a:rPr dirty="0"/>
              <a:t>AEAD was first suggested, a whole </a:t>
            </a:r>
            <a:r>
              <a:rPr lang="en-US" dirty="0"/>
              <a:t>host</a:t>
            </a:r>
            <a:r>
              <a:rPr dirty="0"/>
              <a:t> of security and performance goals. A natural question is can we have one scheme that meets all these goals simultaneousl</a:t>
            </a:r>
            <a:r>
              <a:rPr lang="en-US" dirty="0"/>
              <a:t>y. This </a:t>
            </a:r>
            <a:r>
              <a:rPr dirty="0"/>
              <a:t>would ease design and deployment. Unfortunately it’s well understood that the answer is</a:t>
            </a:r>
          </a:p>
          <a:p>
            <a:endParaRPr lang="en-US" dirty="0"/>
          </a:p>
          <a:p>
            <a:r>
              <a:rPr dirty="0"/>
              <a:t>&lt;click&gt; No.</a:t>
            </a:r>
          </a:p>
          <a:p>
            <a:endParaRPr lang="en-US" dirty="0"/>
          </a:p>
          <a:p>
            <a:r>
              <a:rPr dirty="0"/>
              <a:t>&lt;click&gt; In some cases, we have formal proof</a:t>
            </a:r>
            <a:r>
              <a:rPr lang="en-US" dirty="0"/>
              <a:t>s</a:t>
            </a:r>
            <a:r>
              <a:rPr dirty="0"/>
              <a:t> that </a:t>
            </a:r>
            <a:r>
              <a:rPr lang="en-US" dirty="0"/>
              <a:t>the </a:t>
            </a:r>
            <a:r>
              <a:rPr dirty="0"/>
              <a:t>goals are incompatible</a:t>
            </a:r>
            <a:r>
              <a:rPr lang="en-US" dirty="0"/>
              <a:t>. N</a:t>
            </a:r>
            <a:r>
              <a:rPr dirty="0"/>
              <a:t>once-misuse resistance and being streamable are fundamentally at odds</a:t>
            </a:r>
            <a:r>
              <a:rPr lang="en-US" dirty="0"/>
              <a:t>. W</a:t>
            </a:r>
            <a:r>
              <a:rPr dirty="0"/>
              <a:t>e can prove that nonce-misuse resistance requires a full pass over a plaintext before the first bit of ciphertext is produced.</a:t>
            </a:r>
          </a:p>
          <a:p>
            <a:endParaRPr lang="en-US" dirty="0"/>
          </a:p>
          <a:p>
            <a:r>
              <a:rPr dirty="0"/>
              <a:t>&lt;click&gt; Elsewhere, if we want schemes that are fast on lightweight devices, we may have to give up on using advanced features, making them slower on heavyweight servers.</a:t>
            </a:r>
            <a:endParaRPr lang="en-US" dirty="0"/>
          </a:p>
          <a:p>
            <a:endParaRPr lang="en-US" dirty="0"/>
          </a:p>
          <a:p>
            <a:r>
              <a:rPr lang="en-US" dirty="0"/>
              <a:t>&lt;click&gt; Similarly, robust schemes, while they are nonce-misuse resistant are significantly slower, so we only want to use them when we actually need robustness.</a:t>
            </a:r>
          </a:p>
          <a:p>
            <a:endParaRPr lang="en-US" dirty="0"/>
          </a:p>
          <a:p>
            <a:r>
              <a:rPr lang="en-US" dirty="0"/>
              <a:t>And this is only a small sampling of the list of tensions between AEAD schemes.</a:t>
            </a:r>
          </a:p>
          <a:p>
            <a:endParaRPr lang="en-US" dirty="0"/>
          </a:p>
          <a:p>
            <a:r>
              <a:rPr lang="en-US" dirty="0"/>
              <a:t>What these tensions mean is that when we build a scheme, we necessarily have to pick a subset of these goals.</a:t>
            </a:r>
          </a:p>
          <a:p>
            <a:endParaRPr lang="en-US" dirty="0"/>
          </a:p>
          <a:p>
            <a:r>
              <a:rPr lang="en-US" dirty="0"/>
              <a:t>We already do this today implicitly. My MacBook uses AES-GCM for TLS, </a:t>
            </a:r>
            <a:r>
              <a:rPr lang="en-US" b="0" i="0" dirty="0">
                <a:solidFill>
                  <a:srgbClr val="333333"/>
                </a:solidFill>
                <a:effectLst/>
                <a:highlight>
                  <a:srgbClr val="FFFFFF"/>
                </a:highlight>
                <a:latin typeface="SF Pro Text"/>
              </a:rPr>
              <a:t>AES-XTS for disk encryption, and ChaCha20/Poly1305 for </a:t>
            </a:r>
            <a:r>
              <a:rPr lang="en-US" b="0" i="0" dirty="0" err="1">
                <a:solidFill>
                  <a:srgbClr val="333333"/>
                </a:solidFill>
                <a:effectLst/>
                <a:highlight>
                  <a:srgbClr val="FFFFFF"/>
                </a:highlight>
                <a:latin typeface="SF Pro Text"/>
              </a:rPr>
              <a:t>Wireguard</a:t>
            </a:r>
            <a:r>
              <a:rPr lang="en-US" b="0" i="0" dirty="0">
                <a:solidFill>
                  <a:srgbClr val="333333"/>
                </a:solidFill>
                <a:effectLst/>
                <a:highlight>
                  <a:srgbClr val="FFFFFF"/>
                </a:highlight>
                <a:latin typeface="SF Pro Text"/>
              </a:rPr>
              <a:t>. And each of these is a deliberate choice by competent cryptographers. AES-GCM is the fastest achieving ~10 gigabytes per second, AES-XTS is a standard, widely used length-preserving scheme, and ChaCha20/Poly1305 is fast on most hardware, even ones without AES instructions, can be easily implemented in software without side-channels, and is still ridiculously fast achieving ~2 gigabytes per second on my laptop.</a:t>
            </a:r>
          </a:p>
          <a:p>
            <a:endParaRPr lang="en-US" b="0" i="0" dirty="0">
              <a:solidFill>
                <a:srgbClr val="333333"/>
              </a:solidFill>
              <a:effectLst/>
              <a:highlight>
                <a:srgbClr val="FFFFFF"/>
              </a:highlight>
              <a:latin typeface="SF Pro Text"/>
            </a:endParaRPr>
          </a:p>
          <a:p>
            <a:r>
              <a:rPr lang="en-US" b="0" i="0" dirty="0">
                <a:solidFill>
                  <a:srgbClr val="333333"/>
                </a:solidFill>
                <a:effectLst/>
                <a:highlight>
                  <a:srgbClr val="FFFFFF"/>
                </a:highlight>
                <a:latin typeface="SF Pro Text"/>
              </a:rPr>
              <a:t>Therefore, we need to build multiple schemes.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hape 515"/>
          <p:cNvSpPr>
            <a:spLocks noGrp="1" noRot="1" noChangeAspect="1"/>
          </p:cNvSpPr>
          <p:nvPr>
            <p:ph type="sldImg"/>
          </p:nvPr>
        </p:nvSpPr>
        <p:spPr>
          <a:xfrm>
            <a:off x="381000" y="685800"/>
            <a:ext cx="6096000" cy="3429000"/>
          </a:xfrm>
          <a:prstGeom prst="rect">
            <a:avLst/>
          </a:prstGeom>
        </p:spPr>
        <p:txBody>
          <a:bodyPr/>
          <a:lstStyle/>
          <a:p>
            <a:endParaRPr/>
          </a:p>
        </p:txBody>
      </p:sp>
      <p:sp>
        <p:nvSpPr>
          <p:cNvPr id="516" name="Shape 516"/>
          <p:cNvSpPr>
            <a:spLocks noGrp="1"/>
          </p:cNvSpPr>
          <p:nvPr>
            <p:ph type="body" sz="quarter" idx="1"/>
          </p:nvPr>
        </p:nvSpPr>
        <p:spPr>
          <a:prstGeom prst="rect">
            <a:avLst/>
          </a:prstGeom>
        </p:spPr>
        <p:txBody>
          <a:bodyPr/>
          <a:lstStyle/>
          <a:p>
            <a:pPr marL="0" marR="0" lvl="0" indent="0" defTabSz="457200" eaLnBrk="1" fontAlgn="auto" latinLnBrk="0" hangingPunct="1">
              <a:lnSpc>
                <a:spcPct val="100000"/>
              </a:lnSpc>
              <a:spcBef>
                <a:spcPts val="1600"/>
              </a:spcBef>
              <a:spcAft>
                <a:spcPts val="0"/>
              </a:spcAft>
              <a:buClrTx/>
              <a:buSzTx/>
              <a:buFontTx/>
              <a:buNone/>
              <a:tabLst/>
              <a:defRPr/>
            </a:pPr>
            <a:r>
              <a:rPr lang="en-US" dirty="0"/>
              <a:t>Let’s start with a streamable scheme that targets AES-NI systems. This is the setting that AES-GCM targets.</a:t>
            </a:r>
          </a:p>
          <a:p>
            <a:pPr marL="0" marR="0" lvl="0" indent="0" defTabSz="457200" eaLnBrk="1" fontAlgn="auto" latinLnBrk="0" hangingPunct="1">
              <a:lnSpc>
                <a:spcPct val="100000"/>
              </a:lnSpc>
              <a:spcBef>
                <a:spcPts val="1600"/>
              </a:spcBef>
              <a:spcAft>
                <a:spcPts val="0"/>
              </a:spcAft>
              <a:buClrTx/>
              <a:buSzTx/>
              <a:buFontTx/>
              <a:buNone/>
              <a:tabLst/>
              <a:defRPr/>
            </a:pPr>
            <a:endParaRPr lang="en-US" dirty="0"/>
          </a:p>
          <a:p>
            <a:pPr marL="0" marR="0" lvl="0" indent="0" defTabSz="457200" eaLnBrk="1" fontAlgn="auto" latinLnBrk="0" hangingPunct="1">
              <a:lnSpc>
                <a:spcPct val="100000"/>
              </a:lnSpc>
              <a:spcBef>
                <a:spcPts val="1600"/>
              </a:spcBef>
              <a:spcAft>
                <a:spcPts val="0"/>
              </a:spcAft>
              <a:buClrTx/>
              <a:buSzTx/>
              <a:buFontTx/>
              <a:buNone/>
              <a:tabLst/>
              <a:defRPr/>
            </a:pPr>
            <a:r>
              <a:rPr lang="en-US" dirty="0"/>
              <a:t>&lt;click&gt; Notice that we can add context commitment, nonce hiding, scalability to such a scheme. These are all properties that AES-GCM does not have.</a:t>
            </a:r>
          </a:p>
          <a:p>
            <a:pPr marL="0" marR="0" lvl="0" indent="0" defTabSz="457200" eaLnBrk="1" fontAlgn="auto" latinLnBrk="0" hangingPunct="1">
              <a:lnSpc>
                <a:spcPct val="100000"/>
              </a:lnSpc>
              <a:spcBef>
                <a:spcPts val="1600"/>
              </a:spcBef>
              <a:spcAft>
                <a:spcPts val="0"/>
              </a:spcAft>
              <a:buClrTx/>
              <a:buSzTx/>
              <a:buFontTx/>
              <a:buNone/>
              <a:tabLst/>
              <a:defRPr/>
            </a:pPr>
            <a:endParaRPr lang="en-US" dirty="0"/>
          </a:p>
          <a:p>
            <a:pPr marL="0" marR="0" lvl="0" indent="0" defTabSz="457200" eaLnBrk="1" fontAlgn="auto" latinLnBrk="0" hangingPunct="1">
              <a:lnSpc>
                <a:spcPct val="100000"/>
              </a:lnSpc>
              <a:spcBef>
                <a:spcPts val="1600"/>
              </a:spcBef>
              <a:spcAft>
                <a:spcPts val="0"/>
              </a:spcAft>
              <a:buClrTx/>
              <a:buSzTx/>
              <a:buFontTx/>
              <a:buNone/>
              <a:tabLst/>
              <a:defRPr/>
            </a:pPr>
            <a:r>
              <a:rPr lang="en-US" dirty="0"/>
              <a:t>But also notice that we cannot add nonce-misuse resistance, fast on lightweight, or robustness to this hypothetical scheme.</a:t>
            </a:r>
          </a:p>
        </p:txBody>
      </p:sp>
    </p:spTree>
    <p:extLst>
      <p:ext uri="{BB962C8B-B14F-4D97-AF65-F5344CB8AC3E}">
        <p14:creationId xmlns:p14="http://schemas.microsoft.com/office/powerpoint/2010/main" val="285064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hape 515"/>
          <p:cNvSpPr>
            <a:spLocks noGrp="1" noRot="1" noChangeAspect="1"/>
          </p:cNvSpPr>
          <p:nvPr>
            <p:ph type="sldImg"/>
          </p:nvPr>
        </p:nvSpPr>
        <p:spPr>
          <a:xfrm>
            <a:off x="381000" y="685800"/>
            <a:ext cx="6096000" cy="3429000"/>
          </a:xfrm>
          <a:prstGeom prst="rect">
            <a:avLst/>
          </a:prstGeom>
        </p:spPr>
        <p:txBody>
          <a:bodyPr/>
          <a:lstStyle/>
          <a:p>
            <a:endParaRPr/>
          </a:p>
        </p:txBody>
      </p:sp>
      <p:sp>
        <p:nvSpPr>
          <p:cNvPr id="516" name="Shape 516"/>
          <p:cNvSpPr>
            <a:spLocks noGrp="1"/>
          </p:cNvSpPr>
          <p:nvPr>
            <p:ph type="body" sz="quarter" idx="1"/>
          </p:nvPr>
        </p:nvSpPr>
        <p:spPr>
          <a:prstGeom prst="rect">
            <a:avLst/>
          </a:prstGeom>
        </p:spPr>
        <p:txBody>
          <a:bodyPr/>
          <a:lstStyle/>
          <a:p>
            <a:pPr marL="0" marR="0" lvl="0" indent="0" defTabSz="457200" eaLnBrk="1" fontAlgn="auto" latinLnBrk="0" hangingPunct="1">
              <a:lnSpc>
                <a:spcPct val="100000"/>
              </a:lnSpc>
              <a:spcBef>
                <a:spcPts val="1600"/>
              </a:spcBef>
              <a:spcAft>
                <a:spcPts val="0"/>
              </a:spcAft>
              <a:buClrTx/>
              <a:buSzTx/>
              <a:buFontTx/>
              <a:buNone/>
              <a:tabLst/>
              <a:defRPr/>
            </a:pPr>
            <a:r>
              <a:rPr lang="en-US" dirty="0"/>
              <a:t>Okay, now let’s build a nonce-misuse resistant scheme also targeting AES-NI systems. This is the setting that AES-GCM-SIV targets. </a:t>
            </a:r>
          </a:p>
          <a:p>
            <a:pPr marL="0" marR="0" lvl="0" indent="0" defTabSz="457200" eaLnBrk="1" fontAlgn="auto" latinLnBrk="0" hangingPunct="1">
              <a:lnSpc>
                <a:spcPct val="100000"/>
              </a:lnSpc>
              <a:spcBef>
                <a:spcPts val="1600"/>
              </a:spcBef>
              <a:spcAft>
                <a:spcPts val="0"/>
              </a:spcAft>
              <a:buClrTx/>
              <a:buSzTx/>
              <a:buFontTx/>
              <a:buNone/>
              <a:tabLst/>
              <a:defRPr/>
            </a:pPr>
            <a:endParaRPr lang="en-US" dirty="0"/>
          </a:p>
          <a:p>
            <a:pPr marL="0" marR="0" lvl="0" indent="0" defTabSz="457200" eaLnBrk="1" fontAlgn="auto" latinLnBrk="0" hangingPunct="1">
              <a:lnSpc>
                <a:spcPct val="100000"/>
              </a:lnSpc>
              <a:spcBef>
                <a:spcPts val="1600"/>
              </a:spcBef>
              <a:spcAft>
                <a:spcPts val="0"/>
              </a:spcAft>
              <a:buClrTx/>
              <a:buSzTx/>
              <a:buFontTx/>
              <a:buNone/>
              <a:tabLst/>
              <a:defRPr/>
            </a:pPr>
            <a:r>
              <a:rPr lang="en-US" dirty="0"/>
              <a:t>As before we can add context commitment, nonce hiding, and scalability to such a scheme. These are all properties that AES-GCM-SIV does not have.</a:t>
            </a:r>
          </a:p>
        </p:txBody>
      </p:sp>
    </p:spTree>
    <p:extLst>
      <p:ext uri="{BB962C8B-B14F-4D97-AF65-F5344CB8AC3E}">
        <p14:creationId xmlns:p14="http://schemas.microsoft.com/office/powerpoint/2010/main" val="395201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hape 515"/>
          <p:cNvSpPr>
            <a:spLocks noGrp="1" noRot="1" noChangeAspect="1"/>
          </p:cNvSpPr>
          <p:nvPr>
            <p:ph type="sldImg"/>
          </p:nvPr>
        </p:nvSpPr>
        <p:spPr>
          <a:xfrm>
            <a:off x="381000" y="685800"/>
            <a:ext cx="6096000" cy="3429000"/>
          </a:xfrm>
          <a:prstGeom prst="rect">
            <a:avLst/>
          </a:prstGeom>
        </p:spPr>
        <p:txBody>
          <a:bodyPr/>
          <a:lstStyle/>
          <a:p>
            <a:endParaRPr/>
          </a:p>
        </p:txBody>
      </p:sp>
      <p:sp>
        <p:nvSpPr>
          <p:cNvPr id="516" name="Shape 516"/>
          <p:cNvSpPr>
            <a:spLocks noGrp="1"/>
          </p:cNvSpPr>
          <p:nvPr>
            <p:ph type="body" sz="quarter" idx="1"/>
          </p:nvPr>
        </p:nvSpPr>
        <p:spPr>
          <a:prstGeom prst="rect">
            <a:avLst/>
          </a:prstGeom>
        </p:spPr>
        <p:txBody>
          <a:bodyPr/>
          <a:lstStyle/>
          <a:p>
            <a:pPr marL="0" marR="0" lvl="0" indent="0" defTabSz="457200" eaLnBrk="1" fontAlgn="auto" latinLnBrk="0" hangingPunct="1">
              <a:lnSpc>
                <a:spcPct val="100000"/>
              </a:lnSpc>
              <a:spcBef>
                <a:spcPts val="1600"/>
              </a:spcBef>
              <a:spcAft>
                <a:spcPts val="0"/>
              </a:spcAft>
              <a:buClrTx/>
              <a:buSzTx/>
              <a:buFontTx/>
              <a:buNone/>
              <a:tabLst/>
              <a:defRPr/>
            </a:pPr>
            <a:r>
              <a:rPr lang="en-US" dirty="0"/>
              <a:t>Let’s also throw in a robust scheme also targeting AES-NI systems. This is the setting that AES-AEZ targets. </a:t>
            </a:r>
          </a:p>
          <a:p>
            <a:pPr marL="0" marR="0" lvl="0" indent="0" defTabSz="457200" eaLnBrk="1" fontAlgn="auto" latinLnBrk="0" hangingPunct="1">
              <a:lnSpc>
                <a:spcPct val="100000"/>
              </a:lnSpc>
              <a:spcBef>
                <a:spcPts val="1600"/>
              </a:spcBef>
              <a:spcAft>
                <a:spcPts val="0"/>
              </a:spcAft>
              <a:buClrTx/>
              <a:buSzTx/>
              <a:buFontTx/>
              <a:buNone/>
              <a:tabLst/>
              <a:defRPr/>
            </a:pPr>
            <a:endParaRPr lang="en-US" dirty="0"/>
          </a:p>
          <a:p>
            <a:pPr marL="0" marR="0" lvl="0" indent="0" defTabSz="457200" eaLnBrk="1" fontAlgn="auto" latinLnBrk="0" hangingPunct="1">
              <a:lnSpc>
                <a:spcPct val="100000"/>
              </a:lnSpc>
              <a:spcBef>
                <a:spcPts val="1600"/>
              </a:spcBef>
              <a:spcAft>
                <a:spcPts val="0"/>
              </a:spcAft>
              <a:buClrTx/>
              <a:buSzTx/>
              <a:buFontTx/>
              <a:buNone/>
              <a:tabLst/>
              <a:defRPr/>
            </a:pPr>
            <a:r>
              <a:rPr lang="en-US" dirty="0"/>
              <a:t>And let’s add-on context commitment, nonce hiding, scalability, which AES-AEZ doesn’t have.</a:t>
            </a:r>
          </a:p>
          <a:p>
            <a:pPr marL="0" marR="0" lvl="0" indent="0" defTabSz="457200" eaLnBrk="1" fontAlgn="auto" latinLnBrk="0" hangingPunct="1">
              <a:lnSpc>
                <a:spcPct val="100000"/>
              </a:lnSpc>
              <a:spcBef>
                <a:spcPts val="1600"/>
              </a:spcBef>
              <a:spcAft>
                <a:spcPts val="0"/>
              </a:spcAft>
              <a:buClrTx/>
              <a:buSzTx/>
              <a:buFontTx/>
              <a:buNone/>
              <a:tabLst/>
              <a:defRPr/>
            </a:pPr>
            <a:endParaRPr lang="en-US" dirty="0"/>
          </a:p>
        </p:txBody>
      </p:sp>
    </p:spTree>
    <p:extLst>
      <p:ext uri="{BB962C8B-B14F-4D97-AF65-F5344CB8AC3E}">
        <p14:creationId xmlns:p14="http://schemas.microsoft.com/office/powerpoint/2010/main" val="987412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hape 515"/>
          <p:cNvSpPr>
            <a:spLocks noGrp="1" noRot="1" noChangeAspect="1"/>
          </p:cNvSpPr>
          <p:nvPr>
            <p:ph type="sldImg"/>
          </p:nvPr>
        </p:nvSpPr>
        <p:spPr>
          <a:xfrm>
            <a:off x="381000" y="685800"/>
            <a:ext cx="6096000" cy="3429000"/>
          </a:xfrm>
          <a:prstGeom prst="rect">
            <a:avLst/>
          </a:prstGeom>
        </p:spPr>
        <p:txBody>
          <a:bodyPr/>
          <a:lstStyle/>
          <a:p>
            <a:endParaRPr/>
          </a:p>
        </p:txBody>
      </p:sp>
      <p:sp>
        <p:nvSpPr>
          <p:cNvPr id="516" name="Shape 516"/>
          <p:cNvSpPr>
            <a:spLocks noGrp="1"/>
          </p:cNvSpPr>
          <p:nvPr>
            <p:ph type="body" sz="quarter" idx="1"/>
          </p:nvPr>
        </p:nvSpPr>
        <p:spPr>
          <a:prstGeom prst="rect">
            <a:avLst/>
          </a:prstGeom>
        </p:spPr>
        <p:txBody>
          <a:bodyPr/>
          <a:lstStyle/>
          <a:p>
            <a:r>
              <a:rPr lang="en-US" dirty="0"/>
              <a:t>Notice that all these schemes target AES-NI.</a:t>
            </a:r>
          </a:p>
          <a:p>
            <a:endParaRPr lang="en-US" dirty="0"/>
          </a:p>
          <a:p>
            <a:r>
              <a:rPr lang="en-US" dirty="0"/>
              <a:t>&lt;click&gt; If we also want to target lightweight devices, then we need another three schemes for the streamable, nonce-misuse resistant, and robust settings. This brings the total to six schemes. But this is likely an underestimate since there are other properties we care about that are not listed on the slide, like having low multiplicative complexity so it is easier to use with prevailing zero-knowledge proof systems.</a:t>
            </a:r>
          </a:p>
          <a:p>
            <a:endParaRPr lang="en-US" dirty="0"/>
          </a:p>
          <a:p>
            <a:r>
              <a:rPr lang="en-US" dirty="0"/>
              <a:t>&lt;click&gt; Of all the new features we want to add, I would like to particularly call out 128-bit context commitment. As I argued at last RWC, this is a worthwhile design goal, but one underserved by current design approaches, especially if we want to achieve high performance.</a:t>
            </a:r>
          </a:p>
        </p:txBody>
      </p:sp>
    </p:spTree>
    <p:extLst>
      <p:ext uri="{BB962C8B-B14F-4D97-AF65-F5344CB8AC3E}">
        <p14:creationId xmlns:p14="http://schemas.microsoft.com/office/powerpoint/2010/main" val="3912164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hape 515"/>
          <p:cNvSpPr>
            <a:spLocks noGrp="1" noRot="1" noChangeAspect="1"/>
          </p:cNvSpPr>
          <p:nvPr>
            <p:ph type="sldImg"/>
          </p:nvPr>
        </p:nvSpPr>
        <p:spPr>
          <a:xfrm>
            <a:off x="381000" y="685800"/>
            <a:ext cx="6096000" cy="3429000"/>
          </a:xfrm>
          <a:prstGeom prst="rect">
            <a:avLst/>
          </a:prstGeom>
        </p:spPr>
        <p:txBody>
          <a:bodyPr/>
          <a:lstStyle/>
          <a:p>
            <a:endParaRPr/>
          </a:p>
        </p:txBody>
      </p:sp>
      <p:sp>
        <p:nvSpPr>
          <p:cNvPr id="516" name="Shape 516"/>
          <p:cNvSpPr>
            <a:spLocks noGrp="1"/>
          </p:cNvSpPr>
          <p:nvPr>
            <p:ph type="body" sz="quarter" idx="1"/>
          </p:nvPr>
        </p:nvSpPr>
        <p:spPr>
          <a:prstGeom prst="rect">
            <a:avLst/>
          </a:prstGeom>
        </p:spPr>
        <p:txBody>
          <a:bodyPr/>
          <a:lstStyle/>
          <a:p>
            <a:r>
              <a:rPr lang="en-US" dirty="0"/>
              <a:t>This raises two new challenges:</a:t>
            </a:r>
          </a:p>
          <a:p>
            <a:endParaRPr lang="en-US" dirty="0"/>
          </a:p>
          <a:p>
            <a:r>
              <a:rPr lang="en-US" dirty="0"/>
              <a:t>First, there currently exist no constructions for most of these settings.</a:t>
            </a:r>
          </a:p>
          <a:p>
            <a:endParaRPr lang="en-US" dirty="0"/>
          </a:p>
          <a:p>
            <a:r>
              <a:rPr lang="en-US" dirty="0"/>
              <a:t>Second, even if we all got together and built all these schemes, how are developers going to know which scheme to pick for their application? An appropriate choice of scheme can be particularly subtle with these new security properties. For example, I often forget the difference between robustness and nonce-misuse resistance. And now we’re going to requiring the average user of OpenSSL to make this determination? </a:t>
            </a:r>
          </a:p>
          <a:p>
            <a:endParaRPr lang="en-US" dirty="0"/>
          </a:p>
        </p:txBody>
      </p:sp>
    </p:spTree>
    <p:extLst>
      <p:ext uri="{BB962C8B-B14F-4D97-AF65-F5344CB8AC3E}">
        <p14:creationId xmlns:p14="http://schemas.microsoft.com/office/powerpoint/2010/main" val="161217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Shape 689"/>
          <p:cNvSpPr>
            <a:spLocks noGrp="1" noRot="1" noChangeAspect="1"/>
          </p:cNvSpPr>
          <p:nvPr>
            <p:ph type="sldImg"/>
          </p:nvPr>
        </p:nvSpPr>
        <p:spPr>
          <a:xfrm>
            <a:off x="381000" y="685800"/>
            <a:ext cx="6096000" cy="3429000"/>
          </a:xfrm>
          <a:prstGeom prst="rect">
            <a:avLst/>
          </a:prstGeom>
        </p:spPr>
        <p:txBody>
          <a:bodyPr/>
          <a:lstStyle/>
          <a:p>
            <a:endParaRPr/>
          </a:p>
        </p:txBody>
      </p:sp>
      <p:sp>
        <p:nvSpPr>
          <p:cNvPr id="690" name="Shape 690"/>
          <p:cNvSpPr>
            <a:spLocks noGrp="1"/>
          </p:cNvSpPr>
          <p:nvPr>
            <p:ph type="body" sz="quarter" idx="1"/>
          </p:nvPr>
        </p:nvSpPr>
        <p:spPr>
          <a:prstGeom prst="rect">
            <a:avLst/>
          </a:prstGeom>
        </p:spPr>
        <p:txBody>
          <a:bodyPr/>
          <a:lstStyle/>
          <a:p>
            <a:r>
              <a:rPr dirty="0"/>
              <a:t>That was a lot of content, so let’s quickly summarize.</a:t>
            </a:r>
            <a:endParaRPr lang="en-US" dirty="0"/>
          </a:p>
          <a:p>
            <a:endParaRPr dirty="0"/>
          </a:p>
          <a:p>
            <a:r>
              <a:rPr dirty="0"/>
              <a:t>Current AEADs don’t meet all our goals</a:t>
            </a:r>
            <a:r>
              <a:rPr lang="en-US" dirty="0"/>
              <a:t> and w</a:t>
            </a:r>
            <a:r>
              <a:rPr dirty="0"/>
              <a:t>e can’t have one do-everything AEAD.</a:t>
            </a:r>
            <a:endParaRPr lang="en-US" dirty="0"/>
          </a:p>
          <a:p>
            <a:endParaRPr dirty="0"/>
          </a:p>
          <a:p>
            <a:r>
              <a:rPr dirty="0"/>
              <a:t>&lt;click&gt; Therefore, we need to build many new AEAD schemes</a:t>
            </a:r>
          </a:p>
          <a:p>
            <a:endParaRPr lang="en-US" dirty="0"/>
          </a:p>
          <a:p>
            <a:r>
              <a:rPr dirty="0"/>
              <a:t>&lt;click&gt; and have an easy way for developers to pick the right one.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Shape 797"/>
          <p:cNvSpPr>
            <a:spLocks noGrp="1" noRot="1" noChangeAspect="1"/>
          </p:cNvSpPr>
          <p:nvPr>
            <p:ph type="sldImg"/>
          </p:nvPr>
        </p:nvSpPr>
        <p:spPr>
          <a:xfrm>
            <a:off x="381000" y="685800"/>
            <a:ext cx="6096000" cy="3429000"/>
          </a:xfrm>
          <a:prstGeom prst="rect">
            <a:avLst/>
          </a:prstGeom>
        </p:spPr>
        <p:txBody>
          <a:bodyPr/>
          <a:lstStyle/>
          <a:p>
            <a:endParaRPr/>
          </a:p>
        </p:txBody>
      </p:sp>
      <p:sp>
        <p:nvSpPr>
          <p:cNvPr id="798" name="Shape 798"/>
          <p:cNvSpPr>
            <a:spLocks noGrp="1"/>
          </p:cNvSpPr>
          <p:nvPr>
            <p:ph type="body" sz="quarter" idx="1"/>
          </p:nvPr>
        </p:nvSpPr>
        <p:spPr>
          <a:prstGeom prst="rect">
            <a:avLst/>
          </a:prstGeom>
        </p:spPr>
        <p:txBody>
          <a:bodyPr/>
          <a:lstStyle/>
          <a:p>
            <a:r>
              <a:rPr dirty="0"/>
              <a:t>We introduce what we call flexible AEAD, which we envision as the next generation in the design of AEAD. </a:t>
            </a:r>
          </a:p>
          <a:p>
            <a:endParaRPr lang="en-US" dirty="0"/>
          </a:p>
          <a:p>
            <a:r>
              <a:rPr dirty="0"/>
              <a:t>&lt;click&gt; We introduce a new suite of AEAD schemes which target the streamable, nonce</a:t>
            </a:r>
            <a:r>
              <a:rPr lang="en-US" dirty="0"/>
              <a:t>-</a:t>
            </a:r>
            <a:r>
              <a:rPr dirty="0"/>
              <a:t>misuse resistant, and robust AEAD settings all while being context committing and supporting nonce-hiding.</a:t>
            </a:r>
          </a:p>
          <a:p>
            <a:endParaRPr lang="en-US" dirty="0"/>
          </a:p>
          <a:p>
            <a:r>
              <a:rPr dirty="0"/>
              <a:t>&lt;click&gt; Our modes of operation are built on top of permutations. This approach builds off permutation-based cryptography and benefits from many great permutations, including some which </a:t>
            </a:r>
            <a:r>
              <a:rPr lang="en-US" dirty="0"/>
              <a:t>leverage</a:t>
            </a:r>
            <a:r>
              <a:rPr dirty="0"/>
              <a:t> AES-NI</a:t>
            </a:r>
            <a:r>
              <a:rPr lang="en-US" dirty="0"/>
              <a:t> instructions</a:t>
            </a:r>
            <a:r>
              <a:rPr dirty="0"/>
              <a:t>. It also means we can benefit from permutations which support wider block sizes than AES-128 as well as use whichever permutations that are </a:t>
            </a:r>
            <a:r>
              <a:rPr lang="en-US" dirty="0"/>
              <a:t>appropriate</a:t>
            </a:r>
            <a:r>
              <a:rPr dirty="0"/>
              <a:t> for the target architecture</a:t>
            </a:r>
          </a:p>
          <a:p>
            <a:endParaRPr lang="en-US" dirty="0"/>
          </a:p>
          <a:p>
            <a:r>
              <a:rPr dirty="0"/>
              <a:t>&lt;click&gt; Our Flexible AEAD abstraction then combines different modes to make it easier to use them securely.</a:t>
            </a:r>
            <a:endParaRPr lang="en-US" dirty="0"/>
          </a:p>
          <a:p>
            <a:endParaRPr lang="en-US" dirty="0"/>
          </a:p>
          <a:p>
            <a:r>
              <a:rPr lang="en-US" dirty="0"/>
              <a:t>&lt;click&gt; </a:t>
            </a:r>
            <a:r>
              <a:rPr dirty="0"/>
              <a:t>To understand why this approach is better, </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381000" y="685800"/>
            <a:ext cx="6096000" cy="3429000"/>
          </a:xfrm>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dirty="0"/>
              <a:t>Modern symmetric encryption aka authenticated encryption with associated data, or AEAD, is one of the most widely-used cryptographic primitives. It secures all our data, from web browsing via TLS to messaging via the Signal protocol to file encryption via Age, and more.</a:t>
            </a:r>
          </a:p>
          <a:p>
            <a:endParaRPr lang="en-US" dirty="0"/>
          </a:p>
          <a:p>
            <a:r>
              <a:rPr dirty="0"/>
              <a:t>It works as follows:</a:t>
            </a:r>
            <a:endParaRPr lang="en-US" dirty="0"/>
          </a:p>
          <a:p>
            <a:endParaRPr dirty="0"/>
          </a:p>
          <a:p>
            <a:r>
              <a:rPr dirty="0"/>
              <a:t>&lt;click&gt; We assume that the sender and the recipient agree on an AEAD scheme with specific parameters and a secret key K.</a:t>
            </a:r>
          </a:p>
          <a:p>
            <a:endParaRPr lang="en-US" dirty="0"/>
          </a:p>
          <a:p>
            <a:r>
              <a:rPr dirty="0"/>
              <a:t>&lt;click&gt; The sender selects a nonce which is a value that can never be repeated. In practice, the nonce is typically a random value, a counter, or even a structured value like a machine identifier and counter.</a:t>
            </a:r>
          </a:p>
          <a:p>
            <a:endParaRPr lang="en-US" dirty="0"/>
          </a:p>
          <a:p>
            <a:r>
              <a:rPr dirty="0"/>
              <a:t>The sender also picks some associated data. This is public information that the sender wants to authenticate but not hide, such as a protocol version or packet headers.</a:t>
            </a:r>
          </a:p>
          <a:p>
            <a:endParaRPr lang="en-US" dirty="0"/>
          </a:p>
          <a:p>
            <a:r>
              <a:rPr dirty="0"/>
              <a:t>Finally, the sender encrypts the message with these values to produce the ciphertext, denoted by C.</a:t>
            </a:r>
          </a:p>
          <a:p>
            <a:endParaRPr lang="en-US" dirty="0"/>
          </a:p>
          <a:p>
            <a:r>
              <a:rPr dirty="0"/>
              <a:t>&lt;click&gt; Given the nonce, </a:t>
            </a:r>
            <a:r>
              <a:rPr lang="en-US" dirty="0"/>
              <a:t>the </a:t>
            </a:r>
            <a:r>
              <a:rPr dirty="0"/>
              <a:t>associated data, and the ciphertext, the recipient can decrypt and recover the plaintext, or receive an error if the ciphertext is bad for some reason.</a:t>
            </a:r>
          </a:p>
          <a:p>
            <a:endParaRPr lang="en-US" dirty="0"/>
          </a:p>
          <a:p>
            <a:r>
              <a:rPr dirty="0"/>
              <a:t>&lt;click&gt; The classic security goals in this setting are confidentiality and authenticity. Which means that an attacker without the secret key cannot learn or surreptitiously tamper with the message.</a:t>
            </a:r>
            <a:endParaRPr lang="en-US" dirty="0"/>
          </a:p>
          <a:p>
            <a:endParaRPr dirty="0"/>
          </a:p>
          <a:p>
            <a:r>
              <a:rPr dirty="0"/>
              <a:t>&lt;click&gt; Over the last 20 years, we’ve developed schemes that meet these security goals while being very performant. For instance, AES-GCM is a popular scheme that is deployed essentially everywhere.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xfrm>
            <a:off x="381000" y="685800"/>
            <a:ext cx="6096000" cy="3429000"/>
          </a:xfrm>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rPr dirty="0"/>
              <a:t>Let's walk through the weaknesses of the current approach to implementing AEAD</a:t>
            </a:r>
            <a:r>
              <a:rPr lang="en-US" dirty="0"/>
              <a:t>.</a:t>
            </a:r>
          </a:p>
          <a:p>
            <a:endParaRPr dirty="0"/>
          </a:p>
          <a:p>
            <a:r>
              <a:rPr dirty="0"/>
              <a:t>First off, this current approach scales poorly. For example, libraries need to implement not only modes of operation, but also ciphers and the numerous underlying components they rely on</a:t>
            </a:r>
            <a:r>
              <a:rPr lang="en-US" dirty="0"/>
              <a:t>.</a:t>
            </a:r>
          </a:p>
          <a:p>
            <a:endParaRPr dirty="0"/>
          </a:p>
          <a:p>
            <a:r>
              <a:rPr dirty="0"/>
              <a:t>&lt;click&gt; Adding even more schemes to our existing ecosystem means an explosion in implementation complexity.</a:t>
            </a:r>
            <a:endParaRPr lang="en-US" dirty="0"/>
          </a:p>
          <a:p>
            <a:endParaRPr dirty="0"/>
          </a:p>
          <a:p>
            <a:r>
              <a:rPr dirty="0"/>
              <a:t>&lt;click&gt; These APIs are also really hard to use. For a particular application, developers </a:t>
            </a:r>
            <a:r>
              <a:rPr lang="en-US" dirty="0"/>
              <a:t>must</a:t>
            </a:r>
            <a:r>
              <a:rPr dirty="0"/>
              <a:t> make difficult and complicated decisions about which schemes and parameters to use.</a:t>
            </a:r>
            <a:endParaRPr lang="en-US" dirty="0"/>
          </a:p>
          <a:p>
            <a:endParaRPr dirty="0"/>
          </a:p>
          <a:p>
            <a:r>
              <a:rPr dirty="0"/>
              <a:t>&lt;click&gt; </a:t>
            </a:r>
            <a:r>
              <a:rPr lang="en-US" dirty="0"/>
              <a:t>And also</a:t>
            </a:r>
            <a:r>
              <a:rPr dirty="0"/>
              <a:t> keys and ciphertexts are not bound to a specific scheme. So if you accidentally decrypt with the wrong scheme, there are no security guarantees.</a:t>
            </a:r>
            <a:endParaRPr lang="en-US" dirty="0"/>
          </a:p>
          <a:p>
            <a:endParaRPr dirty="0"/>
          </a:p>
          <a:p>
            <a:r>
              <a:rPr lang="en-US" dirty="0"/>
              <a:t>Our approach resolves all these issues.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Shape 900"/>
          <p:cNvSpPr>
            <a:spLocks noGrp="1" noRot="1" noChangeAspect="1"/>
          </p:cNvSpPr>
          <p:nvPr>
            <p:ph type="sldImg"/>
          </p:nvPr>
        </p:nvSpPr>
        <p:spPr>
          <a:xfrm>
            <a:off x="381000" y="685800"/>
            <a:ext cx="6096000" cy="3429000"/>
          </a:xfrm>
          <a:prstGeom prst="rect">
            <a:avLst/>
          </a:prstGeom>
        </p:spPr>
        <p:txBody>
          <a:bodyPr/>
          <a:lstStyle/>
          <a:p>
            <a:endParaRPr/>
          </a:p>
        </p:txBody>
      </p:sp>
      <p:sp>
        <p:nvSpPr>
          <p:cNvPr id="901" name="Shape 901"/>
          <p:cNvSpPr>
            <a:spLocks noGrp="1"/>
          </p:cNvSpPr>
          <p:nvPr>
            <p:ph type="body" sz="quarter" idx="1"/>
          </p:nvPr>
        </p:nvSpPr>
        <p:spPr>
          <a:prstGeom prst="rect">
            <a:avLst/>
          </a:prstGeom>
        </p:spPr>
        <p:txBody>
          <a:bodyPr/>
          <a:lstStyle/>
          <a:p>
            <a:r>
              <a:rPr dirty="0"/>
              <a:t>We introduce what we call flexible AEAD.</a:t>
            </a:r>
            <a:endParaRPr lang="en-US" dirty="0"/>
          </a:p>
          <a:p>
            <a:endParaRPr dirty="0"/>
          </a:p>
          <a:p>
            <a:r>
              <a:rPr dirty="0"/>
              <a:t>&lt;click&gt; In our approach, developers only need to pick a configuration of properties they need for their application and specify it as input to our Flex AEAD scheme. For instance, here the developer could specify that they want </a:t>
            </a:r>
            <a:r>
              <a:rPr lang="en-US" dirty="0"/>
              <a:t>nonce-</a:t>
            </a:r>
            <a:r>
              <a:rPr dirty="0"/>
              <a:t>misuse resistance but don't need AES-NI support, among other properties. Note that the configuration always chooses safe defaults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Shape 972"/>
          <p:cNvSpPr>
            <a:spLocks noGrp="1" noRot="1" noChangeAspect="1"/>
          </p:cNvSpPr>
          <p:nvPr>
            <p:ph type="sldImg"/>
          </p:nvPr>
        </p:nvSpPr>
        <p:spPr>
          <a:xfrm>
            <a:off x="381000" y="685800"/>
            <a:ext cx="6096000" cy="3429000"/>
          </a:xfrm>
          <a:prstGeom prst="rect">
            <a:avLst/>
          </a:prstGeom>
        </p:spPr>
        <p:txBody>
          <a:bodyPr/>
          <a:lstStyle/>
          <a:p>
            <a:endParaRPr/>
          </a:p>
        </p:txBody>
      </p:sp>
      <p:sp>
        <p:nvSpPr>
          <p:cNvPr id="973" name="Shape 973"/>
          <p:cNvSpPr>
            <a:spLocks noGrp="1"/>
          </p:cNvSpPr>
          <p:nvPr>
            <p:ph type="body" sz="quarter" idx="1"/>
          </p:nvPr>
        </p:nvSpPr>
        <p:spPr>
          <a:prstGeom prst="rect">
            <a:avLst/>
          </a:prstGeom>
        </p:spPr>
        <p:txBody>
          <a:bodyPr/>
          <a:lstStyle/>
          <a:p>
            <a:r>
              <a:rPr dirty="0"/>
              <a:t>Then Flex chooses the appropriate scheme based on the configuration. We design Flex so that it has a scheme for each configuration, meaning we have a set of schemes which covers the full set of properties we want.</a:t>
            </a:r>
            <a:endParaRPr lang="en-US" dirty="0"/>
          </a:p>
          <a:p>
            <a:endParaRPr dirty="0"/>
          </a:p>
          <a:p>
            <a:r>
              <a:rPr dirty="0"/>
              <a:t>&lt;click&gt; Flex also derives a session key from the configuration, main key, and session ID using a collision-resistant KDF.</a:t>
            </a:r>
            <a:r>
              <a:rPr lang="en-US" dirty="0"/>
              <a:t> </a:t>
            </a:r>
            <a:r>
              <a:rPr dirty="0"/>
              <a:t>This</a:t>
            </a:r>
            <a:r>
              <a:rPr lang="en-US" dirty="0"/>
              <a:t> </a:t>
            </a:r>
            <a:r>
              <a:rPr dirty="0"/>
              <a:t>eliminates the misuse vector I previously mentioned: you can no longer decrypt under the wrong scheme.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Shape 1086"/>
          <p:cNvSpPr>
            <a:spLocks noGrp="1" noRot="1" noChangeAspect="1"/>
          </p:cNvSpPr>
          <p:nvPr>
            <p:ph type="sldImg"/>
          </p:nvPr>
        </p:nvSpPr>
        <p:spPr>
          <a:xfrm>
            <a:off x="381000" y="685800"/>
            <a:ext cx="6096000" cy="3429000"/>
          </a:xfrm>
          <a:prstGeom prst="rect">
            <a:avLst/>
          </a:prstGeom>
        </p:spPr>
        <p:txBody>
          <a:bodyPr/>
          <a:lstStyle/>
          <a:p>
            <a:endParaRPr/>
          </a:p>
        </p:txBody>
      </p:sp>
      <p:sp>
        <p:nvSpPr>
          <p:cNvPr id="1087" name="Shape 1087"/>
          <p:cNvSpPr>
            <a:spLocks noGrp="1"/>
          </p:cNvSpPr>
          <p:nvPr>
            <p:ph type="body" sz="quarter" idx="1"/>
          </p:nvPr>
        </p:nvSpPr>
        <p:spPr>
          <a:prstGeom prst="rect">
            <a:avLst/>
          </a:prstGeom>
        </p:spPr>
        <p:txBody>
          <a:bodyPr/>
          <a:lstStyle/>
          <a:p>
            <a:r>
              <a:rPr dirty="0"/>
              <a:t>Furthermore our schemes rely on a small set of underlying components, including a cipher and </a:t>
            </a:r>
            <a:r>
              <a:rPr lang="en-US" dirty="0"/>
              <a:t>a </a:t>
            </a:r>
            <a:r>
              <a:rPr dirty="0"/>
              <a:t>collision resistant hash function which are both derived from the same permutation and a universal hash derived from a finite field.</a:t>
            </a:r>
            <a:endParaRPr lang="en-US" dirty="0"/>
          </a:p>
          <a:p>
            <a:endParaRPr dirty="0"/>
          </a:p>
          <a:p>
            <a:r>
              <a:rPr dirty="0"/>
              <a:t>This approach greatly reduces the overall complexity.</a:t>
            </a:r>
            <a:endParaRPr lang="en-US" dirty="0"/>
          </a:p>
          <a:p>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Shape 1167"/>
          <p:cNvSpPr>
            <a:spLocks noGrp="1" noRot="1" noChangeAspect="1"/>
          </p:cNvSpPr>
          <p:nvPr>
            <p:ph type="sldImg"/>
          </p:nvPr>
        </p:nvSpPr>
        <p:spPr>
          <a:xfrm>
            <a:off x="381000" y="685800"/>
            <a:ext cx="6096000" cy="3429000"/>
          </a:xfrm>
          <a:prstGeom prst="rect">
            <a:avLst/>
          </a:prstGeom>
        </p:spPr>
        <p:txBody>
          <a:bodyPr/>
          <a:lstStyle/>
          <a:p>
            <a:endParaRPr/>
          </a:p>
        </p:txBody>
      </p:sp>
      <p:sp>
        <p:nvSpPr>
          <p:cNvPr id="1168" name="Shape 1168"/>
          <p:cNvSpPr>
            <a:spLocks noGrp="1"/>
          </p:cNvSpPr>
          <p:nvPr>
            <p:ph type="body" sz="quarter" idx="1"/>
          </p:nvPr>
        </p:nvSpPr>
        <p:spPr>
          <a:prstGeom prst="rect">
            <a:avLst/>
          </a:prstGeom>
        </p:spPr>
        <p:txBody>
          <a:bodyPr/>
          <a:lstStyle/>
          <a:p>
            <a:r>
              <a:rPr dirty="0"/>
              <a:t>Overall, we refer to this design as </a:t>
            </a:r>
            <a:r>
              <a:rPr lang="en-US" dirty="0"/>
              <a:t>the </a:t>
            </a:r>
            <a:r>
              <a:rPr dirty="0"/>
              <a:t>"diamond strategy": applications interface with a single Flex scheme, which chooses from a larger set of modes of operation, each of which relies on a small set of underlying components.</a:t>
            </a:r>
            <a:endParaRPr lang="en-US" dirty="0"/>
          </a:p>
          <a:p>
            <a:endParaRPr dirty="0"/>
          </a:p>
          <a:p>
            <a:r>
              <a:rPr dirty="0"/>
              <a:t>This is inspired by current library design and greatly simplifies implementation and analysis.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Shape 1231"/>
          <p:cNvSpPr>
            <a:spLocks noGrp="1" noRot="1" noChangeAspect="1"/>
          </p:cNvSpPr>
          <p:nvPr>
            <p:ph type="sldImg"/>
          </p:nvPr>
        </p:nvSpPr>
        <p:spPr>
          <a:xfrm>
            <a:off x="381000" y="685800"/>
            <a:ext cx="6096000" cy="3429000"/>
          </a:xfrm>
          <a:prstGeom prst="rect">
            <a:avLst/>
          </a:prstGeom>
        </p:spPr>
        <p:txBody>
          <a:bodyPr/>
          <a:lstStyle/>
          <a:p>
            <a:endParaRPr/>
          </a:p>
        </p:txBody>
      </p:sp>
      <p:sp>
        <p:nvSpPr>
          <p:cNvPr id="1232" name="Shape 1232"/>
          <p:cNvSpPr>
            <a:spLocks noGrp="1"/>
          </p:cNvSpPr>
          <p:nvPr>
            <p:ph type="body" sz="quarter" idx="1"/>
          </p:nvPr>
        </p:nvSpPr>
        <p:spPr>
          <a:prstGeom prst="rect">
            <a:avLst/>
          </a:prstGeom>
        </p:spPr>
        <p:txBody>
          <a:bodyPr/>
          <a:lstStyle/>
          <a:p>
            <a:r>
              <a:rPr dirty="0"/>
              <a:t>Our most basic component is a permutation from which we construct all our building blocks</a:t>
            </a:r>
            <a:endParaRPr lang="en-US" dirty="0"/>
          </a:p>
          <a:p>
            <a:endParaRPr dirty="0"/>
          </a:p>
          <a:p>
            <a:r>
              <a:rPr dirty="0"/>
              <a:t>&lt;click&gt; From the permutation, we construct an Even-Mansour blockcipher</a:t>
            </a:r>
          </a:p>
          <a:p>
            <a:endParaRPr lang="en-US" dirty="0"/>
          </a:p>
          <a:p>
            <a:r>
              <a:rPr dirty="0"/>
              <a:t>&lt;click&gt; as well as a new tweakable blockcipher we introduce which follows the tweakable Even-Mansour construction paradigm</a:t>
            </a:r>
          </a:p>
          <a:p>
            <a:endParaRPr lang="en-US" dirty="0"/>
          </a:p>
          <a:p>
            <a:r>
              <a:rPr dirty="0"/>
              <a:t>&lt;click&gt; We call this design OCT. It uses a specially designed, fast almost-XOR universal hash function and we also formally analyzed its security</a:t>
            </a:r>
          </a:p>
          <a:p>
            <a:endParaRPr lang="en-US" dirty="0"/>
          </a:p>
          <a:p>
            <a:r>
              <a:rPr dirty="0"/>
              <a:t>&lt;click&gt; And finally we construct a Sponge-based collision resistant PRF also from the permutation. Now using these components, let's look at the schemes we construct.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 name="Shape 1263"/>
          <p:cNvSpPr>
            <a:spLocks noGrp="1" noRot="1" noChangeAspect="1"/>
          </p:cNvSpPr>
          <p:nvPr>
            <p:ph type="sldImg"/>
          </p:nvPr>
        </p:nvSpPr>
        <p:spPr>
          <a:xfrm>
            <a:off x="381000" y="685800"/>
            <a:ext cx="6096000" cy="3429000"/>
          </a:xfrm>
          <a:prstGeom prst="rect">
            <a:avLst/>
          </a:prstGeom>
        </p:spPr>
        <p:txBody>
          <a:bodyPr/>
          <a:lstStyle/>
          <a:p>
            <a:endParaRPr/>
          </a:p>
        </p:txBody>
      </p:sp>
      <p:sp>
        <p:nvSpPr>
          <p:cNvPr id="1264" name="Shape 1264"/>
          <p:cNvSpPr>
            <a:spLocks noGrp="1"/>
          </p:cNvSpPr>
          <p:nvPr>
            <p:ph type="body" sz="quarter" idx="1"/>
          </p:nvPr>
        </p:nvSpPr>
        <p:spPr>
          <a:prstGeom prst="rect">
            <a:avLst/>
          </a:prstGeom>
        </p:spPr>
        <p:txBody>
          <a:bodyPr/>
          <a:lstStyle/>
          <a:p>
            <a:r>
              <a:rPr dirty="0"/>
              <a:t>Our first scheme is called OCH. Its design is inspired by OCB3 and so the name is a reference to "OCB with hashing"</a:t>
            </a:r>
            <a:endParaRPr lang="en-US" dirty="0"/>
          </a:p>
          <a:p>
            <a:endParaRPr dirty="0"/>
          </a:p>
          <a:p>
            <a:r>
              <a:rPr dirty="0"/>
              <a:t>&lt;click&gt; The scheme makes use of the OCT tweakable blockcipher and the Sponge-based CR-PRF I just described, both of which are built from a single permutation. We add in additional optimizations from OCB3 like amortized tweak generation.</a:t>
            </a:r>
            <a:endParaRPr lang="en-US" dirty="0"/>
          </a:p>
          <a:p>
            <a:endParaRPr dirty="0"/>
          </a:p>
          <a:p>
            <a:r>
              <a:rPr dirty="0"/>
              <a:t>&lt;click&gt; This scheme achieves context commitment and nonce hiding.</a:t>
            </a:r>
            <a:endParaRPr lang="en-US" dirty="0"/>
          </a:p>
          <a:p>
            <a:endParaRPr dirty="0"/>
          </a:p>
          <a:p>
            <a:r>
              <a:rPr dirty="0"/>
              <a:t>&lt;click&gt; And is competitive with AES-based AEAD schemes as a fast, streamable scheme</a:t>
            </a:r>
            <a:endParaRPr lang="en-US" dirty="0"/>
          </a:p>
          <a:p>
            <a:endParaRPr dirty="0"/>
          </a:p>
          <a:p>
            <a:r>
              <a:rPr dirty="0"/>
              <a:t>We have an upcoming paper on just this design. </a:t>
            </a:r>
            <a:r>
              <a:rPr lang="en-US" dirty="0"/>
              <a:t>So,</a:t>
            </a:r>
            <a:r>
              <a:rPr dirty="0"/>
              <a:t> keep an eye on </a:t>
            </a:r>
            <a:r>
              <a:rPr dirty="0" err="1"/>
              <a:t>eprint</a:t>
            </a:r>
            <a:r>
              <a:rPr dirty="0"/>
              <a:t> for that.</a:t>
            </a:r>
            <a:endParaRPr lang="en-US" dirty="0"/>
          </a:p>
          <a:p>
            <a:endParaRPr dirty="0"/>
          </a:p>
          <a:p>
            <a:r>
              <a:rPr dirty="0"/>
              <a:t>However, note that OCH does not allow precomputing the keystream. Some applications require this property, such as those which want to strongly separate key material from the encryption site.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Shape 1287"/>
          <p:cNvSpPr>
            <a:spLocks noGrp="1" noRot="1" noChangeAspect="1"/>
          </p:cNvSpPr>
          <p:nvPr>
            <p:ph type="sldImg"/>
          </p:nvPr>
        </p:nvSpPr>
        <p:spPr>
          <a:xfrm>
            <a:off x="381000" y="685800"/>
            <a:ext cx="6096000" cy="3429000"/>
          </a:xfrm>
          <a:prstGeom prst="rect">
            <a:avLst/>
          </a:prstGeom>
        </p:spPr>
        <p:txBody>
          <a:bodyPr/>
          <a:lstStyle/>
          <a:p>
            <a:endParaRPr/>
          </a:p>
        </p:txBody>
      </p:sp>
      <p:sp>
        <p:nvSpPr>
          <p:cNvPr id="1288" name="Shape 1288"/>
          <p:cNvSpPr>
            <a:spLocks noGrp="1"/>
          </p:cNvSpPr>
          <p:nvPr>
            <p:ph type="body" sz="quarter" idx="1"/>
          </p:nvPr>
        </p:nvSpPr>
        <p:spPr>
          <a:prstGeom prst="rect">
            <a:avLst/>
          </a:prstGeom>
        </p:spPr>
        <p:txBody>
          <a:bodyPr/>
          <a:lstStyle/>
          <a:p>
            <a:r>
              <a:rPr dirty="0"/>
              <a:t>Therefore, we also designed GCH, which serves as a drop-in replacement for GCM. The name refers to “GCM with hashing"</a:t>
            </a:r>
            <a:endParaRPr lang="en-US" dirty="0"/>
          </a:p>
          <a:p>
            <a:endParaRPr dirty="0"/>
          </a:p>
          <a:p>
            <a:r>
              <a:rPr dirty="0"/>
              <a:t>&lt;click&gt; It uses CTR mode using the Even-Mansour blockcipher for encryption and a CR-PRF to compute the tag. Both CTR mode encryption and the CR-PRF are built from the same permutation. The benefit of this design is that you can also precompute the keystream</a:t>
            </a:r>
            <a:r>
              <a:rPr lang="en-US" dirty="0"/>
              <a:t>.</a:t>
            </a:r>
          </a:p>
          <a:p>
            <a:endParaRPr lang="en-US" dirty="0"/>
          </a:p>
          <a:p>
            <a:r>
              <a:rPr lang="en-US" dirty="0"/>
              <a:t>&lt;click&gt; If we used an AES-based permutation like </a:t>
            </a:r>
            <a:r>
              <a:rPr lang="en-US" dirty="0" err="1"/>
              <a:t>Simpira</a:t>
            </a:r>
            <a:r>
              <a:rPr lang="en-US" dirty="0"/>
              <a:t> and let the Universal hash be 2x POLYVAL, then we can leverage existing hardware support for GCM, for significant speedups.</a:t>
            </a:r>
          </a:p>
          <a:p>
            <a:endParaRPr dirty="0"/>
          </a:p>
          <a:p>
            <a:r>
              <a:rPr dirty="0"/>
              <a:t>&lt;click&gt; </a:t>
            </a:r>
            <a:r>
              <a:rPr lang="en-US" dirty="0"/>
              <a:t>This </a:t>
            </a:r>
            <a:r>
              <a:rPr dirty="0"/>
              <a:t>scheme is competitive with AES-based AEAD schemes as a fast, streamable scheme. </a:t>
            </a:r>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 name="Shape 1310"/>
          <p:cNvSpPr>
            <a:spLocks noGrp="1" noRot="1" noChangeAspect="1"/>
          </p:cNvSpPr>
          <p:nvPr>
            <p:ph type="sldImg"/>
          </p:nvPr>
        </p:nvSpPr>
        <p:spPr>
          <a:xfrm>
            <a:off x="381000" y="685800"/>
            <a:ext cx="6096000" cy="3429000"/>
          </a:xfrm>
          <a:prstGeom prst="rect">
            <a:avLst/>
          </a:prstGeom>
        </p:spPr>
        <p:txBody>
          <a:bodyPr/>
          <a:lstStyle/>
          <a:p>
            <a:endParaRPr/>
          </a:p>
        </p:txBody>
      </p:sp>
      <p:sp>
        <p:nvSpPr>
          <p:cNvPr id="1311" name="Shape 1311"/>
          <p:cNvSpPr>
            <a:spLocks noGrp="1"/>
          </p:cNvSpPr>
          <p:nvPr>
            <p:ph type="body" sz="quarter" idx="1"/>
          </p:nvPr>
        </p:nvSpPr>
        <p:spPr>
          <a:prstGeom prst="rect">
            <a:avLst/>
          </a:prstGeom>
        </p:spPr>
        <p:txBody>
          <a:bodyPr/>
          <a:lstStyle/>
          <a:p>
            <a:endParaRPr lang="en-US" dirty="0"/>
          </a:p>
          <a:p>
            <a:r>
              <a:rPr dirty="0"/>
              <a:t>And then CIV is an SIV-inspired AEAD mode we introduce.</a:t>
            </a:r>
            <a:endParaRPr lang="en-US" dirty="0"/>
          </a:p>
          <a:p>
            <a:endParaRPr lang="en-US" dirty="0"/>
          </a:p>
          <a:p>
            <a:r>
              <a:rPr dirty="0"/>
              <a:t>&lt;click&gt; This scheme achieves context committing and nonce misuse resistance.</a:t>
            </a:r>
          </a:p>
          <a:p>
            <a:endParaRPr lang="en-US" dirty="0"/>
          </a:p>
          <a:p>
            <a:r>
              <a:rPr lang="en-US" dirty="0"/>
              <a:t>&lt;click&gt; Like with GCH, if the permutation is AES-based and the universal hash is 2x POLYVAL, then this scheme can leverage existing hardware support for GCM. </a:t>
            </a:r>
          </a:p>
          <a:p>
            <a:endParaRPr lang="en-US" dirty="0"/>
          </a:p>
          <a:p>
            <a:r>
              <a:rPr dirty="0"/>
              <a:t>&lt;click&gt; </a:t>
            </a:r>
            <a:r>
              <a:rPr lang="en-US" dirty="0"/>
              <a:t>Finally this scheme is </a:t>
            </a:r>
            <a:r>
              <a:rPr dirty="0"/>
              <a:t>competitive with AES-based </a:t>
            </a:r>
            <a:r>
              <a:rPr lang="en-US" dirty="0"/>
              <a:t>nonce-</a:t>
            </a:r>
            <a:r>
              <a:rPr dirty="0"/>
              <a:t>misuse resistant schemes.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 name="Shape 1411"/>
          <p:cNvSpPr>
            <a:spLocks noGrp="1" noRot="1" noChangeAspect="1"/>
          </p:cNvSpPr>
          <p:nvPr>
            <p:ph type="sldImg"/>
          </p:nvPr>
        </p:nvSpPr>
        <p:spPr>
          <a:xfrm>
            <a:off x="381000" y="685800"/>
            <a:ext cx="6096000" cy="3429000"/>
          </a:xfrm>
          <a:prstGeom prst="rect">
            <a:avLst/>
          </a:prstGeom>
        </p:spPr>
        <p:txBody>
          <a:bodyPr/>
          <a:lstStyle/>
          <a:p>
            <a:endParaRPr/>
          </a:p>
        </p:txBody>
      </p:sp>
      <p:sp>
        <p:nvSpPr>
          <p:cNvPr id="1412" name="Shape 1412"/>
          <p:cNvSpPr>
            <a:spLocks noGrp="1"/>
          </p:cNvSpPr>
          <p:nvPr>
            <p:ph type="body" sz="quarter" idx="1"/>
          </p:nvPr>
        </p:nvSpPr>
        <p:spPr>
          <a:prstGeom prst="rect">
            <a:avLst/>
          </a:prstGeom>
        </p:spPr>
        <p:txBody>
          <a:bodyPr/>
          <a:lstStyle/>
          <a:p>
            <a:r>
              <a:rPr dirty="0"/>
              <a:t>So to summarize, we introduced our vision for the next generation AEAD, which includes a new suite of permutation-based AEAD schemes targeting different settings while also being context-committing, nonce-hiding, and performant. I'll also add that we we're in the process of designing a new robust mode called HCTR3.</a:t>
            </a:r>
            <a:endParaRPr lang="en-US" dirty="0"/>
          </a:p>
          <a:p>
            <a:endParaRPr dirty="0"/>
          </a:p>
          <a:p>
            <a:r>
              <a:rPr dirty="0"/>
              <a:t>To remedy weaknesses in the current approach of implementing AEAD, which asks developers to make difficult decisions on which schemes to use, our Flexible AEAD abstraction combines these different modes to make it easier to use them securely.</a:t>
            </a:r>
            <a:endParaRPr lang="en-US" dirty="0"/>
          </a:p>
          <a:p>
            <a:endParaRPr dirty="0"/>
          </a:p>
          <a:p>
            <a:r>
              <a:rPr dirty="0"/>
              <a:t>We’d also love to hear more thoughts from researchers and practitioners on this approach to AEAD</a:t>
            </a:r>
            <a:r>
              <a:rPr lang="en-US" dirty="0"/>
              <a:t>, everything from low-level suggestions on how to serialize key metadata to high-level suggestions on what properties to support</a:t>
            </a:r>
            <a:r>
              <a:rPr dirty="0"/>
              <a:t>. Please feel free to reach out. Thank you for </a:t>
            </a:r>
            <a:r>
              <a:rPr lang="en-US" dirty="0"/>
              <a:t>your time</a:t>
            </a:r>
            <a:r>
              <a:rPr dirty="0"/>
              <a:t> and I'm happy to take questions.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381000" y="685800"/>
            <a:ext cx="6096000" cy="3429000"/>
          </a:xfrm>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en-US" dirty="0"/>
              <a:t>But there are two major issues currently facing deployed AEAD.</a:t>
            </a:r>
          </a:p>
          <a:p>
            <a:endParaRPr lang="en-US" dirty="0"/>
          </a:p>
          <a:p>
            <a:r>
              <a:rPr lang="en-US" dirty="0"/>
              <a:t>First, these schemes which were designed 20 years ago are struggling to meet the performance demands of modern workloads.</a:t>
            </a:r>
          </a:p>
          <a:p>
            <a:endParaRPr lang="en-US" dirty="0"/>
          </a:p>
          <a:p>
            <a:r>
              <a:rPr lang="en-US" dirty="0"/>
              <a:t>Second, attacks over the last 20 years have shown that the security goals we target are insufficient in modern application settings.</a:t>
            </a:r>
          </a:p>
          <a:p>
            <a:endParaRPr lang="en-US" dirty="0"/>
          </a:p>
          <a:p>
            <a:r>
              <a:rPr lang="en-US" dirty="0"/>
              <a:t>Now, I am going to spend a bunch of time explaining these two issues in detail.</a:t>
            </a:r>
          </a:p>
        </p:txBody>
      </p:sp>
    </p:spTree>
    <p:extLst>
      <p:ext uri="{BB962C8B-B14F-4D97-AF65-F5344CB8AC3E}">
        <p14:creationId xmlns:p14="http://schemas.microsoft.com/office/powerpoint/2010/main" val="1502222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xfrm>
            <a:off x="381000" y="685800"/>
            <a:ext cx="6096000" cy="3429000"/>
          </a:xfrm>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p>
            <a:r>
              <a:t>AES-GCM is fast, it was designed</a:t>
            </a:r>
            <a:r>
              <a:rPr lang="en-US"/>
              <a:t> for high-speed networks, and delivers on that </a:t>
            </a:r>
            <a:r>
              <a:t>promise with modern servers and laptops being able to encrypt at many gigabits per second matching or even exceeding the throughput of network interfaces.</a:t>
            </a:r>
            <a:endParaRPr lang="en-US"/>
          </a:p>
          <a:p>
            <a:endParaRPr/>
          </a:p>
          <a:p>
            <a:r>
              <a:rPr lang="en-US"/>
              <a:t>&lt;click&gt; </a:t>
            </a:r>
            <a:r>
              <a:t>At a high-level, there are two properties that enable this performance.</a:t>
            </a:r>
          </a:p>
          <a:p>
            <a:endParaRPr lang="en-US"/>
          </a:p>
          <a:p>
            <a:r>
              <a:t>First, AES-GCM is “streamable”</a:t>
            </a:r>
            <a:r>
              <a:rPr lang="en-US"/>
              <a:t>. It takes bytes and rapidly produces output bytes. Put differently, there is no buffering.</a:t>
            </a:r>
          </a:p>
          <a:p>
            <a:endParaRPr lang="en-US"/>
          </a:p>
          <a:p>
            <a:r>
              <a:rPr lang="en-US"/>
              <a:t>Second, AES-GCM leverages </a:t>
            </a:r>
            <a:r>
              <a:t>AES instructions that are now commonplace in most </a:t>
            </a:r>
            <a:r>
              <a:rPr lang="en-US"/>
              <a:t>hardware </a:t>
            </a:r>
            <a:r>
              <a:t>platforms from mobile phones to laptops to servers.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381000" y="685800"/>
            <a:ext cx="6096000" cy="3429000"/>
          </a:xfrm>
          <a:prstGeom prst="rect">
            <a:avLst/>
          </a:prstGeom>
        </p:spPr>
        <p:txBody>
          <a:bodyPr/>
          <a:lstStyle/>
          <a:p>
            <a:endParaRPr/>
          </a:p>
        </p:txBody>
      </p:sp>
      <p:sp>
        <p:nvSpPr>
          <p:cNvPr id="300" name="Shape 300"/>
          <p:cNvSpPr>
            <a:spLocks noGrp="1"/>
          </p:cNvSpPr>
          <p:nvPr>
            <p:ph type="body" sz="quarter" idx="1"/>
          </p:nvPr>
        </p:nvSpPr>
        <p:spPr>
          <a:prstGeom prst="rect">
            <a:avLst/>
          </a:prstGeom>
        </p:spPr>
        <p:txBody>
          <a:bodyPr/>
          <a:lstStyle/>
          <a:p>
            <a:r>
              <a:rPr lang="en-US" dirty="0"/>
              <a:t>But modern cloud workloads operate at scales that were unimaginable in 2004, when AES-GCM was designed. </a:t>
            </a:r>
          </a:p>
          <a:p>
            <a:endParaRPr lang="en-US" dirty="0"/>
          </a:p>
          <a:p>
            <a:r>
              <a:rPr dirty="0"/>
              <a:t>For example, Amazon Web Services recently reported that they have distributed workloads that encrypt 2^32 messages with the same key in a couple second</a:t>
            </a:r>
            <a:r>
              <a:rPr lang="en-US" dirty="0"/>
              <a:t>s. </a:t>
            </a:r>
            <a:r>
              <a:rPr dirty="0"/>
              <a:t>This tops schemes like AES-GCM which have limits — specifically that it can only encrypt a maximum of 2^32 messages with the same key and using random nonces. If you do more, security fails.</a:t>
            </a:r>
            <a:endParaRPr lang="en-US" dirty="0"/>
          </a:p>
          <a:p>
            <a:endParaRPr dirty="0"/>
          </a:p>
          <a:p>
            <a:r>
              <a:rPr dirty="0"/>
              <a:t>&lt;click&gt; So </a:t>
            </a:r>
            <a:r>
              <a:rPr lang="en-US" dirty="0"/>
              <a:t>we want a </a:t>
            </a:r>
            <a:r>
              <a:rPr dirty="0"/>
              <a:t>scheme</a:t>
            </a:r>
            <a:r>
              <a:rPr lang="en-US" dirty="0"/>
              <a:t> </a:t>
            </a:r>
            <a:r>
              <a:rPr dirty="0"/>
              <a:t>that can encrypt an essentially unbounded number of messages with the same key.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At the other end of the spectrum of deployment environments, we have lightweight devices like the embedded systems in modern lightbulbs. </a:t>
            </a:r>
            <a:endParaRPr lang="en-US"/>
          </a:p>
          <a:p>
            <a:endParaRPr/>
          </a:p>
          <a:p>
            <a:r>
              <a:t>These systems do not have the AES instructions </a:t>
            </a:r>
            <a:r>
              <a:rPr lang="en-US"/>
              <a:t>and AES is slow in software. NIST is even in the process of standardizing a new lightweight AEAD.</a:t>
            </a:r>
          </a:p>
          <a:p>
            <a:endParaRPr/>
          </a:p>
          <a:p>
            <a:r>
              <a:t>&lt;click&gt; Thus, another performance goal we want to target is being fast on lightweight devices.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381000" y="685800"/>
            <a:ext cx="6096000" cy="3429000"/>
          </a:xfrm>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pPr marL="0" marR="0" lvl="0" indent="0" defTabSz="457200" eaLnBrk="1" fontAlgn="auto" latinLnBrk="0" hangingPunct="1">
              <a:lnSpc>
                <a:spcPct val="100000"/>
              </a:lnSpc>
              <a:spcBef>
                <a:spcPts val="1600"/>
              </a:spcBef>
              <a:spcAft>
                <a:spcPts val="0"/>
              </a:spcAft>
              <a:buClrTx/>
              <a:buSzTx/>
              <a:buFontTx/>
              <a:buNone/>
              <a:tabLst/>
              <a:defRPr/>
            </a:pPr>
            <a:r>
              <a:rPr lang="en-US" dirty="0"/>
              <a:t>Now, let’s talk about the security challenges.</a:t>
            </a:r>
          </a:p>
          <a:p>
            <a:endParaRPr lang="en-US" dirty="0"/>
          </a:p>
        </p:txBody>
      </p:sp>
    </p:spTree>
    <p:extLst>
      <p:ext uri="{BB962C8B-B14F-4D97-AF65-F5344CB8AC3E}">
        <p14:creationId xmlns:p14="http://schemas.microsoft.com/office/powerpoint/2010/main" val="355967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381000" y="685800"/>
            <a:ext cx="6096000" cy="3429000"/>
          </a:xfrm>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en-US" dirty="0"/>
              <a:t>A major sticking point with standard AEAD schemes like AES-GCM is that if the nonce is ever reused, then scheme is completely broken, revealing plaintext messages or even allowing partial key recovery.</a:t>
            </a:r>
          </a:p>
          <a:p>
            <a:endParaRPr lang="en-US" dirty="0"/>
          </a:p>
          <a:p>
            <a:r>
              <a:rPr lang="en-US" dirty="0"/>
              <a:t>So, we rely on applications to ensure that nonces are handled correctly. But this can be difficult to do in practice, and we have seen many real-world attacks arise from reusing nonces, including injecting content into HTTPS sessions and extracting hardware-bound keys from secure enclaves.</a:t>
            </a:r>
          </a:p>
          <a:p>
            <a:endParaRPr lang="en-US" dirty="0"/>
          </a:p>
          <a:p>
            <a:r>
              <a:rPr lang="en-US" dirty="0"/>
              <a:t>&lt;click&gt; Thus, we would like to target nonce-misuse resistance, which provides defense-in-depth against reuse of nonces.</a:t>
            </a:r>
          </a:p>
        </p:txBody>
      </p:sp>
    </p:spTree>
    <p:extLst>
      <p:ext uri="{BB962C8B-B14F-4D97-AF65-F5344CB8AC3E}">
        <p14:creationId xmlns:p14="http://schemas.microsoft.com/office/powerpoint/2010/main" val="1999520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381000" y="685800"/>
            <a:ext cx="6096000" cy="3429000"/>
          </a:xfrm>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en-US" dirty="0"/>
              <a:t>Another issue with nonces is that they are often sent in the clear. But to preserve the uniqueness property I just mentioned, applications sometimes use private information to build nonces. A common pattern is to use a global counter, which leaks the number of messages previously sent. Another pattern is to use a machine identifier with a per-machine counter which leaks even more information about the sender.</a:t>
            </a:r>
          </a:p>
          <a:p>
            <a:endParaRPr lang="en-US" dirty="0"/>
          </a:p>
          <a:p>
            <a:r>
              <a:rPr lang="en-US" dirty="0"/>
              <a:t>&lt;click&gt; To remedy this, we would like to target nonce hiding, which encrypts nonces so they can’t be read off the wire.</a:t>
            </a:r>
          </a:p>
        </p:txBody>
      </p:sp>
    </p:spTree>
    <p:extLst>
      <p:ext uri="{BB962C8B-B14F-4D97-AF65-F5344CB8AC3E}">
        <p14:creationId xmlns:p14="http://schemas.microsoft.com/office/powerpoint/2010/main" val="92612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2"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3000" spc="-390">
                <a:gradFill flip="none" rotWithShape="1">
                  <a:gsLst>
                    <a:gs pos="0">
                      <a:schemeClr val="accent1">
                        <a:hueOff val="186192"/>
                        <a:satOff val="7243"/>
                        <a:lumOff val="-8570"/>
                      </a:schemeClr>
                    </a:gs>
                    <a:gs pos="100000">
                      <a:schemeClr val="accent2">
                        <a:hueOff val="160318"/>
                        <a:satOff val="14689"/>
                        <a:lumOff val="-7787"/>
                      </a:schemeClr>
                    </a:gs>
                  </a:gsLst>
                  <a:lin ang="4200000" scaled="0"/>
                </a:gradFill>
              </a:defRPr>
            </a:lvl1pPr>
          </a:lstStyle>
          <a:p>
            <a:r>
              <a:t>Presentation Title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5E5E5E"/>
                </a:solidFill>
                <a:latin typeface="Graphik-Medium"/>
                <a:ea typeface="Graphik-Medium"/>
                <a:cs typeface="Graphik-Medium"/>
                <a:sym typeface="Graphik Medium"/>
              </a:defRPr>
            </a:lvl1pPr>
            <a:lvl2pPr marL="0" indent="0" algn="ctr" defTabSz="825500">
              <a:spcBef>
                <a:spcPts val="0"/>
              </a:spcBef>
              <a:buClrTx/>
              <a:buSzTx/>
              <a:buNone/>
              <a:defRPr sz="6400">
                <a:solidFill>
                  <a:srgbClr val="5E5E5E"/>
                </a:solidFill>
                <a:latin typeface="Graphik-Medium"/>
                <a:ea typeface="Graphik-Medium"/>
                <a:cs typeface="Graphik-Medium"/>
                <a:sym typeface="Graphik Medium"/>
              </a:defRPr>
            </a:lvl2pPr>
            <a:lvl3pPr marL="0" indent="0" algn="ctr" defTabSz="825500">
              <a:spcBef>
                <a:spcPts val="0"/>
              </a:spcBef>
              <a:buClrTx/>
              <a:buSzTx/>
              <a:buNone/>
              <a:defRPr sz="6400">
                <a:solidFill>
                  <a:srgbClr val="5E5E5E"/>
                </a:solidFill>
                <a:latin typeface="Graphik-Medium"/>
                <a:ea typeface="Graphik-Medium"/>
                <a:cs typeface="Graphik-Medium"/>
                <a:sym typeface="Graphik Medium"/>
              </a:defRPr>
            </a:lvl3pPr>
            <a:lvl4pPr marL="0" indent="0" algn="ctr" defTabSz="825500">
              <a:spcBef>
                <a:spcPts val="0"/>
              </a:spcBef>
              <a:buClrTx/>
              <a:buSzTx/>
              <a:buNone/>
              <a:defRPr sz="6400">
                <a:solidFill>
                  <a:srgbClr val="5E5E5E"/>
                </a:solidFill>
                <a:latin typeface="Graphik-Medium"/>
                <a:ea typeface="Graphik-Medium"/>
                <a:cs typeface="Graphik-Medium"/>
                <a:sym typeface="Graphik Medium"/>
              </a:defRPr>
            </a:lvl4pPr>
            <a:lvl5pPr marL="0" indent="0" algn="ctr" defTabSz="825500">
              <a:spcBef>
                <a:spcPts val="0"/>
              </a:spcBef>
              <a:buClrTx/>
              <a:buSzTx/>
              <a:buNone/>
              <a:defRPr sz="6400">
                <a:solidFill>
                  <a:srgbClr val="5E5E5E"/>
                </a:solidFill>
                <a:latin typeface="Graphik-Medium"/>
                <a:ea typeface="Graphik-Medium"/>
                <a:cs typeface="Graphik-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6" name="Attribution"/>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Medium"/>
                <a:ea typeface="Graphik-Medium"/>
                <a:cs typeface="Graphik-Medium"/>
                <a:sym typeface="Graphik Medium"/>
              </a:defRPr>
            </a:lvl1pPr>
          </a:lstStyle>
          <a:p>
            <a:r>
              <a:t>Attribution</a:t>
            </a:r>
          </a:p>
        </p:txBody>
      </p:sp>
      <p:sp>
        <p:nvSpPr>
          <p:cNvPr id="107" name="Body Level One…"/>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08"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15" name="Two jellyfish against a pink background"/>
          <p:cNvSpPr>
            <a:spLocks noGrp="1"/>
          </p:cNvSpPr>
          <p:nvPr>
            <p:ph type="pic" sz="half" idx="21"/>
          </p:nvPr>
        </p:nvSpPr>
        <p:spPr>
          <a:xfrm>
            <a:off x="12192000" y="4813300"/>
            <a:ext cx="12192000" cy="9207945"/>
          </a:xfrm>
          <a:prstGeom prst="rect">
            <a:avLst/>
          </a:prstGeom>
        </p:spPr>
        <p:txBody>
          <a:bodyPr lIns="91439" tIns="45719" rIns="91439" bIns="45719">
            <a:noAutofit/>
          </a:bodyPr>
          <a:lstStyle/>
          <a:p>
            <a:endParaRPr/>
          </a:p>
        </p:txBody>
      </p:sp>
      <p:sp>
        <p:nvSpPr>
          <p:cNvPr id="116" name="Two jellyfish touching against a dark blue background"/>
          <p:cNvSpPr>
            <a:spLocks noGrp="1"/>
          </p:cNvSpPr>
          <p:nvPr>
            <p:ph type="pic" sz="half" idx="22"/>
          </p:nvPr>
        </p:nvSpPr>
        <p:spPr>
          <a:xfrm>
            <a:off x="12192000" y="-628650"/>
            <a:ext cx="12192000" cy="8128000"/>
          </a:xfrm>
          <a:prstGeom prst="rect">
            <a:avLst/>
          </a:prstGeom>
        </p:spPr>
        <p:txBody>
          <a:bodyPr lIns="91439" tIns="45719" rIns="91439" bIns="45719">
            <a:noAutofit/>
          </a:bodyPr>
          <a:lstStyle/>
          <a:p>
            <a:endParaRPr/>
          </a:p>
        </p:txBody>
      </p:sp>
      <p:sp>
        <p:nvSpPr>
          <p:cNvPr id="117" name="Two jellyfish against a blue background"/>
          <p:cNvSpPr>
            <a:spLocks noGrp="1"/>
          </p:cNvSpPr>
          <p:nvPr>
            <p:ph type="pic" idx="23"/>
          </p:nvPr>
        </p:nvSpPr>
        <p:spPr>
          <a:xfrm>
            <a:off x="-4203700" y="0"/>
            <a:ext cx="20574000" cy="13716000"/>
          </a:xfrm>
          <a:prstGeom prst="rect">
            <a:avLst/>
          </a:prstGeom>
        </p:spPr>
        <p:txBody>
          <a:bodyPr lIns="91439" tIns="45719" rIns="91439" bIns="45719">
            <a:noAutofit/>
          </a:bodyPr>
          <a:lstStyle/>
          <a:p>
            <a:endParaRPr/>
          </a:p>
        </p:txBody>
      </p:sp>
      <p:sp>
        <p:nvSpPr>
          <p:cNvPr id="118"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25"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26" name="Slide Number"/>
          <p:cNvSpPr txBox="1">
            <a:spLocks noGrp="1"/>
          </p:cNvSpPr>
          <p:nvPr>
            <p:ph type="sldNum" sz="quarter" idx="2"/>
          </p:nvPr>
        </p:nvSpPr>
        <p:spPr>
          <a:xfrm>
            <a:off x="11977623" y="13081000"/>
            <a:ext cx="416053" cy="467107"/>
          </a:xfrm>
          <a:prstGeom prst="rect">
            <a:avLst/>
          </a:prstGeom>
        </p:spPr>
        <p:txBody>
          <a:bodyPr wrap="none" anchor="b"/>
          <a:lstStyle>
            <a:lvl1pPr algn="ctr">
              <a:defRPr sz="2200">
                <a:solidFill>
                  <a:srgbClr val="FFFFFF"/>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133"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34" name="Author and Date"/>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Medium"/>
                <a:ea typeface="Graphik-Medium"/>
                <a:cs typeface="Graphik-Medium"/>
                <a:sym typeface="Graphik Medium"/>
              </a:defRPr>
            </a:lvl1pPr>
          </a:lstStyle>
          <a:p>
            <a:r>
              <a:t>Author and Date</a:t>
            </a:r>
          </a:p>
        </p:txBody>
      </p:sp>
      <p:sp>
        <p:nvSpPr>
          <p:cNvPr id="135" name="Presentation Title"/>
          <p:cNvSpPr txBox="1">
            <a:spLocks noGrp="1"/>
          </p:cNvSpPr>
          <p:nvPr>
            <p:ph type="title" hasCustomPrompt="1"/>
          </p:nvPr>
        </p:nvSpPr>
        <p:spPr>
          <a:xfrm>
            <a:off x="1270000" y="3289300"/>
            <a:ext cx="21844000" cy="3873500"/>
          </a:xfrm>
          <a:prstGeom prst="rect">
            <a:avLst/>
          </a:prstGeom>
        </p:spPr>
        <p:txBody>
          <a:bodyPr/>
          <a:lstStyle>
            <a:lvl1pPr algn="ctr" defTabSz="2438400">
              <a:lnSpc>
                <a:spcPct val="90000"/>
              </a:lnSpc>
              <a:defRPr sz="11600" spc="-348">
                <a:solidFill>
                  <a:srgbClr val="FFFFFF"/>
                </a:solidFill>
              </a:defRPr>
            </a:lvl1pPr>
          </a:lstStyle>
          <a:p>
            <a:r>
              <a:t>Presentation Title</a:t>
            </a:r>
          </a:p>
        </p:txBody>
      </p:sp>
      <p:sp>
        <p:nvSpPr>
          <p:cNvPr id="136" name="Body Level One…"/>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Medium"/>
                <a:ea typeface="Graphik-Medium"/>
                <a:cs typeface="Graphik-Medium"/>
                <a:sym typeface="Graphik Medium"/>
              </a:defRPr>
            </a:lvl1pPr>
            <a:lvl2pPr marL="0" indent="0" algn="ctr" defTabSz="825500">
              <a:spcBef>
                <a:spcPts val="0"/>
              </a:spcBef>
              <a:buClrTx/>
              <a:buSzTx/>
              <a:buNone/>
              <a:defRPr sz="6400">
                <a:solidFill>
                  <a:srgbClr val="FFFFFF"/>
                </a:solidFill>
                <a:latin typeface="Graphik-Medium"/>
                <a:ea typeface="Graphik-Medium"/>
                <a:cs typeface="Graphik-Medium"/>
                <a:sym typeface="Graphik Medium"/>
              </a:defRPr>
            </a:lvl2pPr>
            <a:lvl3pPr marL="0" indent="0" algn="ctr" defTabSz="825500">
              <a:spcBef>
                <a:spcPts val="0"/>
              </a:spcBef>
              <a:buClrTx/>
              <a:buSzTx/>
              <a:buNone/>
              <a:defRPr sz="6400">
                <a:solidFill>
                  <a:srgbClr val="FFFFFF"/>
                </a:solidFill>
                <a:latin typeface="Graphik-Medium"/>
                <a:ea typeface="Graphik-Medium"/>
                <a:cs typeface="Graphik-Medium"/>
                <a:sym typeface="Graphik Medium"/>
              </a:defRPr>
            </a:lvl3pPr>
            <a:lvl4pPr marL="0" indent="0" algn="ctr" defTabSz="825500">
              <a:spcBef>
                <a:spcPts val="0"/>
              </a:spcBef>
              <a:buClrTx/>
              <a:buSzTx/>
              <a:buNone/>
              <a:defRPr sz="6400">
                <a:solidFill>
                  <a:srgbClr val="FFFFFF"/>
                </a:solidFill>
                <a:latin typeface="Graphik-Medium"/>
                <a:ea typeface="Graphik-Medium"/>
                <a:cs typeface="Graphik-Medium"/>
                <a:sym typeface="Graphik Medium"/>
              </a:defRPr>
            </a:lvl4pPr>
            <a:lvl5pPr marL="0" indent="0" algn="ctr" defTabSz="825500">
              <a:spcBef>
                <a:spcPts val="0"/>
              </a:spcBef>
              <a:buClrTx/>
              <a:buSzTx/>
              <a:buNone/>
              <a:defRPr sz="6400">
                <a:solidFill>
                  <a:srgbClr val="FFFFFF"/>
                </a:solidFill>
                <a:latin typeface="Graphik-Medium"/>
                <a:ea typeface="Graphik-Medium"/>
                <a:cs typeface="Graphik-Medium"/>
                <a:sym typeface="Graphik Medium"/>
              </a:defRPr>
            </a:lvl5pPr>
          </a:lstStyle>
          <a:p>
            <a:r>
              <a:t>Presentation Subtitle</a:t>
            </a:r>
          </a:p>
          <a:p>
            <a:pPr lvl="1"/>
            <a:endParaRPr/>
          </a:p>
          <a:p>
            <a:pPr lvl="2"/>
            <a:endParaRPr/>
          </a:p>
          <a:p>
            <a:pPr lvl="3"/>
            <a:endParaRPr/>
          </a:p>
          <a:p>
            <a:pPr lvl="4"/>
            <a:endParaRPr/>
          </a:p>
        </p:txBody>
      </p:sp>
      <p:sp>
        <p:nvSpPr>
          <p:cNvPr id="137" name="Slide Number"/>
          <p:cNvSpPr txBox="1">
            <a:spLocks noGrp="1"/>
          </p:cNvSpPr>
          <p:nvPr>
            <p:ph type="sldNum" sz="quarter" idx="2"/>
          </p:nvPr>
        </p:nvSpPr>
        <p:spPr>
          <a:xfrm>
            <a:off x="11977623" y="13081000"/>
            <a:ext cx="416053" cy="467107"/>
          </a:xfrm>
          <a:prstGeom prst="rect">
            <a:avLst/>
          </a:prstGeom>
        </p:spPr>
        <p:txBody>
          <a:bodyPr wrap="none" anchor="b"/>
          <a:lstStyle>
            <a:lvl1pPr algn="ctr">
              <a:defRPr sz="2200">
                <a:solidFill>
                  <a:srgbClr val="FFFFFF"/>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44"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21" name="Slide Title"/>
          <p:cNvSpPr txBox="1">
            <a:spLocks noGrp="1"/>
          </p:cNvSpPr>
          <p:nvPr>
            <p:ph type="title" hasCustomPrompt="1"/>
          </p:nvPr>
        </p:nvSpPr>
        <p:spPr>
          <a:prstGeom prst="rect">
            <a:avLst/>
          </a:prstGeom>
        </p:spPr>
        <p:txBody>
          <a:bodyPr/>
          <a:lstStyle/>
          <a:p>
            <a:r>
              <a:t>Slide Title</a:t>
            </a:r>
          </a:p>
        </p:txBody>
      </p:sp>
      <p:sp>
        <p:nvSpPr>
          <p:cNvPr id="22"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defTabSz="825500">
              <a:spcBef>
                <a:spcPts val="0"/>
              </a:spcBef>
              <a:buClrTx/>
              <a:buSzTx/>
              <a:buNone/>
              <a:defRPr sz="5400">
                <a:solidFill>
                  <a:srgbClr val="888888"/>
                </a:solidFill>
                <a:latin typeface="Graphik-Medium"/>
                <a:ea typeface="Graphik-Medium"/>
                <a:cs typeface="Graphik-Medium"/>
                <a:sym typeface="Graphik Medium"/>
              </a:defRPr>
            </a:lvl1pPr>
          </a:lstStyle>
          <a:p>
            <a:r>
              <a:t>Slide Subtitle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Section">
    <p:spTree>
      <p:nvGrpSpPr>
        <p:cNvPr id="1" name=""/>
        <p:cNvGrpSpPr/>
        <p:nvPr/>
      </p:nvGrpSpPr>
      <p:grpSpPr>
        <a:xfrm>
          <a:off x="0" y="0"/>
          <a:ext cx="0" cy="0"/>
          <a:chOff x="0" y="0"/>
          <a:chExt cx="0" cy="0"/>
        </a:xfrm>
      </p:grpSpPr>
      <p:sp>
        <p:nvSpPr>
          <p:cNvPr id="30" name="Section Title"/>
          <p:cNvSpPr txBox="1">
            <a:spLocks noGrp="1"/>
          </p:cNvSpPr>
          <p:nvPr>
            <p:ph type="title" hasCustomPrompt="1"/>
          </p:nvPr>
        </p:nvSpPr>
        <p:spPr>
          <a:xfrm>
            <a:off x="1270000" y="3289300"/>
            <a:ext cx="21844000" cy="3873500"/>
          </a:xfrm>
          <a:prstGeom prst="rect">
            <a:avLst/>
          </a:prstGeom>
        </p:spPr>
        <p:txBody>
          <a:bodyPr/>
          <a:lstStyle>
            <a:lvl1pPr algn="ctr">
              <a:lnSpc>
                <a:spcPct val="90000"/>
              </a:lnSpc>
              <a:defRPr sz="11600" spc="-348">
                <a:gradFill flip="none" rotWithShape="1">
                  <a:gsLst>
                    <a:gs pos="0">
                      <a:schemeClr val="accent4">
                        <a:hueOff val="-215169"/>
                        <a:satOff val="8018"/>
                        <a:lumOff val="-11596"/>
                      </a:schemeClr>
                    </a:gs>
                    <a:gs pos="100000">
                      <a:schemeClr val="accent6">
                        <a:hueOff val="545559"/>
                        <a:satOff val="6552"/>
                        <a:lumOff val="-9999"/>
                      </a:schemeClr>
                    </a:gs>
                  </a:gsLst>
                  <a:lin ang="4200000" scaled="0"/>
                </a:gradFill>
              </a:defRPr>
            </a:lvl1pPr>
          </a:lstStyle>
          <a:p>
            <a:r>
              <a:t>Section Title</a:t>
            </a:r>
          </a:p>
        </p:txBody>
      </p:sp>
      <p:sp>
        <p:nvSpPr>
          <p:cNvPr id="31" name="Slide Number"/>
          <p:cNvSpPr txBox="1">
            <a:spLocks noGrp="1"/>
          </p:cNvSpPr>
          <p:nvPr>
            <p:ph type="sldNum" sz="quarter" idx="2"/>
          </p:nvPr>
        </p:nvSpPr>
        <p:spPr>
          <a:xfrm>
            <a:off x="13970000" y="12776200"/>
            <a:ext cx="9144000" cy="530225"/>
          </a:xfrm>
          <a:prstGeom prst="rect">
            <a:avLst/>
          </a:prstGeom>
        </p:spPr>
        <p:txBody>
          <a:bodyPr anchor="b"/>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mp; Photo Alt">
    <p:spTree>
      <p:nvGrpSpPr>
        <p:cNvPr id="1" name=""/>
        <p:cNvGrpSpPr/>
        <p:nvPr/>
      </p:nvGrpSpPr>
      <p:grpSpPr>
        <a:xfrm>
          <a:off x="0" y="0"/>
          <a:ext cx="0" cy="0"/>
          <a:chOff x="0" y="0"/>
          <a:chExt cx="0" cy="0"/>
        </a:xfrm>
      </p:grpSpPr>
      <p:sp>
        <p:nvSpPr>
          <p:cNvPr id="38" name="Two jellyfish against a blue background"/>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9" name="Slide Title"/>
          <p:cNvSpPr txBox="1">
            <a:spLocks noGrp="1"/>
          </p:cNvSpPr>
          <p:nvPr>
            <p:ph type="title" hasCustomPrompt="1"/>
          </p:nvPr>
        </p:nvSpPr>
        <p:spPr>
          <a:xfrm>
            <a:off x="1270000" y="3885108"/>
            <a:ext cx="9652000" cy="3200203"/>
          </a:xfrm>
          <a:prstGeom prst="rect">
            <a:avLst/>
          </a:prstGeom>
        </p:spPr>
        <p:txBody>
          <a:bodyPr/>
          <a:lstStyle>
            <a:lvl1pPr algn="ctr">
              <a:defRPr>
                <a:gradFill flip="none" rotWithShape="1">
                  <a:gsLst>
                    <a:gs pos="0">
                      <a:schemeClr val="accent2">
                        <a:hueOff val="160318"/>
                        <a:satOff val="14689"/>
                        <a:lumOff val="-7787"/>
                      </a:schemeClr>
                    </a:gs>
                    <a:gs pos="100000">
                      <a:schemeClr val="accent3">
                        <a:hueOff val="-75514"/>
                        <a:satOff val="6052"/>
                        <a:lumOff val="-9878"/>
                      </a:schemeClr>
                    </a:gs>
                  </a:gsLst>
                  <a:lin ang="4200000" scaled="0"/>
                </a:gradFill>
              </a:defRPr>
            </a:lvl1pPr>
          </a:lstStyle>
          <a:p>
            <a:r>
              <a:t>Slide Title</a:t>
            </a:r>
          </a:p>
        </p:txBody>
      </p:sp>
      <p:sp>
        <p:nvSpPr>
          <p:cNvPr id="40" name="Body Level One…"/>
          <p:cNvSpPr txBox="1">
            <a:spLocks noGrp="1"/>
          </p:cNvSpPr>
          <p:nvPr>
            <p:ph type="body" sz="quarter" idx="1" hasCustomPrompt="1"/>
          </p:nvPr>
        </p:nvSpPr>
        <p:spPr>
          <a:xfrm>
            <a:off x="1270000" y="6845300"/>
            <a:ext cx="9652000" cy="5664200"/>
          </a:xfrm>
          <a:prstGeom prst="rect">
            <a:avLst/>
          </a:prstGeom>
        </p:spPr>
        <p:txBody>
          <a:bodyPr/>
          <a:lstStyle>
            <a:lvl1pPr marL="0" indent="0" defTabSz="825500">
              <a:spcBef>
                <a:spcPts val="0"/>
              </a:spcBef>
              <a:buClrTx/>
              <a:buSzTx/>
              <a:buNone/>
              <a:defRPr sz="5400">
                <a:solidFill>
                  <a:srgbClr val="888888"/>
                </a:solidFill>
                <a:latin typeface="Graphik-Medium"/>
                <a:ea typeface="Graphik-Medium"/>
                <a:cs typeface="Graphik-Medium"/>
                <a:sym typeface="Graphik Medium"/>
              </a:defRPr>
            </a:lvl1pPr>
            <a:lvl2pPr marL="0" indent="457200" defTabSz="825500">
              <a:spcBef>
                <a:spcPts val="0"/>
              </a:spcBef>
              <a:buClrTx/>
              <a:buSzTx/>
              <a:buNone/>
              <a:defRPr sz="5400">
                <a:solidFill>
                  <a:srgbClr val="888888"/>
                </a:solidFill>
                <a:latin typeface="Graphik-Medium"/>
                <a:ea typeface="Graphik-Medium"/>
                <a:cs typeface="Graphik-Medium"/>
                <a:sym typeface="Graphik Medium"/>
              </a:defRPr>
            </a:lvl2pPr>
            <a:lvl3pPr marL="0" indent="914400" defTabSz="825500">
              <a:spcBef>
                <a:spcPts val="0"/>
              </a:spcBef>
              <a:buClrTx/>
              <a:buSzTx/>
              <a:buNone/>
              <a:defRPr sz="5400">
                <a:solidFill>
                  <a:srgbClr val="888888"/>
                </a:solidFill>
                <a:latin typeface="Graphik-Medium"/>
                <a:ea typeface="Graphik-Medium"/>
                <a:cs typeface="Graphik-Medium"/>
                <a:sym typeface="Graphik Medium"/>
              </a:defRPr>
            </a:lvl3pPr>
            <a:lvl4pPr marL="0" indent="1371600" defTabSz="825500">
              <a:spcBef>
                <a:spcPts val="0"/>
              </a:spcBef>
              <a:buClrTx/>
              <a:buSzTx/>
              <a:buNone/>
              <a:defRPr sz="5400">
                <a:solidFill>
                  <a:srgbClr val="888888"/>
                </a:solidFill>
                <a:latin typeface="Graphik-Medium"/>
                <a:ea typeface="Graphik-Medium"/>
                <a:cs typeface="Graphik-Medium"/>
                <a:sym typeface="Graphik Medium"/>
              </a:defRPr>
            </a:lvl4pPr>
            <a:lvl5pPr marL="0" indent="1828800" defTabSz="825500">
              <a:spcBef>
                <a:spcPts val="0"/>
              </a:spcBef>
              <a:buClrTx/>
              <a:buSzTx/>
              <a:buNone/>
              <a:defRPr sz="5400">
                <a:solidFill>
                  <a:srgbClr val="888888"/>
                </a:solidFill>
                <a:latin typeface="Graphik-Medium"/>
                <a:ea typeface="Graphik-Medium"/>
                <a:cs typeface="Graphik-Medium"/>
                <a:sym typeface="Graphik Medium"/>
              </a:defRPr>
            </a:lvl5pPr>
          </a:lstStyle>
          <a:p>
            <a:r>
              <a:t>Slide Subtitle</a:t>
            </a:r>
          </a:p>
          <a:p>
            <a:pPr lvl="1"/>
            <a:endParaRPr/>
          </a:p>
          <a:p>
            <a:pPr lvl="2"/>
            <a:endParaRPr/>
          </a:p>
          <a:p>
            <a:pPr lvl="3"/>
            <a:endParaRPr/>
          </a:p>
          <a:p>
            <a:pPr lvl="4"/>
            <a:endParaRPr/>
          </a:p>
        </p:txBody>
      </p:sp>
      <p:sp>
        <p:nvSpPr>
          <p:cNvPr id="41"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48" name="Two jellyfish against a pink background"/>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49" name="Slide Title"/>
          <p:cNvSpPr txBox="1">
            <a:spLocks noGrp="1"/>
          </p:cNvSpPr>
          <p:nvPr>
            <p:ph type="title" hasCustomPrompt="1"/>
          </p:nvPr>
        </p:nvSpPr>
        <p:spPr>
          <a:xfrm>
            <a:off x="1270000" y="838200"/>
            <a:ext cx="9652000" cy="1549400"/>
          </a:xfrm>
          <a:prstGeom prst="rect">
            <a:avLst/>
          </a:prstGeom>
        </p:spPr>
        <p:txBody>
          <a:bodyPr/>
          <a:lstStyle>
            <a:lvl1pPr algn="ctr">
              <a:defRPr>
                <a:gradFill flip="none" rotWithShape="1">
                  <a:gsLst>
                    <a:gs pos="0">
                      <a:schemeClr val="accent1">
                        <a:hueOff val="186192"/>
                        <a:satOff val="7243"/>
                        <a:lumOff val="-8570"/>
                      </a:schemeClr>
                    </a:gs>
                    <a:gs pos="100000">
                      <a:schemeClr val="accent4">
                        <a:hueOff val="-215169"/>
                        <a:satOff val="8018"/>
                        <a:lumOff val="-11596"/>
                      </a:schemeClr>
                    </a:gs>
                  </a:gsLst>
                  <a:lin ang="4200000" scaled="0"/>
                </a:gradFill>
              </a:defRPr>
            </a:lvl1pPr>
          </a:lstStyle>
          <a:p>
            <a:r>
              <a:t>Slide Title</a:t>
            </a:r>
          </a:p>
        </p:txBody>
      </p:sp>
      <p:sp>
        <p:nvSpPr>
          <p:cNvPr id="50"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51"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defTabSz="825500">
              <a:spcBef>
                <a:spcPts val="0"/>
              </a:spcBef>
              <a:buClrTx/>
              <a:buSzTx/>
              <a:buNone/>
              <a:defRPr sz="5400">
                <a:solidFill>
                  <a:srgbClr val="888888"/>
                </a:solidFill>
                <a:latin typeface="Graphik-Medium"/>
                <a:ea typeface="Graphik-Medium"/>
                <a:cs typeface="Graphik-Medium"/>
                <a:sym typeface="Graphik Medium"/>
              </a:defRPr>
            </a:lvl1pPr>
          </a:lstStyle>
          <a:p>
            <a:r>
              <a:t>Slide Subtitle</a:t>
            </a:r>
          </a:p>
        </p:txBody>
      </p:sp>
      <p:sp>
        <p:nvSpPr>
          <p:cNvPr id="52"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Live Video Small">
    <p:spTree>
      <p:nvGrpSpPr>
        <p:cNvPr id="1" name=""/>
        <p:cNvGrpSpPr/>
        <p:nvPr/>
      </p:nvGrpSpPr>
      <p:grpSpPr>
        <a:xfrm>
          <a:off x="0" y="0"/>
          <a:ext cx="0" cy="0"/>
          <a:chOff x="0" y="0"/>
          <a:chExt cx="0" cy="0"/>
        </a:xfrm>
      </p:grpSpPr>
      <p:sp>
        <p:nvSpPr>
          <p:cNvPr id="59" name="Slide Title"/>
          <p:cNvSpPr txBox="1">
            <a:spLocks noGrp="1"/>
          </p:cNvSpPr>
          <p:nvPr>
            <p:ph type="title" hasCustomPrompt="1"/>
          </p:nvPr>
        </p:nvSpPr>
        <p:spPr>
          <a:xfrm>
            <a:off x="1270000" y="838200"/>
            <a:ext cx="9652000" cy="1549400"/>
          </a:xfrm>
          <a:prstGeom prst="rect">
            <a:avLst/>
          </a:prstGeom>
        </p:spPr>
        <p:txBody>
          <a:bodyPr/>
          <a:lstStyle>
            <a:lvl1pPr algn="ctr">
              <a:defRPr>
                <a:gradFill flip="none" rotWithShape="1">
                  <a:gsLst>
                    <a:gs pos="0">
                      <a:schemeClr val="accent1">
                        <a:hueOff val="186192"/>
                        <a:satOff val="7243"/>
                        <a:lumOff val="-8570"/>
                      </a:schemeClr>
                    </a:gs>
                    <a:gs pos="100000">
                      <a:schemeClr val="accent4">
                        <a:hueOff val="-215169"/>
                        <a:satOff val="8018"/>
                        <a:lumOff val="-11596"/>
                      </a:schemeClr>
                    </a:gs>
                  </a:gsLst>
                  <a:lin ang="4200000" scaled="0"/>
                </a:gradFill>
              </a:defRPr>
            </a:lvl1pPr>
          </a:lstStyle>
          <a:p>
            <a:r>
              <a:t>Slide Title</a:t>
            </a:r>
          </a:p>
        </p:txBody>
      </p:sp>
      <p:sp>
        <p:nvSpPr>
          <p:cNvPr id="60"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1" name="Slide Subtitle"/>
          <p:cNvSpPr txBox="1">
            <a:spLocks noGrp="1"/>
          </p:cNvSpPr>
          <p:nvPr>
            <p:ph type="body" sz="quarter" idx="21" hasCustomPrompt="1"/>
          </p:nvPr>
        </p:nvSpPr>
        <p:spPr>
          <a:xfrm>
            <a:off x="1270000" y="2133600"/>
            <a:ext cx="9652000" cy="1016000"/>
          </a:xfrm>
          <a:prstGeom prst="rect">
            <a:avLst/>
          </a:prstGeom>
        </p:spPr>
        <p:txBody>
          <a:bodyPr/>
          <a:lstStyle>
            <a:lvl1pPr marL="0" indent="0" defTabSz="825500">
              <a:spcBef>
                <a:spcPts val="0"/>
              </a:spcBef>
              <a:buClrTx/>
              <a:buSzTx/>
              <a:buNone/>
              <a:defRPr sz="5400">
                <a:solidFill>
                  <a:srgbClr val="888888"/>
                </a:solidFill>
                <a:latin typeface="Graphik-Medium"/>
                <a:ea typeface="Graphik-Medium"/>
                <a:cs typeface="Graphik-Medium"/>
                <a:sym typeface="Graphik Medium"/>
              </a:defRPr>
            </a:lvl1pPr>
          </a:lstStyle>
          <a:p>
            <a:r>
              <a:t>Slide Subtitle</a:t>
            </a:r>
          </a:p>
        </p:txBody>
      </p:sp>
      <p:sp>
        <p:nvSpPr>
          <p:cNvPr id="62"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Live Video Large">
    <p:spTree>
      <p:nvGrpSpPr>
        <p:cNvPr id="1" name=""/>
        <p:cNvGrpSpPr/>
        <p:nvPr/>
      </p:nvGrpSpPr>
      <p:grpSpPr>
        <a:xfrm>
          <a:off x="0" y="0"/>
          <a:ext cx="0" cy="0"/>
          <a:chOff x="0" y="0"/>
          <a:chExt cx="0" cy="0"/>
        </a:xfrm>
      </p:grpSpPr>
      <p:sp>
        <p:nvSpPr>
          <p:cNvPr id="69" name="Slide Title"/>
          <p:cNvSpPr txBox="1">
            <a:spLocks noGrp="1"/>
          </p:cNvSpPr>
          <p:nvPr>
            <p:ph type="title" hasCustomPrompt="1"/>
          </p:nvPr>
        </p:nvSpPr>
        <p:spPr>
          <a:xfrm>
            <a:off x="1270000" y="838200"/>
            <a:ext cx="9652000" cy="1549400"/>
          </a:xfrm>
          <a:prstGeom prst="rect">
            <a:avLst/>
          </a:prstGeom>
        </p:spPr>
        <p:txBody>
          <a:bodyPr/>
          <a:lstStyle>
            <a:lvl1pPr algn="ctr">
              <a:defRPr>
                <a:gradFill flip="none" rotWithShape="1">
                  <a:gsLst>
                    <a:gs pos="0">
                      <a:schemeClr val="accent1">
                        <a:hueOff val="186192"/>
                        <a:satOff val="7243"/>
                        <a:lumOff val="-8570"/>
                      </a:schemeClr>
                    </a:gs>
                    <a:gs pos="100000">
                      <a:schemeClr val="accent4">
                        <a:hueOff val="-215169"/>
                        <a:satOff val="8018"/>
                        <a:lumOff val="-11596"/>
                      </a:schemeClr>
                    </a:gs>
                  </a:gsLst>
                  <a:lin ang="4200000" scaled="0"/>
                </a:gradFill>
              </a:defRPr>
            </a:lvl1pPr>
          </a:lstStyle>
          <a:p>
            <a:r>
              <a:t>Slide Title</a:t>
            </a:r>
          </a:p>
        </p:txBody>
      </p:sp>
      <p:sp>
        <p:nvSpPr>
          <p:cNvPr id="70"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71" name="Slide Subtitle"/>
          <p:cNvSpPr txBox="1">
            <a:spLocks noGrp="1"/>
          </p:cNvSpPr>
          <p:nvPr>
            <p:ph type="body" sz="quarter" idx="21" hasCustomPrompt="1"/>
          </p:nvPr>
        </p:nvSpPr>
        <p:spPr>
          <a:xfrm>
            <a:off x="1270000" y="2133600"/>
            <a:ext cx="9652000" cy="1016000"/>
          </a:xfrm>
          <a:prstGeom prst="rect">
            <a:avLst/>
          </a:prstGeom>
        </p:spPr>
        <p:txBody>
          <a:bodyPr/>
          <a:lstStyle>
            <a:lvl1pPr marL="0" indent="0" defTabSz="825500">
              <a:spcBef>
                <a:spcPts val="0"/>
              </a:spcBef>
              <a:buClrTx/>
              <a:buSzTx/>
              <a:buNone/>
              <a:defRPr sz="5400">
                <a:solidFill>
                  <a:srgbClr val="888888"/>
                </a:solidFill>
                <a:latin typeface="Graphik-Medium"/>
                <a:ea typeface="Graphik-Medium"/>
                <a:cs typeface="Graphik-Medium"/>
                <a:sym typeface="Graphik Medium"/>
              </a:defRPr>
            </a:lvl1pPr>
          </a:lstStyle>
          <a:p>
            <a:r>
              <a:t>Slide Subtitle</a:t>
            </a:r>
          </a:p>
        </p:txBody>
      </p:sp>
      <p:sp>
        <p:nvSpPr>
          <p:cNvPr id="72"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sp>
        <p:nvSpPr>
          <p:cNvPr id="89" name="Body Level One…"/>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5pPr>
          </a:lstStyle>
          <a:p>
            <a:r>
              <a:t>Statement</a:t>
            </a:r>
          </a:p>
          <a:p>
            <a:pPr lvl="1"/>
            <a:endParaRPr/>
          </a:p>
          <a:p>
            <a:pPr lvl="2"/>
            <a:endParaRPr/>
          </a:p>
          <a:p>
            <a:pPr lvl="3"/>
            <a:endParaRPr/>
          </a:p>
          <a:p>
            <a:pPr lvl="4"/>
            <a:endParaRPr/>
          </a:p>
        </p:txBody>
      </p:sp>
      <p:sp>
        <p:nvSpPr>
          <p:cNvPr id="90"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ig Fact">
    <p:spTree>
      <p:nvGrpSpPr>
        <p:cNvPr id="1" name=""/>
        <p:cNvGrpSpPr/>
        <p:nvPr/>
      </p:nvGrpSpPr>
      <p:grpSpPr>
        <a:xfrm>
          <a:off x="0" y="0"/>
          <a:ext cx="0" cy="0"/>
          <a:chOff x="0" y="0"/>
          <a:chExt cx="0" cy="0"/>
        </a:xfrm>
      </p:grpSpPr>
      <p:sp>
        <p:nvSpPr>
          <p:cNvPr id="97" name="Body Level One…"/>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98" name="Fact information"/>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Medium"/>
                <a:ea typeface="Graphik-Medium"/>
                <a:cs typeface="Graphik-Medium"/>
                <a:sym typeface="Graphik Medium"/>
              </a:defRPr>
            </a:lvl1pPr>
          </a:lstStyle>
          <a:p>
            <a:r>
              <a:t>Fact information</a:t>
            </a:r>
          </a:p>
        </p:txBody>
      </p:sp>
      <p:sp>
        <p:nvSpPr>
          <p:cNvPr id="99" name="Slide Number"/>
          <p:cNvSpPr txBox="1">
            <a:spLocks noGrp="1"/>
          </p:cNvSpPr>
          <p:nvPr>
            <p:ph type="sldNum" sz="quarter" idx="2"/>
          </p:nvPr>
        </p:nvSpPr>
        <p:spPr>
          <a:xfrm>
            <a:off x="11715749" y="13017881"/>
            <a:ext cx="469901" cy="530226"/>
          </a:xfrm>
          <a:prstGeom prst="rect">
            <a:avLst/>
          </a:prstGeom>
        </p:spPr>
        <p:txBody>
          <a:bodyPr wrap="none" anchor="b"/>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Slide Title</a:t>
            </a:r>
          </a:p>
        </p:txBody>
      </p:sp>
      <p:sp>
        <p:nvSpPr>
          <p:cNvPr id="3" name="#RWC2024"/>
          <p:cNvSpPr txBox="1"/>
          <p:nvPr/>
        </p:nvSpPr>
        <p:spPr>
          <a:xfrm>
            <a:off x="1270000" y="12698453"/>
            <a:ext cx="9144000" cy="694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defTabSz="825500">
              <a:spcBef>
                <a:spcPts val="0"/>
              </a:spcBef>
              <a:defRPr sz="2500">
                <a:solidFill>
                  <a:srgbClr val="929292"/>
                </a:solidFill>
                <a:latin typeface="Graphik-Medium"/>
                <a:ea typeface="Graphik-Medium"/>
                <a:cs typeface="Graphik-Medium"/>
                <a:sym typeface="Graphik Medium"/>
              </a:defRPr>
            </a:lvl1pPr>
          </a:lstStyle>
          <a:p>
            <a:r>
              <a:t>#RWC2024</a:t>
            </a:r>
          </a:p>
        </p:txBody>
      </p:sp>
      <p:sp>
        <p:nvSpPr>
          <p:cNvPr id="4" name="Slide Number"/>
          <p:cNvSpPr txBox="1">
            <a:spLocks noGrp="1"/>
          </p:cNvSpPr>
          <p:nvPr>
            <p:ph type="sldNum" sz="quarter" idx="2"/>
          </p:nvPr>
        </p:nvSpPr>
        <p:spPr>
          <a:xfrm>
            <a:off x="13970000" y="12780368"/>
            <a:ext cx="9144000" cy="530226"/>
          </a:xfrm>
          <a:prstGeom prst="rect">
            <a:avLst/>
          </a:prstGeom>
          <a:ln w="12700">
            <a:miter lim="400000"/>
          </a:ln>
        </p:spPr>
        <p:txBody>
          <a:bodyPr lIns="50800" tIns="50800" rIns="50800" bIns="50800" anchor="ctr">
            <a:spAutoFit/>
          </a:bodyPr>
          <a:lstStyle>
            <a:lvl1pPr algn="r" defTabSz="825500">
              <a:spcBef>
                <a:spcPts val="0"/>
              </a:spcBef>
              <a:defRPr sz="2500">
                <a:solidFill>
                  <a:srgbClr val="929292"/>
                </a:solidFill>
                <a:latin typeface="Graphik-Medium"/>
                <a:ea typeface="Graphik-Medium"/>
                <a:cs typeface="Graphik-Medium"/>
                <a:sym typeface="Graphik Medium"/>
              </a:defRPr>
            </a:lvl1pPr>
          </a:lstStyle>
          <a:p>
            <a:fld id="{86CB4B4D-7CA3-9044-876B-883B54F8677D}" type="slidenum">
              <a:t>‹#›</a:t>
            </a:fld>
            <a:endParaRPr/>
          </a:p>
        </p:txBody>
      </p:sp>
      <p:sp>
        <p:nvSpPr>
          <p:cNvPr id="5" name="Body Level One…"/>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1pPr>
      <a:lvl2pPr marL="0" marR="0" indent="457200" algn="l"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2pPr>
      <a:lvl3pPr marL="0" marR="0" indent="914400" algn="l"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3pPr>
      <a:lvl4pPr marL="0" marR="0" indent="1371600" algn="l"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4pPr>
      <a:lvl5pPr marL="0" marR="0" indent="1828800" algn="l"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5pPr>
      <a:lvl6pPr marL="0" marR="0" indent="2286000" algn="l"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6pPr>
      <a:lvl7pPr marL="0" marR="0" indent="2743200" algn="l"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7pPr>
      <a:lvl8pPr marL="0" marR="0" indent="3200400" algn="l"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8pPr>
      <a:lvl9pPr marL="0" marR="0" indent="3657600" algn="l"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9pPr>
    </p:titleStyle>
    <p:bodyStyle>
      <a:lvl1pPr marL="753533" marR="0" indent="-372533" algn="l" defTabSz="2438400" rtl="0" latinLnBrk="0">
        <a:lnSpc>
          <a:spcPct val="100000"/>
        </a:lnSpc>
        <a:spcBef>
          <a:spcPts val="800"/>
        </a:spcBef>
        <a:spcAft>
          <a:spcPts val="0"/>
        </a:spcAft>
        <a:buClr>
          <a:srgbClr val="000000"/>
        </a:buClr>
        <a:buSzPct val="100000"/>
        <a:buFontTx/>
        <a:buChar char="•"/>
        <a:tabLst/>
        <a:defRPr sz="3200" b="0" i="0" u="none" strike="noStrike" cap="none" spc="0" baseline="0">
          <a:solidFill>
            <a:srgbClr val="000000"/>
          </a:solidFill>
          <a:uFillTx/>
          <a:latin typeface="Graphik"/>
          <a:ea typeface="Graphik"/>
          <a:cs typeface="Graphik"/>
          <a:sym typeface="Graphik"/>
        </a:defRPr>
      </a:lvl1pPr>
      <a:lvl2pPr marL="931333" marR="0" indent="-372533" algn="l" defTabSz="2438400" rtl="0" latinLnBrk="0">
        <a:lnSpc>
          <a:spcPct val="100000"/>
        </a:lnSpc>
        <a:spcBef>
          <a:spcPts val="800"/>
        </a:spcBef>
        <a:spcAft>
          <a:spcPts val="0"/>
        </a:spcAft>
        <a:buClr>
          <a:srgbClr val="000000"/>
        </a:buClr>
        <a:buSzPct val="100000"/>
        <a:buFontTx/>
        <a:buChar char="•"/>
        <a:tabLst/>
        <a:defRPr sz="3200" b="0" i="0" u="none" strike="noStrike" cap="none" spc="0" baseline="0">
          <a:solidFill>
            <a:srgbClr val="000000"/>
          </a:solidFill>
          <a:uFillTx/>
          <a:latin typeface="Graphik"/>
          <a:ea typeface="Graphik"/>
          <a:cs typeface="Graphik"/>
          <a:sym typeface="Graphik"/>
        </a:defRPr>
      </a:lvl2pPr>
      <a:lvl3pPr marL="1490133" marR="0" indent="-372533" algn="l" defTabSz="2438400" rtl="0" latinLnBrk="0">
        <a:lnSpc>
          <a:spcPct val="100000"/>
        </a:lnSpc>
        <a:spcBef>
          <a:spcPts val="800"/>
        </a:spcBef>
        <a:spcAft>
          <a:spcPts val="0"/>
        </a:spcAft>
        <a:buClr>
          <a:srgbClr val="000000"/>
        </a:buClr>
        <a:buSzPct val="100000"/>
        <a:buFontTx/>
        <a:buChar char="•"/>
        <a:tabLst/>
        <a:defRPr sz="3200" b="0" i="0" u="none" strike="noStrike" cap="none" spc="0" baseline="0">
          <a:solidFill>
            <a:srgbClr val="000000"/>
          </a:solidFill>
          <a:uFillTx/>
          <a:latin typeface="Graphik"/>
          <a:ea typeface="Graphik"/>
          <a:cs typeface="Graphik"/>
          <a:sym typeface="Graphik"/>
        </a:defRPr>
      </a:lvl3pPr>
      <a:lvl4pPr marL="2048933" marR="0" indent="-372533" algn="l" defTabSz="2438400" rtl="0" latinLnBrk="0">
        <a:lnSpc>
          <a:spcPct val="100000"/>
        </a:lnSpc>
        <a:spcBef>
          <a:spcPts val="800"/>
        </a:spcBef>
        <a:spcAft>
          <a:spcPts val="0"/>
        </a:spcAft>
        <a:buClr>
          <a:srgbClr val="000000"/>
        </a:buClr>
        <a:buSzPct val="100000"/>
        <a:buFontTx/>
        <a:buChar char="•"/>
        <a:tabLst/>
        <a:defRPr sz="3200" b="0" i="0" u="none" strike="noStrike" cap="none" spc="0" baseline="0">
          <a:solidFill>
            <a:srgbClr val="000000"/>
          </a:solidFill>
          <a:uFillTx/>
          <a:latin typeface="Graphik"/>
          <a:ea typeface="Graphik"/>
          <a:cs typeface="Graphik"/>
          <a:sym typeface="Graphik"/>
        </a:defRPr>
      </a:lvl4pPr>
      <a:lvl5pPr marL="2607733" marR="0" indent="-372533" algn="l" defTabSz="2438400" rtl="0" latinLnBrk="0">
        <a:lnSpc>
          <a:spcPct val="100000"/>
        </a:lnSpc>
        <a:spcBef>
          <a:spcPts val="800"/>
        </a:spcBef>
        <a:spcAft>
          <a:spcPts val="0"/>
        </a:spcAft>
        <a:buClr>
          <a:srgbClr val="000000"/>
        </a:buClr>
        <a:buSzPct val="100000"/>
        <a:buFontTx/>
        <a:buChar char="•"/>
        <a:tabLst/>
        <a:defRPr sz="3200" b="0" i="0" u="none" strike="noStrike" cap="none" spc="0" baseline="0">
          <a:solidFill>
            <a:srgbClr val="000000"/>
          </a:solidFill>
          <a:uFillTx/>
          <a:latin typeface="Graphik"/>
          <a:ea typeface="Graphik"/>
          <a:cs typeface="Graphik"/>
          <a:sym typeface="Graphik"/>
        </a:defRPr>
      </a:lvl5pPr>
      <a:lvl6pPr marL="3166533" marR="0" indent="-372533" algn="l" defTabSz="2438400" rtl="0" latinLnBrk="0">
        <a:lnSpc>
          <a:spcPct val="100000"/>
        </a:lnSpc>
        <a:spcBef>
          <a:spcPts val="800"/>
        </a:spcBef>
        <a:spcAft>
          <a:spcPts val="0"/>
        </a:spcAft>
        <a:buClr>
          <a:srgbClr val="000000"/>
        </a:buClr>
        <a:buSzPct val="100000"/>
        <a:buFontTx/>
        <a:buChar char="•"/>
        <a:tabLst/>
        <a:defRPr sz="3200" b="0" i="0" u="none" strike="noStrike" cap="none" spc="0" baseline="0">
          <a:solidFill>
            <a:srgbClr val="000000"/>
          </a:solidFill>
          <a:uFillTx/>
          <a:latin typeface="Graphik"/>
          <a:ea typeface="Graphik"/>
          <a:cs typeface="Graphik"/>
          <a:sym typeface="Graphik"/>
        </a:defRPr>
      </a:lvl6pPr>
      <a:lvl7pPr marL="3725333" marR="0" indent="-372533" algn="l" defTabSz="2438400" rtl="0" latinLnBrk="0">
        <a:lnSpc>
          <a:spcPct val="100000"/>
        </a:lnSpc>
        <a:spcBef>
          <a:spcPts val="800"/>
        </a:spcBef>
        <a:spcAft>
          <a:spcPts val="0"/>
        </a:spcAft>
        <a:buClr>
          <a:srgbClr val="000000"/>
        </a:buClr>
        <a:buSzPct val="100000"/>
        <a:buFontTx/>
        <a:buChar char="•"/>
        <a:tabLst/>
        <a:defRPr sz="3200" b="0" i="0" u="none" strike="noStrike" cap="none" spc="0" baseline="0">
          <a:solidFill>
            <a:srgbClr val="000000"/>
          </a:solidFill>
          <a:uFillTx/>
          <a:latin typeface="Graphik"/>
          <a:ea typeface="Graphik"/>
          <a:cs typeface="Graphik"/>
          <a:sym typeface="Graphik"/>
        </a:defRPr>
      </a:lvl7pPr>
      <a:lvl8pPr marL="4284133" marR="0" indent="-372533" algn="l" defTabSz="2438400" rtl="0" latinLnBrk="0">
        <a:lnSpc>
          <a:spcPct val="100000"/>
        </a:lnSpc>
        <a:spcBef>
          <a:spcPts val="800"/>
        </a:spcBef>
        <a:spcAft>
          <a:spcPts val="0"/>
        </a:spcAft>
        <a:buClr>
          <a:srgbClr val="000000"/>
        </a:buClr>
        <a:buSzPct val="100000"/>
        <a:buFontTx/>
        <a:buChar char="•"/>
        <a:tabLst/>
        <a:defRPr sz="3200" b="0" i="0" u="none" strike="noStrike" cap="none" spc="0" baseline="0">
          <a:solidFill>
            <a:srgbClr val="000000"/>
          </a:solidFill>
          <a:uFillTx/>
          <a:latin typeface="Graphik"/>
          <a:ea typeface="Graphik"/>
          <a:cs typeface="Graphik"/>
          <a:sym typeface="Graphik"/>
        </a:defRPr>
      </a:lvl8pPr>
      <a:lvl9pPr marL="4842933" marR="0" indent="-372533" algn="l" defTabSz="2438400" rtl="0" latinLnBrk="0">
        <a:lnSpc>
          <a:spcPct val="100000"/>
        </a:lnSpc>
        <a:spcBef>
          <a:spcPts val="800"/>
        </a:spcBef>
        <a:spcAft>
          <a:spcPts val="0"/>
        </a:spcAft>
        <a:buClr>
          <a:srgbClr val="000000"/>
        </a:buClr>
        <a:buSzPct val="100000"/>
        <a:buFontTx/>
        <a:buChar char="•"/>
        <a:tabLst/>
        <a:defRPr sz="3200" b="0" i="0" u="none" strike="noStrike" cap="none" spc="0" baseline="0">
          <a:solidFill>
            <a:srgbClr val="000000"/>
          </a:solidFill>
          <a:uFillTx/>
          <a:latin typeface="Graphik"/>
          <a:ea typeface="Graphik"/>
          <a:cs typeface="Graphik"/>
          <a:sym typeface="Graphik"/>
        </a:defRPr>
      </a:lvl9pPr>
    </p:bodyStyle>
    <p:otherStyle>
      <a:lvl1pPr marL="0" marR="0" indent="0" algn="r" defTabSz="8255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Graphik Medium"/>
        </a:defRPr>
      </a:lvl1pPr>
      <a:lvl2pPr marL="0" marR="0" indent="457200" algn="r" defTabSz="8255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Graphik Medium"/>
        </a:defRPr>
      </a:lvl2pPr>
      <a:lvl3pPr marL="0" marR="0" indent="914400" algn="r" defTabSz="8255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Graphik Medium"/>
        </a:defRPr>
      </a:lvl3pPr>
      <a:lvl4pPr marL="0" marR="0" indent="1371600" algn="r" defTabSz="8255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Graphik Medium"/>
        </a:defRPr>
      </a:lvl4pPr>
      <a:lvl5pPr marL="0" marR="0" indent="1828800" algn="r" defTabSz="8255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Graphik Medium"/>
        </a:defRPr>
      </a:lvl5pPr>
      <a:lvl6pPr marL="0" marR="0" indent="2286000" algn="r" defTabSz="8255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Graphik Medium"/>
        </a:defRPr>
      </a:lvl6pPr>
      <a:lvl7pPr marL="0" marR="0" indent="2743200" algn="r" defTabSz="8255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Graphik Medium"/>
        </a:defRPr>
      </a:lvl7pPr>
      <a:lvl8pPr marL="0" marR="0" indent="3200400" algn="r" defTabSz="8255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Graphik Medium"/>
        </a:defRPr>
      </a:lvl8pPr>
      <a:lvl9pPr marL="0" marR="0" indent="3657600" algn="r" defTabSz="8255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Graphik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9.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20.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1.png"/><Relationship Id="rId5" Type="http://schemas.openxmlformats.org/officeDocument/2006/relationships/image" Target="../media/image22.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6.png"/><Relationship Id="rId9" Type="http://schemas.openxmlformats.org/officeDocument/2006/relationships/image" Target="../media/image29.png"/><Relationship Id="rId1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5.png"/><Relationship Id="rId7" Type="http://schemas.openxmlformats.org/officeDocument/2006/relationships/image" Target="../media/image24.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22.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42.png"/><Relationship Id="rId5" Type="http://schemas.openxmlformats.org/officeDocument/2006/relationships/image" Target="../media/image22.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8.png"/><Relationship Id="rId9" Type="http://schemas.openxmlformats.org/officeDocument/2006/relationships/image" Target="../media/image40.png"/><Relationship Id="rId14" Type="http://schemas.openxmlformats.org/officeDocument/2006/relationships/image" Target="../media/image45.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9.png"/><Relationship Id="rId18" Type="http://schemas.openxmlformats.org/officeDocument/2006/relationships/image" Target="../media/image55.png"/><Relationship Id="rId26" Type="http://schemas.openxmlformats.org/officeDocument/2006/relationships/image" Target="../media/image48.png"/><Relationship Id="rId3" Type="http://schemas.openxmlformats.org/officeDocument/2006/relationships/image" Target="../media/image25.png"/><Relationship Id="rId21" Type="http://schemas.openxmlformats.org/officeDocument/2006/relationships/image" Target="../media/image58.png"/><Relationship Id="rId7" Type="http://schemas.openxmlformats.org/officeDocument/2006/relationships/image" Target="../media/image24.png"/><Relationship Id="rId12" Type="http://schemas.openxmlformats.org/officeDocument/2006/relationships/image" Target="../media/image53.png"/><Relationship Id="rId17" Type="http://schemas.openxmlformats.org/officeDocument/2006/relationships/image" Target="../media/image54.png"/><Relationship Id="rId25" Type="http://schemas.openxmlformats.org/officeDocument/2006/relationships/image" Target="../media/image46.png"/><Relationship Id="rId2" Type="http://schemas.openxmlformats.org/officeDocument/2006/relationships/notesSlide" Target="../notesSlides/notesSlide23.xml"/><Relationship Id="rId16" Type="http://schemas.openxmlformats.org/officeDocument/2006/relationships/image" Target="../media/image42.png"/><Relationship Id="rId20" Type="http://schemas.openxmlformats.org/officeDocument/2006/relationships/image" Target="../media/image57.png"/><Relationship Id="rId29"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2.png"/><Relationship Id="rId24" Type="http://schemas.openxmlformats.org/officeDocument/2006/relationships/image" Target="../media/image45.png"/><Relationship Id="rId5" Type="http://schemas.openxmlformats.org/officeDocument/2006/relationships/image" Target="../media/image22.png"/><Relationship Id="rId15" Type="http://schemas.openxmlformats.org/officeDocument/2006/relationships/image" Target="../media/image41.png"/><Relationship Id="rId23" Type="http://schemas.openxmlformats.org/officeDocument/2006/relationships/image" Target="../media/image44.png"/><Relationship Id="rId28" Type="http://schemas.openxmlformats.org/officeDocument/2006/relationships/image" Target="../media/image50.png"/><Relationship Id="rId10" Type="http://schemas.openxmlformats.org/officeDocument/2006/relationships/image" Target="../media/image51.png"/><Relationship Id="rId19" Type="http://schemas.openxmlformats.org/officeDocument/2006/relationships/image" Target="../media/image56.png"/><Relationship Id="rId4" Type="http://schemas.openxmlformats.org/officeDocument/2006/relationships/image" Target="../media/image38.png"/><Relationship Id="rId9" Type="http://schemas.openxmlformats.org/officeDocument/2006/relationships/image" Target="../media/image28.png"/><Relationship Id="rId14" Type="http://schemas.openxmlformats.org/officeDocument/2006/relationships/image" Target="../media/image40.png"/><Relationship Id="rId22" Type="http://schemas.openxmlformats.org/officeDocument/2006/relationships/image" Target="../media/image43.png"/><Relationship Id="rId27"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9.png"/><Relationship Id="rId18" Type="http://schemas.openxmlformats.org/officeDocument/2006/relationships/image" Target="../media/image55.png"/><Relationship Id="rId3" Type="http://schemas.openxmlformats.org/officeDocument/2006/relationships/image" Target="../media/image25.png"/><Relationship Id="rId21" Type="http://schemas.openxmlformats.org/officeDocument/2006/relationships/image" Target="../media/image58.png"/><Relationship Id="rId7" Type="http://schemas.openxmlformats.org/officeDocument/2006/relationships/image" Target="../media/image24.png"/><Relationship Id="rId12" Type="http://schemas.openxmlformats.org/officeDocument/2006/relationships/image" Target="../media/image53.png"/><Relationship Id="rId17" Type="http://schemas.openxmlformats.org/officeDocument/2006/relationships/image" Target="../media/image54.png"/><Relationship Id="rId2" Type="http://schemas.openxmlformats.org/officeDocument/2006/relationships/notesSlide" Target="../notesSlides/notesSlide24.xml"/><Relationship Id="rId16" Type="http://schemas.openxmlformats.org/officeDocument/2006/relationships/image" Target="../media/image42.png"/><Relationship Id="rId20"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2.png"/><Relationship Id="rId5" Type="http://schemas.openxmlformats.org/officeDocument/2006/relationships/image" Target="../media/image22.png"/><Relationship Id="rId15" Type="http://schemas.openxmlformats.org/officeDocument/2006/relationships/image" Target="../media/image41.png"/><Relationship Id="rId10" Type="http://schemas.openxmlformats.org/officeDocument/2006/relationships/image" Target="../media/image51.png"/><Relationship Id="rId19" Type="http://schemas.openxmlformats.org/officeDocument/2006/relationships/image" Target="../media/image56.png"/><Relationship Id="rId4" Type="http://schemas.openxmlformats.org/officeDocument/2006/relationships/image" Target="../media/image38.png"/><Relationship Id="rId9" Type="http://schemas.openxmlformats.org/officeDocument/2006/relationships/image" Target="../media/image28.png"/><Relationship Id="rId1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60.png"/><Relationship Id="rId21" Type="http://schemas.openxmlformats.org/officeDocument/2006/relationships/image" Target="../media/image78.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5" Type="http://schemas.openxmlformats.org/officeDocument/2006/relationships/image" Target="../media/image79.png"/><Relationship Id="rId2" Type="http://schemas.openxmlformats.org/officeDocument/2006/relationships/notesSlide" Target="../notesSlides/notesSlide29.xml"/><Relationship Id="rId16" Type="http://schemas.openxmlformats.org/officeDocument/2006/relationships/image" Target="../media/image73.png"/><Relationship Id="rId2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24" Type="http://schemas.openxmlformats.org/officeDocument/2006/relationships/image" Target="../media/image24.png"/><Relationship Id="rId5" Type="http://schemas.openxmlformats.org/officeDocument/2006/relationships/image" Target="../media/image62.png"/><Relationship Id="rId15" Type="http://schemas.openxmlformats.org/officeDocument/2006/relationships/image" Target="../media/image72.png"/><Relationship Id="rId23" Type="http://schemas.openxmlformats.org/officeDocument/2006/relationships/image" Target="../media/image23.png"/><Relationship Id="rId10" Type="http://schemas.openxmlformats.org/officeDocument/2006/relationships/image" Target="../media/image67.png"/><Relationship Id="rId19" Type="http://schemas.openxmlformats.org/officeDocument/2006/relationships/image" Target="../media/image76.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1.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Building…"/>
          <p:cNvSpPr txBox="1">
            <a:spLocks noGrp="1"/>
          </p:cNvSpPr>
          <p:nvPr>
            <p:ph type="ctrTitle"/>
          </p:nvPr>
        </p:nvSpPr>
        <p:spPr>
          <a:xfrm>
            <a:off x="1270000" y="2422517"/>
            <a:ext cx="21844000" cy="7098364"/>
          </a:xfrm>
          <a:prstGeom prst="rect">
            <a:avLst/>
          </a:prstGeom>
        </p:spPr>
        <p:txBody>
          <a:bodyPr/>
          <a:lstStyle/>
          <a:p>
            <a:r>
              <a:rPr dirty="0">
                <a:gradFill flip="none" rotWithShape="1">
                  <a:gsLst>
                    <a:gs pos="0">
                      <a:schemeClr val="accent4"/>
                    </a:gs>
                    <a:gs pos="100000">
                      <a:schemeClr val="accent5"/>
                    </a:gs>
                  </a:gsLst>
                  <a:lin ang="0" scaled="1"/>
                  <a:tileRect/>
                </a:gradFill>
              </a:rPr>
              <a:t>Building</a:t>
            </a:r>
          </a:p>
          <a:p>
            <a:r>
              <a:rPr dirty="0">
                <a:gradFill flip="none" rotWithShape="1">
                  <a:gsLst>
                    <a:gs pos="0">
                      <a:schemeClr val="accent4"/>
                    </a:gs>
                    <a:gs pos="100000">
                      <a:schemeClr val="accent5"/>
                    </a:gs>
                  </a:gsLst>
                  <a:lin ang="0" scaled="1"/>
                  <a:tileRect/>
                </a:gradFill>
              </a:rPr>
              <a:t>the Next Generation</a:t>
            </a:r>
          </a:p>
          <a:p>
            <a:r>
              <a:rPr dirty="0">
                <a:gradFill flip="none" rotWithShape="1">
                  <a:gsLst>
                    <a:gs pos="0">
                      <a:schemeClr val="accent4"/>
                    </a:gs>
                    <a:gs pos="100000">
                      <a:schemeClr val="accent5"/>
                    </a:gs>
                  </a:gsLst>
                  <a:lin ang="0" scaled="1"/>
                  <a:tileRect/>
                </a:gradFill>
              </a:rPr>
              <a:t>of Authenticated Encryption</a:t>
            </a:r>
          </a:p>
        </p:txBody>
      </p:sp>
      <p:sp>
        <p:nvSpPr>
          <p:cNvPr id="206" name="Mihir Bellare, Shay Gueron, Viet Tung Hoang, Julia Len, Sanketh Menda, and Thomas Ristenpart"/>
          <p:cNvSpPr txBox="1">
            <a:spLocks noGrp="1"/>
          </p:cNvSpPr>
          <p:nvPr>
            <p:ph type="subTitle" sz="quarter" idx="1"/>
          </p:nvPr>
        </p:nvSpPr>
        <p:spPr>
          <a:xfrm>
            <a:off x="1270000" y="9914326"/>
            <a:ext cx="21844000" cy="1147178"/>
          </a:xfrm>
          <a:prstGeom prst="rect">
            <a:avLst/>
          </a:prstGeom>
        </p:spPr>
        <p:txBody>
          <a:bodyPr anchor="ctr"/>
          <a:lstStyle>
            <a:lvl1pPr algn="l">
              <a:defRPr sz="3700">
                <a:solidFill>
                  <a:srgbClr val="929292"/>
                </a:solidFill>
              </a:defRPr>
            </a:lvl1pPr>
          </a:lstStyle>
          <a:p>
            <a:r>
              <a:t>Mihir Bellare, Shay Gueron, Viet Tung Hoang, Julia Len, Sanketh Menda, and Thomas Ristenpart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Authenticated Encryption"/>
          <p:cNvSpPr txBox="1">
            <a:spLocks noGrp="1"/>
          </p:cNvSpPr>
          <p:nvPr>
            <p:ph type="title"/>
          </p:nvPr>
        </p:nvSpPr>
        <p:spPr>
          <a:prstGeom prst="rect">
            <a:avLst/>
          </a:prstGeom>
        </p:spPr>
        <p:txBody>
          <a:bodyPr/>
          <a:lstStyle/>
          <a:p>
            <a:r>
              <a:rPr lang="en-US"/>
              <a:t>2 – Expanding security goals</a:t>
            </a:r>
            <a:endParaRPr/>
          </a:p>
        </p:txBody>
      </p:sp>
      <p:sp>
        <p:nvSpPr>
          <p:cNvPr id="2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213" name="Notebook"/>
          <p:cNvSpPr/>
          <p:nvPr/>
        </p:nvSpPr>
        <p:spPr>
          <a:xfrm>
            <a:off x="1295400" y="4549147"/>
            <a:ext cx="3607709" cy="2020907"/>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000000"/>
          </a:solidFill>
          <a:ln w="12700">
            <a:miter lim="400000"/>
          </a:ln>
        </p:spPr>
        <p:txBody>
          <a:bodyPr lIns="50800" tIns="50800" rIns="50800" bIns="50800" anchor="ctr"/>
          <a:lstStyle/>
          <a:p>
            <a:pPr algn="ctr" defTabSz="457200">
              <a:spcBef>
                <a:spcPts val="0"/>
              </a:spcBef>
              <a:defRPr>
                <a:solidFill>
                  <a:srgbClr val="FFFFFF"/>
                </a:solidFill>
                <a:latin typeface="Graphik-Medium"/>
                <a:ea typeface="Graphik-Medium"/>
                <a:cs typeface="Graphik-Medium"/>
                <a:sym typeface="Graphik Medium"/>
              </a:defRPr>
            </a:pPr>
            <a:endParaRPr/>
          </a:p>
        </p:txBody>
      </p:sp>
      <p:sp>
        <p:nvSpPr>
          <p:cNvPr id="214"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sp>
        <p:nvSpPr>
          <p:cNvPr id="215" name="Scheme AEAD…"/>
          <p:cNvSpPr txBox="1"/>
          <p:nvPr/>
        </p:nvSpPr>
        <p:spPr>
          <a:xfrm>
            <a:off x="5038655" y="4063032"/>
            <a:ext cx="2881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Scheme </a:t>
            </a:r>
            <a:r>
              <a:rPr>
                <a:latin typeface="Graphik-Medium"/>
                <a:ea typeface="Graphik-Medium"/>
                <a:cs typeface="Graphik-Medium"/>
                <a:sym typeface="Graphik Medium"/>
              </a:rPr>
              <a:t>AEAD</a:t>
            </a:r>
          </a:p>
          <a:p>
            <a:r>
              <a:t>Key </a:t>
            </a:r>
            <a:r>
              <a:rPr>
                <a:latin typeface="Graphik-Medium"/>
                <a:ea typeface="Graphik-Medium"/>
                <a:cs typeface="Graphik-Medium"/>
                <a:sym typeface="Graphik Medium"/>
              </a:rPr>
              <a:t>K</a:t>
            </a:r>
          </a:p>
        </p:txBody>
      </p:sp>
      <p:sp>
        <p:nvSpPr>
          <p:cNvPr id="216" name="Scheme AEAD…"/>
          <p:cNvSpPr txBox="1"/>
          <p:nvPr/>
        </p:nvSpPr>
        <p:spPr>
          <a:xfrm>
            <a:off x="14807975" y="4063032"/>
            <a:ext cx="3008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t>Scheme </a:t>
            </a:r>
            <a:r>
              <a:rPr>
                <a:latin typeface="Graphik-Medium"/>
                <a:ea typeface="Graphik-Medium"/>
                <a:cs typeface="Graphik-Medium"/>
                <a:sym typeface="Graphik Medium"/>
              </a:rPr>
              <a:t>AEAD</a:t>
            </a:r>
          </a:p>
          <a:p>
            <a:pPr indent="127000"/>
            <a:r>
              <a:t>Key </a:t>
            </a:r>
            <a:r>
              <a:rPr>
                <a:latin typeface="Graphik-Medium"/>
                <a:ea typeface="Graphik-Medium"/>
                <a:cs typeface="Graphik-Medium"/>
                <a:sym typeface="Graphik Medium"/>
              </a:rPr>
              <a:t>K</a:t>
            </a:r>
          </a:p>
        </p:txBody>
      </p:sp>
      <p:sp>
        <p:nvSpPr>
          <p:cNvPr id="218" name="N ‖ A ‖ C"/>
          <p:cNvSpPr txBox="1"/>
          <p:nvPr/>
        </p:nvSpPr>
        <p:spPr>
          <a:xfrm>
            <a:off x="11222100" y="4922808"/>
            <a:ext cx="1761999" cy="634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latin typeface="Graphik-Medium"/>
                <a:ea typeface="Graphik-Medium"/>
                <a:cs typeface="Graphik-Medium"/>
                <a:sym typeface="Graphik Medium"/>
              </a:rPr>
              <a:t>N </a:t>
            </a:r>
            <a:r>
              <a:t>‖ </a:t>
            </a:r>
            <a:r>
              <a:rPr>
                <a:latin typeface="Graphik-Medium"/>
                <a:ea typeface="Graphik-Medium"/>
                <a:cs typeface="Graphik-Medium"/>
                <a:sym typeface="Graphik Medium"/>
              </a:rPr>
              <a:t>A </a:t>
            </a:r>
            <a:r>
              <a:t>‖ </a:t>
            </a:r>
            <a:r>
              <a:rPr>
                <a:latin typeface="Graphik-Medium"/>
                <a:ea typeface="Graphik-Medium"/>
                <a:cs typeface="Graphik-Medium"/>
                <a:sym typeface="Graphik Medium"/>
              </a:rPr>
              <a:t>C</a:t>
            </a:r>
          </a:p>
        </p:txBody>
      </p:sp>
      <p:sp>
        <p:nvSpPr>
          <p:cNvPr id="221" name="Nonce N…"/>
          <p:cNvSpPr txBox="1"/>
          <p:nvPr/>
        </p:nvSpPr>
        <p:spPr>
          <a:xfrm>
            <a:off x="5041899" y="5336032"/>
            <a:ext cx="5102049" cy="253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Nonce </a:t>
            </a:r>
            <a:r>
              <a:rPr>
                <a:latin typeface="Graphik-Medium"/>
                <a:ea typeface="Graphik-Medium"/>
                <a:cs typeface="Graphik-Medium"/>
                <a:sym typeface="Graphik Medium"/>
              </a:rPr>
              <a:t>N</a:t>
            </a:r>
          </a:p>
          <a:p>
            <a:r>
              <a:t>Associated data </a:t>
            </a:r>
            <a:r>
              <a:rPr>
                <a:latin typeface="Graphik-Medium"/>
                <a:ea typeface="Graphik-Medium"/>
                <a:cs typeface="Graphik-Medium"/>
                <a:sym typeface="Graphik Medium"/>
              </a:rPr>
              <a:t>A</a:t>
            </a:r>
          </a:p>
          <a:p>
            <a:r>
              <a:t>Message </a:t>
            </a:r>
            <a:r>
              <a:rPr>
                <a:latin typeface="Graphik-Medium"/>
                <a:ea typeface="Graphik-Medium"/>
                <a:cs typeface="Graphik-Medium"/>
                <a:sym typeface="Graphik Medium"/>
              </a:rPr>
              <a:t>M</a:t>
            </a:r>
          </a:p>
          <a:p>
            <a:r>
              <a:rPr>
                <a:latin typeface="Graphik-Medium"/>
                <a:ea typeface="Graphik-Medium"/>
                <a:cs typeface="Graphik-Medium"/>
                <a:sym typeface="Graphik Medium"/>
              </a:rPr>
              <a:t>C</a:t>
            </a:r>
            <a:r>
              <a:t> ← </a:t>
            </a:r>
            <a:r>
              <a:rPr err="1">
                <a:latin typeface="Graphik-Medium"/>
                <a:ea typeface="Graphik-Medium"/>
                <a:cs typeface="Graphik-Medium"/>
                <a:sym typeface="Graphik Medium"/>
              </a:rPr>
              <a:t>AEAD</a:t>
            </a:r>
            <a:r>
              <a:rPr err="1"/>
              <a:t>.Enc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M</a:t>
            </a:r>
            <a:r>
              <a:t>)</a:t>
            </a:r>
          </a:p>
        </p:txBody>
      </p:sp>
      <p:sp>
        <p:nvSpPr>
          <p:cNvPr id="222" name="M ← AEAD.Dec(K, N, A, C)"/>
          <p:cNvSpPr txBox="1"/>
          <p:nvPr/>
        </p:nvSpPr>
        <p:spPr>
          <a:xfrm>
            <a:off x="14592300" y="6567931"/>
            <a:ext cx="5269688"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rPr>
                <a:latin typeface="Graphik-Medium"/>
                <a:ea typeface="Graphik-Medium"/>
                <a:cs typeface="Graphik-Medium"/>
                <a:sym typeface="Graphik Medium"/>
              </a:rPr>
              <a:t>M</a:t>
            </a:r>
            <a:r>
              <a:t> ← </a:t>
            </a:r>
            <a:r>
              <a:rPr err="1">
                <a:latin typeface="Graphik-Medium"/>
                <a:ea typeface="Graphik-Medium"/>
                <a:cs typeface="Graphik-Medium"/>
                <a:sym typeface="Graphik Medium"/>
              </a:rPr>
              <a:t>AEAD</a:t>
            </a:r>
            <a:r>
              <a:rPr err="1"/>
              <a:t>.Dec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C</a:t>
            </a:r>
            <a:r>
              <a:t>)</a:t>
            </a:r>
          </a:p>
        </p:txBody>
      </p:sp>
      <p:sp>
        <p:nvSpPr>
          <p:cNvPr id="225" name="Security Goals…"/>
          <p:cNvSpPr/>
          <p:nvPr/>
        </p:nvSpPr>
        <p:spPr>
          <a:xfrm>
            <a:off x="1339086" y="8284225"/>
            <a:ext cx="7772400" cy="3513766"/>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rPr dirty="0"/>
              <a:t>Security Goals</a:t>
            </a:r>
          </a:p>
          <a:p>
            <a:pPr marL="753533" indent="-372533" defTabSz="457200">
              <a:spcBef>
                <a:spcPts val="1000"/>
              </a:spcBef>
              <a:buClr>
                <a:srgbClr val="000000"/>
              </a:buClr>
              <a:buSzPct val="100000"/>
              <a:buChar char="•"/>
            </a:pPr>
            <a:r>
              <a:rPr dirty="0"/>
              <a:t>Confidentiality</a:t>
            </a:r>
          </a:p>
          <a:p>
            <a:pPr marL="753533" indent="-372533" defTabSz="457200">
              <a:spcBef>
                <a:spcPts val="0"/>
              </a:spcBef>
              <a:buClr>
                <a:srgbClr val="000000"/>
              </a:buClr>
              <a:buSzPct val="100000"/>
              <a:buChar char="•"/>
            </a:pPr>
            <a:r>
              <a:rPr dirty="0"/>
              <a:t>Authenticity</a:t>
            </a:r>
            <a:endParaRPr lang="en-US" dirty="0"/>
          </a:p>
          <a:p>
            <a:pPr marL="753533" indent="-372533" defTabSz="457200">
              <a:spcBef>
                <a:spcPts val="0"/>
              </a:spcBef>
              <a:buClr>
                <a:srgbClr val="000000"/>
              </a:buClr>
              <a:buSzPct val="100000"/>
              <a:buChar char="•"/>
              <a:defRPr>
                <a:solidFill>
                  <a:srgbClr val="A40800"/>
                </a:solidFill>
                <a:latin typeface="Graphik-Medium"/>
                <a:ea typeface="Graphik-Medium"/>
                <a:cs typeface="Graphik-Medium"/>
                <a:sym typeface="Graphik Medium"/>
              </a:defRPr>
            </a:pPr>
            <a:r>
              <a:rPr lang="en-US" dirty="0">
                <a:solidFill>
                  <a:schemeClr val="accent2"/>
                </a:solidFill>
              </a:rPr>
              <a:t>Nonce-misuse resistance</a:t>
            </a:r>
            <a:r>
              <a:rPr lang="en-US" dirty="0">
                <a:solidFill>
                  <a:schemeClr val="accent2"/>
                </a:solidFill>
                <a:latin typeface="GRAPHIK-LIGHT" panose="020B0403030202060203" pitchFamily="34" charset="77"/>
              </a:rPr>
              <a:t> </a:t>
            </a:r>
            <a:r>
              <a:rPr lang="en-US" sz="2700" dirty="0">
                <a:solidFill>
                  <a:srgbClr val="5E5E5E"/>
                </a:solidFill>
                <a:latin typeface="Graphik" panose="020B0503030202060203" pitchFamily="34" charset="77"/>
              </a:rPr>
              <a:t>[RS EC06]</a:t>
            </a:r>
          </a:p>
          <a:p>
            <a:pPr marL="753533" lvl="0" indent="-372533" defTabSz="457200">
              <a:spcBef>
                <a:spcPts val="0"/>
              </a:spcBef>
              <a:buClr>
                <a:srgbClr val="000000"/>
              </a:buClr>
              <a:buSzPct val="100000"/>
              <a:buFontTx/>
              <a:buChar char="•"/>
              <a:defRPr>
                <a:solidFill>
                  <a:srgbClr val="A40800"/>
                </a:solidFill>
                <a:latin typeface="Graphik-Medium"/>
                <a:ea typeface="Graphik-Medium"/>
                <a:cs typeface="Graphik-Medium"/>
                <a:sym typeface="Graphik Medium"/>
              </a:defRPr>
            </a:pPr>
            <a:r>
              <a:rPr lang="en-US" dirty="0">
                <a:solidFill>
                  <a:schemeClr val="accent2"/>
                </a:solidFill>
              </a:rPr>
              <a:t>Nonce hiding</a:t>
            </a:r>
            <a:r>
              <a:rPr lang="en-US" dirty="0">
                <a:solidFill>
                  <a:srgbClr val="E65050"/>
                </a:solidFill>
                <a:latin typeface="GRAPHIK-LIGHT" panose="020B0403030202060203" pitchFamily="34" charset="77"/>
                <a:sym typeface="Graphik Medium"/>
              </a:rPr>
              <a:t> </a:t>
            </a:r>
            <a:r>
              <a:rPr lang="en-US" sz="2700" dirty="0">
                <a:solidFill>
                  <a:srgbClr val="5E5E5E"/>
                </a:solidFill>
                <a:latin typeface="Graphik" panose="020B0503030202060203" pitchFamily="34" charset="77"/>
                <a:sym typeface="Graphik Medium"/>
              </a:rPr>
              <a:t>[BNT Crypto19]</a:t>
            </a:r>
            <a:endParaRPr lang="en-US" dirty="0">
              <a:solidFill>
                <a:schemeClr val="accent2"/>
              </a:solidFill>
            </a:endParaRPr>
          </a:p>
          <a:p>
            <a:pPr marL="753533" lvl="0" indent="-372533" defTabSz="457200">
              <a:spcBef>
                <a:spcPts val="0"/>
              </a:spcBef>
              <a:buClr>
                <a:srgbClr val="000000"/>
              </a:buClr>
              <a:buSzPct val="100000"/>
              <a:buFontTx/>
              <a:buChar char="•"/>
              <a:defRPr>
                <a:solidFill>
                  <a:srgbClr val="A40800"/>
                </a:solidFill>
                <a:latin typeface="Graphik-Medium"/>
                <a:ea typeface="Graphik-Medium"/>
                <a:cs typeface="Graphik-Medium"/>
                <a:sym typeface="Graphik Medium"/>
              </a:defRPr>
            </a:pPr>
            <a:r>
              <a:rPr lang="en-US" dirty="0">
                <a:solidFill>
                  <a:schemeClr val="accent2"/>
                </a:solidFill>
              </a:rPr>
              <a:t>Context commitment</a:t>
            </a:r>
            <a:r>
              <a:rPr lang="en-US" dirty="0">
                <a:solidFill>
                  <a:srgbClr val="E65050"/>
                </a:solidFill>
                <a:latin typeface="GRAPHIK-LIGHT" panose="020B0403030202060203" pitchFamily="34" charset="77"/>
                <a:sym typeface="Graphik Medium"/>
              </a:rPr>
              <a:t> </a:t>
            </a:r>
            <a:r>
              <a:rPr lang="en-US" sz="2700" dirty="0">
                <a:solidFill>
                  <a:srgbClr val="5E5E5E"/>
                </a:solidFill>
                <a:latin typeface="Graphik" panose="020B0503030202060203" pitchFamily="34" charset="77"/>
                <a:sym typeface="Graphik Medium"/>
              </a:rPr>
              <a:t>[BH EC22]</a:t>
            </a:r>
            <a:endParaRPr lang="en-US" dirty="0">
              <a:solidFill>
                <a:schemeClr val="accent2"/>
              </a:solidFill>
            </a:endParaRPr>
          </a:p>
        </p:txBody>
      </p:sp>
      <p:cxnSp>
        <p:nvCxnSpPr>
          <p:cNvPr id="3" name="Straight Arrow Connector 2">
            <a:extLst>
              <a:ext uri="{FF2B5EF4-FFF2-40B4-BE49-F238E27FC236}">
                <a16:creationId xmlns:a16="http://schemas.microsoft.com/office/drawing/2014/main" id="{4614A42A-6E0F-F5EF-C8BB-7040B55B53C2}"/>
              </a:ext>
            </a:extLst>
          </p:cNvPr>
          <p:cNvCxnSpPr>
            <a:cxnSpLocks/>
          </p:cNvCxnSpPr>
          <p:nvPr/>
        </p:nvCxnSpPr>
        <p:spPr>
          <a:xfrm>
            <a:off x="9144000" y="5557801"/>
            <a:ext cx="5663975" cy="492"/>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Oval">
            <a:extLst>
              <a:ext uri="{FF2B5EF4-FFF2-40B4-BE49-F238E27FC236}">
                <a16:creationId xmlns:a16="http://schemas.microsoft.com/office/drawing/2014/main" id="{CB8258F8-8118-4784-35AC-9A800B6ECDFD}"/>
              </a:ext>
            </a:extLst>
          </p:cNvPr>
          <p:cNvSpPr/>
          <p:nvPr/>
        </p:nvSpPr>
        <p:spPr>
          <a:xfrm>
            <a:off x="14240054" y="6242401"/>
            <a:ext cx="5943653" cy="1263477"/>
          </a:xfrm>
          <a:prstGeom prst="ellipse">
            <a:avLst/>
          </a:prstGeom>
          <a:ln w="114300">
            <a:solidFill>
              <a:schemeClr val="accent2"/>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0" name="Decryption should succeed under a single context (K, N, A).">
            <a:extLst>
              <a:ext uri="{FF2B5EF4-FFF2-40B4-BE49-F238E27FC236}">
                <a16:creationId xmlns:a16="http://schemas.microsoft.com/office/drawing/2014/main" id="{266B84FE-5DDC-297C-E10D-E5EBCB872C80}"/>
              </a:ext>
            </a:extLst>
          </p:cNvPr>
          <p:cNvSpPr/>
          <p:nvPr/>
        </p:nvSpPr>
        <p:spPr>
          <a:xfrm>
            <a:off x="10706100" y="7948968"/>
            <a:ext cx="8648700" cy="2108200"/>
          </a:xfrm>
          <a:prstGeom prst="roundRect">
            <a:avLst>
              <a:gd name="adj" fmla="val 9036"/>
            </a:avLst>
          </a:prstGeom>
          <a:solidFill>
            <a:schemeClr val="accent2">
              <a:lumMod val="20000"/>
              <a:lumOff val="80000"/>
            </a:schemeClr>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4000">
                <a:latin typeface="Graphik-Medium"/>
                <a:ea typeface="Graphik-Medium"/>
                <a:cs typeface="Graphik-Medium"/>
                <a:sym typeface="Graphik Medium"/>
              </a:defRPr>
            </a:lvl1pPr>
          </a:lstStyle>
          <a:p>
            <a:r>
              <a:rPr lang="en-US"/>
              <a:t>Decryption may succeed under different contexts (K, N, A)</a:t>
            </a:r>
            <a:endParaRPr/>
          </a:p>
        </p:txBody>
      </p:sp>
      <p:sp>
        <p:nvSpPr>
          <p:cNvPr id="11" name="Real world attacks:…">
            <a:extLst>
              <a:ext uri="{FF2B5EF4-FFF2-40B4-BE49-F238E27FC236}">
                <a16:creationId xmlns:a16="http://schemas.microsoft.com/office/drawing/2014/main" id="{3DC88821-F146-D26C-85D3-3A418ADB2208}"/>
              </a:ext>
            </a:extLst>
          </p:cNvPr>
          <p:cNvSpPr txBox="1"/>
          <p:nvPr/>
        </p:nvSpPr>
        <p:spPr>
          <a:xfrm>
            <a:off x="9829588" y="10280170"/>
            <a:ext cx="13627100" cy="1779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chorCtr="0">
            <a:spAutoFit/>
          </a:bodyPr>
          <a:lstStyle/>
          <a:p>
            <a:pPr indent="228600" defTabSz="457200">
              <a:spcBef>
                <a:spcPts val="0"/>
              </a:spcBef>
              <a:spcAft>
                <a:spcPts val="600"/>
              </a:spcAft>
              <a:defRPr sz="3500" b="1"/>
            </a:pPr>
            <a:r>
              <a:rPr lang="en-US">
                <a:latin typeface="GRAPHIK-MEDIUM" panose="020B0503030202060203" pitchFamily="34" charset="77"/>
              </a:rPr>
              <a:t>Real world attacks:</a:t>
            </a:r>
          </a:p>
          <a:p>
            <a:pPr marL="753533" marR="0" lvl="0" indent="-372533" algn="l" defTabSz="457200" rtl="0" eaLnBrk="1" fontAlgn="auto" latinLnBrk="0" hangingPunct="0">
              <a:lnSpc>
                <a:spcPct val="100000"/>
              </a:lnSpc>
              <a:spcBef>
                <a:spcPts val="0"/>
              </a:spcBef>
              <a:spcAft>
                <a:spcPts val="600"/>
              </a:spcAft>
              <a:buClr>
                <a:srgbClr val="000000"/>
              </a:buClr>
              <a:buSzPct val="100000"/>
              <a:buFontTx/>
              <a:buChar char="•"/>
              <a:tabLst/>
              <a:defRPr/>
            </a:pPr>
            <a:r>
              <a:rPr kumimoji="0" lang="en-US" sz="3200" b="0" i="0" u="none" strike="noStrike" kern="0" cap="none" spc="0" normalizeH="0" baseline="0" noProof="0">
                <a:ln>
                  <a:noFill/>
                </a:ln>
                <a:solidFill>
                  <a:srgbClr val="000000"/>
                </a:solidFill>
                <a:effectLst/>
                <a:uLnTx/>
                <a:uFillTx/>
                <a:latin typeface="Graphik"/>
                <a:sym typeface="Graphik"/>
              </a:rPr>
              <a:t>Abuse reporting in Facebook Messenger </a:t>
            </a:r>
            <a:r>
              <a:rPr kumimoji="0" lang="en-US" sz="2700" b="0" i="0" u="none" strike="noStrike" kern="0" cap="none" spc="0" normalizeH="0" baseline="0" noProof="0">
                <a:ln>
                  <a:noFill/>
                </a:ln>
                <a:solidFill>
                  <a:srgbClr val="5E5E5E"/>
                </a:solidFill>
                <a:effectLst/>
                <a:uLnTx/>
                <a:uFillTx/>
                <a:latin typeface="Graphik"/>
                <a:sym typeface="Graphik"/>
              </a:rPr>
              <a:t>[DGRW CRYPTO'18]</a:t>
            </a:r>
            <a:endParaRPr kumimoji="0" lang="en-US" sz="2700" b="0" i="0" u="none" strike="noStrike" kern="0" cap="none" spc="0" normalizeH="0" baseline="0" noProof="0">
              <a:ln>
                <a:noFill/>
              </a:ln>
              <a:solidFill>
                <a:srgbClr val="929292"/>
              </a:solidFill>
              <a:effectLst/>
              <a:uLnTx/>
              <a:uFillTx/>
              <a:latin typeface="Graphik"/>
              <a:sym typeface="Graphik"/>
            </a:endParaRPr>
          </a:p>
          <a:p>
            <a:pPr marL="753533" marR="0" lvl="0" indent="-372533" algn="l" defTabSz="457200" rtl="0" eaLnBrk="1" fontAlgn="auto" latinLnBrk="0" hangingPunct="0">
              <a:lnSpc>
                <a:spcPct val="100000"/>
              </a:lnSpc>
              <a:spcBef>
                <a:spcPts val="0"/>
              </a:spcBef>
              <a:spcAft>
                <a:spcPts val="600"/>
              </a:spcAft>
              <a:buClr>
                <a:srgbClr val="000000"/>
              </a:buClr>
              <a:buSzPct val="100000"/>
              <a:buFontTx/>
              <a:buChar char="•"/>
              <a:tabLst/>
              <a:defRPr/>
            </a:pPr>
            <a:r>
              <a:rPr kumimoji="0" lang="en-US" sz="3200" b="0" i="0" u="none" strike="noStrike" kern="0" cap="none" spc="0" normalizeH="0" baseline="0" noProof="0">
                <a:ln>
                  <a:noFill/>
                </a:ln>
                <a:solidFill>
                  <a:srgbClr val="000000"/>
                </a:solidFill>
                <a:effectLst/>
                <a:uLnTx/>
                <a:uFillTx/>
                <a:latin typeface="Graphik"/>
                <a:sym typeface="Graphik"/>
              </a:rPr>
              <a:t>Envelope encryption in AWS encryption SDK </a:t>
            </a:r>
            <a:r>
              <a:rPr kumimoji="0" lang="en-US" sz="2700" b="0" i="0" u="none" strike="noStrike" kern="0" cap="none" spc="0" normalizeH="0" baseline="0" noProof="0">
                <a:ln>
                  <a:noFill/>
                </a:ln>
                <a:solidFill>
                  <a:srgbClr val="5E5E5E"/>
                </a:solidFill>
                <a:effectLst/>
                <a:uLnTx/>
                <a:uFillTx/>
                <a:latin typeface="Graphik"/>
                <a:sym typeface="Graphik"/>
              </a:rPr>
              <a:t>[ADGKLS USENIX Sec'22]</a:t>
            </a:r>
          </a:p>
        </p:txBody>
      </p:sp>
      <p:cxnSp>
        <p:nvCxnSpPr>
          <p:cNvPr id="12" name="Straight Arrow Connector 3">
            <a:extLst>
              <a:ext uri="{FF2B5EF4-FFF2-40B4-BE49-F238E27FC236}">
                <a16:creationId xmlns:a16="http://schemas.microsoft.com/office/drawing/2014/main" id="{90F25C01-0D6A-EF2E-B5B8-D016C77133EE}"/>
              </a:ext>
            </a:extLst>
          </p:cNvPr>
          <p:cNvCxnSpPr>
            <a:cxnSpLocks/>
            <a:endCxn id="9" idx="2"/>
          </p:cNvCxnSpPr>
          <p:nvPr/>
        </p:nvCxnSpPr>
        <p:spPr>
          <a:xfrm flipV="1">
            <a:off x="11309761" y="6874140"/>
            <a:ext cx="2930293" cy="997829"/>
          </a:xfrm>
          <a:prstGeom prst="curvedConnector3">
            <a:avLst>
              <a:gd name="adj1" fmla="val 529"/>
            </a:avLst>
          </a:prstGeom>
          <a:ln w="76200">
            <a:solidFill>
              <a:schemeClr val="accent2"/>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8" name="Text Placeholder 17">
            <a:extLst>
              <a:ext uri="{FF2B5EF4-FFF2-40B4-BE49-F238E27FC236}">
                <a16:creationId xmlns:a16="http://schemas.microsoft.com/office/drawing/2014/main" id="{01769961-8308-6E41-497E-77B2B07904A3}"/>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225508860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Authenticated Encryption"/>
          <p:cNvSpPr txBox="1">
            <a:spLocks noGrp="1"/>
          </p:cNvSpPr>
          <p:nvPr>
            <p:ph type="title"/>
          </p:nvPr>
        </p:nvSpPr>
        <p:spPr>
          <a:prstGeom prst="rect">
            <a:avLst/>
          </a:prstGeom>
        </p:spPr>
        <p:txBody>
          <a:bodyPr/>
          <a:lstStyle/>
          <a:p>
            <a:r>
              <a:rPr lang="en-US"/>
              <a:t>2 – Expanding security goals</a:t>
            </a:r>
            <a:endParaRPr/>
          </a:p>
        </p:txBody>
      </p:sp>
      <p:sp>
        <p:nvSpPr>
          <p:cNvPr id="2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
        <p:nvSpPr>
          <p:cNvPr id="213" name="Notebook"/>
          <p:cNvSpPr/>
          <p:nvPr/>
        </p:nvSpPr>
        <p:spPr>
          <a:xfrm>
            <a:off x="1295400" y="4549147"/>
            <a:ext cx="3607709" cy="2020907"/>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000000"/>
          </a:solidFill>
          <a:ln w="12700">
            <a:miter lim="400000"/>
          </a:ln>
        </p:spPr>
        <p:txBody>
          <a:bodyPr lIns="50800" tIns="50800" rIns="50800" bIns="50800" anchor="ctr"/>
          <a:lstStyle/>
          <a:p>
            <a:pPr algn="ctr" defTabSz="457200">
              <a:spcBef>
                <a:spcPts val="0"/>
              </a:spcBef>
              <a:defRPr>
                <a:solidFill>
                  <a:srgbClr val="FFFFFF"/>
                </a:solidFill>
                <a:latin typeface="Graphik-Medium"/>
                <a:ea typeface="Graphik-Medium"/>
                <a:cs typeface="Graphik-Medium"/>
                <a:sym typeface="Graphik Medium"/>
              </a:defRPr>
            </a:pPr>
            <a:endParaRPr/>
          </a:p>
        </p:txBody>
      </p:sp>
      <p:sp>
        <p:nvSpPr>
          <p:cNvPr id="214"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sp>
        <p:nvSpPr>
          <p:cNvPr id="215" name="Scheme AEAD…"/>
          <p:cNvSpPr txBox="1"/>
          <p:nvPr/>
        </p:nvSpPr>
        <p:spPr>
          <a:xfrm>
            <a:off x="5038655" y="4063032"/>
            <a:ext cx="2881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Scheme </a:t>
            </a:r>
            <a:r>
              <a:rPr>
                <a:latin typeface="Graphik-Medium"/>
                <a:ea typeface="Graphik-Medium"/>
                <a:cs typeface="Graphik-Medium"/>
                <a:sym typeface="Graphik Medium"/>
              </a:rPr>
              <a:t>AEAD</a:t>
            </a:r>
          </a:p>
          <a:p>
            <a:r>
              <a:t>Key </a:t>
            </a:r>
            <a:r>
              <a:rPr>
                <a:latin typeface="Graphik-Medium"/>
                <a:ea typeface="Graphik-Medium"/>
                <a:cs typeface="Graphik-Medium"/>
                <a:sym typeface="Graphik Medium"/>
              </a:rPr>
              <a:t>K</a:t>
            </a:r>
          </a:p>
        </p:txBody>
      </p:sp>
      <p:sp>
        <p:nvSpPr>
          <p:cNvPr id="216" name="Scheme AEAD…"/>
          <p:cNvSpPr txBox="1"/>
          <p:nvPr/>
        </p:nvSpPr>
        <p:spPr>
          <a:xfrm>
            <a:off x="14807975" y="4063032"/>
            <a:ext cx="3008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t>Scheme </a:t>
            </a:r>
            <a:r>
              <a:rPr>
                <a:latin typeface="Graphik-Medium"/>
                <a:ea typeface="Graphik-Medium"/>
                <a:cs typeface="Graphik-Medium"/>
                <a:sym typeface="Graphik Medium"/>
              </a:rPr>
              <a:t>AEAD</a:t>
            </a:r>
          </a:p>
          <a:p>
            <a:pPr indent="127000"/>
            <a:r>
              <a:t>Key </a:t>
            </a:r>
            <a:r>
              <a:rPr>
                <a:latin typeface="Graphik-Medium"/>
                <a:ea typeface="Graphik-Medium"/>
                <a:cs typeface="Graphik-Medium"/>
                <a:sym typeface="Graphik Medium"/>
              </a:rPr>
              <a:t>K</a:t>
            </a:r>
          </a:p>
        </p:txBody>
      </p:sp>
      <p:sp>
        <p:nvSpPr>
          <p:cNvPr id="218" name="N ‖ A ‖ C"/>
          <p:cNvSpPr txBox="1"/>
          <p:nvPr/>
        </p:nvSpPr>
        <p:spPr>
          <a:xfrm>
            <a:off x="11222100" y="4922808"/>
            <a:ext cx="1761999" cy="634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latin typeface="Graphik-Medium"/>
                <a:ea typeface="Graphik-Medium"/>
                <a:cs typeface="Graphik-Medium"/>
                <a:sym typeface="Graphik Medium"/>
              </a:rPr>
              <a:t>N </a:t>
            </a:r>
            <a:r>
              <a:t>‖ </a:t>
            </a:r>
            <a:r>
              <a:rPr>
                <a:latin typeface="Graphik-Medium"/>
                <a:ea typeface="Graphik-Medium"/>
                <a:cs typeface="Graphik-Medium"/>
                <a:sym typeface="Graphik Medium"/>
              </a:rPr>
              <a:t>A </a:t>
            </a:r>
            <a:r>
              <a:t>‖ </a:t>
            </a:r>
            <a:r>
              <a:rPr>
                <a:latin typeface="Graphik-Medium"/>
                <a:ea typeface="Graphik-Medium"/>
                <a:cs typeface="Graphik-Medium"/>
                <a:sym typeface="Graphik Medium"/>
              </a:rPr>
              <a:t>C</a:t>
            </a:r>
          </a:p>
        </p:txBody>
      </p:sp>
      <p:sp>
        <p:nvSpPr>
          <p:cNvPr id="221" name="Nonce N…"/>
          <p:cNvSpPr txBox="1"/>
          <p:nvPr/>
        </p:nvSpPr>
        <p:spPr>
          <a:xfrm>
            <a:off x="5041899" y="5336032"/>
            <a:ext cx="5102049" cy="253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Nonce </a:t>
            </a:r>
            <a:r>
              <a:rPr>
                <a:latin typeface="Graphik-Medium"/>
                <a:ea typeface="Graphik-Medium"/>
                <a:cs typeface="Graphik-Medium"/>
                <a:sym typeface="Graphik Medium"/>
              </a:rPr>
              <a:t>N</a:t>
            </a:r>
          </a:p>
          <a:p>
            <a:r>
              <a:t>Associated data </a:t>
            </a:r>
            <a:r>
              <a:rPr>
                <a:latin typeface="Graphik-Medium"/>
                <a:ea typeface="Graphik-Medium"/>
                <a:cs typeface="Graphik-Medium"/>
                <a:sym typeface="Graphik Medium"/>
              </a:rPr>
              <a:t>A</a:t>
            </a:r>
          </a:p>
          <a:p>
            <a:r>
              <a:t>Message </a:t>
            </a:r>
            <a:r>
              <a:rPr>
                <a:latin typeface="Graphik-Medium"/>
                <a:ea typeface="Graphik-Medium"/>
                <a:cs typeface="Graphik-Medium"/>
                <a:sym typeface="Graphik Medium"/>
              </a:rPr>
              <a:t>M</a:t>
            </a:r>
          </a:p>
          <a:p>
            <a:r>
              <a:rPr>
                <a:latin typeface="Graphik-Medium"/>
                <a:ea typeface="Graphik-Medium"/>
                <a:cs typeface="Graphik-Medium"/>
                <a:sym typeface="Graphik Medium"/>
              </a:rPr>
              <a:t>C</a:t>
            </a:r>
            <a:r>
              <a:t> ← </a:t>
            </a:r>
            <a:r>
              <a:rPr err="1">
                <a:latin typeface="Graphik-Medium"/>
                <a:ea typeface="Graphik-Medium"/>
                <a:cs typeface="Graphik-Medium"/>
                <a:sym typeface="Graphik Medium"/>
              </a:rPr>
              <a:t>AEAD</a:t>
            </a:r>
            <a:r>
              <a:rPr err="1"/>
              <a:t>.Enc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M</a:t>
            </a:r>
            <a:r>
              <a:t>)</a:t>
            </a:r>
          </a:p>
        </p:txBody>
      </p:sp>
      <p:sp>
        <p:nvSpPr>
          <p:cNvPr id="222" name="M ← AEAD.Dec(K, N, A, C)"/>
          <p:cNvSpPr txBox="1"/>
          <p:nvPr/>
        </p:nvSpPr>
        <p:spPr>
          <a:xfrm>
            <a:off x="14592300" y="6567931"/>
            <a:ext cx="5269688"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rPr>
                <a:latin typeface="Graphik-Medium"/>
                <a:ea typeface="Graphik-Medium"/>
                <a:cs typeface="Graphik-Medium"/>
                <a:sym typeface="Graphik Medium"/>
              </a:rPr>
              <a:t>M</a:t>
            </a:r>
            <a:r>
              <a:t> ← </a:t>
            </a:r>
            <a:r>
              <a:rPr err="1">
                <a:latin typeface="Graphik-Medium"/>
                <a:ea typeface="Graphik-Medium"/>
                <a:cs typeface="Graphik-Medium"/>
                <a:sym typeface="Graphik Medium"/>
              </a:rPr>
              <a:t>AEAD</a:t>
            </a:r>
            <a:r>
              <a:rPr err="1"/>
              <a:t>.Dec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C</a:t>
            </a:r>
            <a:r>
              <a:t>)</a:t>
            </a:r>
          </a:p>
        </p:txBody>
      </p:sp>
      <p:sp>
        <p:nvSpPr>
          <p:cNvPr id="225" name="Security Goals…"/>
          <p:cNvSpPr/>
          <p:nvPr/>
        </p:nvSpPr>
        <p:spPr>
          <a:xfrm>
            <a:off x="1339086" y="8284224"/>
            <a:ext cx="7772400" cy="4160537"/>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t>Security Goals</a:t>
            </a:r>
          </a:p>
          <a:p>
            <a:pPr marL="753533" indent="-372533" defTabSz="457200">
              <a:spcBef>
                <a:spcPts val="1000"/>
              </a:spcBef>
              <a:buClr>
                <a:srgbClr val="000000"/>
              </a:buClr>
              <a:buSzPct val="100000"/>
              <a:buChar char="•"/>
            </a:pPr>
            <a:r>
              <a:t>Confidentiality</a:t>
            </a:r>
          </a:p>
          <a:p>
            <a:pPr marL="753533" indent="-372533" defTabSz="457200">
              <a:spcBef>
                <a:spcPts val="0"/>
              </a:spcBef>
              <a:buClr>
                <a:srgbClr val="000000"/>
              </a:buClr>
              <a:buSzPct val="100000"/>
              <a:buChar char="•"/>
            </a:pPr>
            <a:r>
              <a:t>Authenticity</a:t>
            </a:r>
            <a:endParaRPr lang="en-US"/>
          </a:p>
          <a:p>
            <a:pPr marL="753533" indent="-372533" defTabSz="457200">
              <a:spcBef>
                <a:spcPts val="0"/>
              </a:spcBef>
              <a:buClr>
                <a:srgbClr val="000000"/>
              </a:buClr>
              <a:buSzPct val="100000"/>
              <a:buChar char="•"/>
              <a:defRPr>
                <a:solidFill>
                  <a:srgbClr val="A40800"/>
                </a:solidFill>
                <a:latin typeface="Graphik-Medium"/>
                <a:ea typeface="Graphik-Medium"/>
                <a:cs typeface="Graphik-Medium"/>
                <a:sym typeface="Graphik Medium"/>
              </a:defRPr>
            </a:pPr>
            <a:r>
              <a:rPr lang="en-US">
                <a:solidFill>
                  <a:schemeClr val="accent2"/>
                </a:solidFill>
              </a:rPr>
              <a:t>Nonce-misuse resistance</a:t>
            </a:r>
            <a:r>
              <a:rPr lang="en-US">
                <a:solidFill>
                  <a:schemeClr val="accent2"/>
                </a:solidFill>
                <a:latin typeface="GRAPHIK-LIGHT" panose="020B0403030202060203" pitchFamily="34" charset="77"/>
              </a:rPr>
              <a:t> </a:t>
            </a:r>
            <a:r>
              <a:rPr lang="en-US" sz="2700">
                <a:solidFill>
                  <a:srgbClr val="5E5E5E"/>
                </a:solidFill>
                <a:latin typeface="Graphik" panose="020B0503030202060203" pitchFamily="34" charset="77"/>
              </a:rPr>
              <a:t>[RS EC06]</a:t>
            </a:r>
          </a:p>
          <a:p>
            <a:pPr marL="753533" lvl="0" indent="-372533" defTabSz="457200">
              <a:spcBef>
                <a:spcPts val="0"/>
              </a:spcBef>
              <a:buClr>
                <a:srgbClr val="000000"/>
              </a:buClr>
              <a:buSzPct val="100000"/>
              <a:buFontTx/>
              <a:buChar char="•"/>
              <a:defRPr>
                <a:solidFill>
                  <a:srgbClr val="A40800"/>
                </a:solidFill>
                <a:latin typeface="Graphik-Medium"/>
                <a:ea typeface="Graphik-Medium"/>
                <a:cs typeface="Graphik-Medium"/>
                <a:sym typeface="Graphik Medium"/>
              </a:defRPr>
            </a:pPr>
            <a:r>
              <a:rPr lang="en-US">
                <a:solidFill>
                  <a:schemeClr val="accent2"/>
                </a:solidFill>
              </a:rPr>
              <a:t>Nonce hiding</a:t>
            </a:r>
            <a:r>
              <a:rPr lang="en-US">
                <a:solidFill>
                  <a:srgbClr val="E65050"/>
                </a:solidFill>
                <a:latin typeface="GRAPHIK-LIGHT" panose="020B0403030202060203" pitchFamily="34" charset="77"/>
                <a:sym typeface="Graphik Medium"/>
              </a:rPr>
              <a:t> </a:t>
            </a:r>
            <a:r>
              <a:rPr lang="en-US" sz="2700">
                <a:solidFill>
                  <a:srgbClr val="5E5E5E"/>
                </a:solidFill>
                <a:latin typeface="Graphik" panose="020B0503030202060203" pitchFamily="34" charset="77"/>
                <a:sym typeface="Graphik Medium"/>
              </a:rPr>
              <a:t>[BNT Crypto19]</a:t>
            </a:r>
            <a:endParaRPr lang="en-US">
              <a:solidFill>
                <a:schemeClr val="accent2"/>
              </a:solidFill>
            </a:endParaRPr>
          </a:p>
          <a:p>
            <a:pPr marL="753533" lvl="0" indent="-372533" defTabSz="457200">
              <a:spcBef>
                <a:spcPts val="0"/>
              </a:spcBef>
              <a:buClr>
                <a:srgbClr val="000000"/>
              </a:buClr>
              <a:buSzPct val="100000"/>
              <a:buFontTx/>
              <a:buChar char="•"/>
              <a:defRPr>
                <a:solidFill>
                  <a:srgbClr val="A40800"/>
                </a:solidFill>
                <a:latin typeface="Graphik-Medium"/>
                <a:ea typeface="Graphik-Medium"/>
                <a:cs typeface="Graphik-Medium"/>
                <a:sym typeface="Graphik Medium"/>
              </a:defRPr>
            </a:pPr>
            <a:r>
              <a:rPr lang="en-US">
                <a:solidFill>
                  <a:schemeClr val="accent2"/>
                </a:solidFill>
              </a:rPr>
              <a:t>Context commitment</a:t>
            </a:r>
            <a:r>
              <a:rPr lang="en-US">
                <a:solidFill>
                  <a:srgbClr val="E65050"/>
                </a:solidFill>
                <a:latin typeface="GRAPHIK-LIGHT" panose="020B0403030202060203" pitchFamily="34" charset="77"/>
                <a:sym typeface="Graphik Medium"/>
              </a:rPr>
              <a:t> </a:t>
            </a:r>
            <a:r>
              <a:rPr lang="en-US" sz="2700">
                <a:solidFill>
                  <a:srgbClr val="5E5E5E"/>
                </a:solidFill>
                <a:latin typeface="Graphik" panose="020B0503030202060203" pitchFamily="34" charset="77"/>
                <a:sym typeface="Graphik Medium"/>
              </a:rPr>
              <a:t>[BH EC22]</a:t>
            </a:r>
            <a:endParaRPr lang="en-US">
              <a:solidFill>
                <a:schemeClr val="accent2"/>
              </a:solidFill>
            </a:endParaRPr>
          </a:p>
          <a:p>
            <a:pPr marL="753533" lvl="0" indent="-372533" defTabSz="457200">
              <a:spcBef>
                <a:spcPts val="0"/>
              </a:spcBef>
              <a:buClr>
                <a:srgbClr val="000000"/>
              </a:buClr>
              <a:buSzPct val="100000"/>
              <a:buFontTx/>
              <a:buChar char="•"/>
              <a:defRPr>
                <a:solidFill>
                  <a:srgbClr val="A40800"/>
                </a:solidFill>
                <a:latin typeface="Graphik-Medium"/>
                <a:ea typeface="Graphik-Medium"/>
                <a:cs typeface="Graphik-Medium"/>
                <a:sym typeface="Graphik Medium"/>
              </a:defRPr>
            </a:pPr>
            <a:r>
              <a:rPr lang="en-US">
                <a:solidFill>
                  <a:schemeClr val="accent2"/>
                </a:solidFill>
              </a:rPr>
              <a:t>Robustness</a:t>
            </a:r>
            <a:r>
              <a:rPr lang="en-US">
                <a:solidFill>
                  <a:srgbClr val="E65050"/>
                </a:solidFill>
                <a:latin typeface="GRAPHIK-LIGHT" panose="020B0403030202060203" pitchFamily="34" charset="77"/>
                <a:sym typeface="Graphik Medium"/>
              </a:rPr>
              <a:t> </a:t>
            </a:r>
            <a:r>
              <a:rPr lang="en-US" sz="2700">
                <a:solidFill>
                  <a:srgbClr val="5E5E5E"/>
                </a:solidFill>
                <a:latin typeface="Graphik" panose="020B0503030202060203" pitchFamily="34" charset="77"/>
                <a:sym typeface="Graphik Medium"/>
              </a:rPr>
              <a:t>[HKR EC15]</a:t>
            </a:r>
          </a:p>
        </p:txBody>
      </p:sp>
      <p:cxnSp>
        <p:nvCxnSpPr>
          <p:cNvPr id="3" name="Straight Arrow Connector 2">
            <a:extLst>
              <a:ext uri="{FF2B5EF4-FFF2-40B4-BE49-F238E27FC236}">
                <a16:creationId xmlns:a16="http://schemas.microsoft.com/office/drawing/2014/main" id="{4614A42A-6E0F-F5EF-C8BB-7040B55B53C2}"/>
              </a:ext>
            </a:extLst>
          </p:cNvPr>
          <p:cNvCxnSpPr>
            <a:cxnSpLocks/>
          </p:cNvCxnSpPr>
          <p:nvPr/>
        </p:nvCxnSpPr>
        <p:spPr>
          <a:xfrm>
            <a:off x="9144000" y="5557801"/>
            <a:ext cx="5663975" cy="492"/>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Oval">
            <a:extLst>
              <a:ext uri="{FF2B5EF4-FFF2-40B4-BE49-F238E27FC236}">
                <a16:creationId xmlns:a16="http://schemas.microsoft.com/office/drawing/2014/main" id="{CB8258F8-8118-4784-35AC-9A800B6ECDFD}"/>
              </a:ext>
            </a:extLst>
          </p:cNvPr>
          <p:cNvSpPr/>
          <p:nvPr/>
        </p:nvSpPr>
        <p:spPr>
          <a:xfrm>
            <a:off x="10706100" y="4750541"/>
            <a:ext cx="2781061" cy="1016000"/>
          </a:xfrm>
          <a:prstGeom prst="ellipse">
            <a:avLst/>
          </a:prstGeom>
          <a:ln w="114300">
            <a:solidFill>
              <a:schemeClr val="accent2"/>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0" name="Decryption should succeed under a single context (K, N, A).">
            <a:extLst>
              <a:ext uri="{FF2B5EF4-FFF2-40B4-BE49-F238E27FC236}">
                <a16:creationId xmlns:a16="http://schemas.microsoft.com/office/drawing/2014/main" id="{266B84FE-5DDC-297C-E10D-E5EBCB872C80}"/>
              </a:ext>
            </a:extLst>
          </p:cNvPr>
          <p:cNvSpPr/>
          <p:nvPr/>
        </p:nvSpPr>
        <p:spPr>
          <a:xfrm>
            <a:off x="10706100" y="7948968"/>
            <a:ext cx="8648700" cy="2108200"/>
          </a:xfrm>
          <a:prstGeom prst="roundRect">
            <a:avLst>
              <a:gd name="adj" fmla="val 9036"/>
            </a:avLst>
          </a:prstGeom>
          <a:solidFill>
            <a:schemeClr val="accent2">
              <a:lumMod val="20000"/>
              <a:lumOff val="80000"/>
            </a:schemeClr>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4000">
                <a:latin typeface="Graphik-Medium"/>
                <a:ea typeface="Graphik-Medium"/>
                <a:cs typeface="Graphik-Medium"/>
                <a:sym typeface="Graphik Medium"/>
              </a:defRPr>
            </a:lvl1pPr>
          </a:lstStyle>
          <a:p>
            <a:r>
              <a:rPr lang="en-US"/>
              <a:t>Output should be not much longer than the message</a:t>
            </a:r>
          </a:p>
        </p:txBody>
      </p:sp>
      <p:sp>
        <p:nvSpPr>
          <p:cNvPr id="11" name="Real world attacks:…">
            <a:extLst>
              <a:ext uri="{FF2B5EF4-FFF2-40B4-BE49-F238E27FC236}">
                <a16:creationId xmlns:a16="http://schemas.microsoft.com/office/drawing/2014/main" id="{3DC88821-F146-D26C-85D3-3A418ADB2208}"/>
              </a:ext>
            </a:extLst>
          </p:cNvPr>
          <p:cNvSpPr txBox="1"/>
          <p:nvPr/>
        </p:nvSpPr>
        <p:spPr>
          <a:xfrm>
            <a:off x="9829588" y="10280170"/>
            <a:ext cx="13627100" cy="1779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chorCtr="0">
            <a:spAutoFit/>
          </a:bodyPr>
          <a:lstStyle/>
          <a:p>
            <a:pPr indent="228600" defTabSz="457200">
              <a:spcBef>
                <a:spcPts val="0"/>
              </a:spcBef>
              <a:spcAft>
                <a:spcPts val="600"/>
              </a:spcAft>
              <a:defRPr sz="3500" b="1"/>
            </a:pPr>
            <a:r>
              <a:rPr lang="en-US">
                <a:latin typeface="GRAPHIK-MEDIUM" panose="020B0503030202060203" pitchFamily="34" charset="77"/>
              </a:rPr>
              <a:t>Real world interest:</a:t>
            </a:r>
          </a:p>
          <a:p>
            <a:pPr marL="753533" marR="0" lvl="0" indent="-372533" algn="l" defTabSz="457200" rtl="0" eaLnBrk="1" fontAlgn="auto" latinLnBrk="0" hangingPunct="0">
              <a:lnSpc>
                <a:spcPct val="100000"/>
              </a:lnSpc>
              <a:spcBef>
                <a:spcPts val="0"/>
              </a:spcBef>
              <a:spcAft>
                <a:spcPts val="600"/>
              </a:spcAft>
              <a:buClr>
                <a:srgbClr val="000000"/>
              </a:buClr>
              <a:buSzPct val="100000"/>
              <a:buFontTx/>
              <a:buChar char="•"/>
              <a:tabLst/>
              <a:defRPr/>
            </a:pPr>
            <a:r>
              <a:rPr kumimoji="0" lang="en-US" sz="3200" b="0" i="0" u="none" strike="noStrike" kern="0" cap="none" spc="0" normalizeH="0" baseline="0" noProof="0">
                <a:ln>
                  <a:noFill/>
                </a:ln>
                <a:solidFill>
                  <a:srgbClr val="000000"/>
                </a:solidFill>
                <a:effectLst/>
                <a:uLnTx/>
                <a:uFillTx/>
                <a:latin typeface="Graphik"/>
                <a:sym typeface="Graphik"/>
              </a:rPr>
              <a:t>Android encrypts file contents with XTS or Adiantum </a:t>
            </a:r>
            <a:r>
              <a:rPr kumimoji="0" lang="en-US" sz="2700" b="0" i="0" u="none" strike="noStrike" kern="0" cap="none" spc="0" normalizeH="0" baseline="0" noProof="0">
                <a:ln>
                  <a:noFill/>
                </a:ln>
                <a:solidFill>
                  <a:srgbClr val="5E5E5E"/>
                </a:solidFill>
                <a:effectLst/>
                <a:uLnTx/>
                <a:uFillTx/>
                <a:latin typeface="Graphik"/>
                <a:sym typeface="Graphik"/>
              </a:rPr>
              <a:t>[Android 14]</a:t>
            </a:r>
            <a:endParaRPr kumimoji="0" lang="en-US" sz="2700" b="0" i="0" u="none" strike="noStrike" kern="0" cap="none" spc="0" normalizeH="0" baseline="0" noProof="0">
              <a:ln>
                <a:noFill/>
              </a:ln>
              <a:solidFill>
                <a:srgbClr val="929292"/>
              </a:solidFill>
              <a:effectLst/>
              <a:uLnTx/>
              <a:uFillTx/>
              <a:latin typeface="Graphik"/>
              <a:sym typeface="Graphik"/>
            </a:endParaRPr>
          </a:p>
          <a:p>
            <a:pPr marL="753533" marR="0" lvl="0" indent="-372533" algn="l" defTabSz="457200" rtl="0" eaLnBrk="1" fontAlgn="auto" latinLnBrk="0" hangingPunct="0">
              <a:lnSpc>
                <a:spcPct val="100000"/>
              </a:lnSpc>
              <a:spcBef>
                <a:spcPts val="0"/>
              </a:spcBef>
              <a:spcAft>
                <a:spcPts val="600"/>
              </a:spcAft>
              <a:buClr>
                <a:srgbClr val="000000"/>
              </a:buClr>
              <a:buSzPct val="100000"/>
              <a:buFontTx/>
              <a:buChar char="•"/>
              <a:tabLst/>
              <a:defRPr/>
            </a:pPr>
            <a:r>
              <a:rPr kumimoji="0" lang="en-US" sz="3200" b="0" i="0" u="none" strike="noStrike" kern="0" cap="none" spc="0" normalizeH="0" baseline="0" noProof="0">
                <a:ln>
                  <a:noFill/>
                </a:ln>
                <a:solidFill>
                  <a:srgbClr val="000000"/>
                </a:solidFill>
                <a:effectLst/>
                <a:uLnTx/>
                <a:uFillTx/>
                <a:latin typeface="Graphik"/>
                <a:sym typeface="Graphik"/>
              </a:rPr>
              <a:t>NIST wants to standardize an “accordion cipher mode.”</a:t>
            </a:r>
            <a:endParaRPr kumimoji="0" lang="en-US" sz="2700" b="0" i="0" u="none" strike="noStrike" kern="0" cap="none" spc="0" normalizeH="0" baseline="0" noProof="0">
              <a:ln>
                <a:noFill/>
              </a:ln>
              <a:solidFill>
                <a:srgbClr val="5E5E5E"/>
              </a:solidFill>
              <a:effectLst/>
              <a:uLnTx/>
              <a:uFillTx/>
              <a:latin typeface="Graphik"/>
              <a:sym typeface="Graphik"/>
            </a:endParaRPr>
          </a:p>
        </p:txBody>
      </p:sp>
      <p:cxnSp>
        <p:nvCxnSpPr>
          <p:cNvPr id="12" name="Straight Arrow Connector 3">
            <a:extLst>
              <a:ext uri="{FF2B5EF4-FFF2-40B4-BE49-F238E27FC236}">
                <a16:creationId xmlns:a16="http://schemas.microsoft.com/office/drawing/2014/main" id="{90F25C01-0D6A-EF2E-B5B8-D016C77133EE}"/>
              </a:ext>
            </a:extLst>
          </p:cNvPr>
          <p:cNvCxnSpPr>
            <a:cxnSpLocks/>
            <a:endCxn id="9" idx="4"/>
          </p:cNvCxnSpPr>
          <p:nvPr/>
        </p:nvCxnSpPr>
        <p:spPr>
          <a:xfrm rot="5400000" flipH="1" flipV="1">
            <a:off x="10651139" y="6337501"/>
            <a:ext cx="2016452" cy="874532"/>
          </a:xfrm>
          <a:prstGeom prst="curvedConnector3">
            <a:avLst>
              <a:gd name="adj1" fmla="val 50000"/>
            </a:avLst>
          </a:prstGeom>
          <a:ln w="76200">
            <a:solidFill>
              <a:schemeClr val="accent2"/>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8" name="Text Placeholder 17">
            <a:extLst>
              <a:ext uri="{FF2B5EF4-FFF2-40B4-BE49-F238E27FC236}">
                <a16:creationId xmlns:a16="http://schemas.microsoft.com/office/drawing/2014/main" id="{01769961-8308-6E41-497E-77B2B07904A3}"/>
              </a:ext>
            </a:extLst>
          </p:cNvPr>
          <p:cNvSpPr>
            <a:spLocks noGrp="1"/>
          </p:cNvSpPr>
          <p:nvPr>
            <p:ph type="body" sz="quarter" idx="21"/>
          </p:nvPr>
        </p:nvSpPr>
        <p:spPr/>
        <p:txBody>
          <a:bodyPr/>
          <a:lstStyle/>
          <a:p>
            <a:endParaRPr lang="en-US"/>
          </a:p>
        </p:txBody>
      </p:sp>
      <p:sp>
        <p:nvSpPr>
          <p:cNvPr id="13" name="Nonce N…">
            <a:extLst>
              <a:ext uri="{FF2B5EF4-FFF2-40B4-BE49-F238E27FC236}">
                <a16:creationId xmlns:a16="http://schemas.microsoft.com/office/drawing/2014/main" id="{37E54496-B327-8EE8-61C6-875BE495F4A8}"/>
              </a:ext>
            </a:extLst>
          </p:cNvPr>
          <p:cNvSpPr txBox="1"/>
          <p:nvPr/>
        </p:nvSpPr>
        <p:spPr>
          <a:xfrm>
            <a:off x="9694587" y="3577458"/>
            <a:ext cx="4817024"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en-US">
                <a:latin typeface="GRAPHIK-MEDIUM" panose="020B0503030202060203" pitchFamily="34" charset="77"/>
              </a:rPr>
              <a:t>C</a:t>
            </a:r>
            <a:r>
              <a:rPr lang="en-US"/>
              <a:t> = ciphertext core || tag</a:t>
            </a:r>
            <a:endParaRPr/>
          </a:p>
        </p:txBody>
      </p:sp>
    </p:spTree>
    <p:extLst>
      <p:ext uri="{BB962C8B-B14F-4D97-AF65-F5344CB8AC3E}">
        <p14:creationId xmlns:p14="http://schemas.microsoft.com/office/powerpoint/2010/main" val="411503316"/>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One scheme with all properties?"/>
          <p:cNvSpPr txBox="1">
            <a:spLocks noGrp="1"/>
          </p:cNvSpPr>
          <p:nvPr>
            <p:ph type="title"/>
          </p:nvPr>
        </p:nvSpPr>
        <p:spPr>
          <a:prstGeom prst="rect">
            <a:avLst/>
          </a:prstGeom>
        </p:spPr>
        <p:txBody>
          <a:bodyPr/>
          <a:lstStyle/>
          <a:p>
            <a:r>
              <a:t>One scheme with all properties?</a:t>
            </a:r>
          </a:p>
        </p:txBody>
      </p:sp>
      <p:sp>
        <p:nvSpPr>
          <p:cNvPr id="496" name="Slide Number"/>
          <p:cNvSpPr txBox="1">
            <a:spLocks noGrp="1"/>
          </p:cNvSpPr>
          <p:nvPr>
            <p:ph type="sldNum" sz="quarter" idx="2"/>
          </p:nvPr>
        </p:nvSpPr>
        <p:spPr>
          <a:xfrm>
            <a:off x="13919200" y="12780368"/>
            <a:ext cx="9144000" cy="53022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
        <p:nvSpPr>
          <p:cNvPr id="497" name="Security Goals"/>
          <p:cNvSpPr/>
          <p:nvPr/>
        </p:nvSpPr>
        <p:spPr>
          <a:xfrm>
            <a:off x="1556527" y="3699842"/>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Security Goals</a:t>
            </a:r>
          </a:p>
        </p:txBody>
      </p:sp>
      <p:sp>
        <p:nvSpPr>
          <p:cNvPr id="498" name="Performance Goals"/>
          <p:cNvSpPr/>
          <p:nvPr/>
        </p:nvSpPr>
        <p:spPr>
          <a:xfrm>
            <a:off x="9198363" y="3702830"/>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Performance Goals</a:t>
            </a:r>
          </a:p>
        </p:txBody>
      </p:sp>
      <p:sp>
        <p:nvSpPr>
          <p:cNvPr id="499" name="No"/>
          <p:cNvSpPr txBox="1"/>
          <p:nvPr/>
        </p:nvSpPr>
        <p:spPr>
          <a:xfrm>
            <a:off x="16992601" y="812800"/>
            <a:ext cx="6515100" cy="1557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defTabSz="825500">
              <a:lnSpc>
                <a:spcPct val="80000"/>
              </a:lnSpc>
              <a:spcBef>
                <a:spcPts val="0"/>
              </a:spcBef>
              <a:defRPr sz="8400" spc="-252">
                <a:solidFill>
                  <a:srgbClr val="D55B55"/>
                </a:solidFill>
                <a:latin typeface="+mn-lt"/>
                <a:ea typeface="+mn-ea"/>
                <a:cs typeface="+mn-cs"/>
                <a:sym typeface="Graphik Semibold"/>
              </a:defRPr>
            </a:lvl1pPr>
          </a:lstStyle>
          <a:p>
            <a:pPr>
              <a:defRPr>
                <a:solidFill>
                  <a:srgbClr val="000000"/>
                </a:solidFill>
              </a:defRPr>
            </a:pPr>
            <a:r>
              <a:rPr>
                <a:solidFill>
                  <a:srgbClr val="D55B55"/>
                </a:solidFill>
              </a:rPr>
              <a:t>No</a:t>
            </a:r>
          </a:p>
        </p:txBody>
      </p:sp>
      <p:sp>
        <p:nvSpPr>
          <p:cNvPr id="500" name="Fast on AES-NI"/>
          <p:cNvSpPr/>
          <p:nvPr/>
        </p:nvSpPr>
        <p:spPr>
          <a:xfrm>
            <a:off x="9198363" y="9782201"/>
            <a:ext cx="5486400" cy="850151"/>
          </a:xfrm>
          <a:prstGeom prst="rect">
            <a:avLst/>
          </a:prstGeom>
          <a:solidFill>
            <a:srgbClr val="FFFFFF"/>
          </a:solidFill>
          <a:ln w="508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AES-NI</a:t>
            </a:r>
          </a:p>
        </p:txBody>
      </p:sp>
      <p:sp>
        <p:nvSpPr>
          <p:cNvPr id="501" name="Nonce-misuse resistance"/>
          <p:cNvSpPr/>
          <p:nvPr/>
        </p:nvSpPr>
        <p:spPr>
          <a:xfrm>
            <a:off x="1556527" y="4725614"/>
            <a:ext cx="5486400" cy="850151"/>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Nonce-misuse resistance</a:t>
            </a:r>
          </a:p>
        </p:txBody>
      </p:sp>
      <p:sp>
        <p:nvSpPr>
          <p:cNvPr id="502" name="Context commitment"/>
          <p:cNvSpPr/>
          <p:nvPr/>
        </p:nvSpPr>
        <p:spPr>
          <a:xfrm>
            <a:off x="1556527" y="6411143"/>
            <a:ext cx="5486400" cy="850151"/>
          </a:xfrm>
          <a:prstGeom prst="rect">
            <a:avLst/>
          </a:prstGeom>
          <a:solidFill>
            <a:srgbClr val="FFFFFF"/>
          </a:solidFill>
          <a:ln w="508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Context commitment</a:t>
            </a:r>
          </a:p>
        </p:txBody>
      </p:sp>
      <p:sp>
        <p:nvSpPr>
          <p:cNvPr id="503" name="Nonce hiding"/>
          <p:cNvSpPr/>
          <p:nvPr/>
        </p:nvSpPr>
        <p:spPr>
          <a:xfrm>
            <a:off x="1556527" y="8096671"/>
            <a:ext cx="5486400" cy="850151"/>
          </a:xfrm>
          <a:prstGeom prst="rect">
            <a:avLst/>
          </a:prstGeom>
          <a:solidFill>
            <a:srgbClr val="FFFFFF"/>
          </a:solidFill>
          <a:ln w="508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 hiding</a:t>
            </a:r>
          </a:p>
        </p:txBody>
      </p:sp>
      <p:sp>
        <p:nvSpPr>
          <p:cNvPr id="504" name="Robustness"/>
          <p:cNvSpPr/>
          <p:nvPr/>
        </p:nvSpPr>
        <p:spPr>
          <a:xfrm>
            <a:off x="1556527" y="9782200"/>
            <a:ext cx="5486400" cy="850151"/>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Robustness</a:t>
            </a:r>
          </a:p>
        </p:txBody>
      </p:sp>
      <p:sp>
        <p:nvSpPr>
          <p:cNvPr id="505" name="Streamable"/>
          <p:cNvSpPr/>
          <p:nvPr/>
        </p:nvSpPr>
        <p:spPr>
          <a:xfrm>
            <a:off x="9198363" y="4725613"/>
            <a:ext cx="5486400" cy="850151"/>
          </a:xfrm>
          <a:prstGeom prst="rect">
            <a:avLst/>
          </a:prstGeom>
          <a:solidFill>
            <a:srgbClr val="FFFFFF"/>
          </a:solidFill>
          <a:ln w="508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Streamable</a:t>
            </a:r>
          </a:p>
        </p:txBody>
      </p:sp>
      <p:sp>
        <p:nvSpPr>
          <p:cNvPr id="506" name="Scale to modern clouds"/>
          <p:cNvSpPr/>
          <p:nvPr/>
        </p:nvSpPr>
        <p:spPr>
          <a:xfrm>
            <a:off x="9198363" y="6411143"/>
            <a:ext cx="5486400" cy="850151"/>
          </a:xfrm>
          <a:prstGeom prst="rect">
            <a:avLst/>
          </a:prstGeom>
          <a:solidFill>
            <a:srgbClr val="FFFFFF"/>
          </a:solidFill>
          <a:ln w="508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Scale to modern clouds</a:t>
            </a:r>
          </a:p>
        </p:txBody>
      </p:sp>
      <p:sp>
        <p:nvSpPr>
          <p:cNvPr id="507" name="Fast on lightweight"/>
          <p:cNvSpPr/>
          <p:nvPr/>
        </p:nvSpPr>
        <p:spPr>
          <a:xfrm>
            <a:off x="9186410" y="8096673"/>
            <a:ext cx="5486400" cy="850151"/>
          </a:xfrm>
          <a:prstGeom prst="rect">
            <a:avLst/>
          </a:prstGeom>
          <a:solidFill>
            <a:srgbClr val="FFFFFF"/>
          </a:solidFill>
          <a:ln w="50800">
            <a:solidFill>
              <a:srgbClr val="000000"/>
            </a:solidFill>
            <a:miter lim="800000"/>
            <a:extLst>
              <a:ext uri="{C807C97D-BFC1-408E-A445-0C87EB9F89A2}">
                <ask:lineSketchStyleProps xmlns:ask="http://schemas.microsoft.com/office/drawing/2018/sketchyshapes" sd="1219033472">
                  <a:custGeom>
                    <a:avLst/>
                    <a:gdLst>
                      <a:gd name="connsiteX0" fmla="*/ 0 w 5486400"/>
                      <a:gd name="connsiteY0" fmla="*/ 0 h 850151"/>
                      <a:gd name="connsiteX1" fmla="*/ 5486400 w 5486400"/>
                      <a:gd name="connsiteY1" fmla="*/ 0 h 850151"/>
                      <a:gd name="connsiteX2" fmla="*/ 5486400 w 5486400"/>
                      <a:gd name="connsiteY2" fmla="*/ 850151 h 850151"/>
                      <a:gd name="connsiteX3" fmla="*/ 0 w 5486400"/>
                      <a:gd name="connsiteY3" fmla="*/ 850151 h 850151"/>
                      <a:gd name="connsiteX4" fmla="*/ 0 w 5486400"/>
                      <a:gd name="connsiteY4" fmla="*/ 0 h 85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850151" fill="none" extrusionOk="0">
                        <a:moveTo>
                          <a:pt x="0" y="0"/>
                        </a:moveTo>
                        <a:cubicBezTo>
                          <a:pt x="1930506" y="-49533"/>
                          <a:pt x="4185300" y="-14809"/>
                          <a:pt x="5486400" y="0"/>
                        </a:cubicBezTo>
                        <a:cubicBezTo>
                          <a:pt x="5507817" y="254359"/>
                          <a:pt x="5470863" y="753187"/>
                          <a:pt x="5486400" y="850151"/>
                        </a:cubicBezTo>
                        <a:cubicBezTo>
                          <a:pt x="3740442" y="801920"/>
                          <a:pt x="809765" y="934606"/>
                          <a:pt x="0" y="850151"/>
                        </a:cubicBezTo>
                        <a:cubicBezTo>
                          <a:pt x="22958" y="735572"/>
                          <a:pt x="63703" y="349355"/>
                          <a:pt x="0" y="0"/>
                        </a:cubicBezTo>
                        <a:close/>
                      </a:path>
                      <a:path w="5486400" h="850151" stroke="0" extrusionOk="0">
                        <a:moveTo>
                          <a:pt x="0" y="0"/>
                        </a:moveTo>
                        <a:cubicBezTo>
                          <a:pt x="784769" y="118645"/>
                          <a:pt x="4672834" y="116012"/>
                          <a:pt x="5486400" y="0"/>
                        </a:cubicBezTo>
                        <a:cubicBezTo>
                          <a:pt x="5480667" y="197023"/>
                          <a:pt x="5484013" y="630722"/>
                          <a:pt x="5486400" y="850151"/>
                        </a:cubicBezTo>
                        <a:cubicBezTo>
                          <a:pt x="3861815" y="984751"/>
                          <a:pt x="574085" y="692955"/>
                          <a:pt x="0" y="850151"/>
                        </a:cubicBezTo>
                        <a:cubicBezTo>
                          <a:pt x="54424" y="481304"/>
                          <a:pt x="-2393" y="112930"/>
                          <a:pt x="0" y="0"/>
                        </a:cubicBezTo>
                        <a:close/>
                      </a:path>
                    </a:pathLst>
                  </a:custGeom>
                  <ask:type>
                    <ask:lineSketchNone/>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lightweight</a:t>
            </a:r>
          </a:p>
        </p:txBody>
      </p:sp>
      <p:cxnSp>
        <p:nvCxnSpPr>
          <p:cNvPr id="508" name="Connection Line"/>
          <p:cNvCxnSpPr>
            <a:cxnSpLocks/>
            <a:stCxn id="505" idx="1"/>
            <a:endCxn id="501" idx="3"/>
          </p:cNvCxnSpPr>
          <p:nvPr/>
        </p:nvCxnSpPr>
        <p:spPr>
          <a:xfrm flipH="1">
            <a:off x="7042927" y="5150689"/>
            <a:ext cx="2155436" cy="1"/>
          </a:xfrm>
          <a:prstGeom prst="straightConnector1">
            <a:avLst/>
          </a:prstGeom>
          <a:ln w="76200">
            <a:solidFill>
              <a:srgbClr val="D55B55"/>
            </a:solidFill>
            <a:miter lim="400000"/>
            <a:headEnd type="arrow" w="sm" len="sm"/>
            <a:tailEnd type="arrow" w="sm" len="sm"/>
          </a:ln>
        </p:spPr>
      </p:cxnSp>
      <p:cxnSp>
        <p:nvCxnSpPr>
          <p:cNvPr id="509" name="Connection Line"/>
          <p:cNvCxnSpPr>
            <a:cxnSpLocks/>
            <a:stCxn id="500" idx="1"/>
            <a:endCxn id="504" idx="3"/>
          </p:cNvCxnSpPr>
          <p:nvPr/>
        </p:nvCxnSpPr>
        <p:spPr>
          <a:xfrm flipH="1" flipV="1">
            <a:off x="7042927" y="10207276"/>
            <a:ext cx="2155436" cy="1"/>
          </a:xfrm>
          <a:prstGeom prst="straightConnector1">
            <a:avLst/>
          </a:prstGeom>
          <a:ln w="76200" cap="flat">
            <a:solidFill>
              <a:srgbClr val="F2AE4E"/>
            </a:solidFill>
            <a:miter lim="400000"/>
            <a:headEnd type="arrow" w="sm" len="sm"/>
            <a:tailEnd type="arrow" w="sm" len="sm"/>
          </a:ln>
        </p:spPr>
      </p:cxnSp>
      <p:cxnSp>
        <p:nvCxnSpPr>
          <p:cNvPr id="511" name="Connection Line"/>
          <p:cNvCxnSpPr>
            <a:cxnSpLocks/>
            <a:stCxn id="507" idx="2"/>
            <a:endCxn id="500" idx="0"/>
          </p:cNvCxnSpPr>
          <p:nvPr/>
        </p:nvCxnSpPr>
        <p:spPr>
          <a:xfrm>
            <a:off x="11929610" y="8946824"/>
            <a:ext cx="11953" cy="835377"/>
          </a:xfrm>
          <a:prstGeom prst="straightConnector1">
            <a:avLst/>
          </a:prstGeom>
          <a:ln w="76200">
            <a:solidFill>
              <a:srgbClr val="D55B55"/>
            </a:solidFill>
            <a:miter lim="400000"/>
            <a:headEnd type="arrow" w="sm" len="sm"/>
            <a:tailEnd type="arrow" w="sm" len="sm"/>
          </a:ln>
        </p:spPr>
      </p:cxnSp>
      <p:sp>
        <p:nvSpPr>
          <p:cNvPr id="513" name="Performance and security always in some level of tension!"/>
          <p:cNvSpPr txBox="1"/>
          <p:nvPr/>
        </p:nvSpPr>
        <p:spPr>
          <a:xfrm>
            <a:off x="1405520" y="2578295"/>
            <a:ext cx="11088727"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Performance and security always in some level of tension!</a:t>
            </a:r>
          </a:p>
        </p:txBody>
      </p:sp>
      <p:cxnSp>
        <p:nvCxnSpPr>
          <p:cNvPr id="10" name="Connection Line">
            <a:extLst>
              <a:ext uri="{FF2B5EF4-FFF2-40B4-BE49-F238E27FC236}">
                <a16:creationId xmlns:a16="http://schemas.microsoft.com/office/drawing/2014/main" id="{A7749BC4-AA65-7E77-0289-1E0CF81B4301}"/>
              </a:ext>
            </a:extLst>
          </p:cNvPr>
          <p:cNvCxnSpPr>
            <a:cxnSpLocks/>
            <a:stCxn id="507" idx="1"/>
          </p:cNvCxnSpPr>
          <p:nvPr/>
        </p:nvCxnSpPr>
        <p:spPr>
          <a:xfrm flipH="1">
            <a:off x="7042927" y="8521749"/>
            <a:ext cx="2143483" cy="1536651"/>
          </a:xfrm>
          <a:prstGeom prst="straightConnector1">
            <a:avLst/>
          </a:prstGeom>
          <a:ln w="76200" cap="flat">
            <a:solidFill>
              <a:srgbClr val="F2AE4E"/>
            </a:solidFill>
            <a:miter lim="800000"/>
            <a:headEnd type="arrow" w="sm" len="sm"/>
            <a:tailEnd type="arrow" w="sm" len="sm"/>
          </a:ln>
        </p:spPr>
      </p:cxn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509"/>
                                        </p:tgtEl>
                                        <p:attrNameLst>
                                          <p:attrName>style.visibility</p:attrName>
                                        </p:attrNameLst>
                                      </p:cBhvr>
                                      <p:to>
                                        <p:strVal val="visible"/>
                                      </p:to>
                                    </p:set>
                                  </p:childTnLst>
                                </p:cTn>
                              </p:par>
                              <p:par>
                                <p:cTn id="19" presetID="1" presetClass="entr" presetSubtype="0" fill="hold" grpId="0" nodeType="withEffect">
                                  <p:stCondLst>
                                    <p:cond delay="0"/>
                                  </p:stCondLst>
                                  <p:iterate>
                                    <p:tmAbs val="0"/>
                                  </p:iterate>
                                  <p:childTnLst>
                                    <p:set>
                                      <p:cBhvr>
                                        <p:cTn id="20" fill="hold"/>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 grpId="0" animBg="1" advAuto="0"/>
      <p:bldP spid="508" grpId="0" animBg="1" advAuto="0"/>
      <p:bldP spid="509" grpId="0" animBg="1" advAuto="0"/>
      <p:bldP spid="511" grpId="0" animBg="1" advAuto="0"/>
      <p:bldP spid="10"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One scheme with all properties?"/>
          <p:cNvSpPr txBox="1">
            <a:spLocks noGrp="1"/>
          </p:cNvSpPr>
          <p:nvPr>
            <p:ph type="title"/>
          </p:nvPr>
        </p:nvSpPr>
        <p:spPr>
          <a:prstGeom prst="rect">
            <a:avLst/>
          </a:prstGeom>
        </p:spPr>
        <p:txBody>
          <a:bodyPr/>
          <a:lstStyle/>
          <a:p>
            <a:r>
              <a:rPr dirty="0"/>
              <a:t>One scheme with all properties?</a:t>
            </a:r>
          </a:p>
        </p:txBody>
      </p:sp>
      <p:sp>
        <p:nvSpPr>
          <p:cNvPr id="496" name="Slide Number"/>
          <p:cNvSpPr txBox="1">
            <a:spLocks noGrp="1"/>
          </p:cNvSpPr>
          <p:nvPr>
            <p:ph type="sldNum" sz="quarter" idx="2"/>
          </p:nvPr>
        </p:nvSpPr>
        <p:spPr>
          <a:xfrm>
            <a:off x="13919200" y="12780368"/>
            <a:ext cx="9144000" cy="53022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
        <p:nvSpPr>
          <p:cNvPr id="497" name="Security Goals"/>
          <p:cNvSpPr/>
          <p:nvPr/>
        </p:nvSpPr>
        <p:spPr>
          <a:xfrm>
            <a:off x="1556527" y="3699842"/>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Security Goals</a:t>
            </a:r>
          </a:p>
        </p:txBody>
      </p:sp>
      <p:sp>
        <p:nvSpPr>
          <p:cNvPr id="498" name="Performance Goals"/>
          <p:cNvSpPr/>
          <p:nvPr/>
        </p:nvSpPr>
        <p:spPr>
          <a:xfrm>
            <a:off x="9198363" y="3702830"/>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Performance Goals</a:t>
            </a:r>
          </a:p>
        </p:txBody>
      </p:sp>
      <p:sp>
        <p:nvSpPr>
          <p:cNvPr id="499" name="No"/>
          <p:cNvSpPr txBox="1"/>
          <p:nvPr/>
        </p:nvSpPr>
        <p:spPr>
          <a:xfrm>
            <a:off x="16992601" y="812800"/>
            <a:ext cx="6515100" cy="1557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defTabSz="825500">
              <a:lnSpc>
                <a:spcPct val="80000"/>
              </a:lnSpc>
              <a:spcBef>
                <a:spcPts val="0"/>
              </a:spcBef>
              <a:defRPr sz="8400" spc="-252">
                <a:solidFill>
                  <a:srgbClr val="D55B55"/>
                </a:solidFill>
                <a:latin typeface="+mn-lt"/>
                <a:ea typeface="+mn-ea"/>
                <a:cs typeface="+mn-cs"/>
                <a:sym typeface="Graphik Semibold"/>
              </a:defRPr>
            </a:lvl1pPr>
          </a:lstStyle>
          <a:p>
            <a:pPr>
              <a:defRPr>
                <a:solidFill>
                  <a:srgbClr val="000000"/>
                </a:solidFill>
              </a:defRPr>
            </a:pPr>
            <a:r>
              <a:rPr>
                <a:solidFill>
                  <a:srgbClr val="D55B55"/>
                </a:solidFill>
              </a:rPr>
              <a:t>No</a:t>
            </a:r>
          </a:p>
        </p:txBody>
      </p:sp>
      <p:sp>
        <p:nvSpPr>
          <p:cNvPr id="500" name="Fast on AES-NI"/>
          <p:cNvSpPr/>
          <p:nvPr/>
        </p:nvSpPr>
        <p:spPr>
          <a:xfrm>
            <a:off x="9198363" y="9782201"/>
            <a:ext cx="5486400" cy="850151"/>
          </a:xfrm>
          <a:prstGeom prst="rect">
            <a:avLst/>
          </a:prstGeom>
          <a:solidFill>
            <a:srgbClr val="FFFFFF"/>
          </a:solidFill>
          <a:ln w="127000">
            <a:solidFill>
              <a:schemeClr val="accent6"/>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AES-NI</a:t>
            </a:r>
          </a:p>
        </p:txBody>
      </p:sp>
      <p:sp>
        <p:nvSpPr>
          <p:cNvPr id="501" name="Nonce-misuse resistance"/>
          <p:cNvSpPr/>
          <p:nvPr/>
        </p:nvSpPr>
        <p:spPr>
          <a:xfrm>
            <a:off x="1556527" y="4725614"/>
            <a:ext cx="5486400" cy="850151"/>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Nonce-misuse resistance</a:t>
            </a:r>
          </a:p>
        </p:txBody>
      </p:sp>
      <p:sp>
        <p:nvSpPr>
          <p:cNvPr id="502" name="Context commitment"/>
          <p:cNvSpPr/>
          <p:nvPr/>
        </p:nvSpPr>
        <p:spPr>
          <a:xfrm>
            <a:off x="1556527" y="6411143"/>
            <a:ext cx="5486400" cy="850151"/>
          </a:xfrm>
          <a:prstGeom prst="rect">
            <a:avLst/>
          </a:prstGeom>
          <a:solidFill>
            <a:srgbClr val="FFFFFF"/>
          </a:solidFill>
          <a:ln w="127000">
            <a:solidFill>
              <a:schemeClr val="accent6"/>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Context commitment</a:t>
            </a:r>
          </a:p>
        </p:txBody>
      </p:sp>
      <p:sp>
        <p:nvSpPr>
          <p:cNvPr id="503" name="Nonce hiding"/>
          <p:cNvSpPr/>
          <p:nvPr/>
        </p:nvSpPr>
        <p:spPr>
          <a:xfrm>
            <a:off x="1556527" y="8096671"/>
            <a:ext cx="5486400" cy="850151"/>
          </a:xfrm>
          <a:prstGeom prst="rect">
            <a:avLst/>
          </a:prstGeom>
          <a:solidFill>
            <a:srgbClr val="FFFFFF"/>
          </a:solidFill>
          <a:ln w="127000">
            <a:solidFill>
              <a:schemeClr val="accent6"/>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 hiding</a:t>
            </a:r>
          </a:p>
        </p:txBody>
      </p:sp>
      <p:sp>
        <p:nvSpPr>
          <p:cNvPr id="504" name="Robustness"/>
          <p:cNvSpPr/>
          <p:nvPr/>
        </p:nvSpPr>
        <p:spPr>
          <a:xfrm>
            <a:off x="1556527" y="9782200"/>
            <a:ext cx="5486400" cy="850151"/>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Robustness</a:t>
            </a:r>
          </a:p>
        </p:txBody>
      </p:sp>
      <p:sp>
        <p:nvSpPr>
          <p:cNvPr id="505" name="Streamable"/>
          <p:cNvSpPr/>
          <p:nvPr/>
        </p:nvSpPr>
        <p:spPr>
          <a:xfrm>
            <a:off x="9198363" y="4725613"/>
            <a:ext cx="5486400" cy="850151"/>
          </a:xfrm>
          <a:prstGeom prst="rect">
            <a:avLst/>
          </a:prstGeom>
          <a:solidFill>
            <a:srgbClr val="FFFFFF"/>
          </a:solidFill>
          <a:ln w="127000">
            <a:solidFill>
              <a:schemeClr val="accent6"/>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Streamable</a:t>
            </a:r>
          </a:p>
        </p:txBody>
      </p:sp>
      <p:sp>
        <p:nvSpPr>
          <p:cNvPr id="506" name="Scale to modern clouds"/>
          <p:cNvSpPr/>
          <p:nvPr/>
        </p:nvSpPr>
        <p:spPr>
          <a:xfrm>
            <a:off x="9198363" y="6411143"/>
            <a:ext cx="5486400" cy="850151"/>
          </a:xfrm>
          <a:prstGeom prst="rect">
            <a:avLst/>
          </a:prstGeom>
          <a:solidFill>
            <a:srgbClr val="FFFFFF"/>
          </a:solidFill>
          <a:ln w="127000">
            <a:solidFill>
              <a:schemeClr val="accent6"/>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Scale to modern clouds</a:t>
            </a:r>
          </a:p>
        </p:txBody>
      </p:sp>
      <p:sp>
        <p:nvSpPr>
          <p:cNvPr id="507" name="Fast on lightweight"/>
          <p:cNvSpPr/>
          <p:nvPr/>
        </p:nvSpPr>
        <p:spPr>
          <a:xfrm>
            <a:off x="9186410" y="8096673"/>
            <a:ext cx="5486400" cy="850151"/>
          </a:xfrm>
          <a:prstGeom prst="rect">
            <a:avLst/>
          </a:prstGeom>
          <a:solidFill>
            <a:srgbClr val="FFFFFF"/>
          </a:solidFill>
          <a:ln w="50800">
            <a:solidFill>
              <a:srgbClr val="000000"/>
            </a:solidFill>
            <a:miter lim="800000"/>
            <a:extLst>
              <a:ext uri="{C807C97D-BFC1-408E-A445-0C87EB9F89A2}">
                <ask:lineSketchStyleProps xmlns:ask="http://schemas.microsoft.com/office/drawing/2018/sketchyshapes" sd="1219033472">
                  <a:custGeom>
                    <a:avLst/>
                    <a:gdLst>
                      <a:gd name="connsiteX0" fmla="*/ 0 w 5486400"/>
                      <a:gd name="connsiteY0" fmla="*/ 0 h 850151"/>
                      <a:gd name="connsiteX1" fmla="*/ 5486400 w 5486400"/>
                      <a:gd name="connsiteY1" fmla="*/ 0 h 850151"/>
                      <a:gd name="connsiteX2" fmla="*/ 5486400 w 5486400"/>
                      <a:gd name="connsiteY2" fmla="*/ 850151 h 850151"/>
                      <a:gd name="connsiteX3" fmla="*/ 0 w 5486400"/>
                      <a:gd name="connsiteY3" fmla="*/ 850151 h 850151"/>
                      <a:gd name="connsiteX4" fmla="*/ 0 w 5486400"/>
                      <a:gd name="connsiteY4" fmla="*/ 0 h 85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850151" fill="none" extrusionOk="0">
                        <a:moveTo>
                          <a:pt x="0" y="0"/>
                        </a:moveTo>
                        <a:cubicBezTo>
                          <a:pt x="1930506" y="-49533"/>
                          <a:pt x="4185300" y="-14809"/>
                          <a:pt x="5486400" y="0"/>
                        </a:cubicBezTo>
                        <a:cubicBezTo>
                          <a:pt x="5507817" y="254359"/>
                          <a:pt x="5470863" y="753187"/>
                          <a:pt x="5486400" y="850151"/>
                        </a:cubicBezTo>
                        <a:cubicBezTo>
                          <a:pt x="3740442" y="801920"/>
                          <a:pt x="809765" y="934606"/>
                          <a:pt x="0" y="850151"/>
                        </a:cubicBezTo>
                        <a:cubicBezTo>
                          <a:pt x="22958" y="735572"/>
                          <a:pt x="63703" y="349355"/>
                          <a:pt x="0" y="0"/>
                        </a:cubicBezTo>
                        <a:close/>
                      </a:path>
                      <a:path w="5486400" h="850151" stroke="0" extrusionOk="0">
                        <a:moveTo>
                          <a:pt x="0" y="0"/>
                        </a:moveTo>
                        <a:cubicBezTo>
                          <a:pt x="784769" y="118645"/>
                          <a:pt x="4672834" y="116012"/>
                          <a:pt x="5486400" y="0"/>
                        </a:cubicBezTo>
                        <a:cubicBezTo>
                          <a:pt x="5480667" y="197023"/>
                          <a:pt x="5484013" y="630722"/>
                          <a:pt x="5486400" y="850151"/>
                        </a:cubicBezTo>
                        <a:cubicBezTo>
                          <a:pt x="3861815" y="984751"/>
                          <a:pt x="574085" y="692955"/>
                          <a:pt x="0" y="850151"/>
                        </a:cubicBezTo>
                        <a:cubicBezTo>
                          <a:pt x="54424" y="481304"/>
                          <a:pt x="-2393" y="112930"/>
                          <a:pt x="0" y="0"/>
                        </a:cubicBezTo>
                        <a:close/>
                      </a:path>
                    </a:pathLst>
                  </a:custGeom>
                  <ask:type>
                    <ask:lineSketchNone/>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lightweight</a:t>
            </a:r>
          </a:p>
        </p:txBody>
      </p:sp>
      <p:cxnSp>
        <p:nvCxnSpPr>
          <p:cNvPr id="508" name="Connection Line"/>
          <p:cNvCxnSpPr>
            <a:cxnSpLocks/>
          </p:cNvCxnSpPr>
          <p:nvPr/>
        </p:nvCxnSpPr>
        <p:spPr>
          <a:xfrm flipH="1">
            <a:off x="7042927" y="5150689"/>
            <a:ext cx="2155436" cy="1"/>
          </a:xfrm>
          <a:prstGeom prst="straightConnector1">
            <a:avLst/>
          </a:prstGeom>
          <a:ln w="76200">
            <a:solidFill>
              <a:srgbClr val="D55B55"/>
            </a:solidFill>
            <a:miter lim="400000"/>
            <a:headEnd type="arrow" w="sm" len="sm"/>
            <a:tailEnd type="arrow" w="sm" len="sm"/>
          </a:ln>
        </p:spPr>
      </p:cxnSp>
      <p:cxnSp>
        <p:nvCxnSpPr>
          <p:cNvPr id="509" name="Connection Line"/>
          <p:cNvCxnSpPr>
            <a:cxnSpLocks/>
          </p:cNvCxnSpPr>
          <p:nvPr/>
        </p:nvCxnSpPr>
        <p:spPr>
          <a:xfrm flipH="1" flipV="1">
            <a:off x="7042927" y="10207276"/>
            <a:ext cx="2155436" cy="1"/>
          </a:xfrm>
          <a:prstGeom prst="straightConnector1">
            <a:avLst/>
          </a:prstGeom>
          <a:ln w="76200" cap="flat">
            <a:solidFill>
              <a:srgbClr val="F2AE4E"/>
            </a:solidFill>
            <a:miter lim="400000"/>
            <a:headEnd type="arrow" w="sm" len="sm"/>
            <a:tailEnd type="arrow" w="sm" len="sm"/>
          </a:ln>
        </p:spPr>
      </p:cxnSp>
      <p:cxnSp>
        <p:nvCxnSpPr>
          <p:cNvPr id="511" name="Connection Line"/>
          <p:cNvCxnSpPr>
            <a:cxnSpLocks/>
          </p:cNvCxnSpPr>
          <p:nvPr/>
        </p:nvCxnSpPr>
        <p:spPr>
          <a:xfrm>
            <a:off x="11929610" y="8946824"/>
            <a:ext cx="11953" cy="835377"/>
          </a:xfrm>
          <a:prstGeom prst="straightConnector1">
            <a:avLst/>
          </a:prstGeom>
          <a:ln w="76200">
            <a:solidFill>
              <a:srgbClr val="D55B55"/>
            </a:solidFill>
            <a:miter lim="400000"/>
            <a:headEnd type="arrow" w="sm" len="sm"/>
            <a:tailEnd type="arrow" w="sm" len="sm"/>
          </a:ln>
        </p:spPr>
      </p:cxnSp>
      <p:sp>
        <p:nvSpPr>
          <p:cNvPr id="513" name="Performance and security always in some level of tension!"/>
          <p:cNvSpPr txBox="1"/>
          <p:nvPr/>
        </p:nvSpPr>
        <p:spPr>
          <a:xfrm>
            <a:off x="1405520" y="2578295"/>
            <a:ext cx="11088727"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Performance and security always in some level of tension!</a:t>
            </a:r>
          </a:p>
        </p:txBody>
      </p:sp>
      <p:cxnSp>
        <p:nvCxnSpPr>
          <p:cNvPr id="10" name="Connection Line">
            <a:extLst>
              <a:ext uri="{FF2B5EF4-FFF2-40B4-BE49-F238E27FC236}">
                <a16:creationId xmlns:a16="http://schemas.microsoft.com/office/drawing/2014/main" id="{A7749BC4-AA65-7E77-0289-1E0CF81B4301}"/>
              </a:ext>
            </a:extLst>
          </p:cNvPr>
          <p:cNvCxnSpPr>
            <a:cxnSpLocks/>
          </p:cNvCxnSpPr>
          <p:nvPr/>
        </p:nvCxnSpPr>
        <p:spPr>
          <a:xfrm flipH="1">
            <a:off x="7042927" y="8521749"/>
            <a:ext cx="2143483" cy="1536651"/>
          </a:xfrm>
          <a:prstGeom prst="straightConnector1">
            <a:avLst/>
          </a:prstGeom>
          <a:ln w="76200" cap="flat">
            <a:solidFill>
              <a:srgbClr val="F2AE4E"/>
            </a:solidFill>
            <a:miter lim="800000"/>
            <a:headEnd type="arrow" w="sm" len="sm"/>
            <a:tailEnd type="arrow" w="sm" len="sm"/>
          </a:ln>
        </p:spPr>
      </p:cxnSp>
      <p:sp>
        <p:nvSpPr>
          <p:cNvPr id="2" name="Streamable">
            <a:extLst>
              <a:ext uri="{FF2B5EF4-FFF2-40B4-BE49-F238E27FC236}">
                <a16:creationId xmlns:a16="http://schemas.microsoft.com/office/drawing/2014/main" id="{5339276E-B07B-924F-531A-2CB50BB4C2A7}"/>
              </a:ext>
            </a:extLst>
          </p:cNvPr>
          <p:cNvSpPr txBox="1"/>
          <p:nvPr/>
        </p:nvSpPr>
        <p:spPr>
          <a:xfrm>
            <a:off x="16824960" y="4486490"/>
            <a:ext cx="2564805"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a:solidFill>
                  <a:schemeClr val="accent6"/>
                </a:solidFill>
              </a:rPr>
              <a:t>Streamable</a:t>
            </a:r>
          </a:p>
        </p:txBody>
      </p:sp>
      <p:sp>
        <p:nvSpPr>
          <p:cNvPr id="4" name="Setting nickname:">
            <a:extLst>
              <a:ext uri="{FF2B5EF4-FFF2-40B4-BE49-F238E27FC236}">
                <a16:creationId xmlns:a16="http://schemas.microsoft.com/office/drawing/2014/main" id="{EB772541-B69C-AFE6-0935-29FC29B29E5B}"/>
              </a:ext>
            </a:extLst>
          </p:cNvPr>
          <p:cNvSpPr txBox="1"/>
          <p:nvPr/>
        </p:nvSpPr>
        <p:spPr>
          <a:xfrm>
            <a:off x="16824960" y="3460048"/>
            <a:ext cx="3842399"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lvl1pPr>
          </a:lstStyle>
          <a:p>
            <a:r>
              <a:rPr i="1">
                <a:latin typeface="GRAPHIK-MEDIUMITALIC" panose="020B0503030202060203" pitchFamily="34" charset="77"/>
              </a:rPr>
              <a:t>Setting nickname:</a:t>
            </a:r>
          </a:p>
        </p:txBody>
      </p:sp>
      <p:sp>
        <p:nvSpPr>
          <p:cNvPr id="12" name="Streamable">
            <a:extLst>
              <a:ext uri="{FF2B5EF4-FFF2-40B4-BE49-F238E27FC236}">
                <a16:creationId xmlns:a16="http://schemas.microsoft.com/office/drawing/2014/main" id="{B1738ABC-3D8A-5A13-DA50-E30BA1F2575C}"/>
              </a:ext>
            </a:extLst>
          </p:cNvPr>
          <p:cNvSpPr txBox="1"/>
          <p:nvPr/>
        </p:nvSpPr>
        <p:spPr>
          <a:xfrm>
            <a:off x="20667359" y="4486490"/>
            <a:ext cx="2090316"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lang="en-US">
                <a:solidFill>
                  <a:schemeClr val="tx2"/>
                </a:solidFill>
                <a:latin typeface="Graphik" panose="020B0503030202060203" pitchFamily="34" charset="77"/>
              </a:rPr>
              <a:t>AES-GCM</a:t>
            </a:r>
            <a:endParaRPr>
              <a:solidFill>
                <a:schemeClr val="tx2"/>
              </a:solidFill>
              <a:latin typeface="Graphik" panose="020B0503030202060203" pitchFamily="34" charset="77"/>
            </a:endParaRPr>
          </a:p>
        </p:txBody>
      </p:sp>
      <p:pic>
        <p:nvPicPr>
          <p:cNvPr id="5" name="Picture 4" descr="A green square with a white tick&#10;&#10;Description automatically generated">
            <a:extLst>
              <a:ext uri="{FF2B5EF4-FFF2-40B4-BE49-F238E27FC236}">
                <a16:creationId xmlns:a16="http://schemas.microsoft.com/office/drawing/2014/main" id="{4CF1D4FB-C61F-5795-3773-489180277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0349" y="9841986"/>
            <a:ext cx="731520" cy="731520"/>
          </a:xfrm>
          <a:prstGeom prst="rect">
            <a:avLst/>
          </a:prstGeom>
        </p:spPr>
      </p:pic>
      <p:pic>
        <p:nvPicPr>
          <p:cNvPr id="8" name="Picture 7" descr="A green square with a white tick&#10;&#10;Description automatically generated">
            <a:extLst>
              <a:ext uri="{FF2B5EF4-FFF2-40B4-BE49-F238E27FC236}">
                <a16:creationId xmlns:a16="http://schemas.microsoft.com/office/drawing/2014/main" id="{FDBAEF1D-C5A4-D2BD-0104-363C02F05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0349" y="4784928"/>
            <a:ext cx="731520" cy="731520"/>
          </a:xfrm>
          <a:prstGeom prst="rect">
            <a:avLst/>
          </a:prstGeom>
        </p:spPr>
      </p:pic>
      <p:sp>
        <p:nvSpPr>
          <p:cNvPr id="14" name="TextBox 13">
            <a:extLst>
              <a:ext uri="{FF2B5EF4-FFF2-40B4-BE49-F238E27FC236}">
                <a16:creationId xmlns:a16="http://schemas.microsoft.com/office/drawing/2014/main" id="{FE0F3005-1672-DE99-3C06-51E195E2518F}"/>
              </a:ext>
            </a:extLst>
          </p:cNvPr>
          <p:cNvSpPr txBox="1"/>
          <p:nvPr/>
        </p:nvSpPr>
        <p:spPr>
          <a:xfrm>
            <a:off x="14845096" y="6487404"/>
            <a:ext cx="108202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r>
              <a:rPr kumimoji="0" lang="en-US" sz="3200" b="1" i="0" u="none" strike="noStrike" cap="none" spc="0" normalizeH="0" baseline="0" dirty="0">
                <a:ln>
                  <a:noFill/>
                </a:ln>
                <a:solidFill>
                  <a:srgbClr val="0070C0"/>
                </a:solidFill>
                <a:effectLst/>
                <a:uFillTx/>
                <a:latin typeface="Graphik"/>
                <a:ea typeface="Graphik"/>
                <a:cs typeface="Graphik"/>
                <a:sym typeface="Graphik"/>
              </a:rPr>
              <a:t>NEW</a:t>
            </a:r>
          </a:p>
        </p:txBody>
      </p:sp>
      <p:sp>
        <p:nvSpPr>
          <p:cNvPr id="15" name="TextBox 14">
            <a:extLst>
              <a:ext uri="{FF2B5EF4-FFF2-40B4-BE49-F238E27FC236}">
                <a16:creationId xmlns:a16="http://schemas.microsoft.com/office/drawing/2014/main" id="{84D0C2C7-6B05-CE90-1E78-68286E71AF39}"/>
              </a:ext>
            </a:extLst>
          </p:cNvPr>
          <p:cNvSpPr txBox="1"/>
          <p:nvPr/>
        </p:nvSpPr>
        <p:spPr>
          <a:xfrm>
            <a:off x="230503" y="6528862"/>
            <a:ext cx="108202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r>
              <a:rPr kumimoji="0" lang="en-US" sz="3200" b="1" i="0" u="none" strike="noStrike" cap="none" spc="0" normalizeH="0" baseline="0" dirty="0">
                <a:ln>
                  <a:noFill/>
                </a:ln>
                <a:solidFill>
                  <a:srgbClr val="0070C0"/>
                </a:solidFill>
                <a:effectLst/>
                <a:uFillTx/>
                <a:latin typeface="Graphik"/>
                <a:ea typeface="Graphik"/>
                <a:cs typeface="Graphik"/>
                <a:sym typeface="Graphik"/>
              </a:rPr>
              <a:t>NEW</a:t>
            </a:r>
          </a:p>
        </p:txBody>
      </p:sp>
      <p:sp>
        <p:nvSpPr>
          <p:cNvPr id="16" name="TextBox 15">
            <a:extLst>
              <a:ext uri="{FF2B5EF4-FFF2-40B4-BE49-F238E27FC236}">
                <a16:creationId xmlns:a16="http://schemas.microsoft.com/office/drawing/2014/main" id="{1452E8D2-A38B-CBCA-5DBB-F7845443F970}"/>
              </a:ext>
            </a:extLst>
          </p:cNvPr>
          <p:cNvSpPr txBox="1"/>
          <p:nvPr/>
        </p:nvSpPr>
        <p:spPr>
          <a:xfrm>
            <a:off x="230502" y="8172932"/>
            <a:ext cx="108202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r>
              <a:rPr kumimoji="0" lang="en-US" sz="3200" b="1" i="0" u="none" strike="noStrike" cap="none" spc="0" normalizeH="0" baseline="0" dirty="0">
                <a:ln>
                  <a:noFill/>
                </a:ln>
                <a:solidFill>
                  <a:srgbClr val="0070C0"/>
                </a:solidFill>
                <a:effectLst/>
                <a:uFillTx/>
                <a:latin typeface="Graphik"/>
                <a:ea typeface="Graphik"/>
                <a:cs typeface="Graphik"/>
                <a:sym typeface="Graphik"/>
              </a:rPr>
              <a:t>NEW</a:t>
            </a:r>
          </a:p>
        </p:txBody>
      </p:sp>
    </p:spTree>
    <p:extLst>
      <p:ext uri="{BB962C8B-B14F-4D97-AF65-F5344CB8AC3E}">
        <p14:creationId xmlns:p14="http://schemas.microsoft.com/office/powerpoint/2010/main" val="35723771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One scheme with all properties?"/>
          <p:cNvSpPr txBox="1">
            <a:spLocks noGrp="1"/>
          </p:cNvSpPr>
          <p:nvPr>
            <p:ph type="title"/>
          </p:nvPr>
        </p:nvSpPr>
        <p:spPr>
          <a:prstGeom prst="rect">
            <a:avLst/>
          </a:prstGeom>
        </p:spPr>
        <p:txBody>
          <a:bodyPr/>
          <a:lstStyle/>
          <a:p>
            <a:r>
              <a:rPr dirty="0"/>
              <a:t>One scheme with all properties?</a:t>
            </a:r>
          </a:p>
        </p:txBody>
      </p:sp>
      <p:sp>
        <p:nvSpPr>
          <p:cNvPr id="496" name="Slide Number"/>
          <p:cNvSpPr txBox="1">
            <a:spLocks noGrp="1"/>
          </p:cNvSpPr>
          <p:nvPr>
            <p:ph type="sldNum" sz="quarter" idx="2"/>
          </p:nvPr>
        </p:nvSpPr>
        <p:spPr>
          <a:xfrm>
            <a:off x="13919200" y="12780368"/>
            <a:ext cx="9144000" cy="53022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
        <p:nvSpPr>
          <p:cNvPr id="497" name="Security Goals"/>
          <p:cNvSpPr/>
          <p:nvPr/>
        </p:nvSpPr>
        <p:spPr>
          <a:xfrm>
            <a:off x="1556527" y="3699842"/>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Security Goals</a:t>
            </a:r>
          </a:p>
        </p:txBody>
      </p:sp>
      <p:sp>
        <p:nvSpPr>
          <p:cNvPr id="498" name="Performance Goals"/>
          <p:cNvSpPr/>
          <p:nvPr/>
        </p:nvSpPr>
        <p:spPr>
          <a:xfrm>
            <a:off x="9198363" y="3702830"/>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Performance Goals</a:t>
            </a:r>
          </a:p>
        </p:txBody>
      </p:sp>
      <p:sp>
        <p:nvSpPr>
          <p:cNvPr id="499" name="No"/>
          <p:cNvSpPr txBox="1"/>
          <p:nvPr/>
        </p:nvSpPr>
        <p:spPr>
          <a:xfrm>
            <a:off x="16992601" y="812800"/>
            <a:ext cx="6515100" cy="1557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defTabSz="825500">
              <a:lnSpc>
                <a:spcPct val="80000"/>
              </a:lnSpc>
              <a:spcBef>
                <a:spcPts val="0"/>
              </a:spcBef>
              <a:defRPr sz="8400" spc="-252">
                <a:solidFill>
                  <a:srgbClr val="D55B55"/>
                </a:solidFill>
                <a:latin typeface="+mn-lt"/>
                <a:ea typeface="+mn-ea"/>
                <a:cs typeface="+mn-cs"/>
                <a:sym typeface="Graphik Semibold"/>
              </a:defRPr>
            </a:lvl1pPr>
          </a:lstStyle>
          <a:p>
            <a:pPr>
              <a:defRPr>
                <a:solidFill>
                  <a:srgbClr val="000000"/>
                </a:solidFill>
              </a:defRPr>
            </a:pPr>
            <a:r>
              <a:rPr>
                <a:solidFill>
                  <a:srgbClr val="D55B55"/>
                </a:solidFill>
              </a:rPr>
              <a:t>No</a:t>
            </a:r>
          </a:p>
        </p:txBody>
      </p:sp>
      <p:sp>
        <p:nvSpPr>
          <p:cNvPr id="500" name="Fast on AES-NI"/>
          <p:cNvSpPr/>
          <p:nvPr/>
        </p:nvSpPr>
        <p:spPr>
          <a:xfrm>
            <a:off x="9198363" y="9782201"/>
            <a:ext cx="5486400" cy="850151"/>
          </a:xfrm>
          <a:prstGeom prst="rect">
            <a:avLst/>
          </a:prstGeom>
          <a:solidFill>
            <a:srgbClr val="FFFFFF"/>
          </a:solidFill>
          <a:ln w="127000">
            <a:solidFill>
              <a:schemeClr val="accent5"/>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AES-NI</a:t>
            </a:r>
          </a:p>
        </p:txBody>
      </p:sp>
      <p:sp>
        <p:nvSpPr>
          <p:cNvPr id="501" name="Nonce-misuse resistance"/>
          <p:cNvSpPr/>
          <p:nvPr/>
        </p:nvSpPr>
        <p:spPr>
          <a:xfrm>
            <a:off x="1556527" y="4725614"/>
            <a:ext cx="5486400" cy="850151"/>
          </a:xfrm>
          <a:prstGeom prst="rect">
            <a:avLst/>
          </a:prstGeom>
          <a:solidFill>
            <a:srgbClr val="FFFFFF"/>
          </a:solidFill>
          <a:ln w="127000">
            <a:solidFill>
              <a:schemeClr val="accent5"/>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Nonce-misuse resistance</a:t>
            </a:r>
          </a:p>
        </p:txBody>
      </p:sp>
      <p:sp>
        <p:nvSpPr>
          <p:cNvPr id="502" name="Context commitment"/>
          <p:cNvSpPr/>
          <p:nvPr/>
        </p:nvSpPr>
        <p:spPr>
          <a:xfrm>
            <a:off x="1556527" y="6411143"/>
            <a:ext cx="5486400" cy="850151"/>
          </a:xfrm>
          <a:prstGeom prst="rect">
            <a:avLst/>
          </a:prstGeom>
          <a:solidFill>
            <a:srgbClr val="FFFFFF"/>
          </a:solidFill>
          <a:ln w="127000">
            <a:solidFill>
              <a:schemeClr val="accent5"/>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Context commitment</a:t>
            </a:r>
          </a:p>
        </p:txBody>
      </p:sp>
      <p:sp>
        <p:nvSpPr>
          <p:cNvPr id="503" name="Nonce hiding"/>
          <p:cNvSpPr/>
          <p:nvPr/>
        </p:nvSpPr>
        <p:spPr>
          <a:xfrm>
            <a:off x="1556527" y="8096671"/>
            <a:ext cx="5486400" cy="850151"/>
          </a:xfrm>
          <a:prstGeom prst="rect">
            <a:avLst/>
          </a:prstGeom>
          <a:solidFill>
            <a:srgbClr val="FFFFFF"/>
          </a:solidFill>
          <a:ln w="127000">
            <a:solidFill>
              <a:schemeClr val="accent5"/>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 hiding</a:t>
            </a:r>
          </a:p>
        </p:txBody>
      </p:sp>
      <p:sp>
        <p:nvSpPr>
          <p:cNvPr id="504" name="Robustness"/>
          <p:cNvSpPr/>
          <p:nvPr/>
        </p:nvSpPr>
        <p:spPr>
          <a:xfrm>
            <a:off x="1556527" y="9782200"/>
            <a:ext cx="5486400" cy="850151"/>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Robustness</a:t>
            </a:r>
          </a:p>
        </p:txBody>
      </p:sp>
      <p:sp>
        <p:nvSpPr>
          <p:cNvPr id="505" name="Streamable"/>
          <p:cNvSpPr/>
          <p:nvPr/>
        </p:nvSpPr>
        <p:spPr>
          <a:xfrm>
            <a:off x="9198363" y="4725613"/>
            <a:ext cx="5486400" cy="850151"/>
          </a:xfrm>
          <a:prstGeom prst="rect">
            <a:avLst/>
          </a:prstGeom>
          <a:solidFill>
            <a:srgbClr val="FFFFFF"/>
          </a:solidFill>
          <a:ln w="508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Streamable</a:t>
            </a:r>
          </a:p>
        </p:txBody>
      </p:sp>
      <p:sp>
        <p:nvSpPr>
          <p:cNvPr id="506" name="Scale to modern clouds"/>
          <p:cNvSpPr/>
          <p:nvPr/>
        </p:nvSpPr>
        <p:spPr>
          <a:xfrm>
            <a:off x="9198363" y="6411143"/>
            <a:ext cx="5486400" cy="850151"/>
          </a:xfrm>
          <a:prstGeom prst="rect">
            <a:avLst/>
          </a:prstGeom>
          <a:solidFill>
            <a:srgbClr val="FFFFFF"/>
          </a:solidFill>
          <a:ln w="127000">
            <a:solidFill>
              <a:schemeClr val="accent5"/>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Scale to modern clouds</a:t>
            </a:r>
          </a:p>
        </p:txBody>
      </p:sp>
      <p:sp>
        <p:nvSpPr>
          <p:cNvPr id="507" name="Fast on lightweight"/>
          <p:cNvSpPr/>
          <p:nvPr/>
        </p:nvSpPr>
        <p:spPr>
          <a:xfrm>
            <a:off x="9186410" y="8096673"/>
            <a:ext cx="5486400" cy="850151"/>
          </a:xfrm>
          <a:prstGeom prst="rect">
            <a:avLst/>
          </a:prstGeom>
          <a:solidFill>
            <a:srgbClr val="FFFFFF"/>
          </a:solidFill>
          <a:ln w="50800">
            <a:solidFill>
              <a:srgbClr val="000000"/>
            </a:solidFill>
            <a:miter lim="800000"/>
            <a:extLst>
              <a:ext uri="{C807C97D-BFC1-408E-A445-0C87EB9F89A2}">
                <ask:lineSketchStyleProps xmlns:ask="http://schemas.microsoft.com/office/drawing/2018/sketchyshapes" sd="1219033472">
                  <a:custGeom>
                    <a:avLst/>
                    <a:gdLst>
                      <a:gd name="connsiteX0" fmla="*/ 0 w 5486400"/>
                      <a:gd name="connsiteY0" fmla="*/ 0 h 850151"/>
                      <a:gd name="connsiteX1" fmla="*/ 5486400 w 5486400"/>
                      <a:gd name="connsiteY1" fmla="*/ 0 h 850151"/>
                      <a:gd name="connsiteX2" fmla="*/ 5486400 w 5486400"/>
                      <a:gd name="connsiteY2" fmla="*/ 850151 h 850151"/>
                      <a:gd name="connsiteX3" fmla="*/ 0 w 5486400"/>
                      <a:gd name="connsiteY3" fmla="*/ 850151 h 850151"/>
                      <a:gd name="connsiteX4" fmla="*/ 0 w 5486400"/>
                      <a:gd name="connsiteY4" fmla="*/ 0 h 85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850151" fill="none" extrusionOk="0">
                        <a:moveTo>
                          <a:pt x="0" y="0"/>
                        </a:moveTo>
                        <a:cubicBezTo>
                          <a:pt x="1930506" y="-49533"/>
                          <a:pt x="4185300" y="-14809"/>
                          <a:pt x="5486400" y="0"/>
                        </a:cubicBezTo>
                        <a:cubicBezTo>
                          <a:pt x="5507817" y="254359"/>
                          <a:pt x="5470863" y="753187"/>
                          <a:pt x="5486400" y="850151"/>
                        </a:cubicBezTo>
                        <a:cubicBezTo>
                          <a:pt x="3740442" y="801920"/>
                          <a:pt x="809765" y="934606"/>
                          <a:pt x="0" y="850151"/>
                        </a:cubicBezTo>
                        <a:cubicBezTo>
                          <a:pt x="22958" y="735572"/>
                          <a:pt x="63703" y="349355"/>
                          <a:pt x="0" y="0"/>
                        </a:cubicBezTo>
                        <a:close/>
                      </a:path>
                      <a:path w="5486400" h="850151" stroke="0" extrusionOk="0">
                        <a:moveTo>
                          <a:pt x="0" y="0"/>
                        </a:moveTo>
                        <a:cubicBezTo>
                          <a:pt x="784769" y="118645"/>
                          <a:pt x="4672834" y="116012"/>
                          <a:pt x="5486400" y="0"/>
                        </a:cubicBezTo>
                        <a:cubicBezTo>
                          <a:pt x="5480667" y="197023"/>
                          <a:pt x="5484013" y="630722"/>
                          <a:pt x="5486400" y="850151"/>
                        </a:cubicBezTo>
                        <a:cubicBezTo>
                          <a:pt x="3861815" y="984751"/>
                          <a:pt x="574085" y="692955"/>
                          <a:pt x="0" y="850151"/>
                        </a:cubicBezTo>
                        <a:cubicBezTo>
                          <a:pt x="54424" y="481304"/>
                          <a:pt x="-2393" y="112930"/>
                          <a:pt x="0" y="0"/>
                        </a:cubicBezTo>
                        <a:close/>
                      </a:path>
                    </a:pathLst>
                  </a:custGeom>
                  <ask:type>
                    <ask:lineSketchNone/>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lightweight</a:t>
            </a:r>
          </a:p>
        </p:txBody>
      </p:sp>
      <p:cxnSp>
        <p:nvCxnSpPr>
          <p:cNvPr id="508" name="Connection Line"/>
          <p:cNvCxnSpPr>
            <a:cxnSpLocks/>
          </p:cNvCxnSpPr>
          <p:nvPr/>
        </p:nvCxnSpPr>
        <p:spPr>
          <a:xfrm flipH="1">
            <a:off x="7042927" y="5150689"/>
            <a:ext cx="2155436" cy="1"/>
          </a:xfrm>
          <a:prstGeom prst="straightConnector1">
            <a:avLst/>
          </a:prstGeom>
          <a:ln w="76200">
            <a:solidFill>
              <a:srgbClr val="D55B55"/>
            </a:solidFill>
            <a:miter lim="400000"/>
            <a:headEnd type="arrow" w="sm" len="sm"/>
            <a:tailEnd type="arrow" w="sm" len="sm"/>
          </a:ln>
        </p:spPr>
      </p:cxnSp>
      <p:cxnSp>
        <p:nvCxnSpPr>
          <p:cNvPr id="509" name="Connection Line"/>
          <p:cNvCxnSpPr>
            <a:cxnSpLocks/>
          </p:cNvCxnSpPr>
          <p:nvPr/>
        </p:nvCxnSpPr>
        <p:spPr>
          <a:xfrm flipH="1" flipV="1">
            <a:off x="7042927" y="10207276"/>
            <a:ext cx="2155436" cy="1"/>
          </a:xfrm>
          <a:prstGeom prst="straightConnector1">
            <a:avLst/>
          </a:prstGeom>
          <a:ln w="76200" cap="flat">
            <a:solidFill>
              <a:srgbClr val="F2AE4E"/>
            </a:solidFill>
            <a:miter lim="400000"/>
            <a:headEnd type="arrow" w="sm" len="sm"/>
            <a:tailEnd type="arrow" w="sm" len="sm"/>
          </a:ln>
        </p:spPr>
      </p:cxnSp>
      <p:cxnSp>
        <p:nvCxnSpPr>
          <p:cNvPr id="511" name="Connection Line"/>
          <p:cNvCxnSpPr>
            <a:cxnSpLocks/>
          </p:cNvCxnSpPr>
          <p:nvPr/>
        </p:nvCxnSpPr>
        <p:spPr>
          <a:xfrm>
            <a:off x="11929610" y="8946824"/>
            <a:ext cx="11953" cy="835377"/>
          </a:xfrm>
          <a:prstGeom prst="straightConnector1">
            <a:avLst/>
          </a:prstGeom>
          <a:ln w="76200">
            <a:solidFill>
              <a:srgbClr val="D55B55"/>
            </a:solidFill>
            <a:miter lim="400000"/>
            <a:headEnd type="arrow" w="sm" len="sm"/>
            <a:tailEnd type="arrow" w="sm" len="sm"/>
          </a:ln>
        </p:spPr>
      </p:cxnSp>
      <p:sp>
        <p:nvSpPr>
          <p:cNvPr id="513" name="Performance and security always in some level of tension!"/>
          <p:cNvSpPr txBox="1"/>
          <p:nvPr/>
        </p:nvSpPr>
        <p:spPr>
          <a:xfrm>
            <a:off x="1405520" y="2578295"/>
            <a:ext cx="11088727"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Performance and security always in some level of tension!</a:t>
            </a:r>
          </a:p>
        </p:txBody>
      </p:sp>
      <p:cxnSp>
        <p:nvCxnSpPr>
          <p:cNvPr id="10" name="Connection Line">
            <a:extLst>
              <a:ext uri="{FF2B5EF4-FFF2-40B4-BE49-F238E27FC236}">
                <a16:creationId xmlns:a16="http://schemas.microsoft.com/office/drawing/2014/main" id="{A7749BC4-AA65-7E77-0289-1E0CF81B4301}"/>
              </a:ext>
            </a:extLst>
          </p:cNvPr>
          <p:cNvCxnSpPr>
            <a:cxnSpLocks/>
          </p:cNvCxnSpPr>
          <p:nvPr/>
        </p:nvCxnSpPr>
        <p:spPr>
          <a:xfrm flipH="1">
            <a:off x="7042927" y="8521749"/>
            <a:ext cx="2143483" cy="1536651"/>
          </a:xfrm>
          <a:prstGeom prst="straightConnector1">
            <a:avLst/>
          </a:prstGeom>
          <a:ln w="76200" cap="flat">
            <a:solidFill>
              <a:srgbClr val="F2AE4E"/>
            </a:solidFill>
            <a:miter lim="800000"/>
            <a:headEnd type="arrow" w="sm" len="sm"/>
            <a:tailEnd type="arrow" w="sm" len="sm"/>
          </a:ln>
        </p:spPr>
      </p:cxnSp>
      <p:sp>
        <p:nvSpPr>
          <p:cNvPr id="2" name="Streamable">
            <a:extLst>
              <a:ext uri="{FF2B5EF4-FFF2-40B4-BE49-F238E27FC236}">
                <a16:creationId xmlns:a16="http://schemas.microsoft.com/office/drawing/2014/main" id="{5339276E-B07B-924F-531A-2CB50BB4C2A7}"/>
              </a:ext>
            </a:extLst>
          </p:cNvPr>
          <p:cNvSpPr txBox="1"/>
          <p:nvPr/>
        </p:nvSpPr>
        <p:spPr>
          <a:xfrm>
            <a:off x="16824960" y="4486490"/>
            <a:ext cx="2499082"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a:solidFill>
                  <a:schemeClr val="accent6"/>
                </a:solidFill>
              </a:rPr>
              <a:t>Streamable</a:t>
            </a:r>
          </a:p>
        </p:txBody>
      </p:sp>
      <p:sp>
        <p:nvSpPr>
          <p:cNvPr id="3" name="Nonce MR">
            <a:extLst>
              <a:ext uri="{FF2B5EF4-FFF2-40B4-BE49-F238E27FC236}">
                <a16:creationId xmlns:a16="http://schemas.microsoft.com/office/drawing/2014/main" id="{BF0A8FC3-557C-122B-61C7-B361B103CA3F}"/>
              </a:ext>
            </a:extLst>
          </p:cNvPr>
          <p:cNvSpPr txBox="1"/>
          <p:nvPr/>
        </p:nvSpPr>
        <p:spPr>
          <a:xfrm>
            <a:off x="16824960" y="5571497"/>
            <a:ext cx="2239396"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2">
                    <a:hueOff val="160318"/>
                    <a:satOff val="14689"/>
                    <a:lumOff val="-7787"/>
                  </a:schemeClr>
                </a:solidFill>
                <a:latin typeface="Graphik-Medium"/>
                <a:ea typeface="Graphik-Medium"/>
                <a:cs typeface="Graphik-Medium"/>
                <a:sym typeface="Graphik Medium"/>
              </a:defRPr>
            </a:lvl1pPr>
          </a:lstStyle>
          <a:p>
            <a:r>
              <a:rPr>
                <a:solidFill>
                  <a:schemeClr val="accent5"/>
                </a:solidFill>
              </a:rPr>
              <a:t>Nonce MR</a:t>
            </a:r>
          </a:p>
        </p:txBody>
      </p:sp>
      <p:sp>
        <p:nvSpPr>
          <p:cNvPr id="4" name="Setting nickname:">
            <a:extLst>
              <a:ext uri="{FF2B5EF4-FFF2-40B4-BE49-F238E27FC236}">
                <a16:creationId xmlns:a16="http://schemas.microsoft.com/office/drawing/2014/main" id="{EB772541-B69C-AFE6-0935-29FC29B29E5B}"/>
              </a:ext>
            </a:extLst>
          </p:cNvPr>
          <p:cNvSpPr txBox="1"/>
          <p:nvPr/>
        </p:nvSpPr>
        <p:spPr>
          <a:xfrm>
            <a:off x="16824960" y="3460048"/>
            <a:ext cx="3842399"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lvl1pPr>
          </a:lstStyle>
          <a:p>
            <a:r>
              <a:rPr i="1">
                <a:latin typeface="GRAPHIK-MEDIUMITALIC" panose="020B0503030202060203" pitchFamily="34" charset="77"/>
              </a:rPr>
              <a:t>Setting nickname:</a:t>
            </a:r>
          </a:p>
        </p:txBody>
      </p:sp>
      <p:sp>
        <p:nvSpPr>
          <p:cNvPr id="11" name="Streamable">
            <a:extLst>
              <a:ext uri="{FF2B5EF4-FFF2-40B4-BE49-F238E27FC236}">
                <a16:creationId xmlns:a16="http://schemas.microsoft.com/office/drawing/2014/main" id="{31498F0B-5821-39A4-2DB6-BC3B141A32DF}"/>
              </a:ext>
            </a:extLst>
          </p:cNvPr>
          <p:cNvSpPr txBox="1"/>
          <p:nvPr/>
        </p:nvSpPr>
        <p:spPr>
          <a:xfrm>
            <a:off x="20667359" y="5571497"/>
            <a:ext cx="2915863"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lang="en-US">
                <a:solidFill>
                  <a:schemeClr val="tx2"/>
                </a:solidFill>
                <a:latin typeface="Graphik" panose="020B0503030202060203" pitchFamily="34" charset="77"/>
              </a:rPr>
              <a:t>AES-GCM-SIV</a:t>
            </a:r>
            <a:endParaRPr>
              <a:solidFill>
                <a:schemeClr val="tx2"/>
              </a:solidFill>
              <a:latin typeface="Graphik" panose="020B0503030202060203" pitchFamily="34" charset="77"/>
            </a:endParaRPr>
          </a:p>
        </p:txBody>
      </p:sp>
      <p:pic>
        <p:nvPicPr>
          <p:cNvPr id="5" name="Picture 4" descr="A green square with a white tick&#10;&#10;Description automatically generated">
            <a:extLst>
              <a:ext uri="{FF2B5EF4-FFF2-40B4-BE49-F238E27FC236}">
                <a16:creationId xmlns:a16="http://schemas.microsoft.com/office/drawing/2014/main" id="{22E9E7F3-BFA4-A0B6-2537-FFD491BBD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0349" y="9841515"/>
            <a:ext cx="731520" cy="731520"/>
          </a:xfrm>
          <a:prstGeom prst="rect">
            <a:avLst/>
          </a:prstGeom>
        </p:spPr>
      </p:pic>
      <p:sp>
        <p:nvSpPr>
          <p:cNvPr id="7" name="TextBox 6">
            <a:extLst>
              <a:ext uri="{FF2B5EF4-FFF2-40B4-BE49-F238E27FC236}">
                <a16:creationId xmlns:a16="http://schemas.microsoft.com/office/drawing/2014/main" id="{56C05C2C-8EDA-F271-33C8-A9FC5B34DFB0}"/>
              </a:ext>
            </a:extLst>
          </p:cNvPr>
          <p:cNvSpPr txBox="1"/>
          <p:nvPr/>
        </p:nvSpPr>
        <p:spPr>
          <a:xfrm>
            <a:off x="14845096" y="6487404"/>
            <a:ext cx="108202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r>
              <a:rPr kumimoji="0" lang="en-US" sz="3200" b="1" i="0" u="none" strike="noStrike" cap="none" spc="0" normalizeH="0" baseline="0" dirty="0">
                <a:ln>
                  <a:noFill/>
                </a:ln>
                <a:solidFill>
                  <a:srgbClr val="0070C0"/>
                </a:solidFill>
                <a:effectLst/>
                <a:uFillTx/>
                <a:latin typeface="Graphik"/>
                <a:ea typeface="Graphik"/>
                <a:cs typeface="Graphik"/>
                <a:sym typeface="Graphik"/>
              </a:rPr>
              <a:t>NEW</a:t>
            </a:r>
          </a:p>
        </p:txBody>
      </p:sp>
      <p:sp>
        <p:nvSpPr>
          <p:cNvPr id="8" name="TextBox 7">
            <a:extLst>
              <a:ext uri="{FF2B5EF4-FFF2-40B4-BE49-F238E27FC236}">
                <a16:creationId xmlns:a16="http://schemas.microsoft.com/office/drawing/2014/main" id="{6417F1DE-B7D5-950C-A8CE-B8646715E6E2}"/>
              </a:ext>
            </a:extLst>
          </p:cNvPr>
          <p:cNvSpPr txBox="1"/>
          <p:nvPr/>
        </p:nvSpPr>
        <p:spPr>
          <a:xfrm>
            <a:off x="230503" y="6528862"/>
            <a:ext cx="108202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r>
              <a:rPr kumimoji="0" lang="en-US" sz="3200" b="1" i="0" u="none" strike="noStrike" cap="none" spc="0" normalizeH="0" baseline="0" dirty="0">
                <a:ln>
                  <a:noFill/>
                </a:ln>
                <a:solidFill>
                  <a:srgbClr val="0070C0"/>
                </a:solidFill>
                <a:effectLst/>
                <a:uFillTx/>
                <a:latin typeface="Graphik"/>
                <a:ea typeface="Graphik"/>
                <a:cs typeface="Graphik"/>
                <a:sym typeface="Graphik"/>
              </a:rPr>
              <a:t>NEW</a:t>
            </a:r>
          </a:p>
        </p:txBody>
      </p:sp>
      <p:sp>
        <p:nvSpPr>
          <p:cNvPr id="9" name="TextBox 8">
            <a:extLst>
              <a:ext uri="{FF2B5EF4-FFF2-40B4-BE49-F238E27FC236}">
                <a16:creationId xmlns:a16="http://schemas.microsoft.com/office/drawing/2014/main" id="{AA89BFC8-1900-02D1-10FC-9928319216AD}"/>
              </a:ext>
            </a:extLst>
          </p:cNvPr>
          <p:cNvSpPr txBox="1"/>
          <p:nvPr/>
        </p:nvSpPr>
        <p:spPr>
          <a:xfrm>
            <a:off x="230502" y="8172932"/>
            <a:ext cx="108202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r>
              <a:rPr kumimoji="0" lang="en-US" sz="3200" b="1" i="0" u="none" strike="noStrike" cap="none" spc="0" normalizeH="0" baseline="0" dirty="0">
                <a:ln>
                  <a:noFill/>
                </a:ln>
                <a:solidFill>
                  <a:srgbClr val="0070C0"/>
                </a:solidFill>
                <a:effectLst/>
                <a:uFillTx/>
                <a:latin typeface="Graphik"/>
                <a:ea typeface="Graphik"/>
                <a:cs typeface="Graphik"/>
                <a:sym typeface="Graphik"/>
              </a:rPr>
              <a:t>NEW</a:t>
            </a:r>
          </a:p>
        </p:txBody>
      </p:sp>
      <p:pic>
        <p:nvPicPr>
          <p:cNvPr id="12" name="Picture 11" descr="A green square with a white tick&#10;&#10;Description automatically generated">
            <a:extLst>
              <a:ext uri="{FF2B5EF4-FFF2-40B4-BE49-F238E27FC236}">
                <a16:creationId xmlns:a16="http://schemas.microsoft.com/office/drawing/2014/main" id="{7993C98A-FA14-4096-A2E2-65CBFF3DF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55" y="4784928"/>
            <a:ext cx="731520" cy="731520"/>
          </a:xfrm>
          <a:prstGeom prst="rect">
            <a:avLst/>
          </a:prstGeom>
        </p:spPr>
      </p:pic>
    </p:spTree>
    <p:extLst>
      <p:ext uri="{BB962C8B-B14F-4D97-AF65-F5344CB8AC3E}">
        <p14:creationId xmlns:p14="http://schemas.microsoft.com/office/powerpoint/2010/main" val="18988078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One scheme with all properties?"/>
          <p:cNvSpPr txBox="1">
            <a:spLocks noGrp="1"/>
          </p:cNvSpPr>
          <p:nvPr>
            <p:ph type="title"/>
          </p:nvPr>
        </p:nvSpPr>
        <p:spPr>
          <a:prstGeom prst="rect">
            <a:avLst/>
          </a:prstGeom>
        </p:spPr>
        <p:txBody>
          <a:bodyPr/>
          <a:lstStyle/>
          <a:p>
            <a:r>
              <a:rPr dirty="0"/>
              <a:t>One scheme with all properties?</a:t>
            </a:r>
          </a:p>
        </p:txBody>
      </p:sp>
      <p:sp>
        <p:nvSpPr>
          <p:cNvPr id="496" name="Slide Number"/>
          <p:cNvSpPr txBox="1">
            <a:spLocks noGrp="1"/>
          </p:cNvSpPr>
          <p:nvPr>
            <p:ph type="sldNum" sz="quarter" idx="2"/>
          </p:nvPr>
        </p:nvSpPr>
        <p:spPr>
          <a:xfrm>
            <a:off x="13919200" y="12780368"/>
            <a:ext cx="9144000" cy="53022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
        <p:nvSpPr>
          <p:cNvPr id="497" name="Security Goals"/>
          <p:cNvSpPr/>
          <p:nvPr/>
        </p:nvSpPr>
        <p:spPr>
          <a:xfrm>
            <a:off x="1556527" y="3699842"/>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Security Goals</a:t>
            </a:r>
          </a:p>
        </p:txBody>
      </p:sp>
      <p:sp>
        <p:nvSpPr>
          <p:cNvPr id="498" name="Performance Goals"/>
          <p:cNvSpPr/>
          <p:nvPr/>
        </p:nvSpPr>
        <p:spPr>
          <a:xfrm>
            <a:off x="9198363" y="3702830"/>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Performance Goals</a:t>
            </a:r>
          </a:p>
        </p:txBody>
      </p:sp>
      <p:sp>
        <p:nvSpPr>
          <p:cNvPr id="499" name="No"/>
          <p:cNvSpPr txBox="1"/>
          <p:nvPr/>
        </p:nvSpPr>
        <p:spPr>
          <a:xfrm>
            <a:off x="16992601" y="812800"/>
            <a:ext cx="6515100" cy="1557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defTabSz="825500">
              <a:lnSpc>
                <a:spcPct val="80000"/>
              </a:lnSpc>
              <a:spcBef>
                <a:spcPts val="0"/>
              </a:spcBef>
              <a:defRPr sz="8400" spc="-252">
                <a:solidFill>
                  <a:srgbClr val="D55B55"/>
                </a:solidFill>
                <a:latin typeface="+mn-lt"/>
                <a:ea typeface="+mn-ea"/>
                <a:cs typeface="+mn-cs"/>
                <a:sym typeface="Graphik Semibold"/>
              </a:defRPr>
            </a:lvl1pPr>
          </a:lstStyle>
          <a:p>
            <a:pPr>
              <a:defRPr>
                <a:solidFill>
                  <a:srgbClr val="000000"/>
                </a:solidFill>
              </a:defRPr>
            </a:pPr>
            <a:r>
              <a:rPr>
                <a:solidFill>
                  <a:srgbClr val="D55B55"/>
                </a:solidFill>
              </a:rPr>
              <a:t>No</a:t>
            </a:r>
          </a:p>
        </p:txBody>
      </p:sp>
      <p:sp>
        <p:nvSpPr>
          <p:cNvPr id="500" name="Fast on AES-NI"/>
          <p:cNvSpPr/>
          <p:nvPr/>
        </p:nvSpPr>
        <p:spPr>
          <a:xfrm>
            <a:off x="9198363" y="9782201"/>
            <a:ext cx="5486400" cy="850151"/>
          </a:xfrm>
          <a:prstGeom prst="rect">
            <a:avLst/>
          </a:prstGeom>
          <a:solidFill>
            <a:srgbClr val="FFFFFF"/>
          </a:solidFill>
          <a:ln w="127000">
            <a:solidFill>
              <a:schemeClr val="accent4"/>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AES-NI</a:t>
            </a:r>
          </a:p>
        </p:txBody>
      </p:sp>
      <p:sp>
        <p:nvSpPr>
          <p:cNvPr id="501" name="Nonce-misuse resistance"/>
          <p:cNvSpPr/>
          <p:nvPr/>
        </p:nvSpPr>
        <p:spPr>
          <a:xfrm>
            <a:off x="1556527" y="4725614"/>
            <a:ext cx="5486400" cy="850151"/>
          </a:xfrm>
          <a:prstGeom prst="rect">
            <a:avLst/>
          </a:prstGeom>
          <a:solidFill>
            <a:srgbClr val="FFFFFF"/>
          </a:solidFill>
          <a:ln w="127000">
            <a:solidFill>
              <a:schemeClr val="accent4"/>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Nonce-misuse resistance</a:t>
            </a:r>
          </a:p>
        </p:txBody>
      </p:sp>
      <p:sp>
        <p:nvSpPr>
          <p:cNvPr id="502" name="Context commitment"/>
          <p:cNvSpPr/>
          <p:nvPr/>
        </p:nvSpPr>
        <p:spPr>
          <a:xfrm>
            <a:off x="1556527" y="6411143"/>
            <a:ext cx="5486400" cy="850151"/>
          </a:xfrm>
          <a:prstGeom prst="rect">
            <a:avLst/>
          </a:prstGeom>
          <a:solidFill>
            <a:srgbClr val="FFFFFF"/>
          </a:solidFill>
          <a:ln w="127000">
            <a:solidFill>
              <a:schemeClr val="accent4"/>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Context commitment</a:t>
            </a:r>
          </a:p>
        </p:txBody>
      </p:sp>
      <p:sp>
        <p:nvSpPr>
          <p:cNvPr id="503" name="Nonce hiding"/>
          <p:cNvSpPr/>
          <p:nvPr/>
        </p:nvSpPr>
        <p:spPr>
          <a:xfrm>
            <a:off x="1556527" y="8096671"/>
            <a:ext cx="5486400" cy="850151"/>
          </a:xfrm>
          <a:prstGeom prst="rect">
            <a:avLst/>
          </a:prstGeom>
          <a:solidFill>
            <a:srgbClr val="FFFFFF"/>
          </a:solidFill>
          <a:ln w="127000">
            <a:solidFill>
              <a:schemeClr val="accent4"/>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 hiding</a:t>
            </a:r>
          </a:p>
        </p:txBody>
      </p:sp>
      <p:sp>
        <p:nvSpPr>
          <p:cNvPr id="504" name="Robustness"/>
          <p:cNvSpPr/>
          <p:nvPr/>
        </p:nvSpPr>
        <p:spPr>
          <a:xfrm>
            <a:off x="1556527" y="9782200"/>
            <a:ext cx="5486400" cy="850151"/>
          </a:xfrm>
          <a:prstGeom prst="rect">
            <a:avLst/>
          </a:prstGeom>
          <a:solidFill>
            <a:srgbClr val="FFFFFF"/>
          </a:solidFill>
          <a:ln w="127000">
            <a:solidFill>
              <a:schemeClr val="accent4"/>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Robustness</a:t>
            </a:r>
          </a:p>
        </p:txBody>
      </p:sp>
      <p:sp>
        <p:nvSpPr>
          <p:cNvPr id="505" name="Streamable"/>
          <p:cNvSpPr/>
          <p:nvPr/>
        </p:nvSpPr>
        <p:spPr>
          <a:xfrm>
            <a:off x="9198363" y="4725613"/>
            <a:ext cx="5486400" cy="850151"/>
          </a:xfrm>
          <a:prstGeom prst="rect">
            <a:avLst/>
          </a:prstGeom>
          <a:solidFill>
            <a:srgbClr val="FFFFFF"/>
          </a:solidFill>
          <a:ln w="508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Streamable</a:t>
            </a:r>
          </a:p>
        </p:txBody>
      </p:sp>
      <p:sp>
        <p:nvSpPr>
          <p:cNvPr id="506" name="Scale to modern clouds"/>
          <p:cNvSpPr/>
          <p:nvPr/>
        </p:nvSpPr>
        <p:spPr>
          <a:xfrm>
            <a:off x="9198363" y="6411143"/>
            <a:ext cx="5486400" cy="850151"/>
          </a:xfrm>
          <a:prstGeom prst="rect">
            <a:avLst/>
          </a:prstGeom>
          <a:solidFill>
            <a:srgbClr val="FFFFFF"/>
          </a:solidFill>
          <a:ln w="127000">
            <a:solidFill>
              <a:schemeClr val="accent4"/>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Scale to modern clouds</a:t>
            </a:r>
          </a:p>
        </p:txBody>
      </p:sp>
      <p:sp>
        <p:nvSpPr>
          <p:cNvPr id="507" name="Fast on lightweight"/>
          <p:cNvSpPr/>
          <p:nvPr/>
        </p:nvSpPr>
        <p:spPr>
          <a:xfrm>
            <a:off x="9186410" y="8096673"/>
            <a:ext cx="5486400" cy="850151"/>
          </a:xfrm>
          <a:prstGeom prst="rect">
            <a:avLst/>
          </a:prstGeom>
          <a:solidFill>
            <a:srgbClr val="FFFFFF"/>
          </a:solidFill>
          <a:ln w="50800">
            <a:solidFill>
              <a:srgbClr val="000000"/>
            </a:solidFill>
            <a:miter lim="800000"/>
            <a:extLst>
              <a:ext uri="{C807C97D-BFC1-408E-A445-0C87EB9F89A2}">
                <ask:lineSketchStyleProps xmlns:ask="http://schemas.microsoft.com/office/drawing/2018/sketchyshapes" sd="1219033472">
                  <a:custGeom>
                    <a:avLst/>
                    <a:gdLst>
                      <a:gd name="connsiteX0" fmla="*/ 0 w 5486400"/>
                      <a:gd name="connsiteY0" fmla="*/ 0 h 850151"/>
                      <a:gd name="connsiteX1" fmla="*/ 5486400 w 5486400"/>
                      <a:gd name="connsiteY1" fmla="*/ 0 h 850151"/>
                      <a:gd name="connsiteX2" fmla="*/ 5486400 w 5486400"/>
                      <a:gd name="connsiteY2" fmla="*/ 850151 h 850151"/>
                      <a:gd name="connsiteX3" fmla="*/ 0 w 5486400"/>
                      <a:gd name="connsiteY3" fmla="*/ 850151 h 850151"/>
                      <a:gd name="connsiteX4" fmla="*/ 0 w 5486400"/>
                      <a:gd name="connsiteY4" fmla="*/ 0 h 85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850151" fill="none" extrusionOk="0">
                        <a:moveTo>
                          <a:pt x="0" y="0"/>
                        </a:moveTo>
                        <a:cubicBezTo>
                          <a:pt x="1930506" y="-49533"/>
                          <a:pt x="4185300" y="-14809"/>
                          <a:pt x="5486400" y="0"/>
                        </a:cubicBezTo>
                        <a:cubicBezTo>
                          <a:pt x="5507817" y="254359"/>
                          <a:pt x="5470863" y="753187"/>
                          <a:pt x="5486400" y="850151"/>
                        </a:cubicBezTo>
                        <a:cubicBezTo>
                          <a:pt x="3740442" y="801920"/>
                          <a:pt x="809765" y="934606"/>
                          <a:pt x="0" y="850151"/>
                        </a:cubicBezTo>
                        <a:cubicBezTo>
                          <a:pt x="22958" y="735572"/>
                          <a:pt x="63703" y="349355"/>
                          <a:pt x="0" y="0"/>
                        </a:cubicBezTo>
                        <a:close/>
                      </a:path>
                      <a:path w="5486400" h="850151" stroke="0" extrusionOk="0">
                        <a:moveTo>
                          <a:pt x="0" y="0"/>
                        </a:moveTo>
                        <a:cubicBezTo>
                          <a:pt x="784769" y="118645"/>
                          <a:pt x="4672834" y="116012"/>
                          <a:pt x="5486400" y="0"/>
                        </a:cubicBezTo>
                        <a:cubicBezTo>
                          <a:pt x="5480667" y="197023"/>
                          <a:pt x="5484013" y="630722"/>
                          <a:pt x="5486400" y="850151"/>
                        </a:cubicBezTo>
                        <a:cubicBezTo>
                          <a:pt x="3861815" y="984751"/>
                          <a:pt x="574085" y="692955"/>
                          <a:pt x="0" y="850151"/>
                        </a:cubicBezTo>
                        <a:cubicBezTo>
                          <a:pt x="54424" y="481304"/>
                          <a:pt x="-2393" y="112930"/>
                          <a:pt x="0" y="0"/>
                        </a:cubicBezTo>
                        <a:close/>
                      </a:path>
                    </a:pathLst>
                  </a:custGeom>
                  <ask:type>
                    <ask:lineSketchNone/>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lightweight</a:t>
            </a:r>
          </a:p>
        </p:txBody>
      </p:sp>
      <p:cxnSp>
        <p:nvCxnSpPr>
          <p:cNvPr id="508" name="Connection Line"/>
          <p:cNvCxnSpPr>
            <a:cxnSpLocks/>
          </p:cNvCxnSpPr>
          <p:nvPr/>
        </p:nvCxnSpPr>
        <p:spPr>
          <a:xfrm flipH="1">
            <a:off x="7042927" y="5150689"/>
            <a:ext cx="2155436" cy="1"/>
          </a:xfrm>
          <a:prstGeom prst="straightConnector1">
            <a:avLst/>
          </a:prstGeom>
          <a:ln w="76200">
            <a:solidFill>
              <a:srgbClr val="D55B55"/>
            </a:solidFill>
            <a:miter lim="400000"/>
            <a:headEnd type="arrow" w="sm" len="sm"/>
            <a:tailEnd type="arrow" w="sm" len="sm"/>
          </a:ln>
        </p:spPr>
      </p:cxnSp>
      <p:cxnSp>
        <p:nvCxnSpPr>
          <p:cNvPr id="509" name="Connection Line"/>
          <p:cNvCxnSpPr>
            <a:cxnSpLocks/>
          </p:cNvCxnSpPr>
          <p:nvPr/>
        </p:nvCxnSpPr>
        <p:spPr>
          <a:xfrm flipH="1" flipV="1">
            <a:off x="7042927" y="10207276"/>
            <a:ext cx="2155436" cy="1"/>
          </a:xfrm>
          <a:prstGeom prst="straightConnector1">
            <a:avLst/>
          </a:prstGeom>
          <a:ln w="76200" cap="flat">
            <a:solidFill>
              <a:srgbClr val="F2AE4E"/>
            </a:solidFill>
            <a:miter lim="400000"/>
            <a:headEnd type="arrow" w="sm" len="sm"/>
            <a:tailEnd type="arrow" w="sm" len="sm"/>
          </a:ln>
        </p:spPr>
      </p:cxnSp>
      <p:cxnSp>
        <p:nvCxnSpPr>
          <p:cNvPr id="511" name="Connection Line"/>
          <p:cNvCxnSpPr>
            <a:cxnSpLocks/>
          </p:cNvCxnSpPr>
          <p:nvPr/>
        </p:nvCxnSpPr>
        <p:spPr>
          <a:xfrm>
            <a:off x="11929610" y="8946824"/>
            <a:ext cx="11953" cy="835377"/>
          </a:xfrm>
          <a:prstGeom prst="straightConnector1">
            <a:avLst/>
          </a:prstGeom>
          <a:ln w="76200">
            <a:solidFill>
              <a:srgbClr val="D55B55"/>
            </a:solidFill>
            <a:miter lim="400000"/>
            <a:headEnd type="arrow" w="sm" len="sm"/>
            <a:tailEnd type="arrow" w="sm" len="sm"/>
          </a:ln>
        </p:spPr>
      </p:cxnSp>
      <p:sp>
        <p:nvSpPr>
          <p:cNvPr id="513" name="Performance and security always in some level of tension!"/>
          <p:cNvSpPr txBox="1"/>
          <p:nvPr/>
        </p:nvSpPr>
        <p:spPr>
          <a:xfrm>
            <a:off x="1405520" y="2578295"/>
            <a:ext cx="11088727"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Performance and security always in some level of tension!</a:t>
            </a:r>
          </a:p>
        </p:txBody>
      </p:sp>
      <p:cxnSp>
        <p:nvCxnSpPr>
          <p:cNvPr id="10" name="Connection Line">
            <a:extLst>
              <a:ext uri="{FF2B5EF4-FFF2-40B4-BE49-F238E27FC236}">
                <a16:creationId xmlns:a16="http://schemas.microsoft.com/office/drawing/2014/main" id="{A7749BC4-AA65-7E77-0289-1E0CF81B4301}"/>
              </a:ext>
            </a:extLst>
          </p:cNvPr>
          <p:cNvCxnSpPr>
            <a:cxnSpLocks/>
          </p:cNvCxnSpPr>
          <p:nvPr/>
        </p:nvCxnSpPr>
        <p:spPr>
          <a:xfrm flipH="1">
            <a:off x="7042927" y="8521749"/>
            <a:ext cx="2143483" cy="1536651"/>
          </a:xfrm>
          <a:prstGeom prst="straightConnector1">
            <a:avLst/>
          </a:prstGeom>
          <a:ln w="76200" cap="flat">
            <a:solidFill>
              <a:srgbClr val="F2AE4E"/>
            </a:solidFill>
            <a:miter lim="800000"/>
            <a:headEnd type="arrow" w="sm" len="sm"/>
            <a:tailEnd type="arrow" w="sm" len="sm"/>
          </a:ln>
        </p:spPr>
      </p:cxnSp>
      <p:sp>
        <p:nvSpPr>
          <p:cNvPr id="2" name="Streamable">
            <a:extLst>
              <a:ext uri="{FF2B5EF4-FFF2-40B4-BE49-F238E27FC236}">
                <a16:creationId xmlns:a16="http://schemas.microsoft.com/office/drawing/2014/main" id="{5339276E-B07B-924F-531A-2CB50BB4C2A7}"/>
              </a:ext>
            </a:extLst>
          </p:cNvPr>
          <p:cNvSpPr txBox="1"/>
          <p:nvPr/>
        </p:nvSpPr>
        <p:spPr>
          <a:xfrm>
            <a:off x="16824960" y="4486490"/>
            <a:ext cx="2499082"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a:solidFill>
                  <a:schemeClr val="accent6"/>
                </a:solidFill>
              </a:rPr>
              <a:t>Streamable</a:t>
            </a:r>
          </a:p>
        </p:txBody>
      </p:sp>
      <p:sp>
        <p:nvSpPr>
          <p:cNvPr id="3" name="Nonce MR">
            <a:extLst>
              <a:ext uri="{FF2B5EF4-FFF2-40B4-BE49-F238E27FC236}">
                <a16:creationId xmlns:a16="http://schemas.microsoft.com/office/drawing/2014/main" id="{BF0A8FC3-557C-122B-61C7-B361B103CA3F}"/>
              </a:ext>
            </a:extLst>
          </p:cNvPr>
          <p:cNvSpPr txBox="1"/>
          <p:nvPr/>
        </p:nvSpPr>
        <p:spPr>
          <a:xfrm>
            <a:off x="16824960" y="5571497"/>
            <a:ext cx="2239396"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2">
                    <a:hueOff val="160318"/>
                    <a:satOff val="14689"/>
                    <a:lumOff val="-7787"/>
                  </a:schemeClr>
                </a:solidFill>
                <a:latin typeface="Graphik-Medium"/>
                <a:ea typeface="Graphik-Medium"/>
                <a:cs typeface="Graphik-Medium"/>
                <a:sym typeface="Graphik Medium"/>
              </a:defRPr>
            </a:lvl1pPr>
          </a:lstStyle>
          <a:p>
            <a:r>
              <a:rPr>
                <a:solidFill>
                  <a:schemeClr val="accent5"/>
                </a:solidFill>
              </a:rPr>
              <a:t>Nonce MR</a:t>
            </a:r>
          </a:p>
        </p:txBody>
      </p:sp>
      <p:sp>
        <p:nvSpPr>
          <p:cNvPr id="4" name="Setting nickname:">
            <a:extLst>
              <a:ext uri="{FF2B5EF4-FFF2-40B4-BE49-F238E27FC236}">
                <a16:creationId xmlns:a16="http://schemas.microsoft.com/office/drawing/2014/main" id="{EB772541-B69C-AFE6-0935-29FC29B29E5B}"/>
              </a:ext>
            </a:extLst>
          </p:cNvPr>
          <p:cNvSpPr txBox="1"/>
          <p:nvPr/>
        </p:nvSpPr>
        <p:spPr>
          <a:xfrm>
            <a:off x="16824960" y="3460048"/>
            <a:ext cx="3842399"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lvl1pPr>
          </a:lstStyle>
          <a:p>
            <a:r>
              <a:rPr i="1">
                <a:latin typeface="GRAPHIK-MEDIUMITALIC" panose="020B0503030202060203" pitchFamily="34" charset="77"/>
              </a:rPr>
              <a:t>Setting nickname:</a:t>
            </a:r>
          </a:p>
        </p:txBody>
      </p:sp>
      <p:sp>
        <p:nvSpPr>
          <p:cNvPr id="5" name="Robust">
            <a:extLst>
              <a:ext uri="{FF2B5EF4-FFF2-40B4-BE49-F238E27FC236}">
                <a16:creationId xmlns:a16="http://schemas.microsoft.com/office/drawing/2014/main" id="{7127A045-9921-4729-7F93-97E373A58BFE}"/>
              </a:ext>
            </a:extLst>
          </p:cNvPr>
          <p:cNvSpPr txBox="1"/>
          <p:nvPr/>
        </p:nvSpPr>
        <p:spPr>
          <a:xfrm>
            <a:off x="16824960" y="6656505"/>
            <a:ext cx="1569340"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1">
                    <a:hueOff val="186192"/>
                    <a:satOff val="7243"/>
                    <a:lumOff val="-8570"/>
                  </a:schemeClr>
                </a:solidFill>
              </a:defRPr>
            </a:lvl1pPr>
          </a:lstStyle>
          <a:p>
            <a:r>
              <a:rPr>
                <a:solidFill>
                  <a:schemeClr val="accent4"/>
                </a:solidFill>
                <a:latin typeface="GRAPHIK-MEDIUM" panose="020B0503030202060203" pitchFamily="34" charset="77"/>
              </a:rPr>
              <a:t>Robust</a:t>
            </a:r>
          </a:p>
        </p:txBody>
      </p:sp>
      <p:sp>
        <p:nvSpPr>
          <p:cNvPr id="11" name="Streamable">
            <a:extLst>
              <a:ext uri="{FF2B5EF4-FFF2-40B4-BE49-F238E27FC236}">
                <a16:creationId xmlns:a16="http://schemas.microsoft.com/office/drawing/2014/main" id="{4041C6FF-AE76-DD77-61A1-84AEEA913529}"/>
              </a:ext>
            </a:extLst>
          </p:cNvPr>
          <p:cNvSpPr txBox="1"/>
          <p:nvPr/>
        </p:nvSpPr>
        <p:spPr>
          <a:xfrm>
            <a:off x="20667359" y="6656505"/>
            <a:ext cx="1862689"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lang="en-US">
                <a:solidFill>
                  <a:schemeClr val="tx2"/>
                </a:solidFill>
                <a:latin typeface="Graphik" panose="020B0503030202060203" pitchFamily="34" charset="77"/>
              </a:rPr>
              <a:t>AES-AEZ</a:t>
            </a:r>
            <a:endParaRPr>
              <a:solidFill>
                <a:schemeClr val="tx2"/>
              </a:solidFill>
              <a:latin typeface="Graphik" panose="020B0503030202060203" pitchFamily="34" charset="77"/>
            </a:endParaRPr>
          </a:p>
        </p:txBody>
      </p:sp>
      <p:pic>
        <p:nvPicPr>
          <p:cNvPr id="6" name="Picture 5" descr="A green square with a white tick&#10;&#10;Description automatically generated">
            <a:extLst>
              <a:ext uri="{FF2B5EF4-FFF2-40B4-BE49-F238E27FC236}">
                <a16:creationId xmlns:a16="http://schemas.microsoft.com/office/drawing/2014/main" id="{1E12EEE0-2683-0A48-4CF0-5B3587973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0349" y="9841515"/>
            <a:ext cx="731520" cy="731520"/>
          </a:xfrm>
          <a:prstGeom prst="rect">
            <a:avLst/>
          </a:prstGeom>
        </p:spPr>
      </p:pic>
      <p:pic>
        <p:nvPicPr>
          <p:cNvPr id="7" name="Picture 6" descr="A green square with a white tick&#10;&#10;Description automatically generated">
            <a:extLst>
              <a:ext uri="{FF2B5EF4-FFF2-40B4-BE49-F238E27FC236}">
                <a16:creationId xmlns:a16="http://schemas.microsoft.com/office/drawing/2014/main" id="{07E4B406-5274-33D1-CE9D-298EBCB0B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55" y="4784928"/>
            <a:ext cx="731520" cy="731520"/>
          </a:xfrm>
          <a:prstGeom prst="rect">
            <a:avLst/>
          </a:prstGeom>
        </p:spPr>
      </p:pic>
      <p:sp>
        <p:nvSpPr>
          <p:cNvPr id="8" name="TextBox 7">
            <a:extLst>
              <a:ext uri="{FF2B5EF4-FFF2-40B4-BE49-F238E27FC236}">
                <a16:creationId xmlns:a16="http://schemas.microsoft.com/office/drawing/2014/main" id="{3569E7A4-0CFC-AAA2-C826-816F710928A4}"/>
              </a:ext>
            </a:extLst>
          </p:cNvPr>
          <p:cNvSpPr txBox="1"/>
          <p:nvPr/>
        </p:nvSpPr>
        <p:spPr>
          <a:xfrm>
            <a:off x="14845096" y="6487404"/>
            <a:ext cx="108202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r>
              <a:rPr kumimoji="0" lang="en-US" sz="3200" b="1" i="0" u="none" strike="noStrike" cap="none" spc="0" normalizeH="0" baseline="0" dirty="0">
                <a:ln>
                  <a:noFill/>
                </a:ln>
                <a:solidFill>
                  <a:srgbClr val="0070C0"/>
                </a:solidFill>
                <a:effectLst/>
                <a:uFillTx/>
                <a:latin typeface="Graphik"/>
                <a:ea typeface="Graphik"/>
                <a:cs typeface="Graphik"/>
                <a:sym typeface="Graphik"/>
              </a:rPr>
              <a:t>NEW</a:t>
            </a:r>
          </a:p>
        </p:txBody>
      </p:sp>
      <p:sp>
        <p:nvSpPr>
          <p:cNvPr id="9" name="TextBox 8">
            <a:extLst>
              <a:ext uri="{FF2B5EF4-FFF2-40B4-BE49-F238E27FC236}">
                <a16:creationId xmlns:a16="http://schemas.microsoft.com/office/drawing/2014/main" id="{62FEF1E6-16A5-D446-2D9C-A608EE0D3E94}"/>
              </a:ext>
            </a:extLst>
          </p:cNvPr>
          <p:cNvSpPr txBox="1"/>
          <p:nvPr/>
        </p:nvSpPr>
        <p:spPr>
          <a:xfrm>
            <a:off x="230503" y="6528862"/>
            <a:ext cx="108202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r>
              <a:rPr kumimoji="0" lang="en-US" sz="3200" b="1" i="0" u="none" strike="noStrike" cap="none" spc="0" normalizeH="0" baseline="0" dirty="0">
                <a:ln>
                  <a:noFill/>
                </a:ln>
                <a:solidFill>
                  <a:srgbClr val="0070C0"/>
                </a:solidFill>
                <a:effectLst/>
                <a:uFillTx/>
                <a:latin typeface="Graphik"/>
                <a:ea typeface="Graphik"/>
                <a:cs typeface="Graphik"/>
                <a:sym typeface="Graphik"/>
              </a:rPr>
              <a:t>NEW</a:t>
            </a:r>
          </a:p>
        </p:txBody>
      </p:sp>
      <p:sp>
        <p:nvSpPr>
          <p:cNvPr id="12" name="TextBox 11">
            <a:extLst>
              <a:ext uri="{FF2B5EF4-FFF2-40B4-BE49-F238E27FC236}">
                <a16:creationId xmlns:a16="http://schemas.microsoft.com/office/drawing/2014/main" id="{26DBA77B-CC52-1393-A38E-C792485D8913}"/>
              </a:ext>
            </a:extLst>
          </p:cNvPr>
          <p:cNvSpPr txBox="1"/>
          <p:nvPr/>
        </p:nvSpPr>
        <p:spPr>
          <a:xfrm>
            <a:off x="230502" y="8172932"/>
            <a:ext cx="108202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r>
              <a:rPr kumimoji="0" lang="en-US" sz="3200" b="1" i="0" u="none" strike="noStrike" cap="none" spc="0" normalizeH="0" baseline="0" dirty="0">
                <a:ln>
                  <a:noFill/>
                </a:ln>
                <a:solidFill>
                  <a:srgbClr val="0070C0"/>
                </a:solidFill>
                <a:effectLst/>
                <a:uFillTx/>
                <a:latin typeface="Graphik"/>
                <a:ea typeface="Graphik"/>
                <a:cs typeface="Graphik"/>
                <a:sym typeface="Graphik"/>
              </a:rPr>
              <a:t>NEW</a:t>
            </a:r>
          </a:p>
        </p:txBody>
      </p:sp>
      <p:pic>
        <p:nvPicPr>
          <p:cNvPr id="31" name="Picture 30" descr="A green square with a white tick&#10;&#10;Description automatically generated">
            <a:extLst>
              <a:ext uri="{FF2B5EF4-FFF2-40B4-BE49-F238E27FC236}">
                <a16:creationId xmlns:a16="http://schemas.microsoft.com/office/drawing/2014/main" id="{FC7A19A1-2AA4-89B8-BC9F-1ABE2EF1B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55" y="9841515"/>
            <a:ext cx="731520" cy="731520"/>
          </a:xfrm>
          <a:prstGeom prst="rect">
            <a:avLst/>
          </a:prstGeom>
        </p:spPr>
      </p:pic>
    </p:spTree>
    <p:extLst>
      <p:ext uri="{BB962C8B-B14F-4D97-AF65-F5344CB8AC3E}">
        <p14:creationId xmlns:p14="http://schemas.microsoft.com/office/powerpoint/2010/main" val="23341178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One scheme with all properties?"/>
          <p:cNvSpPr txBox="1">
            <a:spLocks noGrp="1"/>
          </p:cNvSpPr>
          <p:nvPr>
            <p:ph type="title"/>
          </p:nvPr>
        </p:nvSpPr>
        <p:spPr>
          <a:prstGeom prst="rect">
            <a:avLst/>
          </a:prstGeom>
        </p:spPr>
        <p:txBody>
          <a:bodyPr/>
          <a:lstStyle/>
          <a:p>
            <a:r>
              <a:t>One scheme with all properties?</a:t>
            </a:r>
          </a:p>
        </p:txBody>
      </p:sp>
      <p:sp>
        <p:nvSpPr>
          <p:cNvPr id="496" name="Slide Number"/>
          <p:cNvSpPr txBox="1">
            <a:spLocks noGrp="1"/>
          </p:cNvSpPr>
          <p:nvPr>
            <p:ph type="sldNum" sz="quarter" idx="2"/>
          </p:nvPr>
        </p:nvSpPr>
        <p:spPr>
          <a:xfrm>
            <a:off x="13919200" y="12780368"/>
            <a:ext cx="9144000" cy="53022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497" name="Security Goals"/>
          <p:cNvSpPr/>
          <p:nvPr/>
        </p:nvSpPr>
        <p:spPr>
          <a:xfrm>
            <a:off x="1556527" y="3699842"/>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Security Goals</a:t>
            </a:r>
          </a:p>
        </p:txBody>
      </p:sp>
      <p:sp>
        <p:nvSpPr>
          <p:cNvPr id="498" name="Performance Goals"/>
          <p:cNvSpPr/>
          <p:nvPr/>
        </p:nvSpPr>
        <p:spPr>
          <a:xfrm>
            <a:off x="9198363" y="3702830"/>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Performance Goals</a:t>
            </a:r>
          </a:p>
        </p:txBody>
      </p:sp>
      <p:sp>
        <p:nvSpPr>
          <p:cNvPr id="499" name="No"/>
          <p:cNvSpPr txBox="1"/>
          <p:nvPr/>
        </p:nvSpPr>
        <p:spPr>
          <a:xfrm>
            <a:off x="16992601" y="812800"/>
            <a:ext cx="6515100" cy="1557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defTabSz="825500">
              <a:lnSpc>
                <a:spcPct val="80000"/>
              </a:lnSpc>
              <a:spcBef>
                <a:spcPts val="0"/>
              </a:spcBef>
              <a:defRPr sz="8400" spc="-252">
                <a:solidFill>
                  <a:srgbClr val="D55B55"/>
                </a:solidFill>
                <a:latin typeface="+mn-lt"/>
                <a:ea typeface="+mn-ea"/>
                <a:cs typeface="+mn-cs"/>
                <a:sym typeface="Graphik Semibold"/>
              </a:defRPr>
            </a:lvl1pPr>
          </a:lstStyle>
          <a:p>
            <a:pPr>
              <a:defRPr>
                <a:solidFill>
                  <a:srgbClr val="000000"/>
                </a:solidFill>
              </a:defRPr>
            </a:pPr>
            <a:r>
              <a:rPr>
                <a:solidFill>
                  <a:srgbClr val="D55B55"/>
                </a:solidFill>
              </a:rPr>
              <a:t>No</a:t>
            </a:r>
          </a:p>
        </p:txBody>
      </p:sp>
      <p:sp>
        <p:nvSpPr>
          <p:cNvPr id="500" name="Fast on AES-NI"/>
          <p:cNvSpPr/>
          <p:nvPr/>
        </p:nvSpPr>
        <p:spPr>
          <a:xfrm>
            <a:off x="9198363" y="9782201"/>
            <a:ext cx="5486400" cy="850151"/>
          </a:xfrm>
          <a:prstGeom prst="rect">
            <a:avLst/>
          </a:prstGeom>
          <a:solidFill>
            <a:srgbClr val="FFFFFF"/>
          </a:solidFill>
          <a:ln w="127000">
            <a:gradFill>
              <a:gsLst>
                <a:gs pos="0">
                  <a:schemeClr val="accent6"/>
                </a:gs>
                <a:gs pos="5000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AES-NI</a:t>
            </a:r>
          </a:p>
        </p:txBody>
      </p:sp>
      <p:sp>
        <p:nvSpPr>
          <p:cNvPr id="501" name="Nonce-misuse resistance"/>
          <p:cNvSpPr/>
          <p:nvPr/>
        </p:nvSpPr>
        <p:spPr>
          <a:xfrm>
            <a:off x="1556527" y="4725614"/>
            <a:ext cx="5486400" cy="850151"/>
          </a:xfrm>
          <a:prstGeom prst="rect">
            <a:avLst/>
          </a:prstGeom>
          <a:solidFill>
            <a:srgbClr val="FFFFFF"/>
          </a:solidFill>
          <a:ln w="127000">
            <a:gradFill>
              <a:gsLst>
                <a:gs pos="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Nonce-misuse resistance</a:t>
            </a:r>
          </a:p>
        </p:txBody>
      </p:sp>
      <p:sp>
        <p:nvSpPr>
          <p:cNvPr id="502" name="Context commitment"/>
          <p:cNvSpPr/>
          <p:nvPr/>
        </p:nvSpPr>
        <p:spPr>
          <a:xfrm>
            <a:off x="1556527" y="6411143"/>
            <a:ext cx="5486400" cy="850151"/>
          </a:xfrm>
          <a:prstGeom prst="rect">
            <a:avLst/>
          </a:prstGeom>
          <a:solidFill>
            <a:srgbClr val="FFFFFF"/>
          </a:solidFill>
          <a:ln w="127000">
            <a:gradFill>
              <a:gsLst>
                <a:gs pos="0">
                  <a:schemeClr val="accent6"/>
                </a:gs>
                <a:gs pos="5000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Context commitment</a:t>
            </a:r>
          </a:p>
        </p:txBody>
      </p:sp>
      <p:sp>
        <p:nvSpPr>
          <p:cNvPr id="503" name="Nonce hiding"/>
          <p:cNvSpPr/>
          <p:nvPr/>
        </p:nvSpPr>
        <p:spPr>
          <a:xfrm>
            <a:off x="1556527" y="8096671"/>
            <a:ext cx="5486400" cy="850151"/>
          </a:xfrm>
          <a:prstGeom prst="rect">
            <a:avLst/>
          </a:prstGeom>
          <a:solidFill>
            <a:srgbClr val="FFFFFF"/>
          </a:solidFill>
          <a:ln w="127000">
            <a:gradFill>
              <a:gsLst>
                <a:gs pos="0">
                  <a:schemeClr val="accent6"/>
                </a:gs>
                <a:gs pos="5000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 hiding</a:t>
            </a:r>
          </a:p>
        </p:txBody>
      </p:sp>
      <p:sp>
        <p:nvSpPr>
          <p:cNvPr id="504" name="Robustness"/>
          <p:cNvSpPr/>
          <p:nvPr/>
        </p:nvSpPr>
        <p:spPr>
          <a:xfrm>
            <a:off x="1556527" y="9782200"/>
            <a:ext cx="5486400" cy="850151"/>
          </a:xfrm>
          <a:prstGeom prst="rect">
            <a:avLst/>
          </a:prstGeom>
          <a:solidFill>
            <a:srgbClr val="FFFFFF"/>
          </a:solidFill>
          <a:ln w="127000">
            <a:solidFill>
              <a:schemeClr val="accent4"/>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Robustness</a:t>
            </a:r>
          </a:p>
        </p:txBody>
      </p:sp>
      <p:sp>
        <p:nvSpPr>
          <p:cNvPr id="505" name="Streamable"/>
          <p:cNvSpPr/>
          <p:nvPr/>
        </p:nvSpPr>
        <p:spPr>
          <a:xfrm>
            <a:off x="9198363" y="4725613"/>
            <a:ext cx="5486400" cy="850151"/>
          </a:xfrm>
          <a:prstGeom prst="rect">
            <a:avLst/>
          </a:prstGeom>
          <a:solidFill>
            <a:srgbClr val="FFFFFF"/>
          </a:solidFill>
          <a:ln w="127000">
            <a:solidFill>
              <a:schemeClr val="accent6"/>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Streamable</a:t>
            </a:r>
          </a:p>
        </p:txBody>
      </p:sp>
      <p:sp>
        <p:nvSpPr>
          <p:cNvPr id="506" name="Scale to modern clouds"/>
          <p:cNvSpPr/>
          <p:nvPr/>
        </p:nvSpPr>
        <p:spPr>
          <a:xfrm>
            <a:off x="9198363" y="6411143"/>
            <a:ext cx="5486400" cy="850151"/>
          </a:xfrm>
          <a:prstGeom prst="rect">
            <a:avLst/>
          </a:prstGeom>
          <a:solidFill>
            <a:srgbClr val="FFFFFF"/>
          </a:solidFill>
          <a:ln w="127000">
            <a:gradFill>
              <a:gsLst>
                <a:gs pos="0">
                  <a:schemeClr val="accent6"/>
                </a:gs>
                <a:gs pos="5000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Scale to modern clouds</a:t>
            </a:r>
          </a:p>
        </p:txBody>
      </p:sp>
      <p:sp>
        <p:nvSpPr>
          <p:cNvPr id="507" name="Fast on lightweight"/>
          <p:cNvSpPr/>
          <p:nvPr/>
        </p:nvSpPr>
        <p:spPr>
          <a:xfrm>
            <a:off x="9186410" y="8096673"/>
            <a:ext cx="5486400" cy="850151"/>
          </a:xfrm>
          <a:prstGeom prst="rect">
            <a:avLst/>
          </a:prstGeom>
          <a:solidFill>
            <a:srgbClr val="FFFFFF"/>
          </a:solidFill>
          <a:ln w="50800">
            <a:solidFill>
              <a:srgbClr val="000000"/>
            </a:solidFill>
            <a:miter lim="800000"/>
            <a:extLst>
              <a:ext uri="{C807C97D-BFC1-408E-A445-0C87EB9F89A2}">
                <ask:lineSketchStyleProps xmlns:ask="http://schemas.microsoft.com/office/drawing/2018/sketchyshapes" sd="1219033472">
                  <a:custGeom>
                    <a:avLst/>
                    <a:gdLst>
                      <a:gd name="connsiteX0" fmla="*/ 0 w 5486400"/>
                      <a:gd name="connsiteY0" fmla="*/ 0 h 850151"/>
                      <a:gd name="connsiteX1" fmla="*/ 5486400 w 5486400"/>
                      <a:gd name="connsiteY1" fmla="*/ 0 h 850151"/>
                      <a:gd name="connsiteX2" fmla="*/ 5486400 w 5486400"/>
                      <a:gd name="connsiteY2" fmla="*/ 850151 h 850151"/>
                      <a:gd name="connsiteX3" fmla="*/ 0 w 5486400"/>
                      <a:gd name="connsiteY3" fmla="*/ 850151 h 850151"/>
                      <a:gd name="connsiteX4" fmla="*/ 0 w 5486400"/>
                      <a:gd name="connsiteY4" fmla="*/ 0 h 85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850151" fill="none" extrusionOk="0">
                        <a:moveTo>
                          <a:pt x="0" y="0"/>
                        </a:moveTo>
                        <a:cubicBezTo>
                          <a:pt x="1930506" y="-49533"/>
                          <a:pt x="4185300" y="-14809"/>
                          <a:pt x="5486400" y="0"/>
                        </a:cubicBezTo>
                        <a:cubicBezTo>
                          <a:pt x="5507817" y="254359"/>
                          <a:pt x="5470863" y="753187"/>
                          <a:pt x="5486400" y="850151"/>
                        </a:cubicBezTo>
                        <a:cubicBezTo>
                          <a:pt x="3740442" y="801920"/>
                          <a:pt x="809765" y="934606"/>
                          <a:pt x="0" y="850151"/>
                        </a:cubicBezTo>
                        <a:cubicBezTo>
                          <a:pt x="22958" y="735572"/>
                          <a:pt x="63703" y="349355"/>
                          <a:pt x="0" y="0"/>
                        </a:cubicBezTo>
                        <a:close/>
                      </a:path>
                      <a:path w="5486400" h="850151" stroke="0" extrusionOk="0">
                        <a:moveTo>
                          <a:pt x="0" y="0"/>
                        </a:moveTo>
                        <a:cubicBezTo>
                          <a:pt x="784769" y="118645"/>
                          <a:pt x="4672834" y="116012"/>
                          <a:pt x="5486400" y="0"/>
                        </a:cubicBezTo>
                        <a:cubicBezTo>
                          <a:pt x="5480667" y="197023"/>
                          <a:pt x="5484013" y="630722"/>
                          <a:pt x="5486400" y="850151"/>
                        </a:cubicBezTo>
                        <a:cubicBezTo>
                          <a:pt x="3861815" y="984751"/>
                          <a:pt x="574085" y="692955"/>
                          <a:pt x="0" y="850151"/>
                        </a:cubicBezTo>
                        <a:cubicBezTo>
                          <a:pt x="54424" y="481304"/>
                          <a:pt x="-2393" y="112930"/>
                          <a:pt x="0" y="0"/>
                        </a:cubicBezTo>
                        <a:close/>
                      </a:path>
                    </a:pathLst>
                  </a:custGeom>
                  <ask:type>
                    <ask:lineSketchNone/>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lightweight</a:t>
            </a:r>
          </a:p>
        </p:txBody>
      </p:sp>
      <p:cxnSp>
        <p:nvCxnSpPr>
          <p:cNvPr id="508" name="Connection Line"/>
          <p:cNvCxnSpPr>
            <a:cxnSpLocks/>
            <a:stCxn id="505" idx="1"/>
            <a:endCxn id="501" idx="3"/>
          </p:cNvCxnSpPr>
          <p:nvPr/>
        </p:nvCxnSpPr>
        <p:spPr>
          <a:xfrm flipH="1">
            <a:off x="7042927" y="5150689"/>
            <a:ext cx="2155436" cy="1"/>
          </a:xfrm>
          <a:prstGeom prst="straightConnector1">
            <a:avLst/>
          </a:prstGeom>
          <a:ln w="76200">
            <a:solidFill>
              <a:srgbClr val="D55B55"/>
            </a:solidFill>
            <a:miter lim="400000"/>
            <a:headEnd type="arrow" w="sm" len="sm"/>
            <a:tailEnd type="arrow" w="sm" len="sm"/>
          </a:ln>
        </p:spPr>
      </p:cxnSp>
      <p:cxnSp>
        <p:nvCxnSpPr>
          <p:cNvPr id="509" name="Connection Line"/>
          <p:cNvCxnSpPr>
            <a:cxnSpLocks/>
            <a:stCxn id="500" idx="1"/>
            <a:endCxn id="504" idx="3"/>
          </p:cNvCxnSpPr>
          <p:nvPr/>
        </p:nvCxnSpPr>
        <p:spPr>
          <a:xfrm flipH="1" flipV="1">
            <a:off x="7042927" y="10207276"/>
            <a:ext cx="2155436" cy="1"/>
          </a:xfrm>
          <a:prstGeom prst="straightConnector1">
            <a:avLst/>
          </a:prstGeom>
          <a:ln w="76200" cap="flat">
            <a:solidFill>
              <a:srgbClr val="F2AE4E"/>
            </a:solidFill>
            <a:miter lim="400000"/>
            <a:headEnd type="arrow" w="sm" len="sm"/>
            <a:tailEnd type="arrow" w="sm" len="sm"/>
          </a:ln>
        </p:spPr>
      </p:cxnSp>
      <p:cxnSp>
        <p:nvCxnSpPr>
          <p:cNvPr id="511" name="Connection Line"/>
          <p:cNvCxnSpPr>
            <a:cxnSpLocks/>
            <a:stCxn id="507" idx="2"/>
            <a:endCxn id="500" idx="0"/>
          </p:cNvCxnSpPr>
          <p:nvPr/>
        </p:nvCxnSpPr>
        <p:spPr>
          <a:xfrm>
            <a:off x="11929610" y="8946824"/>
            <a:ext cx="11953" cy="835377"/>
          </a:xfrm>
          <a:prstGeom prst="straightConnector1">
            <a:avLst/>
          </a:prstGeom>
          <a:ln w="76200">
            <a:solidFill>
              <a:srgbClr val="D55B55"/>
            </a:solidFill>
            <a:miter lim="400000"/>
            <a:headEnd type="arrow" w="sm" len="sm"/>
            <a:tailEnd type="arrow" w="sm" len="sm"/>
          </a:ln>
        </p:spPr>
      </p:cxnSp>
      <p:sp>
        <p:nvSpPr>
          <p:cNvPr id="513" name="Performance and security always in some level of tension!"/>
          <p:cNvSpPr txBox="1"/>
          <p:nvPr/>
        </p:nvSpPr>
        <p:spPr>
          <a:xfrm>
            <a:off x="1405520" y="2578295"/>
            <a:ext cx="11088727"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Performance and security always in some level of tension!</a:t>
            </a:r>
          </a:p>
        </p:txBody>
      </p:sp>
      <p:cxnSp>
        <p:nvCxnSpPr>
          <p:cNvPr id="10" name="Connection Line">
            <a:extLst>
              <a:ext uri="{FF2B5EF4-FFF2-40B4-BE49-F238E27FC236}">
                <a16:creationId xmlns:a16="http://schemas.microsoft.com/office/drawing/2014/main" id="{A7749BC4-AA65-7E77-0289-1E0CF81B4301}"/>
              </a:ext>
            </a:extLst>
          </p:cNvPr>
          <p:cNvCxnSpPr>
            <a:cxnSpLocks/>
            <a:stCxn id="507" idx="1"/>
          </p:cNvCxnSpPr>
          <p:nvPr/>
        </p:nvCxnSpPr>
        <p:spPr>
          <a:xfrm flipH="1">
            <a:off x="7042927" y="8521749"/>
            <a:ext cx="2143483" cy="1536651"/>
          </a:xfrm>
          <a:prstGeom prst="straightConnector1">
            <a:avLst/>
          </a:prstGeom>
          <a:ln w="76200" cap="flat">
            <a:solidFill>
              <a:srgbClr val="F2AE4E"/>
            </a:solidFill>
            <a:miter lim="800000"/>
            <a:headEnd type="arrow" w="sm" len="sm"/>
            <a:tailEnd type="arrow" w="sm" len="sm"/>
          </a:ln>
        </p:spPr>
      </p:cxnSp>
      <p:sp>
        <p:nvSpPr>
          <p:cNvPr id="2" name="Streamable">
            <a:extLst>
              <a:ext uri="{FF2B5EF4-FFF2-40B4-BE49-F238E27FC236}">
                <a16:creationId xmlns:a16="http://schemas.microsoft.com/office/drawing/2014/main" id="{5339276E-B07B-924F-531A-2CB50BB4C2A7}"/>
              </a:ext>
            </a:extLst>
          </p:cNvPr>
          <p:cNvSpPr txBox="1"/>
          <p:nvPr/>
        </p:nvSpPr>
        <p:spPr>
          <a:xfrm>
            <a:off x="16824960" y="4486490"/>
            <a:ext cx="2499082"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a:solidFill>
                  <a:schemeClr val="accent6"/>
                </a:solidFill>
              </a:rPr>
              <a:t>Streamable</a:t>
            </a:r>
          </a:p>
        </p:txBody>
      </p:sp>
      <p:sp>
        <p:nvSpPr>
          <p:cNvPr id="3" name="Nonce MR">
            <a:extLst>
              <a:ext uri="{FF2B5EF4-FFF2-40B4-BE49-F238E27FC236}">
                <a16:creationId xmlns:a16="http://schemas.microsoft.com/office/drawing/2014/main" id="{BF0A8FC3-557C-122B-61C7-B361B103CA3F}"/>
              </a:ext>
            </a:extLst>
          </p:cNvPr>
          <p:cNvSpPr txBox="1"/>
          <p:nvPr/>
        </p:nvSpPr>
        <p:spPr>
          <a:xfrm>
            <a:off x="16824960" y="5571497"/>
            <a:ext cx="2239396"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2">
                    <a:hueOff val="160318"/>
                    <a:satOff val="14689"/>
                    <a:lumOff val="-7787"/>
                  </a:schemeClr>
                </a:solidFill>
                <a:latin typeface="Graphik-Medium"/>
                <a:ea typeface="Graphik-Medium"/>
                <a:cs typeface="Graphik-Medium"/>
                <a:sym typeface="Graphik Medium"/>
              </a:defRPr>
            </a:lvl1pPr>
          </a:lstStyle>
          <a:p>
            <a:r>
              <a:rPr>
                <a:solidFill>
                  <a:schemeClr val="accent5"/>
                </a:solidFill>
              </a:rPr>
              <a:t>Nonce MR</a:t>
            </a:r>
          </a:p>
        </p:txBody>
      </p:sp>
      <p:sp>
        <p:nvSpPr>
          <p:cNvPr id="4" name="Setting nickname:">
            <a:extLst>
              <a:ext uri="{FF2B5EF4-FFF2-40B4-BE49-F238E27FC236}">
                <a16:creationId xmlns:a16="http://schemas.microsoft.com/office/drawing/2014/main" id="{EB772541-B69C-AFE6-0935-29FC29B29E5B}"/>
              </a:ext>
            </a:extLst>
          </p:cNvPr>
          <p:cNvSpPr txBox="1"/>
          <p:nvPr/>
        </p:nvSpPr>
        <p:spPr>
          <a:xfrm>
            <a:off x="16824960" y="3460048"/>
            <a:ext cx="3842399"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lvl1pPr>
          </a:lstStyle>
          <a:p>
            <a:r>
              <a:rPr i="1">
                <a:latin typeface="GRAPHIK-MEDIUMITALIC" panose="020B0503030202060203" pitchFamily="34" charset="77"/>
              </a:rPr>
              <a:t>Setting nickname:</a:t>
            </a:r>
          </a:p>
        </p:txBody>
      </p:sp>
      <p:sp>
        <p:nvSpPr>
          <p:cNvPr id="5" name="Robust">
            <a:extLst>
              <a:ext uri="{FF2B5EF4-FFF2-40B4-BE49-F238E27FC236}">
                <a16:creationId xmlns:a16="http://schemas.microsoft.com/office/drawing/2014/main" id="{7127A045-9921-4729-7F93-97E373A58BFE}"/>
              </a:ext>
            </a:extLst>
          </p:cNvPr>
          <p:cNvSpPr txBox="1"/>
          <p:nvPr/>
        </p:nvSpPr>
        <p:spPr>
          <a:xfrm>
            <a:off x="16824960" y="6656505"/>
            <a:ext cx="1569340"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1">
                    <a:hueOff val="186192"/>
                    <a:satOff val="7243"/>
                    <a:lumOff val="-8570"/>
                  </a:schemeClr>
                </a:solidFill>
              </a:defRPr>
            </a:lvl1pPr>
          </a:lstStyle>
          <a:p>
            <a:r>
              <a:rPr>
                <a:solidFill>
                  <a:schemeClr val="accent4"/>
                </a:solidFill>
                <a:latin typeface="GRAPHIK-MEDIUM" panose="020B0503030202060203" pitchFamily="34" charset="77"/>
              </a:rPr>
              <a:t>Robust</a:t>
            </a:r>
          </a:p>
        </p:txBody>
      </p:sp>
      <p:sp>
        <p:nvSpPr>
          <p:cNvPr id="6" name="Streamable (lightweight)">
            <a:extLst>
              <a:ext uri="{FF2B5EF4-FFF2-40B4-BE49-F238E27FC236}">
                <a16:creationId xmlns:a16="http://schemas.microsoft.com/office/drawing/2014/main" id="{65B9A87E-623E-34E7-568B-668BA5C39630}"/>
              </a:ext>
            </a:extLst>
          </p:cNvPr>
          <p:cNvSpPr txBox="1"/>
          <p:nvPr/>
        </p:nvSpPr>
        <p:spPr>
          <a:xfrm>
            <a:off x="16824960" y="7765497"/>
            <a:ext cx="5259453"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a:solidFill>
                  <a:schemeClr val="accent6"/>
                </a:solidFill>
              </a:rPr>
              <a:t>Streamable (lightweight)</a:t>
            </a:r>
          </a:p>
        </p:txBody>
      </p:sp>
      <p:sp>
        <p:nvSpPr>
          <p:cNvPr id="7" name="Nonce MR (lightweight)">
            <a:extLst>
              <a:ext uri="{FF2B5EF4-FFF2-40B4-BE49-F238E27FC236}">
                <a16:creationId xmlns:a16="http://schemas.microsoft.com/office/drawing/2014/main" id="{496197E1-4063-12F2-6384-1C270C8DEE53}"/>
              </a:ext>
            </a:extLst>
          </p:cNvPr>
          <p:cNvSpPr txBox="1"/>
          <p:nvPr/>
        </p:nvSpPr>
        <p:spPr>
          <a:xfrm>
            <a:off x="16824960" y="8850505"/>
            <a:ext cx="4999767"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2">
                    <a:hueOff val="160318"/>
                    <a:satOff val="14689"/>
                    <a:lumOff val="-7787"/>
                  </a:schemeClr>
                </a:solidFill>
                <a:latin typeface="Graphik-Medium"/>
                <a:ea typeface="Graphik-Medium"/>
                <a:cs typeface="Graphik-Medium"/>
                <a:sym typeface="Graphik Medium"/>
              </a:defRPr>
            </a:lvl1pPr>
          </a:lstStyle>
          <a:p>
            <a:r>
              <a:rPr>
                <a:solidFill>
                  <a:schemeClr val="accent5"/>
                </a:solidFill>
              </a:rPr>
              <a:t>Nonce MR (lightweight)</a:t>
            </a:r>
          </a:p>
        </p:txBody>
      </p:sp>
      <p:sp>
        <p:nvSpPr>
          <p:cNvPr id="8" name="Robust (lightweight)">
            <a:extLst>
              <a:ext uri="{FF2B5EF4-FFF2-40B4-BE49-F238E27FC236}">
                <a16:creationId xmlns:a16="http://schemas.microsoft.com/office/drawing/2014/main" id="{44316096-46BE-FEBA-09CA-28E23086A837}"/>
              </a:ext>
            </a:extLst>
          </p:cNvPr>
          <p:cNvSpPr txBox="1"/>
          <p:nvPr/>
        </p:nvSpPr>
        <p:spPr>
          <a:xfrm>
            <a:off x="16824960" y="9935512"/>
            <a:ext cx="4329711"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1">
                    <a:hueOff val="186192"/>
                    <a:satOff val="7243"/>
                    <a:lumOff val="-8570"/>
                  </a:schemeClr>
                </a:solidFill>
                <a:latin typeface="Graphik-Medium"/>
                <a:ea typeface="Graphik-Medium"/>
                <a:cs typeface="Graphik-Medium"/>
                <a:sym typeface="Graphik Medium"/>
              </a:defRPr>
            </a:lvl1pPr>
          </a:lstStyle>
          <a:p>
            <a:r>
              <a:rPr>
                <a:solidFill>
                  <a:schemeClr val="accent4"/>
                </a:solidFill>
              </a:rPr>
              <a:t>Robust (lightweight)</a:t>
            </a:r>
          </a:p>
        </p:txBody>
      </p:sp>
      <p:sp>
        <p:nvSpPr>
          <p:cNvPr id="9" name="…">
            <a:extLst>
              <a:ext uri="{FF2B5EF4-FFF2-40B4-BE49-F238E27FC236}">
                <a16:creationId xmlns:a16="http://schemas.microsoft.com/office/drawing/2014/main" id="{97FED8F1-6314-D962-386D-13A781AFBD5D}"/>
              </a:ext>
            </a:extLst>
          </p:cNvPr>
          <p:cNvSpPr txBox="1"/>
          <p:nvPr/>
        </p:nvSpPr>
        <p:spPr>
          <a:xfrm>
            <a:off x="16824960" y="11038470"/>
            <a:ext cx="448841"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en-US" dirty="0"/>
              <a:t>…</a:t>
            </a:r>
            <a:endParaRPr dirty="0"/>
          </a:p>
        </p:txBody>
      </p:sp>
      <p:sp>
        <p:nvSpPr>
          <p:cNvPr id="11" name="RWC 2023 presentation on why context committing is important…">
            <a:extLst>
              <a:ext uri="{FF2B5EF4-FFF2-40B4-BE49-F238E27FC236}">
                <a16:creationId xmlns:a16="http://schemas.microsoft.com/office/drawing/2014/main" id="{0717ABEA-C088-7D72-9880-E242ACFE4804}"/>
              </a:ext>
            </a:extLst>
          </p:cNvPr>
          <p:cNvSpPr txBox="1"/>
          <p:nvPr/>
        </p:nvSpPr>
        <p:spPr>
          <a:xfrm>
            <a:off x="1596020" y="11220521"/>
            <a:ext cx="9109151" cy="10956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54864" rIns="91440" bIns="54864" anchor="ctr">
            <a:spAutoFit/>
          </a:bodyPr>
          <a:lstStyle/>
          <a:p>
            <a:r>
              <a:t>New design approaches needed to get 128-bit</a:t>
            </a:r>
            <a:r>
              <a:rPr lang="en-US"/>
              <a:t> context</a:t>
            </a:r>
            <a:r>
              <a:t> commitment </a:t>
            </a:r>
            <a:r>
              <a:rPr lang="en-US"/>
              <a:t>at high speeds.</a:t>
            </a:r>
            <a:endParaRPr/>
          </a:p>
        </p:txBody>
      </p:sp>
      <p:cxnSp>
        <p:nvCxnSpPr>
          <p:cNvPr id="13" name="Straight Arrow Connector 12">
            <a:extLst>
              <a:ext uri="{FF2B5EF4-FFF2-40B4-BE49-F238E27FC236}">
                <a16:creationId xmlns:a16="http://schemas.microsoft.com/office/drawing/2014/main" id="{11BE5036-75ED-276F-7A73-45AD6F169E14}"/>
              </a:ext>
            </a:extLst>
          </p:cNvPr>
          <p:cNvCxnSpPr>
            <a:cxnSpLocks/>
            <a:stCxn id="11" idx="1"/>
            <a:endCxn id="502" idx="1"/>
          </p:cNvCxnSpPr>
          <p:nvPr/>
        </p:nvCxnSpPr>
        <p:spPr>
          <a:xfrm rot="10800000">
            <a:off x="1556528" y="6836220"/>
            <a:ext cx="39493" cy="4932145"/>
          </a:xfrm>
          <a:prstGeom prst="curvedConnector3">
            <a:avLst>
              <a:gd name="adj1" fmla="val 2994184"/>
            </a:avLst>
          </a:prstGeom>
          <a:ln w="50800" cap="flat" cmpd="sng" algn="ctr">
            <a:solidFill>
              <a:schemeClr val="dk1"/>
            </a:solidFill>
            <a:prstDash val="solid"/>
            <a:round/>
            <a:headEnd type="triangle" w="med" len="med"/>
            <a:tailEnd type="none"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54356983"/>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One scheme with all properties?"/>
          <p:cNvSpPr txBox="1">
            <a:spLocks noGrp="1"/>
          </p:cNvSpPr>
          <p:nvPr>
            <p:ph type="title"/>
          </p:nvPr>
        </p:nvSpPr>
        <p:spPr>
          <a:prstGeom prst="rect">
            <a:avLst/>
          </a:prstGeom>
        </p:spPr>
        <p:txBody>
          <a:bodyPr/>
          <a:lstStyle/>
          <a:p>
            <a:r>
              <a:t>One scheme with all properties?</a:t>
            </a:r>
          </a:p>
        </p:txBody>
      </p:sp>
      <p:sp>
        <p:nvSpPr>
          <p:cNvPr id="496" name="Slide Number"/>
          <p:cNvSpPr txBox="1">
            <a:spLocks noGrp="1"/>
          </p:cNvSpPr>
          <p:nvPr>
            <p:ph type="sldNum" sz="quarter" idx="2"/>
          </p:nvPr>
        </p:nvSpPr>
        <p:spPr>
          <a:xfrm>
            <a:off x="13919200" y="12780368"/>
            <a:ext cx="9144000" cy="53022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sp>
        <p:nvSpPr>
          <p:cNvPr id="497" name="Security Goals"/>
          <p:cNvSpPr/>
          <p:nvPr/>
        </p:nvSpPr>
        <p:spPr>
          <a:xfrm>
            <a:off x="1556527" y="3699842"/>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Security Goals</a:t>
            </a:r>
          </a:p>
        </p:txBody>
      </p:sp>
      <p:sp>
        <p:nvSpPr>
          <p:cNvPr id="498" name="Performance Goals"/>
          <p:cNvSpPr/>
          <p:nvPr/>
        </p:nvSpPr>
        <p:spPr>
          <a:xfrm>
            <a:off x="9198363" y="3702830"/>
            <a:ext cx="5486400" cy="85015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Performance Goals</a:t>
            </a:r>
          </a:p>
        </p:txBody>
      </p:sp>
      <p:sp>
        <p:nvSpPr>
          <p:cNvPr id="499" name="No"/>
          <p:cNvSpPr txBox="1"/>
          <p:nvPr/>
        </p:nvSpPr>
        <p:spPr>
          <a:xfrm>
            <a:off x="16992601" y="812800"/>
            <a:ext cx="6515100" cy="1557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defTabSz="825500">
              <a:lnSpc>
                <a:spcPct val="80000"/>
              </a:lnSpc>
              <a:spcBef>
                <a:spcPts val="0"/>
              </a:spcBef>
              <a:defRPr sz="8400" spc="-252">
                <a:solidFill>
                  <a:srgbClr val="D55B55"/>
                </a:solidFill>
                <a:latin typeface="+mn-lt"/>
                <a:ea typeface="+mn-ea"/>
                <a:cs typeface="+mn-cs"/>
                <a:sym typeface="Graphik Semibold"/>
              </a:defRPr>
            </a:lvl1pPr>
          </a:lstStyle>
          <a:p>
            <a:pPr>
              <a:defRPr>
                <a:solidFill>
                  <a:srgbClr val="000000"/>
                </a:solidFill>
              </a:defRPr>
            </a:pPr>
            <a:r>
              <a:rPr>
                <a:solidFill>
                  <a:srgbClr val="D55B55"/>
                </a:solidFill>
              </a:rPr>
              <a:t>No</a:t>
            </a:r>
          </a:p>
        </p:txBody>
      </p:sp>
      <p:sp>
        <p:nvSpPr>
          <p:cNvPr id="500" name="Fast on AES-NI"/>
          <p:cNvSpPr/>
          <p:nvPr/>
        </p:nvSpPr>
        <p:spPr>
          <a:xfrm>
            <a:off x="9198363" y="9782201"/>
            <a:ext cx="5486400" cy="850151"/>
          </a:xfrm>
          <a:prstGeom prst="rect">
            <a:avLst/>
          </a:prstGeom>
          <a:solidFill>
            <a:srgbClr val="FFFFFF"/>
          </a:solidFill>
          <a:ln w="127000">
            <a:gradFill>
              <a:gsLst>
                <a:gs pos="0">
                  <a:schemeClr val="accent6"/>
                </a:gs>
                <a:gs pos="5000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AES-NI</a:t>
            </a:r>
          </a:p>
        </p:txBody>
      </p:sp>
      <p:sp>
        <p:nvSpPr>
          <p:cNvPr id="501" name="Nonce-misuse resistance"/>
          <p:cNvSpPr/>
          <p:nvPr/>
        </p:nvSpPr>
        <p:spPr>
          <a:xfrm>
            <a:off x="1556527" y="4725614"/>
            <a:ext cx="5486400" cy="850151"/>
          </a:xfrm>
          <a:prstGeom prst="rect">
            <a:avLst/>
          </a:prstGeom>
          <a:solidFill>
            <a:srgbClr val="FFFFFF"/>
          </a:solidFill>
          <a:ln w="127000">
            <a:gradFill>
              <a:gsLst>
                <a:gs pos="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Nonce-misuse resistance</a:t>
            </a:r>
          </a:p>
        </p:txBody>
      </p:sp>
      <p:sp>
        <p:nvSpPr>
          <p:cNvPr id="502" name="Context commitment"/>
          <p:cNvSpPr/>
          <p:nvPr/>
        </p:nvSpPr>
        <p:spPr>
          <a:xfrm>
            <a:off x="1556527" y="6411143"/>
            <a:ext cx="5486400" cy="850151"/>
          </a:xfrm>
          <a:prstGeom prst="rect">
            <a:avLst/>
          </a:prstGeom>
          <a:solidFill>
            <a:srgbClr val="FFFFFF"/>
          </a:solidFill>
          <a:ln w="127000">
            <a:gradFill>
              <a:gsLst>
                <a:gs pos="0">
                  <a:schemeClr val="accent6"/>
                </a:gs>
                <a:gs pos="5000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Context commitment</a:t>
            </a:r>
          </a:p>
        </p:txBody>
      </p:sp>
      <p:sp>
        <p:nvSpPr>
          <p:cNvPr id="503" name="Nonce hiding"/>
          <p:cNvSpPr/>
          <p:nvPr/>
        </p:nvSpPr>
        <p:spPr>
          <a:xfrm>
            <a:off x="1556527" y="8096671"/>
            <a:ext cx="5486400" cy="850151"/>
          </a:xfrm>
          <a:prstGeom prst="rect">
            <a:avLst/>
          </a:prstGeom>
          <a:solidFill>
            <a:srgbClr val="FFFFFF"/>
          </a:solidFill>
          <a:ln w="127000">
            <a:gradFill>
              <a:gsLst>
                <a:gs pos="0">
                  <a:schemeClr val="accent6"/>
                </a:gs>
                <a:gs pos="5000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Nonce hiding</a:t>
            </a:r>
          </a:p>
        </p:txBody>
      </p:sp>
      <p:sp>
        <p:nvSpPr>
          <p:cNvPr id="504" name="Robustness"/>
          <p:cNvSpPr/>
          <p:nvPr/>
        </p:nvSpPr>
        <p:spPr>
          <a:xfrm>
            <a:off x="1556527" y="9782200"/>
            <a:ext cx="5486400" cy="850151"/>
          </a:xfrm>
          <a:prstGeom prst="rect">
            <a:avLst/>
          </a:prstGeom>
          <a:solidFill>
            <a:srgbClr val="FFFFFF"/>
          </a:solidFill>
          <a:ln w="127000">
            <a:solidFill>
              <a:schemeClr val="accent4"/>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Robustness</a:t>
            </a:r>
          </a:p>
        </p:txBody>
      </p:sp>
      <p:sp>
        <p:nvSpPr>
          <p:cNvPr id="505" name="Streamable"/>
          <p:cNvSpPr/>
          <p:nvPr/>
        </p:nvSpPr>
        <p:spPr>
          <a:xfrm>
            <a:off x="9198363" y="4725613"/>
            <a:ext cx="5486400" cy="850151"/>
          </a:xfrm>
          <a:prstGeom prst="rect">
            <a:avLst/>
          </a:prstGeom>
          <a:solidFill>
            <a:srgbClr val="FFFFFF"/>
          </a:solidFill>
          <a:ln w="127000">
            <a:solidFill>
              <a:schemeClr val="accent6"/>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Streamable</a:t>
            </a:r>
          </a:p>
        </p:txBody>
      </p:sp>
      <p:sp>
        <p:nvSpPr>
          <p:cNvPr id="506" name="Scale to modern clouds"/>
          <p:cNvSpPr/>
          <p:nvPr/>
        </p:nvSpPr>
        <p:spPr>
          <a:xfrm>
            <a:off x="9198363" y="6411143"/>
            <a:ext cx="5486400" cy="850151"/>
          </a:xfrm>
          <a:prstGeom prst="rect">
            <a:avLst/>
          </a:prstGeom>
          <a:solidFill>
            <a:srgbClr val="FFFFFF"/>
          </a:solidFill>
          <a:ln w="127000">
            <a:gradFill>
              <a:gsLst>
                <a:gs pos="0">
                  <a:schemeClr val="accent6"/>
                </a:gs>
                <a:gs pos="50000">
                  <a:schemeClr val="accent5"/>
                </a:gs>
                <a:gs pos="100000">
                  <a:schemeClr val="accent4"/>
                </a:gs>
              </a:gsLst>
              <a:lin ang="0" scaled="0"/>
            </a:gra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Scale to modern clouds</a:t>
            </a:r>
          </a:p>
        </p:txBody>
      </p:sp>
      <p:sp>
        <p:nvSpPr>
          <p:cNvPr id="507" name="Fast on lightweight"/>
          <p:cNvSpPr/>
          <p:nvPr/>
        </p:nvSpPr>
        <p:spPr>
          <a:xfrm>
            <a:off x="9186410" y="8096673"/>
            <a:ext cx="5486400" cy="850151"/>
          </a:xfrm>
          <a:prstGeom prst="rect">
            <a:avLst/>
          </a:prstGeom>
          <a:solidFill>
            <a:srgbClr val="FFFFFF"/>
          </a:solidFill>
          <a:ln w="50800">
            <a:solidFill>
              <a:srgbClr val="000000"/>
            </a:solidFill>
            <a:miter lim="800000"/>
            <a:extLst>
              <a:ext uri="{C807C97D-BFC1-408E-A445-0C87EB9F89A2}">
                <ask:lineSketchStyleProps xmlns:ask="http://schemas.microsoft.com/office/drawing/2018/sketchyshapes" sd="1219033472">
                  <a:custGeom>
                    <a:avLst/>
                    <a:gdLst>
                      <a:gd name="connsiteX0" fmla="*/ 0 w 5486400"/>
                      <a:gd name="connsiteY0" fmla="*/ 0 h 850151"/>
                      <a:gd name="connsiteX1" fmla="*/ 5486400 w 5486400"/>
                      <a:gd name="connsiteY1" fmla="*/ 0 h 850151"/>
                      <a:gd name="connsiteX2" fmla="*/ 5486400 w 5486400"/>
                      <a:gd name="connsiteY2" fmla="*/ 850151 h 850151"/>
                      <a:gd name="connsiteX3" fmla="*/ 0 w 5486400"/>
                      <a:gd name="connsiteY3" fmla="*/ 850151 h 850151"/>
                      <a:gd name="connsiteX4" fmla="*/ 0 w 5486400"/>
                      <a:gd name="connsiteY4" fmla="*/ 0 h 85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850151" fill="none" extrusionOk="0">
                        <a:moveTo>
                          <a:pt x="0" y="0"/>
                        </a:moveTo>
                        <a:cubicBezTo>
                          <a:pt x="1930506" y="-49533"/>
                          <a:pt x="4185300" y="-14809"/>
                          <a:pt x="5486400" y="0"/>
                        </a:cubicBezTo>
                        <a:cubicBezTo>
                          <a:pt x="5507817" y="254359"/>
                          <a:pt x="5470863" y="753187"/>
                          <a:pt x="5486400" y="850151"/>
                        </a:cubicBezTo>
                        <a:cubicBezTo>
                          <a:pt x="3740442" y="801920"/>
                          <a:pt x="809765" y="934606"/>
                          <a:pt x="0" y="850151"/>
                        </a:cubicBezTo>
                        <a:cubicBezTo>
                          <a:pt x="22958" y="735572"/>
                          <a:pt x="63703" y="349355"/>
                          <a:pt x="0" y="0"/>
                        </a:cubicBezTo>
                        <a:close/>
                      </a:path>
                      <a:path w="5486400" h="850151" stroke="0" extrusionOk="0">
                        <a:moveTo>
                          <a:pt x="0" y="0"/>
                        </a:moveTo>
                        <a:cubicBezTo>
                          <a:pt x="784769" y="118645"/>
                          <a:pt x="4672834" y="116012"/>
                          <a:pt x="5486400" y="0"/>
                        </a:cubicBezTo>
                        <a:cubicBezTo>
                          <a:pt x="5480667" y="197023"/>
                          <a:pt x="5484013" y="630722"/>
                          <a:pt x="5486400" y="850151"/>
                        </a:cubicBezTo>
                        <a:cubicBezTo>
                          <a:pt x="3861815" y="984751"/>
                          <a:pt x="574085" y="692955"/>
                          <a:pt x="0" y="850151"/>
                        </a:cubicBezTo>
                        <a:cubicBezTo>
                          <a:pt x="54424" y="481304"/>
                          <a:pt x="-2393" y="112930"/>
                          <a:pt x="0" y="0"/>
                        </a:cubicBezTo>
                        <a:close/>
                      </a:path>
                    </a:pathLst>
                  </a:custGeom>
                  <ask:type>
                    <ask:lineSketchNone/>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Fast on lightweight</a:t>
            </a:r>
          </a:p>
        </p:txBody>
      </p:sp>
      <p:cxnSp>
        <p:nvCxnSpPr>
          <p:cNvPr id="508" name="Connection Line"/>
          <p:cNvCxnSpPr>
            <a:cxnSpLocks/>
          </p:cNvCxnSpPr>
          <p:nvPr/>
        </p:nvCxnSpPr>
        <p:spPr>
          <a:xfrm flipH="1">
            <a:off x="7042927" y="5150689"/>
            <a:ext cx="2155436" cy="1"/>
          </a:xfrm>
          <a:prstGeom prst="straightConnector1">
            <a:avLst/>
          </a:prstGeom>
          <a:ln w="76200">
            <a:solidFill>
              <a:srgbClr val="D55B55"/>
            </a:solidFill>
            <a:miter lim="400000"/>
            <a:headEnd type="arrow" w="sm" len="sm"/>
            <a:tailEnd type="arrow" w="sm" len="sm"/>
          </a:ln>
        </p:spPr>
      </p:cxnSp>
      <p:cxnSp>
        <p:nvCxnSpPr>
          <p:cNvPr id="509" name="Connection Line"/>
          <p:cNvCxnSpPr>
            <a:cxnSpLocks/>
          </p:cNvCxnSpPr>
          <p:nvPr/>
        </p:nvCxnSpPr>
        <p:spPr>
          <a:xfrm flipH="1" flipV="1">
            <a:off x="7042927" y="10207276"/>
            <a:ext cx="2155436" cy="1"/>
          </a:xfrm>
          <a:prstGeom prst="straightConnector1">
            <a:avLst/>
          </a:prstGeom>
          <a:ln w="76200" cap="flat">
            <a:solidFill>
              <a:srgbClr val="F2AE4E"/>
            </a:solidFill>
            <a:miter lim="400000"/>
            <a:headEnd type="arrow" w="sm" len="sm"/>
            <a:tailEnd type="arrow" w="sm" len="sm"/>
          </a:ln>
        </p:spPr>
      </p:cxnSp>
      <p:cxnSp>
        <p:nvCxnSpPr>
          <p:cNvPr id="511" name="Connection Line"/>
          <p:cNvCxnSpPr>
            <a:cxnSpLocks/>
          </p:cNvCxnSpPr>
          <p:nvPr/>
        </p:nvCxnSpPr>
        <p:spPr>
          <a:xfrm>
            <a:off x="11929610" y="8946824"/>
            <a:ext cx="11953" cy="835377"/>
          </a:xfrm>
          <a:prstGeom prst="straightConnector1">
            <a:avLst/>
          </a:prstGeom>
          <a:ln w="76200">
            <a:solidFill>
              <a:srgbClr val="D55B55"/>
            </a:solidFill>
            <a:miter lim="400000"/>
            <a:headEnd type="arrow" w="sm" len="sm"/>
            <a:tailEnd type="arrow" w="sm" len="sm"/>
          </a:ln>
        </p:spPr>
      </p:cxnSp>
      <p:sp>
        <p:nvSpPr>
          <p:cNvPr id="513" name="Performance and security always in some level of tension!"/>
          <p:cNvSpPr txBox="1"/>
          <p:nvPr/>
        </p:nvSpPr>
        <p:spPr>
          <a:xfrm>
            <a:off x="1405520" y="2578295"/>
            <a:ext cx="11088727"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Performance and security always in some level of tension!</a:t>
            </a:r>
          </a:p>
        </p:txBody>
      </p:sp>
      <p:cxnSp>
        <p:nvCxnSpPr>
          <p:cNvPr id="10" name="Connection Line">
            <a:extLst>
              <a:ext uri="{FF2B5EF4-FFF2-40B4-BE49-F238E27FC236}">
                <a16:creationId xmlns:a16="http://schemas.microsoft.com/office/drawing/2014/main" id="{A7749BC4-AA65-7E77-0289-1E0CF81B4301}"/>
              </a:ext>
            </a:extLst>
          </p:cNvPr>
          <p:cNvCxnSpPr>
            <a:cxnSpLocks/>
          </p:cNvCxnSpPr>
          <p:nvPr/>
        </p:nvCxnSpPr>
        <p:spPr>
          <a:xfrm flipH="1">
            <a:off x="7042927" y="8521749"/>
            <a:ext cx="2143483" cy="1536651"/>
          </a:xfrm>
          <a:prstGeom prst="straightConnector1">
            <a:avLst/>
          </a:prstGeom>
          <a:ln w="76200" cap="flat">
            <a:solidFill>
              <a:srgbClr val="F2AE4E"/>
            </a:solidFill>
            <a:miter lim="800000"/>
            <a:headEnd type="arrow" w="sm" len="sm"/>
            <a:tailEnd type="arrow" w="sm" len="sm"/>
          </a:ln>
        </p:spPr>
      </p:cxnSp>
      <p:sp>
        <p:nvSpPr>
          <p:cNvPr id="2" name="Streamable">
            <a:extLst>
              <a:ext uri="{FF2B5EF4-FFF2-40B4-BE49-F238E27FC236}">
                <a16:creationId xmlns:a16="http://schemas.microsoft.com/office/drawing/2014/main" id="{5339276E-B07B-924F-531A-2CB50BB4C2A7}"/>
              </a:ext>
            </a:extLst>
          </p:cNvPr>
          <p:cNvSpPr txBox="1"/>
          <p:nvPr/>
        </p:nvSpPr>
        <p:spPr>
          <a:xfrm>
            <a:off x="16824960" y="4486490"/>
            <a:ext cx="2499082"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a:solidFill>
                  <a:schemeClr val="accent6"/>
                </a:solidFill>
              </a:rPr>
              <a:t>Streamable</a:t>
            </a:r>
          </a:p>
        </p:txBody>
      </p:sp>
      <p:sp>
        <p:nvSpPr>
          <p:cNvPr id="3" name="Nonce MR">
            <a:extLst>
              <a:ext uri="{FF2B5EF4-FFF2-40B4-BE49-F238E27FC236}">
                <a16:creationId xmlns:a16="http://schemas.microsoft.com/office/drawing/2014/main" id="{BF0A8FC3-557C-122B-61C7-B361B103CA3F}"/>
              </a:ext>
            </a:extLst>
          </p:cNvPr>
          <p:cNvSpPr txBox="1"/>
          <p:nvPr/>
        </p:nvSpPr>
        <p:spPr>
          <a:xfrm>
            <a:off x="16824960" y="5571497"/>
            <a:ext cx="2239396"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2">
                    <a:hueOff val="160318"/>
                    <a:satOff val="14689"/>
                    <a:lumOff val="-7787"/>
                  </a:schemeClr>
                </a:solidFill>
                <a:latin typeface="Graphik-Medium"/>
                <a:ea typeface="Graphik-Medium"/>
                <a:cs typeface="Graphik-Medium"/>
                <a:sym typeface="Graphik Medium"/>
              </a:defRPr>
            </a:lvl1pPr>
          </a:lstStyle>
          <a:p>
            <a:r>
              <a:rPr>
                <a:solidFill>
                  <a:schemeClr val="accent5"/>
                </a:solidFill>
              </a:rPr>
              <a:t>Nonce MR</a:t>
            </a:r>
          </a:p>
        </p:txBody>
      </p:sp>
      <p:sp>
        <p:nvSpPr>
          <p:cNvPr id="4" name="Setting nickname:">
            <a:extLst>
              <a:ext uri="{FF2B5EF4-FFF2-40B4-BE49-F238E27FC236}">
                <a16:creationId xmlns:a16="http://schemas.microsoft.com/office/drawing/2014/main" id="{EB772541-B69C-AFE6-0935-29FC29B29E5B}"/>
              </a:ext>
            </a:extLst>
          </p:cNvPr>
          <p:cNvSpPr txBox="1"/>
          <p:nvPr/>
        </p:nvSpPr>
        <p:spPr>
          <a:xfrm>
            <a:off x="16824960" y="3460048"/>
            <a:ext cx="3842399"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lvl1pPr>
          </a:lstStyle>
          <a:p>
            <a:r>
              <a:rPr i="1">
                <a:latin typeface="GRAPHIK-MEDIUMITALIC" panose="020B0503030202060203" pitchFamily="34" charset="77"/>
              </a:rPr>
              <a:t>Setting nickname:</a:t>
            </a:r>
          </a:p>
        </p:txBody>
      </p:sp>
      <p:sp>
        <p:nvSpPr>
          <p:cNvPr id="5" name="Robust">
            <a:extLst>
              <a:ext uri="{FF2B5EF4-FFF2-40B4-BE49-F238E27FC236}">
                <a16:creationId xmlns:a16="http://schemas.microsoft.com/office/drawing/2014/main" id="{7127A045-9921-4729-7F93-97E373A58BFE}"/>
              </a:ext>
            </a:extLst>
          </p:cNvPr>
          <p:cNvSpPr txBox="1"/>
          <p:nvPr/>
        </p:nvSpPr>
        <p:spPr>
          <a:xfrm>
            <a:off x="16824960" y="6656505"/>
            <a:ext cx="1569340"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1">
                    <a:hueOff val="186192"/>
                    <a:satOff val="7243"/>
                    <a:lumOff val="-8570"/>
                  </a:schemeClr>
                </a:solidFill>
              </a:defRPr>
            </a:lvl1pPr>
          </a:lstStyle>
          <a:p>
            <a:r>
              <a:rPr>
                <a:solidFill>
                  <a:schemeClr val="accent4"/>
                </a:solidFill>
                <a:latin typeface="GRAPHIK-MEDIUM" panose="020B0503030202060203" pitchFamily="34" charset="77"/>
              </a:rPr>
              <a:t>Robust</a:t>
            </a:r>
          </a:p>
        </p:txBody>
      </p:sp>
      <p:sp>
        <p:nvSpPr>
          <p:cNvPr id="6" name="Streamable (lightweight)">
            <a:extLst>
              <a:ext uri="{FF2B5EF4-FFF2-40B4-BE49-F238E27FC236}">
                <a16:creationId xmlns:a16="http://schemas.microsoft.com/office/drawing/2014/main" id="{65B9A87E-623E-34E7-568B-668BA5C39630}"/>
              </a:ext>
            </a:extLst>
          </p:cNvPr>
          <p:cNvSpPr txBox="1"/>
          <p:nvPr/>
        </p:nvSpPr>
        <p:spPr>
          <a:xfrm>
            <a:off x="16824960" y="7765497"/>
            <a:ext cx="5259453"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6">
                    <a:hueOff val="545559"/>
                    <a:satOff val="6552"/>
                    <a:lumOff val="-9999"/>
                  </a:schemeClr>
                </a:solidFill>
                <a:latin typeface="Graphik-Medium"/>
                <a:ea typeface="Graphik-Medium"/>
                <a:cs typeface="Graphik-Medium"/>
                <a:sym typeface="Graphik Medium"/>
              </a:defRPr>
            </a:lvl1pPr>
          </a:lstStyle>
          <a:p>
            <a:r>
              <a:rPr>
                <a:solidFill>
                  <a:schemeClr val="accent6"/>
                </a:solidFill>
              </a:rPr>
              <a:t>Streamable (lightweight)</a:t>
            </a:r>
          </a:p>
        </p:txBody>
      </p:sp>
      <p:sp>
        <p:nvSpPr>
          <p:cNvPr id="7" name="Nonce MR (lightweight)">
            <a:extLst>
              <a:ext uri="{FF2B5EF4-FFF2-40B4-BE49-F238E27FC236}">
                <a16:creationId xmlns:a16="http://schemas.microsoft.com/office/drawing/2014/main" id="{496197E1-4063-12F2-6384-1C270C8DEE53}"/>
              </a:ext>
            </a:extLst>
          </p:cNvPr>
          <p:cNvSpPr txBox="1"/>
          <p:nvPr/>
        </p:nvSpPr>
        <p:spPr>
          <a:xfrm>
            <a:off x="16824960" y="8850505"/>
            <a:ext cx="4999767"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2">
                    <a:hueOff val="160318"/>
                    <a:satOff val="14689"/>
                    <a:lumOff val="-7787"/>
                  </a:schemeClr>
                </a:solidFill>
                <a:latin typeface="Graphik-Medium"/>
                <a:ea typeface="Graphik-Medium"/>
                <a:cs typeface="Graphik-Medium"/>
                <a:sym typeface="Graphik Medium"/>
              </a:defRPr>
            </a:lvl1pPr>
          </a:lstStyle>
          <a:p>
            <a:r>
              <a:rPr>
                <a:solidFill>
                  <a:schemeClr val="accent5"/>
                </a:solidFill>
              </a:rPr>
              <a:t>Nonce MR (lightweight)</a:t>
            </a:r>
          </a:p>
        </p:txBody>
      </p:sp>
      <p:sp>
        <p:nvSpPr>
          <p:cNvPr id="8" name="Robust (lightweight)">
            <a:extLst>
              <a:ext uri="{FF2B5EF4-FFF2-40B4-BE49-F238E27FC236}">
                <a16:creationId xmlns:a16="http://schemas.microsoft.com/office/drawing/2014/main" id="{44316096-46BE-FEBA-09CA-28E23086A837}"/>
              </a:ext>
            </a:extLst>
          </p:cNvPr>
          <p:cNvSpPr txBox="1"/>
          <p:nvPr/>
        </p:nvSpPr>
        <p:spPr>
          <a:xfrm>
            <a:off x="16824960" y="9935512"/>
            <a:ext cx="4329711" cy="625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400">
                <a:solidFill>
                  <a:schemeClr val="accent1">
                    <a:hueOff val="186192"/>
                    <a:satOff val="7243"/>
                    <a:lumOff val="-8570"/>
                  </a:schemeClr>
                </a:solidFill>
                <a:latin typeface="Graphik-Medium"/>
                <a:ea typeface="Graphik-Medium"/>
                <a:cs typeface="Graphik-Medium"/>
                <a:sym typeface="Graphik Medium"/>
              </a:defRPr>
            </a:lvl1pPr>
          </a:lstStyle>
          <a:p>
            <a:r>
              <a:rPr>
                <a:solidFill>
                  <a:schemeClr val="accent4"/>
                </a:solidFill>
              </a:rPr>
              <a:t>Robust (lightweight)</a:t>
            </a:r>
          </a:p>
        </p:txBody>
      </p:sp>
      <p:sp>
        <p:nvSpPr>
          <p:cNvPr id="9" name="…">
            <a:extLst>
              <a:ext uri="{FF2B5EF4-FFF2-40B4-BE49-F238E27FC236}">
                <a16:creationId xmlns:a16="http://schemas.microsoft.com/office/drawing/2014/main" id="{97FED8F1-6314-D962-386D-13A781AFBD5D}"/>
              </a:ext>
            </a:extLst>
          </p:cNvPr>
          <p:cNvSpPr txBox="1"/>
          <p:nvPr/>
        </p:nvSpPr>
        <p:spPr>
          <a:xfrm>
            <a:off x="16824960" y="11100582"/>
            <a:ext cx="441859"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t>
            </a:r>
          </a:p>
        </p:txBody>
      </p:sp>
      <p:sp>
        <p:nvSpPr>
          <p:cNvPr id="11" name="RWC 2023 presentation on why context committing is important…">
            <a:extLst>
              <a:ext uri="{FF2B5EF4-FFF2-40B4-BE49-F238E27FC236}">
                <a16:creationId xmlns:a16="http://schemas.microsoft.com/office/drawing/2014/main" id="{0717ABEA-C088-7D72-9880-E242ACFE4804}"/>
              </a:ext>
            </a:extLst>
          </p:cNvPr>
          <p:cNvSpPr txBox="1"/>
          <p:nvPr/>
        </p:nvSpPr>
        <p:spPr>
          <a:xfrm>
            <a:off x="1596020" y="11220521"/>
            <a:ext cx="9109151" cy="10956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54864" rIns="91440" bIns="54864" anchor="ctr">
            <a:spAutoFit/>
          </a:bodyPr>
          <a:lstStyle/>
          <a:p>
            <a:r>
              <a:t>New design approaches needed to get 128-bit</a:t>
            </a:r>
            <a:r>
              <a:rPr lang="en-US"/>
              <a:t> context</a:t>
            </a:r>
            <a:r>
              <a:t> commitment </a:t>
            </a:r>
            <a:r>
              <a:rPr lang="en-US"/>
              <a:t>at high speeds.</a:t>
            </a:r>
            <a:endParaRPr/>
          </a:p>
        </p:txBody>
      </p:sp>
      <p:cxnSp>
        <p:nvCxnSpPr>
          <p:cNvPr id="13" name="Straight Arrow Connector 12">
            <a:extLst>
              <a:ext uri="{FF2B5EF4-FFF2-40B4-BE49-F238E27FC236}">
                <a16:creationId xmlns:a16="http://schemas.microsoft.com/office/drawing/2014/main" id="{11BE5036-75ED-276F-7A73-45AD6F169E14}"/>
              </a:ext>
            </a:extLst>
          </p:cNvPr>
          <p:cNvCxnSpPr>
            <a:cxnSpLocks/>
          </p:cNvCxnSpPr>
          <p:nvPr/>
        </p:nvCxnSpPr>
        <p:spPr>
          <a:xfrm rot="10800000">
            <a:off x="1556528" y="6836220"/>
            <a:ext cx="39493" cy="4932145"/>
          </a:xfrm>
          <a:prstGeom prst="curvedConnector3">
            <a:avLst>
              <a:gd name="adj1" fmla="val 2994184"/>
            </a:avLst>
          </a:prstGeom>
          <a:ln w="50800" cap="flat" cmpd="sng" algn="ctr">
            <a:solidFill>
              <a:schemeClr val="dk1"/>
            </a:solidFill>
            <a:prstDash val="solid"/>
            <a:round/>
            <a:headEnd type="triangle" w="med" len="med"/>
            <a:tailEnd type="none" w="lg" len="lg"/>
          </a:ln>
        </p:spPr>
        <p:style>
          <a:lnRef idx="0">
            <a:scrgbClr r="0" g="0" b="0"/>
          </a:lnRef>
          <a:fillRef idx="0">
            <a:scrgbClr r="0" g="0" b="0"/>
          </a:fillRef>
          <a:effectRef idx="0">
            <a:scrgbClr r="0" g="0" b="0"/>
          </a:effectRef>
          <a:fontRef idx="minor">
            <a:schemeClr val="tx1"/>
          </a:fontRef>
        </p:style>
      </p:cxnSp>
      <p:sp>
        <p:nvSpPr>
          <p:cNvPr id="12" name="Rectangle">
            <a:extLst>
              <a:ext uri="{FF2B5EF4-FFF2-40B4-BE49-F238E27FC236}">
                <a16:creationId xmlns:a16="http://schemas.microsoft.com/office/drawing/2014/main" id="{73D2904E-52B1-064B-AFA5-55ED6BC23DFE}"/>
              </a:ext>
            </a:extLst>
          </p:cNvPr>
          <p:cNvSpPr/>
          <p:nvPr/>
        </p:nvSpPr>
        <p:spPr>
          <a:xfrm>
            <a:off x="124996" y="3293115"/>
            <a:ext cx="23382705" cy="9218553"/>
          </a:xfrm>
          <a:prstGeom prst="rect">
            <a:avLst/>
          </a:prstGeom>
          <a:solidFill>
            <a:srgbClr val="FFFFFF">
              <a:alpha val="92209"/>
            </a:srgbClr>
          </a:solidFill>
          <a:ln w="12700">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4" name="Two issues:…">
            <a:extLst>
              <a:ext uri="{FF2B5EF4-FFF2-40B4-BE49-F238E27FC236}">
                <a16:creationId xmlns:a16="http://schemas.microsoft.com/office/drawing/2014/main" id="{F9E1BFEB-1D26-951D-2C1B-14194CDBB7CF}"/>
              </a:ext>
            </a:extLst>
          </p:cNvPr>
          <p:cNvSpPr/>
          <p:nvPr/>
        </p:nvSpPr>
        <p:spPr>
          <a:xfrm>
            <a:off x="3917116" y="6397472"/>
            <a:ext cx="16549767" cy="4163850"/>
          </a:xfrm>
          <a:prstGeom prst="roundRect">
            <a:avLst>
              <a:gd name="adj" fmla="val 4934"/>
            </a:avLst>
          </a:prstGeom>
          <a:solidFill>
            <a:schemeClr val="accent2">
              <a:lumMod val="50000"/>
            </a:schemeClr>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4320" tIns="274320" rIns="274320" bIns="274320" anchor="t" anchorCtr="0"/>
          <a:lstStyle/>
          <a:p>
            <a:pPr indent="381000" defTabSz="457200">
              <a:lnSpc>
                <a:spcPct val="150000"/>
              </a:lnSpc>
              <a:spcBef>
                <a:spcPts val="0"/>
              </a:spcBef>
              <a:defRPr sz="5000">
                <a:solidFill>
                  <a:srgbClr val="FFFFFF"/>
                </a:solidFill>
                <a:latin typeface="Graphik-Medium"/>
                <a:ea typeface="Graphik-Medium"/>
                <a:cs typeface="Graphik-Medium"/>
                <a:sym typeface="Graphik Medium"/>
              </a:defRPr>
            </a:pPr>
            <a:r>
              <a:t>Two </a:t>
            </a:r>
            <a:r>
              <a:rPr lang="en-US"/>
              <a:t>new challenges</a:t>
            </a:r>
            <a:r>
              <a:t>:</a:t>
            </a:r>
          </a:p>
          <a:p>
            <a:pPr marL="1016000" indent="-635000" defTabSz="457200">
              <a:lnSpc>
                <a:spcPct val="150000"/>
              </a:lnSpc>
              <a:spcBef>
                <a:spcPts val="0"/>
              </a:spcBef>
              <a:buSzPct val="100000"/>
              <a:buAutoNum type="arabicPeriod"/>
              <a:defRPr sz="5000">
                <a:solidFill>
                  <a:srgbClr val="FFFFFF"/>
                </a:solidFill>
              </a:defRPr>
            </a:pPr>
            <a:r>
              <a:rPr lang="en-US"/>
              <a:t>No constructions for most of these settings</a:t>
            </a:r>
            <a:endParaRPr/>
          </a:p>
          <a:p>
            <a:pPr marL="1016000" indent="-635000" defTabSz="457200">
              <a:lnSpc>
                <a:spcPct val="150000"/>
              </a:lnSpc>
              <a:spcBef>
                <a:spcPts val="0"/>
              </a:spcBef>
              <a:buSzPct val="100000"/>
              <a:buAutoNum type="arabicPeriod"/>
              <a:defRPr sz="5000">
                <a:solidFill>
                  <a:srgbClr val="FFFFFF"/>
                </a:solidFill>
              </a:defRPr>
            </a:pPr>
            <a:r>
              <a:rPr lang="en-US"/>
              <a:t>How would developers pick the appropriate one?</a:t>
            </a:r>
            <a:endParaRPr/>
          </a:p>
        </p:txBody>
      </p:sp>
    </p:spTree>
    <p:extLst>
      <p:ext uri="{BB962C8B-B14F-4D97-AF65-F5344CB8AC3E}">
        <p14:creationId xmlns:p14="http://schemas.microsoft.com/office/powerpoint/2010/main" val="18978346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87" name="Current AEADs don’t meet all our goals…"/>
          <p:cNvSpPr txBox="1">
            <a:spLocks noGrp="1"/>
          </p:cNvSpPr>
          <p:nvPr>
            <p:ph type="title"/>
          </p:nvPr>
        </p:nvSpPr>
        <p:spPr>
          <a:xfrm>
            <a:off x="1270000" y="987846"/>
            <a:ext cx="21844000" cy="10616755"/>
          </a:xfrm>
          <a:prstGeom prst="rect">
            <a:avLst/>
          </a:prstGeom>
        </p:spPr>
        <p:txBody>
          <a:bodyPr anchor="ctr"/>
          <a:lstStyle/>
          <a:p>
            <a:pPr>
              <a:spcBef>
                <a:spcPts val="9000"/>
              </a:spcBef>
              <a:defRPr sz="7200" spc="-215"/>
            </a:pPr>
            <a:r>
              <a:rPr dirty="0">
                <a:solidFill>
                  <a:schemeClr val="bg1">
                    <a:lumMod val="85000"/>
                  </a:schemeClr>
                </a:solidFill>
              </a:rPr>
              <a:t>Current AEADs don’t meet all our goals</a:t>
            </a:r>
          </a:p>
          <a:p>
            <a:pPr>
              <a:spcBef>
                <a:spcPts val="9000"/>
              </a:spcBef>
              <a:defRPr sz="7200" spc="-215"/>
            </a:pPr>
            <a:r>
              <a:rPr dirty="0">
                <a:solidFill>
                  <a:schemeClr val="bg1">
                    <a:lumMod val="85000"/>
                  </a:schemeClr>
                </a:solidFill>
              </a:rPr>
              <a:t>We can’t have one do-everything AEAD</a:t>
            </a:r>
          </a:p>
          <a:p>
            <a:pPr>
              <a:spcBef>
                <a:spcPts val="9000"/>
              </a:spcBef>
              <a:defRPr sz="9600" spc="-288"/>
            </a:pPr>
            <a:r>
              <a:rPr dirty="0">
                <a:solidFill>
                  <a:schemeClr val="bg1">
                    <a:lumMod val="85000"/>
                  </a:schemeClr>
                </a:solidFill>
              </a:rPr>
              <a:t>We need many new AEAD schemes…</a:t>
            </a:r>
          </a:p>
          <a:p>
            <a:pPr>
              <a:spcBef>
                <a:spcPts val="9000"/>
              </a:spcBef>
              <a:defRPr sz="9600" spc="-288"/>
            </a:pPr>
            <a:r>
              <a:rPr dirty="0">
                <a:solidFill>
                  <a:schemeClr val="bg1">
                    <a:lumMod val="85000"/>
                  </a:schemeClr>
                </a:solidFill>
              </a:rPr>
              <a:t>…and an easy way to pick the right one</a:t>
            </a:r>
          </a:p>
        </p:txBody>
      </p:sp>
      <p:sp>
        <p:nvSpPr>
          <p:cNvPr id="68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Our vision for next generation AEAD"/>
          <p:cNvSpPr txBox="1">
            <a:spLocks noGrp="1"/>
          </p:cNvSpPr>
          <p:nvPr>
            <p:ph type="title"/>
          </p:nvPr>
        </p:nvSpPr>
        <p:spPr>
          <a:prstGeom prst="rect">
            <a:avLst/>
          </a:prstGeom>
        </p:spPr>
        <p:txBody>
          <a:bodyPr/>
          <a:lstStyle/>
          <a:p>
            <a:r>
              <a:t>Our vision for next generation AEAD</a:t>
            </a:r>
          </a:p>
        </p:txBody>
      </p:sp>
      <p:sp>
        <p:nvSpPr>
          <p:cNvPr id="69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19</a:t>
            </a:fld>
            <a:endParaRPr/>
          </a:p>
        </p:txBody>
      </p:sp>
      <p:sp>
        <p:nvSpPr>
          <p:cNvPr id="694" name="New suite of AEAD schemes targeting streamable, nonce-MR, and robust AEAD settings…"/>
          <p:cNvSpPr txBox="1"/>
          <p:nvPr/>
        </p:nvSpPr>
        <p:spPr>
          <a:xfrm>
            <a:off x="1341714" y="2935822"/>
            <a:ext cx="11791895" cy="2523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3600"/>
            </a:pPr>
            <a:r>
              <a:rPr b="1"/>
              <a:t>New suite of AEAD schemes</a:t>
            </a:r>
            <a:r>
              <a:t> targeting </a:t>
            </a:r>
            <a:r>
              <a:rPr>
                <a:solidFill>
                  <a:schemeClr val="accent6"/>
                </a:solidFill>
                <a:latin typeface="GRAPHIK-MEDIUM" panose="020B0503030202060203" pitchFamily="34" charset="77"/>
              </a:rPr>
              <a:t>streamable</a:t>
            </a:r>
            <a:r>
              <a:t>, </a:t>
            </a:r>
            <a:r>
              <a:rPr>
                <a:solidFill>
                  <a:schemeClr val="accent5"/>
                </a:solidFill>
                <a:latin typeface="GRAPHIK-MEDIUM" panose="020B0503030202060203" pitchFamily="34" charset="77"/>
              </a:rPr>
              <a:t>nonce-MR</a:t>
            </a:r>
            <a:r>
              <a:t>, and </a:t>
            </a:r>
            <a:r>
              <a:rPr>
                <a:solidFill>
                  <a:schemeClr val="accent4"/>
                </a:solidFill>
                <a:latin typeface="GRAPHIK-MEDIUM" panose="020B0503030202060203" pitchFamily="34" charset="77"/>
              </a:rPr>
              <a:t>robust</a:t>
            </a:r>
            <a:r>
              <a:t> AEAD settings</a:t>
            </a:r>
          </a:p>
          <a:p>
            <a:pPr marL="800100" indent="-419100">
              <a:buClr>
                <a:srgbClr val="000000"/>
              </a:buClr>
              <a:buSzPct val="100000"/>
              <a:buChar char="•"/>
              <a:defRPr sz="3600"/>
            </a:pPr>
            <a:r>
              <a:t>Context committing</a:t>
            </a:r>
          </a:p>
          <a:p>
            <a:pPr marL="800100" indent="-419100">
              <a:buClr>
                <a:srgbClr val="000000"/>
              </a:buClr>
              <a:buSzPct val="100000"/>
              <a:buChar char="•"/>
              <a:defRPr sz="3600"/>
            </a:pPr>
            <a:r>
              <a:t>Nonce-hiding supported</a:t>
            </a:r>
          </a:p>
        </p:txBody>
      </p:sp>
      <p:sp>
        <p:nvSpPr>
          <p:cNvPr id="695" name="AEAD as modes of operation of cryptographic permutation(s)…"/>
          <p:cNvSpPr txBox="1"/>
          <p:nvPr/>
        </p:nvSpPr>
        <p:spPr>
          <a:xfrm>
            <a:off x="1341715" y="6299115"/>
            <a:ext cx="13657899" cy="32829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pPr>
            <a:r>
              <a:rPr dirty="0"/>
              <a:t>AEAD as </a:t>
            </a:r>
            <a:r>
              <a:rPr b="1" dirty="0"/>
              <a:t>modes of operation of cryptographic permutation(s)</a:t>
            </a:r>
          </a:p>
          <a:p>
            <a:pPr marL="800100" indent="-419100">
              <a:buClr>
                <a:srgbClr val="000000"/>
              </a:buClr>
              <a:buSzPct val="100000"/>
              <a:buChar char="•"/>
              <a:defRPr sz="3600"/>
            </a:pPr>
            <a:r>
              <a:rPr dirty="0"/>
              <a:t>Builds off permutation-based cryptography</a:t>
            </a:r>
            <a:r>
              <a:rPr lang="en-US" dirty="0"/>
              <a:t> </a:t>
            </a:r>
            <a:r>
              <a:rPr lang="en-US" sz="2700" dirty="0">
                <a:solidFill>
                  <a:srgbClr val="5E5E5E"/>
                </a:solidFill>
                <a:latin typeface="Graphik" panose="020B0503030202060203" pitchFamily="34" charset="77"/>
                <a:ea typeface="Graphik-Medium"/>
                <a:cs typeface="Graphik-Medium"/>
              </a:rPr>
              <a:t>[Keccak Team]</a:t>
            </a:r>
          </a:p>
          <a:p>
            <a:pPr marL="800100" indent="-419100">
              <a:buClr>
                <a:srgbClr val="000000"/>
              </a:buClr>
              <a:buSzPct val="100000"/>
              <a:buChar char="•"/>
              <a:defRPr sz="3600"/>
            </a:pPr>
            <a:r>
              <a:rPr dirty="0"/>
              <a:t>Many great permutations, some </a:t>
            </a:r>
            <a:r>
              <a:rPr lang="en-US" dirty="0"/>
              <a:t>leveraging</a:t>
            </a:r>
            <a:r>
              <a:rPr dirty="0"/>
              <a:t> AES-NI</a:t>
            </a:r>
          </a:p>
          <a:p>
            <a:pPr marL="800100" indent="-419100">
              <a:buClr>
                <a:srgbClr val="000000"/>
              </a:buClr>
              <a:buSzPct val="100000"/>
              <a:buChar char="•"/>
              <a:defRPr sz="3600"/>
            </a:pPr>
            <a:r>
              <a:rPr dirty="0"/>
              <a:t>Wider block sizes than AES-128</a:t>
            </a:r>
          </a:p>
          <a:p>
            <a:pPr marL="800100" indent="-419100">
              <a:buClr>
                <a:srgbClr val="000000"/>
              </a:buClr>
              <a:buSzPct val="100000"/>
              <a:buChar char="•"/>
              <a:defRPr sz="3600"/>
            </a:pPr>
            <a:r>
              <a:rPr dirty="0"/>
              <a:t>Perms good for both lightweight and desktop</a:t>
            </a:r>
          </a:p>
        </p:txBody>
      </p:sp>
      <p:sp>
        <p:nvSpPr>
          <p:cNvPr id="697" name="Flexible AEAD abstraction that combines different modes to make it easier to use them securely"/>
          <p:cNvSpPr txBox="1"/>
          <p:nvPr/>
        </p:nvSpPr>
        <p:spPr>
          <a:xfrm>
            <a:off x="1341715" y="10745960"/>
            <a:ext cx="11791895" cy="13162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3600"/>
            </a:pPr>
            <a:r>
              <a:rPr b="1"/>
              <a:t>Flexible AEAD abstraction</a:t>
            </a:r>
            <a:r>
              <a:t> that combines different modes to make it easier to use them securely</a:t>
            </a:r>
          </a:p>
        </p:txBody>
      </p:sp>
      <p:sp>
        <p:nvSpPr>
          <p:cNvPr id="698" name="Keccak (n = 1600)…"/>
          <p:cNvSpPr txBox="1"/>
          <p:nvPr/>
        </p:nvSpPr>
        <p:spPr>
          <a:xfrm>
            <a:off x="19049081" y="5555518"/>
            <a:ext cx="4990149" cy="29751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Keccak (n = 1600</a:t>
            </a:r>
            <a:r>
              <a:rPr lang="en-US"/>
              <a:t>, 800,...</a:t>
            </a:r>
            <a:r>
              <a:t>)</a:t>
            </a:r>
          </a:p>
          <a:p>
            <a:r>
              <a:t>Ascon (n = 320)</a:t>
            </a:r>
          </a:p>
          <a:p>
            <a:r>
              <a:rPr err="1"/>
              <a:t>Simpira</a:t>
            </a:r>
            <a:r>
              <a:t> (n = 256, 512,…)</a:t>
            </a:r>
            <a:endParaRPr lang="en-US"/>
          </a:p>
          <a:p>
            <a:r>
              <a:rPr lang="en-US" err="1"/>
              <a:t>Areion</a:t>
            </a:r>
            <a:r>
              <a:rPr lang="en-US"/>
              <a:t> (n = 256, 512)</a:t>
            </a:r>
            <a:endParaRPr/>
          </a:p>
          <a:p>
            <a:r>
              <a:t>…</a:t>
            </a:r>
          </a:p>
        </p:txBody>
      </p:sp>
      <p:grpSp>
        <p:nvGrpSpPr>
          <p:cNvPr id="7" name="Group 6">
            <a:extLst>
              <a:ext uri="{FF2B5EF4-FFF2-40B4-BE49-F238E27FC236}">
                <a16:creationId xmlns:a16="http://schemas.microsoft.com/office/drawing/2014/main" id="{589C2B08-CE48-8152-1F30-4F82E9D7B231}"/>
              </a:ext>
            </a:extLst>
          </p:cNvPr>
          <p:cNvGrpSpPr/>
          <p:nvPr/>
        </p:nvGrpSpPr>
        <p:grpSpPr>
          <a:xfrm>
            <a:off x="15688092" y="5604661"/>
            <a:ext cx="2709204" cy="3107069"/>
            <a:chOff x="15688092" y="5604661"/>
            <a:chExt cx="2709204" cy="3107069"/>
          </a:xfrm>
        </p:grpSpPr>
        <p:sp>
          <p:nvSpPr>
            <p:cNvPr id="696" name="Perm"/>
            <p:cNvSpPr/>
            <p:nvPr/>
          </p:nvSpPr>
          <p:spPr>
            <a:xfrm>
              <a:off x="15688092" y="6685990"/>
              <a:ext cx="2673898" cy="1024363"/>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Perm</a:t>
              </a:r>
            </a:p>
          </p:txBody>
        </p:sp>
        <p:grpSp>
          <p:nvGrpSpPr>
            <p:cNvPr id="5" name="Group 4">
              <a:extLst>
                <a:ext uri="{FF2B5EF4-FFF2-40B4-BE49-F238E27FC236}">
                  <a16:creationId xmlns:a16="http://schemas.microsoft.com/office/drawing/2014/main" id="{C6455631-5ADF-1BCC-9133-165193E59BB3}"/>
                </a:ext>
              </a:extLst>
            </p:cNvPr>
            <p:cNvGrpSpPr/>
            <p:nvPr/>
          </p:nvGrpSpPr>
          <p:grpSpPr>
            <a:xfrm>
              <a:off x="16793657" y="5604661"/>
              <a:ext cx="1603639" cy="1003774"/>
              <a:chOff x="16848613" y="5555518"/>
              <a:chExt cx="1603639" cy="1003774"/>
            </a:xfrm>
          </p:grpSpPr>
          <p:grpSp>
            <p:nvGrpSpPr>
              <p:cNvPr id="4" name="Group 3">
                <a:extLst>
                  <a:ext uri="{FF2B5EF4-FFF2-40B4-BE49-F238E27FC236}">
                    <a16:creationId xmlns:a16="http://schemas.microsoft.com/office/drawing/2014/main" id="{434637D0-B91C-702B-E312-229A6E7BFD99}"/>
                  </a:ext>
                </a:extLst>
              </p:cNvPr>
              <p:cNvGrpSpPr/>
              <p:nvPr/>
            </p:nvGrpSpPr>
            <p:grpSpPr>
              <a:xfrm>
                <a:off x="16848613" y="5664110"/>
                <a:ext cx="361880" cy="895182"/>
                <a:chOff x="17075364" y="5496009"/>
                <a:chExt cx="361880" cy="895182"/>
              </a:xfrm>
            </p:grpSpPr>
            <p:sp>
              <p:nvSpPr>
                <p:cNvPr id="699" name="Line"/>
                <p:cNvSpPr/>
                <p:nvPr/>
              </p:nvSpPr>
              <p:spPr>
                <a:xfrm>
                  <a:off x="17256304" y="5496009"/>
                  <a:ext cx="1" cy="895182"/>
                </a:xfrm>
                <a:prstGeom prst="line">
                  <a:avLst/>
                </a:prstGeom>
                <a:ln w="50800">
                  <a:solidFill>
                    <a:srgbClr val="000000"/>
                  </a:solidFill>
                  <a:miter lim="400000"/>
                  <a:tailEnd type="triangle"/>
                </a:ln>
              </p:spPr>
              <p:txBody>
                <a:bodyPr lIns="50800" tIns="50800" rIns="50800" bIns="50800" anchor="ctr"/>
                <a:lstStyle/>
                <a:p>
                  <a:endParaRPr/>
                </a:p>
              </p:txBody>
            </p:sp>
            <p:sp>
              <p:nvSpPr>
                <p:cNvPr id="701" name="Line"/>
                <p:cNvSpPr/>
                <p:nvPr/>
              </p:nvSpPr>
              <p:spPr>
                <a:xfrm flipV="1">
                  <a:off x="17075364" y="5795844"/>
                  <a:ext cx="361880" cy="361880"/>
                </a:xfrm>
                <a:prstGeom prst="line">
                  <a:avLst/>
                </a:prstGeom>
                <a:ln w="25400">
                  <a:solidFill>
                    <a:srgbClr val="000000"/>
                  </a:solidFill>
                  <a:miter lim="400000"/>
                </a:ln>
              </p:spPr>
              <p:txBody>
                <a:bodyPr lIns="50800" tIns="50800" rIns="50800" bIns="50800" anchor="ctr"/>
                <a:lstStyle/>
                <a:p>
                  <a:endParaRPr/>
                </a:p>
              </p:txBody>
            </p:sp>
          </p:grpSp>
          <p:sp>
            <p:nvSpPr>
              <p:cNvPr id="702" name="n bits"/>
              <p:cNvSpPr txBox="1"/>
              <p:nvPr/>
            </p:nvSpPr>
            <p:spPr>
              <a:xfrm>
                <a:off x="17289439" y="5555518"/>
                <a:ext cx="1162813"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 bits</a:t>
                </a:r>
              </a:p>
            </p:txBody>
          </p:sp>
        </p:grpSp>
        <p:grpSp>
          <p:nvGrpSpPr>
            <p:cNvPr id="6" name="Group 5">
              <a:extLst>
                <a:ext uri="{FF2B5EF4-FFF2-40B4-BE49-F238E27FC236}">
                  <a16:creationId xmlns:a16="http://schemas.microsoft.com/office/drawing/2014/main" id="{8C120012-0F5F-58C7-DD29-E88A2A5BD6FE}"/>
                </a:ext>
              </a:extLst>
            </p:cNvPr>
            <p:cNvGrpSpPr/>
            <p:nvPr/>
          </p:nvGrpSpPr>
          <p:grpSpPr>
            <a:xfrm>
              <a:off x="16844101" y="7752925"/>
              <a:ext cx="1553195" cy="958805"/>
              <a:chOff x="16844101" y="7752925"/>
              <a:chExt cx="1553195" cy="958805"/>
            </a:xfrm>
          </p:grpSpPr>
          <p:grpSp>
            <p:nvGrpSpPr>
              <p:cNvPr id="3" name="Group 2">
                <a:extLst>
                  <a:ext uri="{FF2B5EF4-FFF2-40B4-BE49-F238E27FC236}">
                    <a16:creationId xmlns:a16="http://schemas.microsoft.com/office/drawing/2014/main" id="{E647C97C-C66C-C566-6576-07FD631A584C}"/>
                  </a:ext>
                </a:extLst>
              </p:cNvPr>
              <p:cNvGrpSpPr/>
              <p:nvPr/>
            </p:nvGrpSpPr>
            <p:grpSpPr>
              <a:xfrm>
                <a:off x="16844101" y="7752925"/>
                <a:ext cx="361880" cy="895182"/>
                <a:chOff x="17074223" y="7703526"/>
                <a:chExt cx="361880" cy="895182"/>
              </a:xfrm>
            </p:grpSpPr>
            <p:sp>
              <p:nvSpPr>
                <p:cNvPr id="700" name="Line"/>
                <p:cNvSpPr/>
                <p:nvPr/>
              </p:nvSpPr>
              <p:spPr>
                <a:xfrm>
                  <a:off x="17256304" y="7703526"/>
                  <a:ext cx="1" cy="895182"/>
                </a:xfrm>
                <a:prstGeom prst="line">
                  <a:avLst/>
                </a:prstGeom>
                <a:ln w="50800">
                  <a:solidFill>
                    <a:srgbClr val="000000"/>
                  </a:solidFill>
                  <a:miter lim="400000"/>
                  <a:tailEnd type="triangle"/>
                </a:ln>
              </p:spPr>
              <p:txBody>
                <a:bodyPr lIns="50800" tIns="50800" rIns="50800" bIns="50800" anchor="ctr"/>
                <a:lstStyle/>
                <a:p>
                  <a:endParaRPr/>
                </a:p>
              </p:txBody>
            </p:sp>
            <p:sp>
              <p:nvSpPr>
                <p:cNvPr id="703" name="Line"/>
                <p:cNvSpPr/>
                <p:nvPr/>
              </p:nvSpPr>
              <p:spPr>
                <a:xfrm flipV="1">
                  <a:off x="17074223" y="7965261"/>
                  <a:ext cx="361880" cy="361880"/>
                </a:xfrm>
                <a:prstGeom prst="line">
                  <a:avLst/>
                </a:prstGeom>
                <a:ln w="25400">
                  <a:solidFill>
                    <a:srgbClr val="000000"/>
                  </a:solidFill>
                  <a:miter lim="400000"/>
                </a:ln>
              </p:spPr>
              <p:txBody>
                <a:bodyPr lIns="50800" tIns="50800" rIns="50800" bIns="50800" anchor="ctr"/>
                <a:lstStyle/>
                <a:p>
                  <a:endParaRPr/>
                </a:p>
              </p:txBody>
            </p:sp>
          </p:grpSp>
          <p:sp>
            <p:nvSpPr>
              <p:cNvPr id="704" name="n bits"/>
              <p:cNvSpPr txBox="1"/>
              <p:nvPr/>
            </p:nvSpPr>
            <p:spPr>
              <a:xfrm>
                <a:off x="17234483" y="8080793"/>
                <a:ext cx="1162813"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 bits</a:t>
                </a:r>
              </a:p>
            </p:txBody>
          </p:sp>
        </p:grpSp>
      </p:grpSp>
      <p:grpSp>
        <p:nvGrpSpPr>
          <p:cNvPr id="753" name="Group"/>
          <p:cNvGrpSpPr/>
          <p:nvPr/>
        </p:nvGrpSpPr>
        <p:grpSpPr>
          <a:xfrm>
            <a:off x="15108119" y="9183846"/>
            <a:ext cx="6688269" cy="4516374"/>
            <a:chOff x="0" y="0"/>
            <a:chExt cx="6688267" cy="4516372"/>
          </a:xfrm>
        </p:grpSpPr>
        <p:sp>
          <p:nvSpPr>
            <p:cNvPr id="705" name="Shape"/>
            <p:cNvSpPr/>
            <p:nvPr/>
          </p:nvSpPr>
          <p:spPr>
            <a:xfrm>
              <a:off x="0" y="0"/>
              <a:ext cx="6688267" cy="451637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6">
                <a:lumMod val="40000"/>
                <a:lumOff val="60000"/>
                <a:alpha val="50000"/>
              </a:schemeClr>
            </a:solidFill>
            <a:ln w="12700" cap="flat">
              <a:noFill/>
              <a:miter lim="400000"/>
            </a:ln>
            <a:effectLst/>
          </p:spPr>
          <p:txBody>
            <a:bodyPr wrap="square" lIns="50800" tIns="50800" rIns="50800" bIns="50800" numCol="1" anchor="t">
              <a:noAutofit/>
            </a:bodyPr>
            <a:lstStyle/>
            <a:p>
              <a:pPr algn="ctr" defTabSz="457200">
                <a:spcBef>
                  <a:spcPts val="0"/>
                </a:spcBef>
                <a:defRPr>
                  <a:latin typeface="Graphik-Medium"/>
                  <a:ea typeface="Graphik-Medium"/>
                  <a:cs typeface="Graphik-Medium"/>
                  <a:sym typeface="Graphik Medium"/>
                </a:defRPr>
              </a:pPr>
              <a:endParaRPr/>
            </a:p>
          </p:txBody>
        </p:sp>
        <p:grpSp>
          <p:nvGrpSpPr>
            <p:cNvPr id="708" name="Application"/>
            <p:cNvGrpSpPr/>
            <p:nvPr/>
          </p:nvGrpSpPr>
          <p:grpSpPr>
            <a:xfrm>
              <a:off x="238070" y="1970107"/>
              <a:ext cx="1228002" cy="576158"/>
              <a:chOff x="0" y="0"/>
              <a:chExt cx="1228001" cy="576156"/>
            </a:xfrm>
          </p:grpSpPr>
          <p:sp>
            <p:nvSpPr>
              <p:cNvPr id="707" name="Application"/>
              <p:cNvSpPr/>
              <p:nvPr/>
            </p:nvSpPr>
            <p:spPr>
              <a:xfrm>
                <a:off x="38100" y="38100"/>
                <a:ext cx="1151802"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Application</a:t>
                </a:r>
              </a:p>
            </p:txBody>
          </p:sp>
          <p:pic>
            <p:nvPicPr>
              <p:cNvPr id="706" name="Application Application" descr="Application Application"/>
              <p:cNvPicPr>
                <a:picLocks/>
              </p:cNvPicPr>
              <p:nvPr/>
            </p:nvPicPr>
            <p:blipFill>
              <a:blip r:embed="rId3"/>
              <a:stretch>
                <a:fillRect/>
              </a:stretch>
            </p:blipFill>
            <p:spPr>
              <a:xfrm>
                <a:off x="0" y="0"/>
                <a:ext cx="1228002" cy="576157"/>
              </a:xfrm>
              <a:prstGeom prst="rect">
                <a:avLst/>
              </a:prstGeom>
              <a:effectLst/>
            </p:spPr>
          </p:pic>
        </p:grpSp>
        <p:grpSp>
          <p:nvGrpSpPr>
            <p:cNvPr id="711" name="Flex AEAD"/>
            <p:cNvGrpSpPr/>
            <p:nvPr/>
          </p:nvGrpSpPr>
          <p:grpSpPr>
            <a:xfrm>
              <a:off x="1814953" y="1202915"/>
              <a:ext cx="718410" cy="2217148"/>
              <a:chOff x="0" y="0"/>
              <a:chExt cx="718409" cy="2217147"/>
            </a:xfrm>
          </p:grpSpPr>
          <p:sp>
            <p:nvSpPr>
              <p:cNvPr id="710" name="Flex AEAD"/>
              <p:cNvSpPr/>
              <p:nvPr/>
            </p:nvSpPr>
            <p:spPr>
              <a:xfrm>
                <a:off x="38100" y="38100"/>
                <a:ext cx="642210" cy="2140948"/>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Flex AEAD</a:t>
                </a:r>
              </a:p>
            </p:txBody>
          </p:sp>
          <p:pic>
            <p:nvPicPr>
              <p:cNvPr id="709" name="Flex AEAD Flex AEAD" descr="Flex AEAD Flex AEAD"/>
              <p:cNvPicPr>
                <a:picLocks/>
              </p:cNvPicPr>
              <p:nvPr/>
            </p:nvPicPr>
            <p:blipFill>
              <a:blip r:embed="rId4"/>
              <a:stretch>
                <a:fillRect/>
              </a:stretch>
            </p:blipFill>
            <p:spPr>
              <a:xfrm>
                <a:off x="0" y="0"/>
                <a:ext cx="718410" cy="2217148"/>
              </a:xfrm>
              <a:prstGeom prst="rect">
                <a:avLst/>
              </a:prstGeom>
              <a:effectLst/>
            </p:spPr>
          </p:pic>
        </p:grpSp>
        <p:grpSp>
          <p:nvGrpSpPr>
            <p:cNvPr id="714" name="GCH"/>
            <p:cNvGrpSpPr/>
            <p:nvPr/>
          </p:nvGrpSpPr>
          <p:grpSpPr>
            <a:xfrm>
              <a:off x="2882244" y="430352"/>
              <a:ext cx="923779" cy="576158"/>
              <a:chOff x="0" y="0"/>
              <a:chExt cx="923777" cy="576156"/>
            </a:xfrm>
          </p:grpSpPr>
          <p:sp>
            <p:nvSpPr>
              <p:cNvPr id="713" name="GCH"/>
              <p:cNvSpPr/>
              <p:nvPr/>
            </p:nvSpPr>
            <p:spPr>
              <a:xfrm>
                <a:off x="38100" y="38100"/>
                <a:ext cx="847578"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GCH</a:t>
                </a:r>
              </a:p>
            </p:txBody>
          </p:sp>
          <p:pic>
            <p:nvPicPr>
              <p:cNvPr id="712" name="GCH GCH" descr="GCH GCH"/>
              <p:cNvPicPr>
                <a:picLocks/>
              </p:cNvPicPr>
              <p:nvPr/>
            </p:nvPicPr>
            <p:blipFill>
              <a:blip r:embed="rId5"/>
              <a:stretch>
                <a:fillRect/>
              </a:stretch>
            </p:blipFill>
            <p:spPr>
              <a:xfrm>
                <a:off x="0" y="0"/>
                <a:ext cx="923778" cy="576157"/>
              </a:xfrm>
              <a:prstGeom prst="rect">
                <a:avLst/>
              </a:prstGeom>
              <a:effectLst/>
            </p:spPr>
          </p:pic>
        </p:grpSp>
        <p:grpSp>
          <p:nvGrpSpPr>
            <p:cNvPr id="717" name="OCH"/>
            <p:cNvGrpSpPr/>
            <p:nvPr/>
          </p:nvGrpSpPr>
          <p:grpSpPr>
            <a:xfrm>
              <a:off x="2882244" y="1194937"/>
              <a:ext cx="923779" cy="576157"/>
              <a:chOff x="0" y="0"/>
              <a:chExt cx="923777" cy="576156"/>
            </a:xfrm>
          </p:grpSpPr>
          <p:sp>
            <p:nvSpPr>
              <p:cNvPr id="716" name="OCH"/>
              <p:cNvSpPr/>
              <p:nvPr/>
            </p:nvSpPr>
            <p:spPr>
              <a:xfrm>
                <a:off x="38100" y="38100"/>
                <a:ext cx="847578"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OCH</a:t>
                </a:r>
              </a:p>
            </p:txBody>
          </p:sp>
          <p:pic>
            <p:nvPicPr>
              <p:cNvPr id="715" name="OCH OCH" descr="OCH OCH"/>
              <p:cNvPicPr>
                <a:picLocks/>
              </p:cNvPicPr>
              <p:nvPr/>
            </p:nvPicPr>
            <p:blipFill>
              <a:blip r:embed="rId5"/>
              <a:stretch>
                <a:fillRect/>
              </a:stretch>
            </p:blipFill>
            <p:spPr>
              <a:xfrm>
                <a:off x="0" y="0"/>
                <a:ext cx="923778" cy="576157"/>
              </a:xfrm>
              <a:prstGeom prst="rect">
                <a:avLst/>
              </a:prstGeom>
              <a:effectLst/>
            </p:spPr>
          </p:pic>
        </p:grpSp>
        <p:grpSp>
          <p:nvGrpSpPr>
            <p:cNvPr id="720" name="CIV"/>
            <p:cNvGrpSpPr/>
            <p:nvPr/>
          </p:nvGrpSpPr>
          <p:grpSpPr>
            <a:xfrm>
              <a:off x="2882244" y="1970107"/>
              <a:ext cx="923779" cy="576158"/>
              <a:chOff x="0" y="0"/>
              <a:chExt cx="923777" cy="576156"/>
            </a:xfrm>
          </p:grpSpPr>
          <p:sp>
            <p:nvSpPr>
              <p:cNvPr id="719" name="CIV"/>
              <p:cNvSpPr/>
              <p:nvPr/>
            </p:nvSpPr>
            <p:spPr>
              <a:xfrm>
                <a:off x="38100" y="38100"/>
                <a:ext cx="847578"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CIV</a:t>
                </a:r>
              </a:p>
            </p:txBody>
          </p:sp>
          <p:pic>
            <p:nvPicPr>
              <p:cNvPr id="718" name="CIV CIV" descr="CIV CIV"/>
              <p:cNvPicPr>
                <a:picLocks/>
              </p:cNvPicPr>
              <p:nvPr/>
            </p:nvPicPr>
            <p:blipFill>
              <a:blip r:embed="rId6"/>
              <a:stretch>
                <a:fillRect/>
              </a:stretch>
            </p:blipFill>
            <p:spPr>
              <a:xfrm>
                <a:off x="0" y="0"/>
                <a:ext cx="923778" cy="576157"/>
              </a:xfrm>
              <a:prstGeom prst="rect">
                <a:avLst/>
              </a:prstGeom>
              <a:effectLst/>
            </p:spPr>
          </p:pic>
        </p:grpSp>
        <p:grpSp>
          <p:nvGrpSpPr>
            <p:cNvPr id="723" name="HCTR3"/>
            <p:cNvGrpSpPr/>
            <p:nvPr/>
          </p:nvGrpSpPr>
          <p:grpSpPr>
            <a:xfrm>
              <a:off x="2882244" y="2808858"/>
              <a:ext cx="923779" cy="576157"/>
              <a:chOff x="0" y="0"/>
              <a:chExt cx="923777" cy="576156"/>
            </a:xfrm>
          </p:grpSpPr>
          <p:sp>
            <p:nvSpPr>
              <p:cNvPr id="722" name="HCTR3"/>
              <p:cNvSpPr/>
              <p:nvPr/>
            </p:nvSpPr>
            <p:spPr>
              <a:xfrm>
                <a:off x="38100" y="38100"/>
                <a:ext cx="847578"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HCTR3</a:t>
                </a:r>
              </a:p>
            </p:txBody>
          </p:sp>
          <p:pic>
            <p:nvPicPr>
              <p:cNvPr id="721" name="HCTR3 HCTR3" descr="HCTR3 HCTR3"/>
              <p:cNvPicPr>
                <a:picLocks/>
              </p:cNvPicPr>
              <p:nvPr/>
            </p:nvPicPr>
            <p:blipFill>
              <a:blip r:embed="rId7"/>
              <a:stretch>
                <a:fillRect/>
              </a:stretch>
            </p:blipFill>
            <p:spPr>
              <a:xfrm>
                <a:off x="0" y="0"/>
                <a:ext cx="923778" cy="576157"/>
              </a:xfrm>
              <a:prstGeom prst="rect">
                <a:avLst/>
              </a:prstGeom>
              <a:effectLst/>
            </p:spPr>
          </p:pic>
        </p:grpSp>
        <p:grpSp>
          <p:nvGrpSpPr>
            <p:cNvPr id="726" name="Cipher"/>
            <p:cNvGrpSpPr/>
            <p:nvPr/>
          </p:nvGrpSpPr>
          <p:grpSpPr>
            <a:xfrm>
              <a:off x="4154904" y="1194937"/>
              <a:ext cx="923778" cy="576157"/>
              <a:chOff x="0" y="0"/>
              <a:chExt cx="923777" cy="576156"/>
            </a:xfrm>
          </p:grpSpPr>
          <p:sp>
            <p:nvSpPr>
              <p:cNvPr id="725" name="Cipher"/>
              <p:cNvSpPr/>
              <p:nvPr/>
            </p:nvSpPr>
            <p:spPr>
              <a:xfrm>
                <a:off x="38100" y="38100"/>
                <a:ext cx="847578"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Cipher</a:t>
                </a:r>
              </a:p>
            </p:txBody>
          </p:sp>
          <p:pic>
            <p:nvPicPr>
              <p:cNvPr id="724" name="Cipher Cipher" descr="Cipher Cipher"/>
              <p:cNvPicPr>
                <a:picLocks/>
              </p:cNvPicPr>
              <p:nvPr/>
            </p:nvPicPr>
            <p:blipFill>
              <a:blip r:embed="rId8"/>
              <a:stretch>
                <a:fillRect/>
              </a:stretch>
            </p:blipFill>
            <p:spPr>
              <a:xfrm>
                <a:off x="0" y="0"/>
                <a:ext cx="923778" cy="576157"/>
              </a:xfrm>
              <a:prstGeom prst="rect">
                <a:avLst/>
              </a:prstGeom>
              <a:effectLst/>
            </p:spPr>
          </p:pic>
        </p:grpSp>
        <p:grpSp>
          <p:nvGrpSpPr>
            <p:cNvPr id="729" name="CRHash"/>
            <p:cNvGrpSpPr/>
            <p:nvPr/>
          </p:nvGrpSpPr>
          <p:grpSpPr>
            <a:xfrm>
              <a:off x="4154904" y="1970107"/>
              <a:ext cx="923778" cy="576158"/>
              <a:chOff x="0" y="0"/>
              <a:chExt cx="923777" cy="576156"/>
            </a:xfrm>
          </p:grpSpPr>
          <p:sp>
            <p:nvSpPr>
              <p:cNvPr id="728" name="CRHash"/>
              <p:cNvSpPr/>
              <p:nvPr/>
            </p:nvSpPr>
            <p:spPr>
              <a:xfrm>
                <a:off x="38100" y="38100"/>
                <a:ext cx="847578"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CRHash</a:t>
                </a:r>
              </a:p>
            </p:txBody>
          </p:sp>
          <p:pic>
            <p:nvPicPr>
              <p:cNvPr id="727" name="CRHash CRHash" descr="CRHash CRHash"/>
              <p:cNvPicPr>
                <a:picLocks/>
              </p:cNvPicPr>
              <p:nvPr/>
            </p:nvPicPr>
            <p:blipFill>
              <a:blip r:embed="rId8"/>
              <a:stretch>
                <a:fillRect/>
              </a:stretch>
            </p:blipFill>
            <p:spPr>
              <a:xfrm>
                <a:off x="0" y="0"/>
                <a:ext cx="923778" cy="576157"/>
              </a:xfrm>
              <a:prstGeom prst="rect">
                <a:avLst/>
              </a:prstGeom>
              <a:effectLst/>
            </p:spPr>
          </p:pic>
        </p:grpSp>
        <p:grpSp>
          <p:nvGrpSpPr>
            <p:cNvPr id="732" name="Universal…"/>
            <p:cNvGrpSpPr/>
            <p:nvPr/>
          </p:nvGrpSpPr>
          <p:grpSpPr>
            <a:xfrm>
              <a:off x="4154904" y="2808858"/>
              <a:ext cx="923778" cy="576157"/>
              <a:chOff x="0" y="0"/>
              <a:chExt cx="923777" cy="576156"/>
            </a:xfrm>
          </p:grpSpPr>
          <p:sp>
            <p:nvSpPr>
              <p:cNvPr id="731" name="Universal…"/>
              <p:cNvSpPr/>
              <p:nvPr/>
            </p:nvSpPr>
            <p:spPr>
              <a:xfrm>
                <a:off x="38100" y="38100"/>
                <a:ext cx="847578"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defTabSz="457200">
                  <a:spcBef>
                    <a:spcPts val="0"/>
                  </a:spcBef>
                  <a:defRPr sz="1000">
                    <a:latin typeface="Graphik-Medium"/>
                    <a:ea typeface="Graphik-Medium"/>
                    <a:cs typeface="Graphik-Medium"/>
                    <a:sym typeface="Graphik Medium"/>
                  </a:defRPr>
                </a:pPr>
                <a:r>
                  <a:t>Universal</a:t>
                </a:r>
              </a:p>
              <a:p>
                <a:pPr algn="ctr" defTabSz="457200">
                  <a:spcBef>
                    <a:spcPts val="0"/>
                  </a:spcBef>
                  <a:defRPr sz="1000">
                    <a:latin typeface="Graphik-Medium"/>
                    <a:ea typeface="Graphik-Medium"/>
                    <a:cs typeface="Graphik-Medium"/>
                    <a:sym typeface="Graphik Medium"/>
                  </a:defRPr>
                </a:pPr>
                <a:r>
                  <a:t>Hash</a:t>
                </a:r>
              </a:p>
            </p:txBody>
          </p:sp>
          <p:pic>
            <p:nvPicPr>
              <p:cNvPr id="730" name="Universal… UniversalHash" descr="Universal… UniversalHash"/>
              <p:cNvPicPr>
                <a:picLocks/>
              </p:cNvPicPr>
              <p:nvPr/>
            </p:nvPicPr>
            <p:blipFill>
              <a:blip r:embed="rId8"/>
              <a:stretch>
                <a:fillRect/>
              </a:stretch>
            </p:blipFill>
            <p:spPr>
              <a:xfrm>
                <a:off x="0" y="0"/>
                <a:ext cx="923778" cy="576157"/>
              </a:xfrm>
              <a:prstGeom prst="rect">
                <a:avLst/>
              </a:prstGeom>
              <a:effectLst/>
            </p:spPr>
          </p:pic>
        </p:grpSp>
        <p:grpSp>
          <p:nvGrpSpPr>
            <p:cNvPr id="735" name="Permutation"/>
            <p:cNvGrpSpPr/>
            <p:nvPr/>
          </p:nvGrpSpPr>
          <p:grpSpPr>
            <a:xfrm>
              <a:off x="5427563" y="1982220"/>
              <a:ext cx="1046571" cy="576157"/>
              <a:chOff x="0" y="0"/>
              <a:chExt cx="1046569" cy="576156"/>
            </a:xfrm>
          </p:grpSpPr>
          <p:sp>
            <p:nvSpPr>
              <p:cNvPr id="734" name="Permutation"/>
              <p:cNvSpPr/>
              <p:nvPr/>
            </p:nvSpPr>
            <p:spPr>
              <a:xfrm>
                <a:off x="38100" y="38100"/>
                <a:ext cx="970370"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Permutation</a:t>
                </a:r>
              </a:p>
            </p:txBody>
          </p:sp>
          <p:pic>
            <p:nvPicPr>
              <p:cNvPr id="733" name="Permutation Permutation" descr="Permutation Permutation"/>
              <p:cNvPicPr>
                <a:picLocks/>
              </p:cNvPicPr>
              <p:nvPr/>
            </p:nvPicPr>
            <p:blipFill>
              <a:blip r:embed="rId9"/>
              <a:stretch>
                <a:fillRect/>
              </a:stretch>
            </p:blipFill>
            <p:spPr>
              <a:xfrm>
                <a:off x="0" y="0"/>
                <a:ext cx="1046570" cy="576157"/>
              </a:xfrm>
              <a:prstGeom prst="rect">
                <a:avLst/>
              </a:prstGeom>
              <a:effectLst/>
            </p:spPr>
          </p:pic>
        </p:grpSp>
        <p:grpSp>
          <p:nvGrpSpPr>
            <p:cNvPr id="738" name="Finite Field"/>
            <p:cNvGrpSpPr/>
            <p:nvPr/>
          </p:nvGrpSpPr>
          <p:grpSpPr>
            <a:xfrm>
              <a:off x="5427563" y="2808858"/>
              <a:ext cx="1046571" cy="576157"/>
              <a:chOff x="0" y="0"/>
              <a:chExt cx="1046569" cy="576156"/>
            </a:xfrm>
          </p:grpSpPr>
          <p:sp>
            <p:nvSpPr>
              <p:cNvPr id="737" name="Finite Field"/>
              <p:cNvSpPr/>
              <p:nvPr/>
            </p:nvSpPr>
            <p:spPr>
              <a:xfrm>
                <a:off x="38100" y="38100"/>
                <a:ext cx="970370" cy="49995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Finite Field</a:t>
                </a:r>
              </a:p>
            </p:txBody>
          </p:sp>
          <p:pic>
            <p:nvPicPr>
              <p:cNvPr id="736" name="Finite Field Finite Field" descr="Finite Field Finite Field"/>
              <p:cNvPicPr>
                <a:picLocks/>
              </p:cNvPicPr>
              <p:nvPr/>
            </p:nvPicPr>
            <p:blipFill>
              <a:blip r:embed="rId9"/>
              <a:stretch>
                <a:fillRect/>
              </a:stretch>
            </p:blipFill>
            <p:spPr>
              <a:xfrm>
                <a:off x="0" y="0"/>
                <a:ext cx="1046570" cy="576157"/>
              </a:xfrm>
              <a:prstGeom prst="rect">
                <a:avLst/>
              </a:prstGeom>
              <a:effectLst/>
            </p:spPr>
          </p:pic>
        </p:grpSp>
        <p:pic>
          <p:nvPicPr>
            <p:cNvPr id="769" name="Connection Line" descr="Connection Line"/>
            <p:cNvPicPr>
              <a:picLocks/>
            </p:cNvPicPr>
            <p:nvPr/>
          </p:nvPicPr>
          <p:blipFill>
            <a:blip r:embed="rId10"/>
            <a:stretch>
              <a:fillRect/>
            </a:stretch>
          </p:blipFill>
          <p:spPr>
            <a:xfrm>
              <a:off x="5053429" y="2140478"/>
              <a:ext cx="399535" cy="246620"/>
            </a:xfrm>
            <a:prstGeom prst="rect">
              <a:avLst/>
            </a:prstGeom>
            <a:effectLst/>
          </p:spPr>
        </p:pic>
        <p:pic>
          <p:nvPicPr>
            <p:cNvPr id="771" name="Connection Line" descr="Connection Line"/>
            <p:cNvPicPr>
              <a:picLocks/>
            </p:cNvPicPr>
            <p:nvPr/>
          </p:nvPicPr>
          <p:blipFill>
            <a:blip r:embed="rId11"/>
            <a:stretch>
              <a:fillRect/>
            </a:stretch>
          </p:blipFill>
          <p:spPr>
            <a:xfrm>
              <a:off x="5053429" y="1730282"/>
              <a:ext cx="434670" cy="277339"/>
            </a:xfrm>
            <a:prstGeom prst="rect">
              <a:avLst/>
            </a:prstGeom>
            <a:effectLst/>
          </p:spPr>
        </p:pic>
        <p:pic>
          <p:nvPicPr>
            <p:cNvPr id="773" name="Connection Line" descr="Connection Line"/>
            <p:cNvPicPr>
              <a:picLocks/>
            </p:cNvPicPr>
            <p:nvPr/>
          </p:nvPicPr>
          <p:blipFill>
            <a:blip r:embed="rId12"/>
            <a:stretch>
              <a:fillRect/>
            </a:stretch>
          </p:blipFill>
          <p:spPr>
            <a:xfrm>
              <a:off x="5053429" y="2973479"/>
              <a:ext cx="399535" cy="246565"/>
            </a:xfrm>
            <a:prstGeom prst="rect">
              <a:avLst/>
            </a:prstGeom>
            <a:effectLst/>
          </p:spPr>
        </p:pic>
        <p:pic>
          <p:nvPicPr>
            <p:cNvPr id="775" name="Connection Line" descr="Connection Line"/>
            <p:cNvPicPr>
              <a:picLocks/>
            </p:cNvPicPr>
            <p:nvPr/>
          </p:nvPicPr>
          <p:blipFill>
            <a:blip r:embed="rId13"/>
            <a:stretch>
              <a:fillRect/>
            </a:stretch>
          </p:blipFill>
          <p:spPr>
            <a:xfrm>
              <a:off x="2431352" y="720848"/>
              <a:ext cx="476293" cy="507468"/>
            </a:xfrm>
            <a:prstGeom prst="rect">
              <a:avLst/>
            </a:prstGeom>
            <a:effectLst/>
          </p:spPr>
        </p:pic>
        <p:pic>
          <p:nvPicPr>
            <p:cNvPr id="777" name="Connection Line" descr="Connection Line"/>
            <p:cNvPicPr>
              <a:picLocks/>
            </p:cNvPicPr>
            <p:nvPr/>
          </p:nvPicPr>
          <p:blipFill>
            <a:blip r:embed="rId14"/>
            <a:stretch>
              <a:fillRect/>
            </a:stretch>
          </p:blipFill>
          <p:spPr>
            <a:xfrm>
              <a:off x="1209417" y="1688941"/>
              <a:ext cx="630939" cy="306567"/>
            </a:xfrm>
            <a:prstGeom prst="rect">
              <a:avLst/>
            </a:prstGeom>
            <a:effectLst/>
          </p:spPr>
        </p:pic>
        <p:pic>
          <p:nvPicPr>
            <p:cNvPr id="779" name="Connection Line" descr="Connection Line"/>
            <p:cNvPicPr>
              <a:picLocks/>
            </p:cNvPicPr>
            <p:nvPr/>
          </p:nvPicPr>
          <p:blipFill>
            <a:blip r:embed="rId15"/>
            <a:stretch>
              <a:fillRect/>
            </a:stretch>
          </p:blipFill>
          <p:spPr>
            <a:xfrm>
              <a:off x="2507897" y="1241342"/>
              <a:ext cx="399748" cy="310842"/>
            </a:xfrm>
            <a:prstGeom prst="rect">
              <a:avLst/>
            </a:prstGeom>
            <a:effectLst/>
          </p:spPr>
        </p:pic>
        <p:pic>
          <p:nvPicPr>
            <p:cNvPr id="781" name="Connection Line" descr="Connection Line"/>
            <p:cNvPicPr>
              <a:picLocks/>
            </p:cNvPicPr>
            <p:nvPr/>
          </p:nvPicPr>
          <p:blipFill>
            <a:blip r:embed="rId16"/>
            <a:stretch>
              <a:fillRect/>
            </a:stretch>
          </p:blipFill>
          <p:spPr>
            <a:xfrm>
              <a:off x="2507897" y="2164000"/>
              <a:ext cx="399748" cy="245985"/>
            </a:xfrm>
            <a:prstGeom prst="rect">
              <a:avLst/>
            </a:prstGeom>
            <a:effectLst/>
          </p:spPr>
        </p:pic>
        <p:pic>
          <p:nvPicPr>
            <p:cNvPr id="783" name="Connection Line" descr="Connection Line"/>
            <p:cNvPicPr>
              <a:picLocks/>
            </p:cNvPicPr>
            <p:nvPr/>
          </p:nvPicPr>
          <p:blipFill>
            <a:blip r:embed="rId17"/>
            <a:stretch>
              <a:fillRect/>
            </a:stretch>
          </p:blipFill>
          <p:spPr>
            <a:xfrm>
              <a:off x="2507896" y="2912080"/>
              <a:ext cx="399749" cy="275632"/>
            </a:xfrm>
            <a:prstGeom prst="rect">
              <a:avLst/>
            </a:prstGeom>
            <a:effectLst/>
          </p:spPr>
        </p:pic>
        <p:pic>
          <p:nvPicPr>
            <p:cNvPr id="785" name="Connection Line" descr="Connection Line"/>
            <p:cNvPicPr>
              <a:picLocks/>
            </p:cNvPicPr>
            <p:nvPr/>
          </p:nvPicPr>
          <p:blipFill>
            <a:blip r:embed="rId12"/>
            <a:stretch>
              <a:fillRect/>
            </a:stretch>
          </p:blipFill>
          <p:spPr>
            <a:xfrm>
              <a:off x="3780769" y="2134728"/>
              <a:ext cx="399536" cy="246565"/>
            </a:xfrm>
            <a:prstGeom prst="rect">
              <a:avLst/>
            </a:prstGeom>
            <a:effectLst/>
          </p:spPr>
        </p:pic>
        <p:pic>
          <p:nvPicPr>
            <p:cNvPr id="787" name="Connection Line" descr="Connection Line"/>
            <p:cNvPicPr>
              <a:picLocks/>
            </p:cNvPicPr>
            <p:nvPr/>
          </p:nvPicPr>
          <p:blipFill>
            <a:blip r:embed="rId18"/>
            <a:stretch>
              <a:fillRect/>
            </a:stretch>
          </p:blipFill>
          <p:spPr>
            <a:xfrm>
              <a:off x="3756003" y="2520969"/>
              <a:ext cx="449081" cy="313290"/>
            </a:xfrm>
            <a:prstGeom prst="rect">
              <a:avLst/>
            </a:prstGeom>
            <a:effectLst/>
          </p:spPr>
        </p:pic>
        <p:pic>
          <p:nvPicPr>
            <p:cNvPr id="789" name="Connection Line" descr="Connection Line"/>
            <p:cNvPicPr>
              <a:picLocks/>
            </p:cNvPicPr>
            <p:nvPr/>
          </p:nvPicPr>
          <p:blipFill>
            <a:blip r:embed="rId19"/>
            <a:stretch>
              <a:fillRect/>
            </a:stretch>
          </p:blipFill>
          <p:spPr>
            <a:xfrm>
              <a:off x="3780769" y="970611"/>
              <a:ext cx="399536" cy="260313"/>
            </a:xfrm>
            <a:prstGeom prst="rect">
              <a:avLst/>
            </a:prstGeom>
            <a:effectLst/>
          </p:spPr>
        </p:pic>
        <p:pic>
          <p:nvPicPr>
            <p:cNvPr id="791" name="Connection Line" descr="Connection Line"/>
            <p:cNvPicPr>
              <a:picLocks/>
            </p:cNvPicPr>
            <p:nvPr/>
          </p:nvPicPr>
          <p:blipFill>
            <a:blip r:embed="rId20"/>
            <a:stretch>
              <a:fillRect/>
            </a:stretch>
          </p:blipFill>
          <p:spPr>
            <a:xfrm>
              <a:off x="3556927" y="981214"/>
              <a:ext cx="847160" cy="1014294"/>
            </a:xfrm>
            <a:prstGeom prst="rect">
              <a:avLst/>
            </a:prstGeom>
            <a:effectLst/>
          </p:spPr>
        </p:pic>
        <p:pic>
          <p:nvPicPr>
            <p:cNvPr id="793" name="Connection Line" descr="Connection Line"/>
            <p:cNvPicPr>
              <a:picLocks/>
            </p:cNvPicPr>
            <p:nvPr/>
          </p:nvPicPr>
          <p:blipFill>
            <a:blip r:embed="rId21"/>
            <a:stretch>
              <a:fillRect/>
            </a:stretch>
          </p:blipFill>
          <p:spPr>
            <a:xfrm>
              <a:off x="3780769" y="1739039"/>
              <a:ext cx="399536" cy="263213"/>
            </a:xfrm>
            <a:prstGeom prst="rect">
              <a:avLst/>
            </a:prstGeom>
            <a:effectLst/>
          </p:spPr>
        </p:pic>
        <p:pic>
          <p:nvPicPr>
            <p:cNvPr id="795" name="Connection Line" descr="Connection Line"/>
            <p:cNvPicPr>
              <a:picLocks/>
            </p:cNvPicPr>
            <p:nvPr/>
          </p:nvPicPr>
          <p:blipFill>
            <a:blip r:embed="rId12"/>
            <a:stretch>
              <a:fillRect/>
            </a:stretch>
          </p:blipFill>
          <p:spPr>
            <a:xfrm>
              <a:off x="3780769" y="1359558"/>
              <a:ext cx="399536" cy="246564"/>
            </a:xfrm>
            <a:prstGeom prst="rect">
              <a:avLst/>
            </a:prstGeom>
            <a:effectLst/>
          </p:spPr>
        </p:pic>
      </p:grpSp>
      <p:grpSp>
        <p:nvGrpSpPr>
          <p:cNvPr id="756" name="GCH"/>
          <p:cNvGrpSpPr/>
          <p:nvPr/>
        </p:nvGrpSpPr>
        <p:grpSpPr>
          <a:xfrm>
            <a:off x="15504199" y="2972584"/>
            <a:ext cx="1684751" cy="938661"/>
            <a:chOff x="0" y="0"/>
            <a:chExt cx="1684750" cy="938660"/>
          </a:xfrm>
        </p:grpSpPr>
        <p:sp>
          <p:nvSpPr>
            <p:cNvPr id="755" name="G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GCH</a:t>
              </a:r>
            </a:p>
          </p:txBody>
        </p:sp>
        <p:pic>
          <p:nvPicPr>
            <p:cNvPr id="754" name="GCH GCH" descr="GCH GCH"/>
            <p:cNvPicPr>
              <a:picLocks/>
            </p:cNvPicPr>
            <p:nvPr/>
          </p:nvPicPr>
          <p:blipFill>
            <a:blip r:embed="rId22"/>
            <a:stretch>
              <a:fillRect/>
            </a:stretch>
          </p:blipFill>
          <p:spPr>
            <a:xfrm>
              <a:off x="-1" y="0"/>
              <a:ext cx="1684752" cy="938661"/>
            </a:xfrm>
            <a:prstGeom prst="rect">
              <a:avLst/>
            </a:prstGeom>
            <a:effectLst/>
          </p:spPr>
        </p:pic>
      </p:grpSp>
      <p:grpSp>
        <p:nvGrpSpPr>
          <p:cNvPr id="759" name="OCH"/>
          <p:cNvGrpSpPr/>
          <p:nvPr/>
        </p:nvGrpSpPr>
        <p:grpSpPr>
          <a:xfrm>
            <a:off x="17457477" y="2972584"/>
            <a:ext cx="1684751" cy="938661"/>
            <a:chOff x="0" y="0"/>
            <a:chExt cx="1684750" cy="938660"/>
          </a:xfrm>
        </p:grpSpPr>
        <p:sp>
          <p:nvSpPr>
            <p:cNvPr id="758" name="O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OCH</a:t>
              </a:r>
            </a:p>
          </p:txBody>
        </p:sp>
        <p:pic>
          <p:nvPicPr>
            <p:cNvPr id="757" name="OCH OCH" descr="OCH OCH"/>
            <p:cNvPicPr>
              <a:picLocks/>
            </p:cNvPicPr>
            <p:nvPr/>
          </p:nvPicPr>
          <p:blipFill>
            <a:blip r:embed="rId22"/>
            <a:stretch>
              <a:fillRect/>
            </a:stretch>
          </p:blipFill>
          <p:spPr>
            <a:xfrm>
              <a:off x="-1" y="0"/>
              <a:ext cx="1684752" cy="938661"/>
            </a:xfrm>
            <a:prstGeom prst="rect">
              <a:avLst/>
            </a:prstGeom>
            <a:effectLst/>
          </p:spPr>
        </p:pic>
      </p:grpSp>
      <p:grpSp>
        <p:nvGrpSpPr>
          <p:cNvPr id="762" name="CIV"/>
          <p:cNvGrpSpPr/>
          <p:nvPr/>
        </p:nvGrpSpPr>
        <p:grpSpPr>
          <a:xfrm>
            <a:off x="19410756" y="2972584"/>
            <a:ext cx="1684751" cy="938661"/>
            <a:chOff x="0" y="0"/>
            <a:chExt cx="1684750" cy="938660"/>
          </a:xfrm>
        </p:grpSpPr>
        <p:sp>
          <p:nvSpPr>
            <p:cNvPr id="761" name="CIV"/>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CIV</a:t>
              </a:r>
            </a:p>
          </p:txBody>
        </p:sp>
        <p:pic>
          <p:nvPicPr>
            <p:cNvPr id="760" name="CIV CIV" descr="CIV CIV"/>
            <p:cNvPicPr>
              <a:picLocks/>
            </p:cNvPicPr>
            <p:nvPr/>
          </p:nvPicPr>
          <p:blipFill>
            <a:blip r:embed="rId23"/>
            <a:stretch>
              <a:fillRect/>
            </a:stretch>
          </p:blipFill>
          <p:spPr>
            <a:xfrm>
              <a:off x="-1" y="0"/>
              <a:ext cx="1684752" cy="938661"/>
            </a:xfrm>
            <a:prstGeom prst="rect">
              <a:avLst/>
            </a:prstGeom>
            <a:effectLst/>
          </p:spPr>
        </p:pic>
      </p:grpSp>
      <p:grpSp>
        <p:nvGrpSpPr>
          <p:cNvPr id="765" name="HCTR3"/>
          <p:cNvGrpSpPr/>
          <p:nvPr/>
        </p:nvGrpSpPr>
        <p:grpSpPr>
          <a:xfrm>
            <a:off x="21364035" y="2972584"/>
            <a:ext cx="1684751" cy="938661"/>
            <a:chOff x="0" y="0"/>
            <a:chExt cx="1684750" cy="938660"/>
          </a:xfrm>
        </p:grpSpPr>
        <p:sp>
          <p:nvSpPr>
            <p:cNvPr id="764" name="HCTR3"/>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HCTR3</a:t>
              </a:r>
            </a:p>
          </p:txBody>
        </p:sp>
        <p:pic>
          <p:nvPicPr>
            <p:cNvPr id="763" name="HCTR3 HCTR3" descr="HCTR3 HCTR3"/>
            <p:cNvPicPr>
              <a:picLocks/>
            </p:cNvPicPr>
            <p:nvPr/>
          </p:nvPicPr>
          <p:blipFill>
            <a:blip r:embed="rId24"/>
            <a:stretch>
              <a:fillRect/>
            </a:stretch>
          </p:blipFill>
          <p:spPr>
            <a:xfrm>
              <a:off x="-1" y="0"/>
              <a:ext cx="1684752" cy="938661"/>
            </a:xfrm>
            <a:prstGeom prst="rect">
              <a:avLst/>
            </a:prstGeom>
            <a:effectLst/>
          </p:spPr>
        </p:pic>
      </p:grpSp>
      <p:sp>
        <p:nvSpPr>
          <p:cNvPr id="766" name="Rectangle"/>
          <p:cNvSpPr/>
          <p:nvPr/>
        </p:nvSpPr>
        <p:spPr>
          <a:xfrm>
            <a:off x="909270" y="2569249"/>
            <a:ext cx="23129960" cy="6187322"/>
          </a:xfrm>
          <a:prstGeom prst="rect">
            <a:avLst/>
          </a:prstGeom>
          <a:solidFill>
            <a:srgbClr val="FFFFFF">
              <a:alpha val="75338"/>
            </a:srgbClr>
          </a:solidFill>
          <a:ln w="12700">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767" name="Rectangle"/>
          <p:cNvSpPr/>
          <p:nvPr/>
        </p:nvSpPr>
        <p:spPr>
          <a:xfrm>
            <a:off x="1134797" y="8769598"/>
            <a:ext cx="13462135" cy="1557438"/>
          </a:xfrm>
          <a:prstGeom prst="rect">
            <a:avLst/>
          </a:prstGeom>
          <a:solidFill>
            <a:srgbClr val="FFFFFF">
              <a:alpha val="75338"/>
            </a:srgbClr>
          </a:solidFill>
          <a:ln w="12700">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768" name="Line"/>
          <p:cNvSpPr/>
          <p:nvPr/>
        </p:nvSpPr>
        <p:spPr>
          <a:xfrm flipV="1">
            <a:off x="18452252" y="12744010"/>
            <a:ext cx="1" cy="476344"/>
          </a:xfrm>
          <a:prstGeom prst="line">
            <a:avLst/>
          </a:prstGeom>
          <a:ln w="38100" cap="rnd">
            <a:solidFill>
              <a:srgbClr val="000000"/>
            </a:solidFill>
            <a:custDash>
              <a:ds d="100000" sp="200000"/>
            </a:custDash>
          </a:ln>
        </p:spPr>
        <p:txBody>
          <a:bodyPr lIns="50800" tIns="50800" rIns="50800" bIns="50800" anchor="ctr"/>
          <a:lstStyle/>
          <a:p>
            <a:endParaRPr/>
          </a:p>
        </p:txBody>
      </p:sp>
      <p:sp>
        <p:nvSpPr>
          <p:cNvPr id="2" name="TextBox 1">
            <a:extLst>
              <a:ext uri="{FF2B5EF4-FFF2-40B4-BE49-F238E27FC236}">
                <a16:creationId xmlns:a16="http://schemas.microsoft.com/office/drawing/2014/main" id="{7AF1AA3C-4F02-094F-0DF4-FF99C8584B73}"/>
              </a:ext>
            </a:extLst>
          </p:cNvPr>
          <p:cNvSpPr txBox="1"/>
          <p:nvPr/>
        </p:nvSpPr>
        <p:spPr>
          <a:xfrm>
            <a:off x="25450800" y="8972987"/>
            <a:ext cx="102657" cy="697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400" rtl="0" fontAlgn="auto" latinLnBrk="0" hangingPunct="0">
              <a:lnSpc>
                <a:spcPct val="100000"/>
              </a:lnSpc>
              <a:spcBef>
                <a:spcPts val="800"/>
              </a:spcBef>
              <a:spcAft>
                <a:spcPts val="0"/>
              </a:spcAft>
              <a:buClrTx/>
              <a:buSzTx/>
              <a:buFontTx/>
              <a:buNone/>
              <a:tabLst/>
            </a:pPr>
            <a:endParaRPr kumimoji="0" lang="en-US" sz="3200" b="0" i="0" u="none" strike="noStrike" cap="none" spc="0" normalizeH="0" baseline="0">
              <a:ln>
                <a:noFill/>
              </a:ln>
              <a:solidFill>
                <a:srgbClr val="000000"/>
              </a:solidFill>
              <a:effectLst/>
              <a:uFillTx/>
              <a:latin typeface="Graphik"/>
              <a:ea typeface="Graphik"/>
              <a:cs typeface="Graphik"/>
              <a:sym typeface="Graphik"/>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94"/>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756"/>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759"/>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762"/>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7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695"/>
                                        </p:tgtEl>
                                        <p:attrNameLst>
                                          <p:attrName>style.visibility</p:attrName>
                                        </p:attrNameLst>
                                      </p:cBhvr>
                                      <p:to>
                                        <p:strVal val="visible"/>
                                      </p:to>
                                    </p:set>
                                  </p:childTnLst>
                                </p:cTn>
                              </p:par>
                              <p:par>
                                <p:cTn id="19" presetID="1" presetClass="entr" presetSubtype="0" fill="hold" grpId="0" nodeType="withEffect">
                                  <p:stCondLst>
                                    <p:cond delay="0"/>
                                  </p:stCondLst>
                                  <p:iterate>
                                    <p:tmAbs val="0"/>
                                  </p:iterate>
                                  <p:childTnLst>
                                    <p:set>
                                      <p:cBhvr>
                                        <p:cTn id="20" fill="hold"/>
                                        <p:tgtEl>
                                          <p:spTgt spid="6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697"/>
                                        </p:tgtEl>
                                        <p:attrNameLst>
                                          <p:attrName>style.visibility</p:attrName>
                                        </p:attrNameLst>
                                      </p:cBhvr>
                                      <p:to>
                                        <p:strVal val="visible"/>
                                      </p:to>
                                    </p:set>
                                  </p:childTnLst>
                                </p:cTn>
                              </p:par>
                              <p:par>
                                <p:cTn id="27" presetID="1" presetClass="entr" presetSubtype="0" fill="hold" grpId="0" nodeType="withEffect">
                                  <p:stCondLst>
                                    <p:cond delay="0"/>
                                  </p:stCondLst>
                                  <p:iterate>
                                    <p:tmAbs val="0"/>
                                  </p:iterate>
                                  <p:childTnLst>
                                    <p:set>
                                      <p:cBhvr>
                                        <p:cTn id="28" fill="hold"/>
                                        <p:tgtEl>
                                          <p:spTgt spid="753"/>
                                        </p:tgtEl>
                                        <p:attrNameLst>
                                          <p:attrName>style.visibility</p:attrName>
                                        </p:attrNameLst>
                                      </p:cBhvr>
                                      <p:to>
                                        <p:strVal val="visible"/>
                                      </p:to>
                                    </p:set>
                                  </p:childTnLst>
                                </p:cTn>
                              </p:par>
                              <p:par>
                                <p:cTn id="29" presetID="1" presetClass="entr" presetSubtype="0" fill="hold" grpId="0" nodeType="withEffect">
                                  <p:stCondLst>
                                    <p:cond delay="0"/>
                                  </p:stCondLst>
                                  <p:iterate>
                                    <p:tmAbs val="0"/>
                                  </p:iterate>
                                  <p:childTnLst>
                                    <p:set>
                                      <p:cBhvr>
                                        <p:cTn id="30" fill="hold"/>
                                        <p:tgtEl>
                                          <p:spTgt spid="7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766"/>
                                        </p:tgtEl>
                                        <p:attrNameLst>
                                          <p:attrName>style.visibility</p:attrName>
                                        </p:attrNameLst>
                                      </p:cBhvr>
                                      <p:to>
                                        <p:strVal val="visible"/>
                                      </p:to>
                                    </p:set>
                                  </p:childTnLst>
                                </p:cTn>
                              </p:par>
                              <p:par>
                                <p:cTn id="35" presetID="1" presetClass="entr" presetSubtype="0" fill="hold" grpId="0" nodeType="withEffect">
                                  <p:stCondLst>
                                    <p:cond delay="0"/>
                                  </p:stCondLst>
                                  <p:iterate>
                                    <p:tmAbs val="0"/>
                                  </p:iterate>
                                  <p:childTnLst>
                                    <p:set>
                                      <p:cBhvr>
                                        <p:cTn id="36" fill="hold"/>
                                        <p:tgtEl>
                                          <p:spTgt spid="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animBg="1" advAuto="0"/>
      <p:bldP spid="695" grpId="0" animBg="1" advAuto="0"/>
      <p:bldP spid="697" grpId="0" animBg="1" advAuto="0"/>
      <p:bldP spid="698" grpId="0" animBg="1" advAuto="0"/>
      <p:bldP spid="753" grpId="0" animBg="1" advAuto="0"/>
      <p:bldP spid="756" grpId="0" animBg="1" advAuto="0"/>
      <p:bldP spid="759" grpId="0" animBg="1" advAuto="0"/>
      <p:bldP spid="762" grpId="0" animBg="1" advAuto="0"/>
      <p:bldP spid="765" grpId="0" animBg="1" advAuto="0"/>
      <p:bldP spid="766" grpId="0" animBg="1" advAuto="0"/>
      <p:bldP spid="767" grpId="0" animBg="1" advAuto="0"/>
      <p:bldP spid="76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Authenticated Encryption"/>
          <p:cNvSpPr txBox="1">
            <a:spLocks noGrp="1"/>
          </p:cNvSpPr>
          <p:nvPr>
            <p:ph type="title"/>
          </p:nvPr>
        </p:nvSpPr>
        <p:spPr>
          <a:prstGeom prst="rect">
            <a:avLst/>
          </a:prstGeom>
        </p:spPr>
        <p:txBody>
          <a:bodyPr/>
          <a:lstStyle/>
          <a:p>
            <a:r>
              <a:t>Authenticated Encryption</a:t>
            </a:r>
          </a:p>
        </p:txBody>
      </p:sp>
      <p:sp>
        <p:nvSpPr>
          <p:cNvPr id="211" name="with Associated Data"/>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with Associated Data</a:t>
            </a:r>
          </a:p>
        </p:txBody>
      </p:sp>
      <p:sp>
        <p:nvSpPr>
          <p:cNvPr id="2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213" name="Notebook"/>
          <p:cNvSpPr/>
          <p:nvPr/>
        </p:nvSpPr>
        <p:spPr>
          <a:xfrm>
            <a:off x="1295400" y="4549147"/>
            <a:ext cx="3607709" cy="2020907"/>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000000"/>
          </a:solidFill>
          <a:ln w="12700">
            <a:miter lim="400000"/>
          </a:ln>
        </p:spPr>
        <p:txBody>
          <a:bodyPr lIns="50800" tIns="50800" rIns="50800" bIns="50800" anchor="ctr"/>
          <a:lstStyle/>
          <a:p>
            <a:pPr algn="ctr" defTabSz="457200">
              <a:spcBef>
                <a:spcPts val="0"/>
              </a:spcBef>
              <a:defRPr>
                <a:solidFill>
                  <a:srgbClr val="FFFFFF"/>
                </a:solidFill>
                <a:latin typeface="Graphik-Medium"/>
                <a:ea typeface="Graphik-Medium"/>
                <a:cs typeface="Graphik-Medium"/>
                <a:sym typeface="Graphik Medium"/>
              </a:defRPr>
            </a:pPr>
            <a:endParaRPr/>
          </a:p>
        </p:txBody>
      </p:sp>
      <p:sp>
        <p:nvSpPr>
          <p:cNvPr id="214"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sp>
        <p:nvSpPr>
          <p:cNvPr id="215" name="Scheme AEAD…"/>
          <p:cNvSpPr txBox="1"/>
          <p:nvPr/>
        </p:nvSpPr>
        <p:spPr>
          <a:xfrm>
            <a:off x="5038655" y="4063032"/>
            <a:ext cx="2881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Scheme </a:t>
            </a:r>
            <a:r>
              <a:rPr>
                <a:latin typeface="Graphik-Medium"/>
                <a:ea typeface="Graphik-Medium"/>
                <a:cs typeface="Graphik-Medium"/>
                <a:sym typeface="Graphik Medium"/>
              </a:rPr>
              <a:t>AEAD</a:t>
            </a:r>
          </a:p>
          <a:p>
            <a:r>
              <a:t>Key </a:t>
            </a:r>
            <a:r>
              <a:rPr>
                <a:latin typeface="Graphik-Medium"/>
                <a:ea typeface="Graphik-Medium"/>
                <a:cs typeface="Graphik-Medium"/>
                <a:sym typeface="Graphik Medium"/>
              </a:rPr>
              <a:t>K</a:t>
            </a:r>
          </a:p>
        </p:txBody>
      </p:sp>
      <p:sp>
        <p:nvSpPr>
          <p:cNvPr id="216" name="Scheme AEAD…"/>
          <p:cNvSpPr txBox="1"/>
          <p:nvPr/>
        </p:nvSpPr>
        <p:spPr>
          <a:xfrm>
            <a:off x="14807975" y="4063032"/>
            <a:ext cx="3008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t>Scheme </a:t>
            </a:r>
            <a:r>
              <a:rPr>
                <a:latin typeface="Graphik-Medium"/>
                <a:ea typeface="Graphik-Medium"/>
                <a:cs typeface="Graphik-Medium"/>
                <a:sym typeface="Graphik Medium"/>
              </a:rPr>
              <a:t>AEAD</a:t>
            </a:r>
          </a:p>
          <a:p>
            <a:pPr indent="127000"/>
            <a:r>
              <a:t>Key </a:t>
            </a:r>
            <a:r>
              <a:rPr>
                <a:latin typeface="Graphik-Medium"/>
                <a:ea typeface="Graphik-Medium"/>
                <a:cs typeface="Graphik-Medium"/>
                <a:sym typeface="Graphik Medium"/>
              </a:rPr>
              <a:t>K</a:t>
            </a:r>
          </a:p>
        </p:txBody>
      </p:sp>
      <p:sp>
        <p:nvSpPr>
          <p:cNvPr id="218" name="N ‖ A ‖ C"/>
          <p:cNvSpPr txBox="1"/>
          <p:nvPr/>
        </p:nvSpPr>
        <p:spPr>
          <a:xfrm>
            <a:off x="11222100" y="4922808"/>
            <a:ext cx="1761999" cy="634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latin typeface="Graphik-Medium"/>
                <a:ea typeface="Graphik-Medium"/>
                <a:cs typeface="Graphik-Medium"/>
                <a:sym typeface="Graphik Medium"/>
              </a:rPr>
              <a:t>N </a:t>
            </a:r>
            <a:r>
              <a:t>‖ </a:t>
            </a:r>
            <a:r>
              <a:rPr>
                <a:latin typeface="Graphik-Medium"/>
                <a:ea typeface="Graphik-Medium"/>
                <a:cs typeface="Graphik-Medium"/>
                <a:sym typeface="Graphik Medium"/>
              </a:rPr>
              <a:t>A </a:t>
            </a:r>
            <a:r>
              <a:t>‖ </a:t>
            </a:r>
            <a:r>
              <a:rPr>
                <a:latin typeface="Graphik-Medium"/>
                <a:ea typeface="Graphik-Medium"/>
                <a:cs typeface="Graphik-Medium"/>
                <a:sym typeface="Graphik Medium"/>
              </a:rPr>
              <a:t>C</a:t>
            </a:r>
          </a:p>
        </p:txBody>
      </p:sp>
      <p:pic>
        <p:nvPicPr>
          <p:cNvPr id="219" name="emoji_u1f608.png" descr="emoji_u1f608.png"/>
          <p:cNvPicPr>
            <a:picLocks noChangeAspect="1"/>
          </p:cNvPicPr>
          <p:nvPr/>
        </p:nvPicPr>
        <p:blipFill>
          <a:blip r:embed="rId3"/>
          <a:stretch>
            <a:fillRect/>
          </a:stretch>
        </p:blipFill>
        <p:spPr>
          <a:xfrm>
            <a:off x="11134028" y="6604000"/>
            <a:ext cx="1938144" cy="1938144"/>
          </a:xfrm>
          <a:prstGeom prst="rect">
            <a:avLst/>
          </a:prstGeom>
          <a:ln w="12700">
            <a:miter lim="400000"/>
          </a:ln>
        </p:spPr>
      </p:pic>
      <p:sp>
        <p:nvSpPr>
          <p:cNvPr id="221" name="Nonce N…"/>
          <p:cNvSpPr txBox="1"/>
          <p:nvPr/>
        </p:nvSpPr>
        <p:spPr>
          <a:xfrm>
            <a:off x="5041899" y="5336032"/>
            <a:ext cx="5102049" cy="253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Nonce </a:t>
            </a:r>
            <a:r>
              <a:rPr>
                <a:latin typeface="Graphik-Medium"/>
                <a:ea typeface="Graphik-Medium"/>
                <a:cs typeface="Graphik-Medium"/>
                <a:sym typeface="Graphik Medium"/>
              </a:rPr>
              <a:t>N</a:t>
            </a:r>
          </a:p>
          <a:p>
            <a:r>
              <a:t>Associated data </a:t>
            </a:r>
            <a:r>
              <a:rPr>
                <a:latin typeface="Graphik-Medium"/>
                <a:ea typeface="Graphik-Medium"/>
                <a:cs typeface="Graphik-Medium"/>
                <a:sym typeface="Graphik Medium"/>
              </a:rPr>
              <a:t>A</a:t>
            </a:r>
          </a:p>
          <a:p>
            <a:r>
              <a:t>Message </a:t>
            </a:r>
            <a:r>
              <a:rPr>
                <a:latin typeface="Graphik-Medium"/>
                <a:ea typeface="Graphik-Medium"/>
                <a:cs typeface="Graphik-Medium"/>
                <a:sym typeface="Graphik Medium"/>
              </a:rPr>
              <a:t>M</a:t>
            </a:r>
          </a:p>
          <a:p>
            <a:r>
              <a:rPr>
                <a:latin typeface="Graphik-Medium"/>
                <a:ea typeface="Graphik-Medium"/>
                <a:cs typeface="Graphik-Medium"/>
                <a:sym typeface="Graphik Medium"/>
              </a:rPr>
              <a:t>C</a:t>
            </a:r>
            <a:r>
              <a:t> ← </a:t>
            </a:r>
            <a:r>
              <a:rPr>
                <a:latin typeface="Graphik-Medium"/>
                <a:ea typeface="Graphik-Medium"/>
                <a:cs typeface="Graphik-Medium"/>
                <a:sym typeface="Graphik Medium"/>
              </a:rPr>
              <a:t>AEAD</a:t>
            </a:r>
            <a:r>
              <a:t>.Enc(</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M</a:t>
            </a:r>
            <a:r>
              <a:t>)</a:t>
            </a:r>
          </a:p>
        </p:txBody>
      </p:sp>
      <p:sp>
        <p:nvSpPr>
          <p:cNvPr id="222" name="M ← AEAD.Dec(K, N, A, C)"/>
          <p:cNvSpPr txBox="1"/>
          <p:nvPr/>
        </p:nvSpPr>
        <p:spPr>
          <a:xfrm>
            <a:off x="14592300" y="6567931"/>
            <a:ext cx="5269688"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rPr>
                <a:latin typeface="Graphik-Medium"/>
                <a:ea typeface="Graphik-Medium"/>
                <a:cs typeface="Graphik-Medium"/>
                <a:sym typeface="Graphik Medium"/>
              </a:rPr>
              <a:t>M</a:t>
            </a:r>
            <a:r>
              <a:t> ← </a:t>
            </a:r>
            <a:r>
              <a:rPr err="1">
                <a:latin typeface="Graphik-Medium"/>
                <a:ea typeface="Graphik-Medium"/>
                <a:cs typeface="Graphik-Medium"/>
                <a:sym typeface="Graphik Medium"/>
              </a:rPr>
              <a:t>AEAD</a:t>
            </a:r>
            <a:r>
              <a:rPr err="1"/>
              <a:t>.Dec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C</a:t>
            </a:r>
            <a:r>
              <a:t>)</a:t>
            </a:r>
          </a:p>
        </p:txBody>
      </p:sp>
      <p:sp>
        <p:nvSpPr>
          <p:cNvPr id="223" name="?"/>
          <p:cNvSpPr txBox="1"/>
          <p:nvPr/>
        </p:nvSpPr>
        <p:spPr>
          <a:xfrm>
            <a:off x="12979400" y="5810151"/>
            <a:ext cx="76200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sz="8000">
                <a:solidFill>
                  <a:schemeClr val="accent1">
                    <a:hueOff val="186192"/>
                    <a:satOff val="7243"/>
                    <a:lumOff val="-8570"/>
                  </a:schemeClr>
                </a:solidFill>
              </a:defRPr>
            </a:lvl1pPr>
          </a:lstStyle>
          <a:p>
            <a:r>
              <a:rPr>
                <a:solidFill>
                  <a:schemeClr val="accent1"/>
                </a:solidFill>
              </a:rPr>
              <a:t>?</a:t>
            </a:r>
          </a:p>
        </p:txBody>
      </p:sp>
      <p:sp>
        <p:nvSpPr>
          <p:cNvPr id="224" name="Widely Deployed…"/>
          <p:cNvSpPr/>
          <p:nvPr/>
        </p:nvSpPr>
        <p:spPr>
          <a:xfrm>
            <a:off x="15579501" y="8284224"/>
            <a:ext cx="7480301" cy="22733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t>Widely Deployed</a:t>
            </a:r>
          </a:p>
          <a:p>
            <a:pPr marL="753533" indent="-372533" defTabSz="457200">
              <a:spcBef>
                <a:spcPts val="1000"/>
              </a:spcBef>
              <a:buClr>
                <a:srgbClr val="000000"/>
              </a:buClr>
              <a:buSzPct val="100000"/>
              <a:buChar char="•"/>
            </a:pPr>
            <a:r>
              <a:t>AES-GCM</a:t>
            </a:r>
          </a:p>
          <a:p>
            <a:pPr marL="753533" indent="-372533" defTabSz="457200">
              <a:spcBef>
                <a:spcPts val="0"/>
              </a:spcBef>
              <a:buClr>
                <a:srgbClr val="000000"/>
              </a:buClr>
              <a:buSzPct val="100000"/>
              <a:buChar char="•"/>
            </a:pPr>
            <a:r>
              <a:t>ChaCha20/Poly1305</a:t>
            </a:r>
          </a:p>
        </p:txBody>
      </p:sp>
      <p:sp>
        <p:nvSpPr>
          <p:cNvPr id="225" name="Security Goals…"/>
          <p:cNvSpPr/>
          <p:nvPr/>
        </p:nvSpPr>
        <p:spPr>
          <a:xfrm>
            <a:off x="1339086" y="8284224"/>
            <a:ext cx="7772400" cy="22733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t>Security Goals</a:t>
            </a:r>
          </a:p>
          <a:p>
            <a:pPr marL="753533" indent="-372533" defTabSz="457200">
              <a:spcBef>
                <a:spcPts val="1000"/>
              </a:spcBef>
              <a:buClr>
                <a:srgbClr val="000000"/>
              </a:buClr>
              <a:buSzPct val="100000"/>
              <a:buChar char="•"/>
            </a:pPr>
            <a:r>
              <a:t>Confidentiality</a:t>
            </a:r>
          </a:p>
          <a:p>
            <a:pPr marL="753533" indent="-372533" defTabSz="457200">
              <a:spcBef>
                <a:spcPts val="0"/>
              </a:spcBef>
              <a:buClr>
                <a:srgbClr val="000000"/>
              </a:buClr>
              <a:buSzPct val="100000"/>
              <a:buChar char="•"/>
            </a:pPr>
            <a:r>
              <a:t>Authenticity</a:t>
            </a:r>
          </a:p>
        </p:txBody>
      </p:sp>
      <p:cxnSp>
        <p:nvCxnSpPr>
          <p:cNvPr id="3" name="Straight Arrow Connector 2">
            <a:extLst>
              <a:ext uri="{FF2B5EF4-FFF2-40B4-BE49-F238E27FC236}">
                <a16:creationId xmlns:a16="http://schemas.microsoft.com/office/drawing/2014/main" id="{4614A42A-6E0F-F5EF-C8BB-7040B55B53C2}"/>
              </a:ext>
            </a:extLst>
          </p:cNvPr>
          <p:cNvCxnSpPr>
            <a:cxnSpLocks/>
          </p:cNvCxnSpPr>
          <p:nvPr/>
        </p:nvCxnSpPr>
        <p:spPr>
          <a:xfrm>
            <a:off x="9144000" y="5557801"/>
            <a:ext cx="5663975" cy="492"/>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Arrow Connector 4">
            <a:extLst>
              <a:ext uri="{FF2B5EF4-FFF2-40B4-BE49-F238E27FC236}">
                <a16:creationId xmlns:a16="http://schemas.microsoft.com/office/drawing/2014/main" id="{AE37A69F-1575-EBA1-A365-9AE2867D3421}"/>
              </a:ext>
            </a:extLst>
          </p:cNvPr>
          <p:cNvCxnSpPr>
            <a:cxnSpLocks/>
            <a:stCxn id="219" idx="0"/>
            <a:endCxn id="218" idx="2"/>
          </p:cNvCxnSpPr>
          <p:nvPr/>
        </p:nvCxnSpPr>
        <p:spPr>
          <a:xfrm flipV="1">
            <a:off x="12103100" y="5557801"/>
            <a:ext cx="0" cy="1046199"/>
          </a:xfrm>
          <a:prstGeom prst="straightConnector1">
            <a:avLst/>
          </a:prstGeom>
          <a:ln w="7620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16"/>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22"/>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2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iterate>
                                    <p:tmAbs val="0"/>
                                  </p:iterate>
                                  <p:childTnLst>
                                    <p:set>
                                      <p:cBhvr>
                                        <p:cTn id="24" fill="hold"/>
                                        <p:tgtEl>
                                          <p:spTgt spid="219"/>
                                        </p:tgtEl>
                                        <p:attrNameLst>
                                          <p:attrName>style.visibility</p:attrName>
                                        </p:attrNameLst>
                                      </p:cBhvr>
                                      <p:to>
                                        <p:strVal val="visible"/>
                                      </p:to>
                                    </p:set>
                                  </p:childTnLst>
                                </p:cTn>
                              </p:par>
                              <p:par>
                                <p:cTn id="25" presetID="1" presetClass="entr" presetSubtype="0" fill="hold" grpId="0" nodeType="withEffect">
                                  <p:stCondLst>
                                    <p:cond delay="0"/>
                                  </p:stCondLst>
                                  <p:iterate>
                                    <p:tmAbs val="0"/>
                                  </p:iterate>
                                  <p:childTnLst>
                                    <p:set>
                                      <p:cBhvr>
                                        <p:cTn id="26" fill="hold"/>
                                        <p:tgtEl>
                                          <p:spTgt spid="223"/>
                                        </p:tgtEl>
                                        <p:attrNameLst>
                                          <p:attrName>style.visibility</p:attrName>
                                        </p:attrNameLst>
                                      </p:cBhvr>
                                      <p:to>
                                        <p:strVal val="visible"/>
                                      </p:to>
                                    </p:set>
                                  </p:childTnLst>
                                </p:cTn>
                              </p:par>
                              <p:par>
                                <p:cTn id="27" presetID="1" presetClass="entr" presetSubtype="0" fill="hold" grpId="0" nodeType="withEffect">
                                  <p:stCondLst>
                                    <p:cond delay="0"/>
                                  </p:stCondLst>
                                  <p:iterate>
                                    <p:tmAbs val="0"/>
                                  </p:iterate>
                                  <p:childTnLst>
                                    <p:set>
                                      <p:cBhvr>
                                        <p:cTn id="28" fill="hold"/>
                                        <p:tgtEl>
                                          <p:spTgt spid="2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advAuto="0"/>
      <p:bldP spid="216" grpId="0" animBg="1" advAuto="0"/>
      <p:bldP spid="218" grpId="0" animBg="1" advAuto="0"/>
      <p:bldP spid="219" grpId="0" animBg="1" advAuto="0"/>
      <p:bldP spid="221" grpId="0" animBg="1" advAuto="0"/>
      <p:bldP spid="222" grpId="0" animBg="1" advAuto="0"/>
      <p:bldP spid="223" grpId="0" animBg="1" advAuto="0"/>
      <p:bldP spid="224" grpId="0" animBg="1" advAuto="0"/>
      <p:bldP spid="225"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Rectangle"/>
          <p:cNvSpPr/>
          <p:nvPr/>
        </p:nvSpPr>
        <p:spPr>
          <a:xfrm>
            <a:off x="4317993" y="4551466"/>
            <a:ext cx="7620001" cy="6582372"/>
          </a:xfrm>
          <a:prstGeom prst="rect">
            <a:avLst/>
          </a:prstGeom>
          <a:solidFill>
            <a:schemeClr val="accent6">
              <a:lumMod val="40000"/>
              <a:lumOff val="60000"/>
              <a:alpha val="50000"/>
            </a:schemeClr>
          </a:solidFill>
          <a:ln w="12700">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801" name="Current approach leads to complex landscape"/>
          <p:cNvSpPr txBox="1">
            <a:spLocks noGrp="1"/>
          </p:cNvSpPr>
          <p:nvPr>
            <p:ph type="title"/>
          </p:nvPr>
        </p:nvSpPr>
        <p:spPr>
          <a:prstGeom prst="rect">
            <a:avLst/>
          </a:prstGeom>
        </p:spPr>
        <p:txBody>
          <a:bodyPr/>
          <a:lstStyle>
            <a:lvl1pPr defTabSz="800735">
              <a:defRPr sz="8148" spc="-244"/>
            </a:lvl1pPr>
          </a:lstStyle>
          <a:p>
            <a:r>
              <a:t>Current approach leads to complex landscape</a:t>
            </a:r>
          </a:p>
        </p:txBody>
      </p:sp>
      <p:grpSp>
        <p:nvGrpSpPr>
          <p:cNvPr id="804" name="Application"/>
          <p:cNvGrpSpPr/>
          <p:nvPr/>
        </p:nvGrpSpPr>
        <p:grpSpPr>
          <a:xfrm>
            <a:off x="790935" y="7769918"/>
            <a:ext cx="2262112" cy="938662"/>
            <a:chOff x="0" y="0"/>
            <a:chExt cx="2262111" cy="938660"/>
          </a:xfrm>
        </p:grpSpPr>
        <p:sp>
          <p:nvSpPr>
            <p:cNvPr id="803" name="Application"/>
            <p:cNvSpPr/>
            <p:nvPr/>
          </p:nvSpPr>
          <p:spPr>
            <a:xfrm>
              <a:off x="38100" y="38100"/>
              <a:ext cx="2185912"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Application</a:t>
              </a:r>
            </a:p>
          </p:txBody>
        </p:sp>
        <p:pic>
          <p:nvPicPr>
            <p:cNvPr id="802" name="Application Application" descr="Application Application"/>
            <p:cNvPicPr>
              <a:picLocks/>
            </p:cNvPicPr>
            <p:nvPr/>
          </p:nvPicPr>
          <p:blipFill>
            <a:blip r:embed="rId3"/>
            <a:stretch>
              <a:fillRect/>
            </a:stretch>
          </p:blipFill>
          <p:spPr>
            <a:xfrm>
              <a:off x="0" y="0"/>
              <a:ext cx="2262112" cy="938661"/>
            </a:xfrm>
            <a:prstGeom prst="rect">
              <a:avLst/>
            </a:prstGeom>
            <a:effectLst/>
          </p:spPr>
        </p:pic>
      </p:grpSp>
      <p:sp>
        <p:nvSpPr>
          <p:cNvPr id="80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20</a:t>
            </a:fld>
            <a:endParaRPr/>
          </a:p>
        </p:txBody>
      </p:sp>
      <p:pic>
        <p:nvPicPr>
          <p:cNvPr id="862" name="Connection Line" descr="Connection Line"/>
          <p:cNvPicPr>
            <a:picLocks/>
          </p:cNvPicPr>
          <p:nvPr/>
        </p:nvPicPr>
        <p:blipFill>
          <a:blip r:embed="rId4"/>
          <a:stretch>
            <a:fillRect/>
          </a:stretch>
        </p:blipFill>
        <p:spPr>
          <a:xfrm>
            <a:off x="9050866" y="9241061"/>
            <a:ext cx="610897" cy="246572"/>
          </a:xfrm>
          <a:prstGeom prst="rect">
            <a:avLst/>
          </a:prstGeom>
        </p:spPr>
      </p:pic>
      <p:grpSp>
        <p:nvGrpSpPr>
          <p:cNvPr id="809" name="GCM"/>
          <p:cNvGrpSpPr/>
          <p:nvPr/>
        </p:nvGrpSpPr>
        <p:grpSpPr>
          <a:xfrm>
            <a:off x="4805803" y="5062933"/>
            <a:ext cx="1684752" cy="938661"/>
            <a:chOff x="0" y="0"/>
            <a:chExt cx="1684750" cy="938660"/>
          </a:xfrm>
        </p:grpSpPr>
        <p:sp>
          <p:nvSpPr>
            <p:cNvPr id="808" name="GCM"/>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GCM</a:t>
              </a:r>
            </a:p>
          </p:txBody>
        </p:sp>
        <p:pic>
          <p:nvPicPr>
            <p:cNvPr id="807" name="GCM GCM" descr="GCM GCM"/>
            <p:cNvPicPr>
              <a:picLocks/>
            </p:cNvPicPr>
            <p:nvPr/>
          </p:nvPicPr>
          <p:blipFill>
            <a:blip r:embed="rId5"/>
            <a:stretch>
              <a:fillRect/>
            </a:stretch>
          </p:blipFill>
          <p:spPr>
            <a:xfrm>
              <a:off x="-1" y="0"/>
              <a:ext cx="1684752" cy="938661"/>
            </a:xfrm>
            <a:prstGeom prst="rect">
              <a:avLst/>
            </a:prstGeom>
            <a:effectLst/>
          </p:spPr>
        </p:pic>
      </p:grpSp>
      <p:grpSp>
        <p:nvGrpSpPr>
          <p:cNvPr id="812" name="OCB"/>
          <p:cNvGrpSpPr/>
          <p:nvPr/>
        </p:nvGrpSpPr>
        <p:grpSpPr>
          <a:xfrm>
            <a:off x="4805803" y="6381895"/>
            <a:ext cx="1684752" cy="938661"/>
            <a:chOff x="0" y="0"/>
            <a:chExt cx="1684750" cy="938660"/>
          </a:xfrm>
        </p:grpSpPr>
        <p:sp>
          <p:nvSpPr>
            <p:cNvPr id="811" name="OCB"/>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OCB</a:t>
              </a:r>
            </a:p>
          </p:txBody>
        </p:sp>
        <p:pic>
          <p:nvPicPr>
            <p:cNvPr id="810" name="OCB OCB" descr="OCB OCB"/>
            <p:cNvPicPr>
              <a:picLocks/>
            </p:cNvPicPr>
            <p:nvPr/>
          </p:nvPicPr>
          <p:blipFill>
            <a:blip r:embed="rId5"/>
            <a:stretch>
              <a:fillRect/>
            </a:stretch>
          </p:blipFill>
          <p:spPr>
            <a:xfrm>
              <a:off x="-1" y="0"/>
              <a:ext cx="1684752" cy="938661"/>
            </a:xfrm>
            <a:prstGeom prst="rect">
              <a:avLst/>
            </a:prstGeom>
            <a:effectLst/>
          </p:spPr>
        </p:pic>
      </p:grpSp>
      <p:grpSp>
        <p:nvGrpSpPr>
          <p:cNvPr id="815" name="SIV"/>
          <p:cNvGrpSpPr/>
          <p:nvPr/>
        </p:nvGrpSpPr>
        <p:grpSpPr>
          <a:xfrm>
            <a:off x="4805803" y="7576522"/>
            <a:ext cx="1684752" cy="938661"/>
            <a:chOff x="0" y="0"/>
            <a:chExt cx="1684750" cy="938660"/>
          </a:xfrm>
        </p:grpSpPr>
        <p:sp>
          <p:nvSpPr>
            <p:cNvPr id="814" name="SIV"/>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SIV</a:t>
              </a:r>
            </a:p>
          </p:txBody>
        </p:sp>
        <p:pic>
          <p:nvPicPr>
            <p:cNvPr id="813" name="SIV SIV" descr="SIV SIV"/>
            <p:cNvPicPr>
              <a:picLocks/>
            </p:cNvPicPr>
            <p:nvPr/>
          </p:nvPicPr>
          <p:blipFill>
            <a:blip r:embed="rId6"/>
            <a:stretch>
              <a:fillRect/>
            </a:stretch>
          </p:blipFill>
          <p:spPr>
            <a:xfrm>
              <a:off x="-1" y="0"/>
              <a:ext cx="1684752" cy="938661"/>
            </a:xfrm>
            <a:prstGeom prst="rect">
              <a:avLst/>
            </a:prstGeom>
            <a:effectLst/>
          </p:spPr>
        </p:pic>
      </p:grpSp>
      <p:grpSp>
        <p:nvGrpSpPr>
          <p:cNvPr id="818" name="ChaPoly"/>
          <p:cNvGrpSpPr/>
          <p:nvPr/>
        </p:nvGrpSpPr>
        <p:grpSpPr>
          <a:xfrm>
            <a:off x="4805803" y="8896334"/>
            <a:ext cx="1684752" cy="938661"/>
            <a:chOff x="0" y="0"/>
            <a:chExt cx="1684750" cy="938660"/>
          </a:xfrm>
        </p:grpSpPr>
        <p:sp>
          <p:nvSpPr>
            <p:cNvPr id="817" name="ChaPoly"/>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ChaPoly</a:t>
              </a:r>
            </a:p>
          </p:txBody>
        </p:sp>
        <p:pic>
          <p:nvPicPr>
            <p:cNvPr id="816" name="ChaPoly ChaPoly" descr="ChaPoly ChaPoly"/>
            <p:cNvPicPr>
              <a:picLocks/>
            </p:cNvPicPr>
            <p:nvPr/>
          </p:nvPicPr>
          <p:blipFill>
            <a:blip r:embed="rId5"/>
            <a:stretch>
              <a:fillRect/>
            </a:stretch>
          </p:blipFill>
          <p:spPr>
            <a:xfrm>
              <a:off x="-1" y="0"/>
              <a:ext cx="1684752" cy="938661"/>
            </a:xfrm>
            <a:prstGeom prst="rect">
              <a:avLst/>
            </a:prstGeom>
            <a:effectLst/>
          </p:spPr>
        </p:pic>
      </p:grpSp>
      <p:sp>
        <p:nvSpPr>
          <p:cNvPr id="819" name="Line"/>
          <p:cNvSpPr/>
          <p:nvPr/>
        </p:nvSpPr>
        <p:spPr>
          <a:xfrm flipV="1">
            <a:off x="5648179" y="10051963"/>
            <a:ext cx="1" cy="822960"/>
          </a:xfrm>
          <a:prstGeom prst="line">
            <a:avLst/>
          </a:prstGeom>
          <a:ln w="101600" cap="rnd">
            <a:solidFill>
              <a:srgbClr val="000000"/>
            </a:solidFill>
            <a:custDash>
              <a:ds d="100000" sp="200000"/>
            </a:custDash>
          </a:ln>
        </p:spPr>
        <p:txBody>
          <a:bodyPr lIns="50800" tIns="50800" rIns="50800" bIns="50800" anchor="ctr"/>
          <a:lstStyle/>
          <a:p>
            <a:endParaRPr/>
          </a:p>
        </p:txBody>
      </p:sp>
      <p:grpSp>
        <p:nvGrpSpPr>
          <p:cNvPr id="822" name="AES…"/>
          <p:cNvGrpSpPr/>
          <p:nvPr/>
        </p:nvGrpSpPr>
        <p:grpSpPr>
          <a:xfrm>
            <a:off x="7342044" y="5065521"/>
            <a:ext cx="1684751" cy="938662"/>
            <a:chOff x="0" y="0"/>
            <a:chExt cx="1684750" cy="938660"/>
          </a:xfrm>
        </p:grpSpPr>
        <p:sp>
          <p:nvSpPr>
            <p:cNvPr id="821" name="AES…"/>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defTabSz="457200">
                <a:spcBef>
                  <a:spcPts val="0"/>
                </a:spcBef>
                <a:defRPr sz="2000">
                  <a:latin typeface="Graphik-Medium"/>
                  <a:ea typeface="Graphik-Medium"/>
                  <a:cs typeface="Graphik-Medium"/>
                  <a:sym typeface="Graphik Medium"/>
                </a:defRPr>
              </a:pPr>
              <a:r>
                <a:t>AES</a:t>
              </a:r>
            </a:p>
            <a:p>
              <a:pPr algn="ctr" defTabSz="457200">
                <a:spcBef>
                  <a:spcPts val="0"/>
                </a:spcBef>
                <a:defRPr sz="2000">
                  <a:latin typeface="Graphik-Medium"/>
                  <a:ea typeface="Graphik-Medium"/>
                  <a:cs typeface="Graphik-Medium"/>
                  <a:sym typeface="Graphik Medium"/>
                </a:defRPr>
              </a:pPr>
              <a:r>
                <a:t>Cipher</a:t>
              </a:r>
            </a:p>
          </p:txBody>
        </p:sp>
        <p:pic>
          <p:nvPicPr>
            <p:cNvPr id="820" name="AES… AESCipher" descr="AES… AESCipher"/>
            <p:cNvPicPr>
              <a:picLocks/>
            </p:cNvPicPr>
            <p:nvPr/>
          </p:nvPicPr>
          <p:blipFill>
            <a:blip r:embed="rId7"/>
            <a:stretch>
              <a:fillRect/>
            </a:stretch>
          </p:blipFill>
          <p:spPr>
            <a:xfrm>
              <a:off x="-1" y="0"/>
              <a:ext cx="1684752" cy="938661"/>
            </a:xfrm>
            <a:prstGeom prst="rect">
              <a:avLst/>
            </a:prstGeom>
            <a:effectLst/>
          </p:spPr>
        </p:pic>
      </p:grpSp>
      <p:grpSp>
        <p:nvGrpSpPr>
          <p:cNvPr id="825" name="POLYVAL"/>
          <p:cNvGrpSpPr/>
          <p:nvPr/>
        </p:nvGrpSpPr>
        <p:grpSpPr>
          <a:xfrm>
            <a:off x="7342044" y="6381895"/>
            <a:ext cx="1684751" cy="938661"/>
            <a:chOff x="0" y="0"/>
            <a:chExt cx="1684750" cy="938660"/>
          </a:xfrm>
        </p:grpSpPr>
        <p:sp>
          <p:nvSpPr>
            <p:cNvPr id="824" name="POLYVAL"/>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000">
                  <a:latin typeface="Graphik-Medium"/>
                  <a:ea typeface="Graphik-Medium"/>
                  <a:cs typeface="Graphik-Medium"/>
                  <a:sym typeface="Graphik Medium"/>
                </a:defRPr>
              </a:lvl1pPr>
            </a:lstStyle>
            <a:p>
              <a:r>
                <a:t>POLYVAL</a:t>
              </a:r>
            </a:p>
          </p:txBody>
        </p:sp>
        <p:pic>
          <p:nvPicPr>
            <p:cNvPr id="823" name="POLYVAL POLYVAL" descr="POLYVAL POLYVAL"/>
            <p:cNvPicPr>
              <a:picLocks/>
            </p:cNvPicPr>
            <p:nvPr/>
          </p:nvPicPr>
          <p:blipFill>
            <a:blip r:embed="rId7"/>
            <a:stretch>
              <a:fillRect/>
            </a:stretch>
          </p:blipFill>
          <p:spPr>
            <a:xfrm>
              <a:off x="-1" y="0"/>
              <a:ext cx="1684752" cy="938661"/>
            </a:xfrm>
            <a:prstGeom prst="rect">
              <a:avLst/>
            </a:prstGeom>
            <a:effectLst/>
          </p:spPr>
        </p:pic>
      </p:grpSp>
      <p:grpSp>
        <p:nvGrpSpPr>
          <p:cNvPr id="828" name="ChaCha…"/>
          <p:cNvGrpSpPr/>
          <p:nvPr/>
        </p:nvGrpSpPr>
        <p:grpSpPr>
          <a:xfrm>
            <a:off x="7342044" y="8896334"/>
            <a:ext cx="1684751" cy="938661"/>
            <a:chOff x="0" y="0"/>
            <a:chExt cx="1684750" cy="938660"/>
          </a:xfrm>
        </p:grpSpPr>
        <p:sp>
          <p:nvSpPr>
            <p:cNvPr id="827" name="ChaCha…"/>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defTabSz="457200">
                <a:spcBef>
                  <a:spcPts val="0"/>
                </a:spcBef>
                <a:defRPr sz="2000">
                  <a:latin typeface="Graphik-Medium"/>
                  <a:ea typeface="Graphik-Medium"/>
                  <a:cs typeface="Graphik-Medium"/>
                  <a:sym typeface="Graphik Medium"/>
                </a:defRPr>
              </a:pPr>
              <a:r>
                <a:t>ChaCha</a:t>
              </a:r>
            </a:p>
            <a:p>
              <a:pPr algn="ctr" defTabSz="457200">
                <a:spcBef>
                  <a:spcPts val="0"/>
                </a:spcBef>
                <a:defRPr sz="2000">
                  <a:latin typeface="Graphik-Medium"/>
                  <a:ea typeface="Graphik-Medium"/>
                  <a:cs typeface="Graphik-Medium"/>
                  <a:sym typeface="Graphik Medium"/>
                </a:defRPr>
              </a:pPr>
              <a:r>
                <a:t>Cipher</a:t>
              </a:r>
            </a:p>
          </p:txBody>
        </p:sp>
        <p:pic>
          <p:nvPicPr>
            <p:cNvPr id="826" name="ChaCha… ChaChaCipher" descr="ChaCha… ChaChaCipher"/>
            <p:cNvPicPr>
              <a:picLocks/>
            </p:cNvPicPr>
            <p:nvPr/>
          </p:nvPicPr>
          <p:blipFill>
            <a:blip r:embed="rId7"/>
            <a:stretch>
              <a:fillRect/>
            </a:stretch>
          </p:blipFill>
          <p:spPr>
            <a:xfrm>
              <a:off x="-1" y="0"/>
              <a:ext cx="1684752" cy="938661"/>
            </a:xfrm>
            <a:prstGeom prst="rect">
              <a:avLst/>
            </a:prstGeom>
            <a:effectLst/>
          </p:spPr>
        </p:pic>
      </p:grpSp>
      <p:grpSp>
        <p:nvGrpSpPr>
          <p:cNvPr id="831" name="AES"/>
          <p:cNvGrpSpPr/>
          <p:nvPr/>
        </p:nvGrpSpPr>
        <p:grpSpPr>
          <a:xfrm>
            <a:off x="9636362" y="5065521"/>
            <a:ext cx="1917788" cy="938662"/>
            <a:chOff x="0" y="0"/>
            <a:chExt cx="1917787" cy="938660"/>
          </a:xfrm>
        </p:grpSpPr>
        <p:sp>
          <p:nvSpPr>
            <p:cNvPr id="830" name="AES"/>
            <p:cNvSpPr/>
            <p:nvPr/>
          </p:nvSpPr>
          <p:spPr>
            <a:xfrm>
              <a:off x="38100" y="38100"/>
              <a:ext cx="1841588"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000">
                  <a:latin typeface="Graphik-Medium"/>
                  <a:ea typeface="Graphik-Medium"/>
                  <a:cs typeface="Graphik-Medium"/>
                  <a:sym typeface="Graphik Medium"/>
                </a:defRPr>
              </a:lvl1pPr>
            </a:lstStyle>
            <a:p>
              <a:r>
                <a:t>AES</a:t>
              </a:r>
            </a:p>
          </p:txBody>
        </p:sp>
        <p:pic>
          <p:nvPicPr>
            <p:cNvPr id="829" name="AES AES" descr="AES AES"/>
            <p:cNvPicPr>
              <a:picLocks/>
            </p:cNvPicPr>
            <p:nvPr/>
          </p:nvPicPr>
          <p:blipFill>
            <a:blip r:embed="rId8"/>
            <a:stretch>
              <a:fillRect/>
            </a:stretch>
          </p:blipFill>
          <p:spPr>
            <a:xfrm>
              <a:off x="0" y="0"/>
              <a:ext cx="1917788" cy="938661"/>
            </a:xfrm>
            <a:prstGeom prst="rect">
              <a:avLst/>
            </a:prstGeom>
            <a:effectLst/>
          </p:spPr>
        </p:pic>
      </p:grpSp>
      <p:grpSp>
        <p:nvGrpSpPr>
          <p:cNvPr id="834" name="Finite Field"/>
          <p:cNvGrpSpPr/>
          <p:nvPr/>
        </p:nvGrpSpPr>
        <p:grpSpPr>
          <a:xfrm>
            <a:off x="9636362" y="6381895"/>
            <a:ext cx="1917788" cy="938661"/>
            <a:chOff x="0" y="0"/>
            <a:chExt cx="1917787" cy="938660"/>
          </a:xfrm>
        </p:grpSpPr>
        <p:sp>
          <p:nvSpPr>
            <p:cNvPr id="833" name="Finite Field"/>
            <p:cNvSpPr/>
            <p:nvPr/>
          </p:nvSpPr>
          <p:spPr>
            <a:xfrm>
              <a:off x="38100" y="38100"/>
              <a:ext cx="1841588"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000">
                  <a:latin typeface="Graphik-Medium"/>
                  <a:ea typeface="Graphik-Medium"/>
                  <a:cs typeface="Graphik-Medium"/>
                  <a:sym typeface="Graphik Medium"/>
                </a:defRPr>
              </a:lvl1pPr>
            </a:lstStyle>
            <a:p>
              <a:r>
                <a:t>Finite Field</a:t>
              </a:r>
            </a:p>
          </p:txBody>
        </p:sp>
        <p:pic>
          <p:nvPicPr>
            <p:cNvPr id="832" name="Finite Field Finite Field" descr="Finite Field Finite Field"/>
            <p:cNvPicPr>
              <a:picLocks/>
            </p:cNvPicPr>
            <p:nvPr/>
          </p:nvPicPr>
          <p:blipFill>
            <a:blip r:embed="rId8"/>
            <a:stretch>
              <a:fillRect/>
            </a:stretch>
          </p:blipFill>
          <p:spPr>
            <a:xfrm>
              <a:off x="0" y="0"/>
              <a:ext cx="1917788" cy="938661"/>
            </a:xfrm>
            <a:prstGeom prst="rect">
              <a:avLst/>
            </a:prstGeom>
            <a:effectLst/>
          </p:spPr>
        </p:pic>
      </p:grpSp>
      <p:pic>
        <p:nvPicPr>
          <p:cNvPr id="864" name="Connection Line" descr="Connection Line"/>
          <p:cNvPicPr>
            <a:picLocks/>
          </p:cNvPicPr>
          <p:nvPr/>
        </p:nvPicPr>
        <p:blipFill>
          <a:blip r:embed="rId9"/>
          <a:stretch>
            <a:fillRect/>
          </a:stretch>
        </p:blipFill>
        <p:spPr>
          <a:xfrm>
            <a:off x="9001378" y="6727768"/>
            <a:ext cx="660385" cy="246564"/>
          </a:xfrm>
          <a:prstGeom prst="rect">
            <a:avLst/>
          </a:prstGeom>
        </p:spPr>
      </p:pic>
      <p:pic>
        <p:nvPicPr>
          <p:cNvPr id="866" name="Connection Line" descr="Connection Line"/>
          <p:cNvPicPr>
            <a:picLocks/>
          </p:cNvPicPr>
          <p:nvPr/>
        </p:nvPicPr>
        <p:blipFill>
          <a:blip r:embed="rId9"/>
          <a:stretch>
            <a:fillRect/>
          </a:stretch>
        </p:blipFill>
        <p:spPr>
          <a:xfrm>
            <a:off x="9001378" y="5411394"/>
            <a:ext cx="660385" cy="246565"/>
          </a:xfrm>
          <a:prstGeom prst="rect">
            <a:avLst/>
          </a:prstGeom>
        </p:spPr>
      </p:pic>
      <p:pic>
        <p:nvPicPr>
          <p:cNvPr id="868" name="Connection Line" descr="Connection Line"/>
          <p:cNvPicPr>
            <a:picLocks/>
          </p:cNvPicPr>
          <p:nvPr/>
        </p:nvPicPr>
        <p:blipFill>
          <a:blip r:embed="rId10"/>
          <a:stretch>
            <a:fillRect/>
          </a:stretch>
        </p:blipFill>
        <p:spPr>
          <a:xfrm>
            <a:off x="6465138" y="7211718"/>
            <a:ext cx="902307" cy="462764"/>
          </a:xfrm>
          <a:prstGeom prst="rect">
            <a:avLst/>
          </a:prstGeom>
        </p:spPr>
      </p:pic>
      <p:pic>
        <p:nvPicPr>
          <p:cNvPr id="870" name="Connection Line" descr="Connection Line"/>
          <p:cNvPicPr>
            <a:picLocks/>
          </p:cNvPicPr>
          <p:nvPr/>
        </p:nvPicPr>
        <p:blipFill>
          <a:blip r:embed="rId11"/>
          <a:stretch>
            <a:fillRect/>
          </a:stretch>
        </p:blipFill>
        <p:spPr>
          <a:xfrm>
            <a:off x="6465138" y="5410353"/>
            <a:ext cx="902307" cy="246572"/>
          </a:xfrm>
          <a:prstGeom prst="rect">
            <a:avLst/>
          </a:prstGeom>
        </p:spPr>
      </p:pic>
      <p:pic>
        <p:nvPicPr>
          <p:cNvPr id="872" name="Connection Line" descr="Connection Line"/>
          <p:cNvPicPr>
            <a:picLocks/>
          </p:cNvPicPr>
          <p:nvPr/>
        </p:nvPicPr>
        <p:blipFill>
          <a:blip r:embed="rId12"/>
          <a:stretch>
            <a:fillRect/>
          </a:stretch>
        </p:blipFill>
        <p:spPr>
          <a:xfrm>
            <a:off x="6465138" y="5944929"/>
            <a:ext cx="902307" cy="499110"/>
          </a:xfrm>
          <a:prstGeom prst="rect">
            <a:avLst/>
          </a:prstGeom>
        </p:spPr>
      </p:pic>
      <p:pic>
        <p:nvPicPr>
          <p:cNvPr id="874" name="Connection Line" descr="Connection Line"/>
          <p:cNvPicPr>
            <a:picLocks/>
          </p:cNvPicPr>
          <p:nvPr/>
        </p:nvPicPr>
        <p:blipFill>
          <a:blip r:embed="rId13"/>
          <a:stretch>
            <a:fillRect/>
          </a:stretch>
        </p:blipFill>
        <p:spPr>
          <a:xfrm>
            <a:off x="6465138" y="6727768"/>
            <a:ext cx="902307" cy="246565"/>
          </a:xfrm>
          <a:prstGeom prst="rect">
            <a:avLst/>
          </a:prstGeom>
        </p:spPr>
      </p:pic>
      <p:pic>
        <p:nvPicPr>
          <p:cNvPr id="876" name="Connection Line" descr="Connection Line"/>
          <p:cNvPicPr>
            <a:picLocks/>
          </p:cNvPicPr>
          <p:nvPr/>
        </p:nvPicPr>
        <p:blipFill>
          <a:blip r:embed="rId14"/>
          <a:stretch>
            <a:fillRect/>
          </a:stretch>
        </p:blipFill>
        <p:spPr>
          <a:xfrm>
            <a:off x="6465138" y="5943926"/>
            <a:ext cx="902307" cy="495494"/>
          </a:xfrm>
          <a:prstGeom prst="rect">
            <a:avLst/>
          </a:prstGeom>
        </p:spPr>
      </p:pic>
      <p:grpSp>
        <p:nvGrpSpPr>
          <p:cNvPr id="844" name="ChaCha"/>
          <p:cNvGrpSpPr/>
          <p:nvPr/>
        </p:nvGrpSpPr>
        <p:grpSpPr>
          <a:xfrm>
            <a:off x="9636362" y="8896334"/>
            <a:ext cx="1917788" cy="938661"/>
            <a:chOff x="0" y="0"/>
            <a:chExt cx="1917787" cy="938660"/>
          </a:xfrm>
        </p:grpSpPr>
        <p:sp>
          <p:nvSpPr>
            <p:cNvPr id="843" name="ChaCha"/>
            <p:cNvSpPr/>
            <p:nvPr/>
          </p:nvSpPr>
          <p:spPr>
            <a:xfrm>
              <a:off x="38100" y="38100"/>
              <a:ext cx="1841588"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000">
                  <a:latin typeface="Graphik-Medium"/>
                  <a:ea typeface="Graphik-Medium"/>
                  <a:cs typeface="Graphik-Medium"/>
                  <a:sym typeface="Graphik Medium"/>
                </a:defRPr>
              </a:lvl1pPr>
            </a:lstStyle>
            <a:p>
              <a:r>
                <a:t>ChaCha</a:t>
              </a:r>
            </a:p>
          </p:txBody>
        </p:sp>
        <p:pic>
          <p:nvPicPr>
            <p:cNvPr id="842" name="ChaCha ChaCha" descr="ChaCha ChaCha"/>
            <p:cNvPicPr>
              <a:picLocks/>
            </p:cNvPicPr>
            <p:nvPr/>
          </p:nvPicPr>
          <p:blipFill>
            <a:blip r:embed="rId8"/>
            <a:stretch>
              <a:fillRect/>
            </a:stretch>
          </p:blipFill>
          <p:spPr>
            <a:xfrm>
              <a:off x="0" y="0"/>
              <a:ext cx="1917788" cy="938661"/>
            </a:xfrm>
            <a:prstGeom prst="rect">
              <a:avLst/>
            </a:prstGeom>
            <a:effectLst/>
          </p:spPr>
        </p:pic>
      </p:grpSp>
      <p:grpSp>
        <p:nvGrpSpPr>
          <p:cNvPr id="847" name="Poly1305"/>
          <p:cNvGrpSpPr/>
          <p:nvPr/>
        </p:nvGrpSpPr>
        <p:grpSpPr>
          <a:xfrm>
            <a:off x="7342044" y="7598317"/>
            <a:ext cx="1684751" cy="938661"/>
            <a:chOff x="0" y="0"/>
            <a:chExt cx="1684750" cy="938660"/>
          </a:xfrm>
        </p:grpSpPr>
        <p:sp>
          <p:nvSpPr>
            <p:cNvPr id="846" name="Poly1305"/>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000">
                  <a:latin typeface="Graphik-Medium"/>
                  <a:ea typeface="Graphik-Medium"/>
                  <a:cs typeface="Graphik-Medium"/>
                  <a:sym typeface="Graphik Medium"/>
                </a:defRPr>
              </a:lvl1pPr>
            </a:lstStyle>
            <a:p>
              <a:r>
                <a:t>Poly1305</a:t>
              </a:r>
            </a:p>
          </p:txBody>
        </p:sp>
        <p:pic>
          <p:nvPicPr>
            <p:cNvPr id="845" name="Poly1305 Poly1305" descr="Poly1305 Poly1305"/>
            <p:cNvPicPr>
              <a:picLocks/>
            </p:cNvPicPr>
            <p:nvPr/>
          </p:nvPicPr>
          <p:blipFill>
            <a:blip r:embed="rId7"/>
            <a:stretch>
              <a:fillRect/>
            </a:stretch>
          </p:blipFill>
          <p:spPr>
            <a:xfrm>
              <a:off x="-1" y="0"/>
              <a:ext cx="1684752" cy="938661"/>
            </a:xfrm>
            <a:prstGeom prst="rect">
              <a:avLst/>
            </a:prstGeom>
            <a:effectLst/>
          </p:spPr>
        </p:pic>
      </p:grpSp>
      <p:pic>
        <p:nvPicPr>
          <p:cNvPr id="878" name="Connection Line" descr="Connection Line"/>
          <p:cNvPicPr>
            <a:picLocks/>
          </p:cNvPicPr>
          <p:nvPr/>
        </p:nvPicPr>
        <p:blipFill>
          <a:blip r:embed="rId15"/>
          <a:stretch>
            <a:fillRect/>
          </a:stretch>
        </p:blipFill>
        <p:spPr>
          <a:xfrm>
            <a:off x="6465138" y="8469415"/>
            <a:ext cx="902307" cy="490541"/>
          </a:xfrm>
          <a:prstGeom prst="rect">
            <a:avLst/>
          </a:prstGeom>
        </p:spPr>
      </p:pic>
      <p:pic>
        <p:nvPicPr>
          <p:cNvPr id="880" name="Connection Line" descr="Connection Line"/>
          <p:cNvPicPr>
            <a:picLocks/>
          </p:cNvPicPr>
          <p:nvPr/>
        </p:nvPicPr>
        <p:blipFill>
          <a:blip r:embed="rId16"/>
          <a:stretch>
            <a:fillRect/>
          </a:stretch>
        </p:blipFill>
        <p:spPr>
          <a:xfrm>
            <a:off x="9001378" y="7289941"/>
            <a:ext cx="689211" cy="378083"/>
          </a:xfrm>
          <a:prstGeom prst="rect">
            <a:avLst/>
          </a:prstGeom>
        </p:spPr>
      </p:pic>
      <p:sp>
        <p:nvSpPr>
          <p:cNvPr id="850" name="Line"/>
          <p:cNvSpPr/>
          <p:nvPr/>
        </p:nvSpPr>
        <p:spPr>
          <a:xfrm flipV="1">
            <a:off x="8184419" y="10051963"/>
            <a:ext cx="1" cy="822960"/>
          </a:xfrm>
          <a:prstGeom prst="line">
            <a:avLst/>
          </a:prstGeom>
          <a:ln w="101600" cap="rnd">
            <a:solidFill>
              <a:srgbClr val="000000"/>
            </a:solidFill>
            <a:custDash>
              <a:ds d="100000" sp="200000"/>
            </a:custDash>
          </a:ln>
        </p:spPr>
        <p:txBody>
          <a:bodyPr lIns="50800" tIns="50800" rIns="50800" bIns="50800" anchor="ctr"/>
          <a:lstStyle/>
          <a:p>
            <a:endParaRPr/>
          </a:p>
        </p:txBody>
      </p:sp>
      <p:sp>
        <p:nvSpPr>
          <p:cNvPr id="851" name="Line"/>
          <p:cNvSpPr/>
          <p:nvPr/>
        </p:nvSpPr>
        <p:spPr>
          <a:xfrm flipV="1">
            <a:off x="10595256" y="10051963"/>
            <a:ext cx="1" cy="822960"/>
          </a:xfrm>
          <a:prstGeom prst="line">
            <a:avLst/>
          </a:prstGeom>
          <a:ln w="101600" cap="rnd">
            <a:solidFill>
              <a:srgbClr val="000000"/>
            </a:solidFill>
            <a:custDash>
              <a:ds d="100000" sp="200000"/>
            </a:custDash>
          </a:ln>
        </p:spPr>
        <p:txBody>
          <a:bodyPr lIns="50800" tIns="50800" rIns="50800" bIns="50800" anchor="ctr"/>
          <a:lstStyle/>
          <a:p>
            <a:endParaRPr/>
          </a:p>
        </p:txBody>
      </p:sp>
      <p:sp>
        <p:nvSpPr>
          <p:cNvPr id="858" name="?"/>
          <p:cNvSpPr txBox="1"/>
          <p:nvPr/>
        </p:nvSpPr>
        <p:spPr>
          <a:xfrm>
            <a:off x="2247900" y="6070600"/>
            <a:ext cx="762000" cy="177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sz="10000"/>
            </a:lvl1pPr>
          </a:lstStyle>
          <a:p>
            <a:r>
              <a:t>?</a:t>
            </a:r>
          </a:p>
        </p:txBody>
      </p:sp>
      <p:sp>
        <p:nvSpPr>
          <p:cNvPr id="859" name="Line"/>
          <p:cNvSpPr/>
          <p:nvPr/>
        </p:nvSpPr>
        <p:spPr>
          <a:xfrm flipV="1">
            <a:off x="2667838" y="5807751"/>
            <a:ext cx="2138822" cy="1951949"/>
          </a:xfrm>
          <a:prstGeom prst="line">
            <a:avLst/>
          </a:prstGeom>
          <a:ln w="101600">
            <a:solidFill>
              <a:srgbClr val="000000"/>
            </a:solidFill>
            <a:prstDash val="sysDot"/>
            <a:miter lim="400000"/>
            <a:tailEnd type="stealth"/>
          </a:ln>
        </p:spPr>
        <p:txBody>
          <a:bodyPr lIns="50800" tIns="50800" rIns="50800" bIns="50800" anchor="ctr"/>
          <a:lstStyle/>
          <a:p>
            <a:endParaRPr/>
          </a:p>
        </p:txBody>
      </p:sp>
      <p:sp>
        <p:nvSpPr>
          <p:cNvPr id="860" name="Line"/>
          <p:cNvSpPr/>
          <p:nvPr/>
        </p:nvSpPr>
        <p:spPr>
          <a:xfrm flipV="1">
            <a:off x="2702503" y="5873359"/>
            <a:ext cx="4704158" cy="1884416"/>
          </a:xfrm>
          <a:prstGeom prst="line">
            <a:avLst/>
          </a:prstGeom>
          <a:ln w="101600">
            <a:solidFill>
              <a:srgbClr val="000000"/>
            </a:solidFill>
            <a:prstDash val="sysDot"/>
            <a:miter lim="400000"/>
            <a:tailEnd type="stealth"/>
          </a:ln>
        </p:spPr>
        <p:txBody>
          <a:bodyPr lIns="50800" tIns="50800" rIns="50800" bIns="50800" anchor="ctr"/>
          <a:lstStyle/>
          <a:p>
            <a:endParaRPr/>
          </a:p>
        </p:txBody>
      </p:sp>
      <p:pic>
        <p:nvPicPr>
          <p:cNvPr id="882" name="Connection Line" descr="Connection Line"/>
          <p:cNvPicPr>
            <a:picLocks/>
          </p:cNvPicPr>
          <p:nvPr/>
        </p:nvPicPr>
        <p:blipFill>
          <a:blip r:embed="rId13"/>
          <a:stretch>
            <a:fillRect/>
          </a:stretch>
        </p:blipFill>
        <p:spPr>
          <a:xfrm>
            <a:off x="6465138" y="9242207"/>
            <a:ext cx="902307" cy="246565"/>
          </a:xfrm>
          <a:prstGeom prst="rect">
            <a:avLst/>
          </a:prstGeom>
        </p:spPr>
      </p:pic>
      <p:grpSp>
        <p:nvGrpSpPr>
          <p:cNvPr id="4" name="Group 3">
            <a:extLst>
              <a:ext uri="{FF2B5EF4-FFF2-40B4-BE49-F238E27FC236}">
                <a16:creationId xmlns:a16="http://schemas.microsoft.com/office/drawing/2014/main" id="{9C127CBA-4B19-244D-F2F5-C5A2EB968BD1}"/>
              </a:ext>
            </a:extLst>
          </p:cNvPr>
          <p:cNvGrpSpPr/>
          <p:nvPr/>
        </p:nvGrpSpPr>
        <p:grpSpPr>
          <a:xfrm>
            <a:off x="13114380" y="2770330"/>
            <a:ext cx="8755020" cy="2779570"/>
            <a:chOff x="13114380" y="2770330"/>
            <a:chExt cx="8755020" cy="2779570"/>
          </a:xfrm>
        </p:grpSpPr>
        <p:sp>
          <p:nvSpPr>
            <p:cNvPr id="853" name="Increasing complexity,…"/>
            <p:cNvSpPr/>
            <p:nvPr/>
          </p:nvSpPr>
          <p:spPr>
            <a:xfrm>
              <a:off x="13703300" y="3599998"/>
              <a:ext cx="8166100" cy="1949902"/>
            </a:xfrm>
            <a:prstGeom prst="roundRect">
              <a:avLst>
                <a:gd name="adj" fmla="val 7576"/>
              </a:avLst>
            </a:prstGeom>
            <a:solidFill>
              <a:srgbClr val="FFFFFF"/>
            </a:solidFill>
            <a:ln w="76200">
              <a:solidFill>
                <a:schemeClr val="accent3"/>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228600" defTabSz="457200">
                <a:spcBef>
                  <a:spcPts val="0"/>
                </a:spcBef>
                <a:defRPr sz="4000"/>
              </a:pPr>
              <a:r>
                <a:t>Increasing complexity, </a:t>
              </a:r>
            </a:p>
            <a:p>
              <a:pPr marL="228600" defTabSz="457200">
                <a:spcBef>
                  <a:spcPts val="0"/>
                </a:spcBef>
                <a:defRPr sz="4000"/>
              </a:pPr>
              <a:r>
                <a:t>lots of components </a:t>
              </a:r>
            </a:p>
          </p:txBody>
        </p:sp>
        <p:pic>
          <p:nvPicPr>
            <p:cNvPr id="3" name="Picture 2">
              <a:extLst>
                <a:ext uri="{FF2B5EF4-FFF2-40B4-BE49-F238E27FC236}">
                  <a16:creationId xmlns:a16="http://schemas.microsoft.com/office/drawing/2014/main" id="{592139B2-AA07-D862-9952-686B1289768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114380" y="2770330"/>
              <a:ext cx="1177837" cy="1177837"/>
            </a:xfrm>
            <a:prstGeom prst="rect">
              <a:avLst/>
            </a:prstGeom>
          </p:spPr>
        </p:pic>
      </p:grpSp>
      <p:grpSp>
        <p:nvGrpSpPr>
          <p:cNvPr id="5" name="Group 4">
            <a:extLst>
              <a:ext uri="{FF2B5EF4-FFF2-40B4-BE49-F238E27FC236}">
                <a16:creationId xmlns:a16="http://schemas.microsoft.com/office/drawing/2014/main" id="{40BF6300-543D-CFE8-4AB9-D0704E8AE0D4}"/>
              </a:ext>
            </a:extLst>
          </p:cNvPr>
          <p:cNvGrpSpPr/>
          <p:nvPr/>
        </p:nvGrpSpPr>
        <p:grpSpPr>
          <a:xfrm>
            <a:off x="13114380" y="5921994"/>
            <a:ext cx="8755020" cy="2779570"/>
            <a:chOff x="13114380" y="2770330"/>
            <a:chExt cx="8755020" cy="2779570"/>
          </a:xfrm>
        </p:grpSpPr>
        <p:sp>
          <p:nvSpPr>
            <p:cNvPr id="6" name="Increasing complexity,…">
              <a:extLst>
                <a:ext uri="{FF2B5EF4-FFF2-40B4-BE49-F238E27FC236}">
                  <a16:creationId xmlns:a16="http://schemas.microsoft.com/office/drawing/2014/main" id="{C3ABBD7A-CF97-7919-858E-7EB62564D446}"/>
                </a:ext>
              </a:extLst>
            </p:cNvPr>
            <p:cNvSpPr/>
            <p:nvPr/>
          </p:nvSpPr>
          <p:spPr>
            <a:xfrm>
              <a:off x="13703300" y="3599998"/>
              <a:ext cx="8166100" cy="1949902"/>
            </a:xfrm>
            <a:prstGeom prst="roundRect">
              <a:avLst>
                <a:gd name="adj" fmla="val 7576"/>
              </a:avLst>
            </a:prstGeom>
            <a:solidFill>
              <a:srgbClr val="FFFFFF"/>
            </a:solidFill>
            <a:ln w="76200">
              <a:solidFill>
                <a:schemeClr val="accent3"/>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228600" defTabSz="457200">
                <a:spcBef>
                  <a:spcPts val="0"/>
                </a:spcBef>
                <a:defRPr sz="4000"/>
              </a:pPr>
              <a:r>
                <a:rPr lang="en-US"/>
                <a:t>Developers have to pick schemes and parameters</a:t>
              </a:r>
            </a:p>
          </p:txBody>
        </p:sp>
        <p:pic>
          <p:nvPicPr>
            <p:cNvPr id="7" name="Picture 6">
              <a:extLst>
                <a:ext uri="{FF2B5EF4-FFF2-40B4-BE49-F238E27FC236}">
                  <a16:creationId xmlns:a16="http://schemas.microsoft.com/office/drawing/2014/main" id="{09CF2BFF-2FC3-6F47-6A89-09ED4B39ED0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114380" y="2770330"/>
              <a:ext cx="1177837" cy="1177837"/>
            </a:xfrm>
            <a:prstGeom prst="rect">
              <a:avLst/>
            </a:prstGeom>
          </p:spPr>
        </p:pic>
      </p:grpSp>
      <p:grpSp>
        <p:nvGrpSpPr>
          <p:cNvPr id="8" name="Group 7">
            <a:extLst>
              <a:ext uri="{FF2B5EF4-FFF2-40B4-BE49-F238E27FC236}">
                <a16:creationId xmlns:a16="http://schemas.microsoft.com/office/drawing/2014/main" id="{BB226BFC-5CE6-6834-63E5-55DE4BF04CC6}"/>
              </a:ext>
            </a:extLst>
          </p:cNvPr>
          <p:cNvGrpSpPr/>
          <p:nvPr/>
        </p:nvGrpSpPr>
        <p:grpSpPr>
          <a:xfrm>
            <a:off x="13114380" y="9073658"/>
            <a:ext cx="8755020" cy="2779570"/>
            <a:chOff x="13114380" y="2770330"/>
            <a:chExt cx="8755020" cy="2779570"/>
          </a:xfrm>
        </p:grpSpPr>
        <p:sp>
          <p:nvSpPr>
            <p:cNvPr id="9" name="Increasing complexity,…">
              <a:extLst>
                <a:ext uri="{FF2B5EF4-FFF2-40B4-BE49-F238E27FC236}">
                  <a16:creationId xmlns:a16="http://schemas.microsoft.com/office/drawing/2014/main" id="{4DD8C83C-B3AD-A8C3-BDFF-B72A9CD9B267}"/>
                </a:ext>
              </a:extLst>
            </p:cNvPr>
            <p:cNvSpPr/>
            <p:nvPr/>
          </p:nvSpPr>
          <p:spPr>
            <a:xfrm>
              <a:off x="13703300" y="3599998"/>
              <a:ext cx="8166100" cy="1949902"/>
            </a:xfrm>
            <a:prstGeom prst="roundRect">
              <a:avLst>
                <a:gd name="adj" fmla="val 7576"/>
              </a:avLst>
            </a:prstGeom>
            <a:solidFill>
              <a:srgbClr val="FFFFFF"/>
            </a:solidFill>
            <a:ln w="76200">
              <a:solidFill>
                <a:schemeClr val="accent3"/>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228600" defTabSz="457200">
                <a:spcBef>
                  <a:spcPts val="0"/>
                </a:spcBef>
                <a:defRPr sz="4000"/>
              </a:pPr>
              <a:r>
                <a:rPr lang="en-US"/>
                <a:t>If decrypt with wrong scheme or key, no security guarantees</a:t>
              </a:r>
            </a:p>
          </p:txBody>
        </p:sp>
        <p:pic>
          <p:nvPicPr>
            <p:cNvPr id="10" name="Picture 9">
              <a:extLst>
                <a:ext uri="{FF2B5EF4-FFF2-40B4-BE49-F238E27FC236}">
                  <a16:creationId xmlns:a16="http://schemas.microsoft.com/office/drawing/2014/main" id="{4BE9B83D-06E9-1374-B3FB-FAC22D1987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114380" y="2770330"/>
              <a:ext cx="1177837" cy="1177837"/>
            </a:xfrm>
            <a:prstGeom prst="rect">
              <a:avLst/>
            </a:prstGeom>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860"/>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859"/>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85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animBg="1" advAuto="0"/>
      <p:bldP spid="858" grpId="0" animBg="1" advAuto="0"/>
      <p:bldP spid="859" grpId="0" animBg="1" advAuto="0"/>
      <p:bldP spid="860"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A new approach: Flexible AEAD"/>
          <p:cNvSpPr txBox="1">
            <a:spLocks noGrp="1"/>
          </p:cNvSpPr>
          <p:nvPr>
            <p:ph type="title"/>
          </p:nvPr>
        </p:nvSpPr>
        <p:spPr>
          <a:prstGeom prst="rect">
            <a:avLst/>
          </a:prstGeom>
        </p:spPr>
        <p:txBody>
          <a:bodyPr/>
          <a:lstStyle/>
          <a:p>
            <a:r>
              <a:t>A new approach: Flexible AEAD</a:t>
            </a:r>
          </a:p>
        </p:txBody>
      </p:sp>
      <p:graphicFrame>
        <p:nvGraphicFramePr>
          <p:cNvPr id="888" name="Table 2"/>
          <p:cNvGraphicFramePr/>
          <p:nvPr>
            <p:extLst>
              <p:ext uri="{D42A27DB-BD31-4B8C-83A1-F6EECF244321}">
                <p14:modId xmlns:p14="http://schemas.microsoft.com/office/powerpoint/2010/main" val="533525425"/>
              </p:ext>
            </p:extLst>
          </p:nvPr>
        </p:nvGraphicFramePr>
        <p:xfrm>
          <a:off x="1960492" y="8443625"/>
          <a:ext cx="4446568" cy="3124200"/>
        </p:xfrm>
        <a:graphic>
          <a:graphicData uri="http://schemas.openxmlformats.org/drawingml/2006/table">
            <a:tbl>
              <a:tblPr>
                <a:tableStyleId>{4C3C2611-4C71-4FC5-86AE-919BDF0F9419}</a:tableStyleId>
              </a:tblPr>
              <a:tblGrid>
                <a:gridCol w="3026139">
                  <a:extLst>
                    <a:ext uri="{9D8B030D-6E8A-4147-A177-3AD203B41FA5}">
                      <a16:colId xmlns:a16="http://schemas.microsoft.com/office/drawing/2014/main" val="20000"/>
                    </a:ext>
                  </a:extLst>
                </a:gridCol>
                <a:gridCol w="1420429">
                  <a:extLst>
                    <a:ext uri="{9D8B030D-6E8A-4147-A177-3AD203B41FA5}">
                      <a16:colId xmlns:a16="http://schemas.microsoft.com/office/drawing/2014/main" val="20001"/>
                    </a:ext>
                  </a:extLst>
                </a:gridCol>
              </a:tblGrid>
              <a:tr h="0">
                <a:tc>
                  <a:txBody>
                    <a:bodyPr/>
                    <a:lstStyle/>
                    <a:p>
                      <a:pPr algn="ctr" defTabSz="914400">
                        <a:defRPr sz="1800"/>
                      </a:pPr>
                      <a:r>
                        <a:rPr sz="2100">
                          <a:latin typeface="Graphik-Medium"/>
                          <a:ea typeface="Graphik-Medium"/>
                          <a:cs typeface="Graphik-Medium"/>
                        </a:rPr>
                        <a:t>config</a:t>
                      </a:r>
                    </a:p>
                  </a:txBody>
                  <a:tcPr marL="50800" marR="50800" marT="50800" marB="50800" anchor="ctr" horzOverflow="overflow">
                    <a:lnL w="12700">
                      <a:miter lim="400000"/>
                    </a:lnL>
                    <a:lnT w="12700">
                      <a:miter lim="400000"/>
                    </a:lnT>
                  </a:tcPr>
                </a:tc>
                <a:tc>
                  <a:txBody>
                    <a:bodyPr/>
                    <a:lstStyle/>
                    <a:p>
                      <a:pPr algn="ctr" defTabSz="914400">
                        <a:defRPr sz="2000">
                          <a:latin typeface="Graphik-Medium"/>
                          <a:ea typeface="Graphik-Medium"/>
                          <a:cs typeface="Graphik-Medium"/>
                        </a:defRPr>
                      </a:pPr>
                      <a:endParaRPr/>
                    </a:p>
                  </a:txBody>
                  <a:tcPr marL="50800" marR="50800" marT="50800" marB="50800" anchor="ctr" horzOverflow="overflow">
                    <a:lnR w="12700">
                      <a:miter lim="400000"/>
                    </a:lnR>
                    <a:lnT w="12700">
                      <a:miter lim="400000"/>
                    </a:lnT>
                  </a:tcPr>
                </a:tc>
                <a:extLst>
                  <a:ext uri="{0D108BD9-81ED-4DB2-BD59-A6C34878D82A}">
                    <a16:rowId xmlns:a16="http://schemas.microsoft.com/office/drawing/2014/main" val="10000"/>
                  </a:ext>
                </a:extLst>
              </a:tr>
              <a:tr h="0">
                <a:tc>
                  <a:txBody>
                    <a:bodyPr/>
                    <a:lstStyle/>
                    <a:p>
                      <a:pPr algn="l" defTabSz="914400">
                        <a:defRPr sz="1800"/>
                      </a:pPr>
                      <a:r>
                        <a:rPr sz="2100">
                          <a:sym typeface="Graphik"/>
                        </a:rPr>
                        <a:t>Misuse resistance</a:t>
                      </a:r>
                    </a:p>
                  </a:txBody>
                  <a:tcPr marL="50800" marR="50800" marT="50800" marB="50800" anchor="ctr" horzOverflow="overflow">
                    <a:lnL w="12700">
                      <a:miter lim="400000"/>
                    </a:lnL>
                    <a:lnB w="12700">
                      <a:miter lim="400000"/>
                    </a:lnB>
                  </a:tcPr>
                </a:tc>
                <a:tc>
                  <a:txBody>
                    <a:bodyPr/>
                    <a:lstStyle/>
                    <a:p>
                      <a:pPr algn="ctr" defTabSz="914400">
                        <a:defRPr sz="1800"/>
                      </a:pPr>
                      <a:r>
                        <a:rPr sz="2000">
                          <a:solidFill>
                            <a:schemeClr val="accent6"/>
                          </a:solidFill>
                          <a:latin typeface="Graphik-Medium"/>
                          <a:ea typeface="Graphik-Medium"/>
                          <a:cs typeface="Graphik-Medium"/>
                        </a:rPr>
                        <a:t>TRUE</a:t>
                      </a:r>
                    </a:p>
                  </a:txBody>
                  <a:tcPr marL="50800" marR="50800" marT="50800" marB="50800" anchor="ctr" horzOverflow="overflow">
                    <a:lnR w="12700">
                      <a:miter lim="400000"/>
                    </a:lnR>
                    <a:lnB w="12700">
                      <a:miter lim="400000"/>
                    </a:lnB>
                  </a:tcPr>
                </a:tc>
                <a:extLst>
                  <a:ext uri="{0D108BD9-81ED-4DB2-BD59-A6C34878D82A}">
                    <a16:rowId xmlns:a16="http://schemas.microsoft.com/office/drawing/2014/main" val="10001"/>
                  </a:ext>
                </a:extLst>
              </a:tr>
              <a:tr h="0">
                <a:tc>
                  <a:txBody>
                    <a:bodyPr/>
                    <a:lstStyle/>
                    <a:p>
                      <a:pPr algn="l" defTabSz="914400">
                        <a:defRPr sz="1800"/>
                      </a:pPr>
                      <a:r>
                        <a:rPr sz="2100">
                          <a:sym typeface="Graphik"/>
                        </a:rPr>
                        <a:t>Context commitment</a:t>
                      </a: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a:solidFill>
                            <a:srgbClr val="6DBC9C"/>
                          </a:solidFill>
                          <a:latin typeface="Graphik-Medium"/>
                          <a:ea typeface="Graphik-Medium"/>
                          <a:cs typeface="Graphik-Medium"/>
                        </a:rPr>
                        <a:t>TRUE</a:t>
                      </a: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2"/>
                  </a:ext>
                </a:extLst>
              </a:tr>
              <a:tr h="0">
                <a:tc>
                  <a:txBody>
                    <a:bodyPr/>
                    <a:lstStyle/>
                    <a:p>
                      <a:pPr algn="l" defTabSz="914400">
                        <a:defRPr sz="1800"/>
                      </a:pPr>
                      <a:r>
                        <a:rPr sz="2100">
                          <a:sym typeface="Graphik"/>
                        </a:rPr>
                        <a:t>Nonce hiding</a:t>
                      </a: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a:solidFill>
                            <a:srgbClr val="6DBC9C"/>
                          </a:solidFill>
                          <a:latin typeface="Graphik-Medium"/>
                          <a:ea typeface="Graphik-Medium"/>
                          <a:cs typeface="Graphik-Medium"/>
                        </a:rPr>
                        <a:t>TRUE</a:t>
                      </a:r>
                      <a:endParaRPr lang="en-US" sz="2000">
                        <a:solidFill>
                          <a:srgbClr val="6DBC9C"/>
                        </a:solidFill>
                        <a:latin typeface="Graphik-Medium"/>
                        <a:ea typeface="Graphik-Medium"/>
                        <a:cs typeface="Graphik-Medium"/>
                      </a:endParaRP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3"/>
                  </a:ext>
                </a:extLst>
              </a:tr>
              <a:tr h="0">
                <a:tc>
                  <a:txBody>
                    <a:bodyPr/>
                    <a:lstStyle/>
                    <a:p>
                      <a:pPr algn="l" defTabSz="914400">
                        <a:defRPr sz="1800"/>
                      </a:pPr>
                      <a:r>
                        <a:rPr sz="2100">
                          <a:sym typeface="Graphik"/>
                        </a:rPr>
                        <a:t>AES-NI support</a:t>
                      </a:r>
                      <a:endParaRPr lang="en-US" sz="2100">
                        <a:sym typeface="Graphik"/>
                      </a:endParaRP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a:solidFill>
                            <a:srgbClr val="D55A56"/>
                          </a:solidFill>
                          <a:latin typeface="Graphik-Medium"/>
                          <a:ea typeface="Graphik-Medium"/>
                          <a:cs typeface="Graphik-Medium"/>
                        </a:rPr>
                        <a:t>FALSE</a:t>
                      </a: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4"/>
                  </a:ext>
                </a:extLst>
              </a:tr>
              <a:tr h="0">
                <a:tc>
                  <a:txBody>
                    <a:bodyPr/>
                    <a:lstStyle/>
                    <a:p>
                      <a:pPr algn="ctr" defTabSz="914400">
                        <a:defRPr sz="1800"/>
                      </a:pPr>
                      <a:r>
                        <a:rPr sz="2000" b="1">
                          <a:sym typeface="Graphik"/>
                        </a:rPr>
                        <a:t>.
.
.</a:t>
                      </a: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b="1">
                          <a:sym typeface="Graphik"/>
                        </a:rPr>
                        <a:t>.
.
.</a:t>
                      </a: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5"/>
                  </a:ext>
                </a:extLst>
              </a:tr>
            </a:tbl>
          </a:graphicData>
        </a:graphic>
      </p:graphicFrame>
      <p:sp>
        <p:nvSpPr>
          <p:cNvPr id="88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grpSp>
        <p:nvGrpSpPr>
          <p:cNvPr id="892" name="Application"/>
          <p:cNvGrpSpPr/>
          <p:nvPr/>
        </p:nvGrpSpPr>
        <p:grpSpPr>
          <a:xfrm>
            <a:off x="3623035" y="6461818"/>
            <a:ext cx="2262113" cy="938662"/>
            <a:chOff x="0" y="0"/>
            <a:chExt cx="2262111" cy="938660"/>
          </a:xfrm>
        </p:grpSpPr>
        <p:sp>
          <p:nvSpPr>
            <p:cNvPr id="891" name="Application"/>
            <p:cNvSpPr/>
            <p:nvPr/>
          </p:nvSpPr>
          <p:spPr>
            <a:xfrm>
              <a:off x="38100" y="38100"/>
              <a:ext cx="2185912"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Application</a:t>
              </a:r>
            </a:p>
          </p:txBody>
        </p:sp>
        <p:pic>
          <p:nvPicPr>
            <p:cNvPr id="890" name="Application Application" descr="Application Application"/>
            <p:cNvPicPr>
              <a:picLocks/>
            </p:cNvPicPr>
            <p:nvPr/>
          </p:nvPicPr>
          <p:blipFill>
            <a:blip r:embed="rId3"/>
            <a:stretch>
              <a:fillRect/>
            </a:stretch>
          </p:blipFill>
          <p:spPr>
            <a:xfrm>
              <a:off x="0" y="0"/>
              <a:ext cx="2262112" cy="938661"/>
            </a:xfrm>
            <a:prstGeom prst="rect">
              <a:avLst/>
            </a:prstGeom>
            <a:effectLst/>
          </p:spPr>
        </p:pic>
      </p:grpSp>
      <p:grpSp>
        <p:nvGrpSpPr>
          <p:cNvPr id="895" name="Flex AEAD"/>
          <p:cNvGrpSpPr/>
          <p:nvPr/>
        </p:nvGrpSpPr>
        <p:grpSpPr>
          <a:xfrm>
            <a:off x="7314176" y="5036758"/>
            <a:ext cx="1295000" cy="3769485"/>
            <a:chOff x="0" y="0"/>
            <a:chExt cx="1294998" cy="3769484"/>
          </a:xfrm>
        </p:grpSpPr>
        <p:sp>
          <p:nvSpPr>
            <p:cNvPr id="894" name="Flex AEAD"/>
            <p:cNvSpPr/>
            <p:nvPr/>
          </p:nvSpPr>
          <p:spPr>
            <a:xfrm>
              <a:off x="38100" y="38100"/>
              <a:ext cx="1218799" cy="369328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Flex AEAD</a:t>
              </a:r>
            </a:p>
          </p:txBody>
        </p:sp>
        <p:pic>
          <p:nvPicPr>
            <p:cNvPr id="893" name="Flex AEAD Flex AEAD" descr="Flex AEAD Flex AEAD"/>
            <p:cNvPicPr>
              <a:picLocks/>
            </p:cNvPicPr>
            <p:nvPr/>
          </p:nvPicPr>
          <p:blipFill>
            <a:blip r:embed="rId4"/>
            <a:stretch>
              <a:fillRect/>
            </a:stretch>
          </p:blipFill>
          <p:spPr>
            <a:xfrm>
              <a:off x="0" y="0"/>
              <a:ext cx="1294999" cy="3769485"/>
            </a:xfrm>
            <a:prstGeom prst="rect">
              <a:avLst/>
            </a:prstGeom>
            <a:effectLst/>
          </p:spPr>
        </p:pic>
      </p:grpSp>
      <p:sp>
        <p:nvSpPr>
          <p:cNvPr id="896" name="Line"/>
          <p:cNvSpPr/>
          <p:nvPr/>
        </p:nvSpPr>
        <p:spPr>
          <a:xfrm>
            <a:off x="5880938" y="6972300"/>
            <a:ext cx="1397059" cy="758"/>
          </a:xfrm>
          <a:prstGeom prst="line">
            <a:avLst/>
          </a:prstGeom>
          <a:ln w="50800">
            <a:solidFill>
              <a:srgbClr val="000000"/>
            </a:solidFill>
            <a:miter lim="400000"/>
            <a:tailEnd type="stealth"/>
          </a:ln>
        </p:spPr>
        <p:txBody>
          <a:bodyPr lIns="50800" tIns="50800" rIns="50800" bIns="50800" anchor="ctr"/>
          <a:lstStyle/>
          <a:p>
            <a:endParaRPr/>
          </a:p>
        </p:txBody>
      </p:sp>
      <p:sp>
        <p:nvSpPr>
          <p:cNvPr id="897" name="Developers pick configuration of properties. Safe defaults"/>
          <p:cNvSpPr/>
          <p:nvPr/>
        </p:nvSpPr>
        <p:spPr>
          <a:xfrm>
            <a:off x="990600" y="3238500"/>
            <a:ext cx="5930900" cy="1778000"/>
          </a:xfrm>
          <a:prstGeom prst="roundRect">
            <a:avLst>
              <a:gd name="adj" fmla="val 10714"/>
            </a:avLst>
          </a:prstGeom>
          <a:solidFill>
            <a:schemeClr val="accent6">
              <a:lumMod val="50000"/>
            </a:schemeClr>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3000">
                <a:solidFill>
                  <a:srgbClr val="FFFFFF"/>
                </a:solidFill>
              </a:defRPr>
            </a:lvl1pPr>
          </a:lstStyle>
          <a:p>
            <a:r>
              <a:t>Developers pick configuration of properties. Safe defaults</a:t>
            </a:r>
          </a:p>
        </p:txBody>
      </p:sp>
      <p:sp>
        <p:nvSpPr>
          <p:cNvPr id="899" name="Connection Line"/>
          <p:cNvSpPr/>
          <p:nvPr/>
        </p:nvSpPr>
        <p:spPr>
          <a:xfrm>
            <a:off x="1905290" y="5367866"/>
            <a:ext cx="651644" cy="2861734"/>
          </a:xfrm>
          <a:custGeom>
            <a:avLst/>
            <a:gdLst/>
            <a:ahLst/>
            <a:cxnLst>
              <a:cxn ang="0">
                <a:pos x="wd2" y="hd2"/>
              </a:cxn>
              <a:cxn ang="5400000">
                <a:pos x="wd2" y="hd2"/>
              </a:cxn>
              <a:cxn ang="10800000">
                <a:pos x="wd2" y="hd2"/>
              </a:cxn>
              <a:cxn ang="16200000">
                <a:pos x="wd2" y="hd2"/>
              </a:cxn>
            </a:cxnLst>
            <a:rect l="0" t="0" r="r" b="b"/>
            <a:pathLst>
              <a:path w="16642" h="21600" extrusionOk="0">
                <a:moveTo>
                  <a:pt x="16642" y="21600"/>
                </a:moveTo>
                <a:cubicBezTo>
                  <a:pt x="-1931" y="16758"/>
                  <a:pt x="-4958" y="9558"/>
                  <a:pt x="7560" y="0"/>
                </a:cubicBezTo>
              </a:path>
            </a:pathLst>
          </a:custGeom>
          <a:ln w="101600">
            <a:solidFill>
              <a:srgbClr val="000000"/>
            </a:solidFill>
            <a:miter lim="400000"/>
            <a:headEnd type="arrow"/>
          </a:ln>
        </p:spPr>
        <p:txBody>
          <a:bodyP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97"/>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899"/>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892"/>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896"/>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895"/>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 grpId="0" animBg="1" advAuto="0"/>
      <p:bldP spid="892" grpId="0" animBg="1" advAuto="0"/>
      <p:bldP spid="895" grpId="0" animBg="1" advAuto="0"/>
      <p:bldP spid="896" grpId="0" animBg="1" advAuto="0"/>
      <p:bldP spid="897" grpId="0" animBg="1" advAuto="0"/>
      <p:bldP spid="899"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Rounded Rectangle"/>
          <p:cNvSpPr/>
          <p:nvPr/>
        </p:nvSpPr>
        <p:spPr>
          <a:xfrm>
            <a:off x="15900400" y="9118600"/>
            <a:ext cx="6997700" cy="3149600"/>
          </a:xfrm>
          <a:prstGeom prst="roundRect">
            <a:avLst>
              <a:gd name="adj" fmla="val 6048"/>
            </a:avLst>
          </a:prstGeom>
          <a:solidFill>
            <a:schemeClr val="accent6">
              <a:lumMod val="40000"/>
              <a:lumOff val="60000"/>
            </a:schemeClr>
          </a:solidFill>
          <a:ln w="38100">
            <a:solidFill>
              <a:srgbClr val="000000"/>
            </a:solidFill>
            <a:prstDash val="sysDot"/>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904" name="Rounded Rectangle"/>
          <p:cNvSpPr/>
          <p:nvPr/>
        </p:nvSpPr>
        <p:spPr>
          <a:xfrm>
            <a:off x="9093200" y="3314700"/>
            <a:ext cx="2082800" cy="6654800"/>
          </a:xfrm>
          <a:prstGeom prst="roundRect">
            <a:avLst>
              <a:gd name="adj" fmla="val 9146"/>
            </a:avLst>
          </a:prstGeom>
          <a:solidFill>
            <a:schemeClr val="accent6">
              <a:lumMod val="40000"/>
              <a:lumOff val="60000"/>
            </a:schemeClr>
          </a:solidFill>
          <a:ln w="38100">
            <a:solidFill>
              <a:srgbClr val="000000"/>
            </a:solidFill>
            <a:prstDash val="sysDot"/>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905" name="A new approach: Flexible AEAD"/>
          <p:cNvSpPr txBox="1">
            <a:spLocks noGrp="1"/>
          </p:cNvSpPr>
          <p:nvPr>
            <p:ph type="title"/>
          </p:nvPr>
        </p:nvSpPr>
        <p:spPr>
          <a:prstGeom prst="rect">
            <a:avLst/>
          </a:prstGeom>
        </p:spPr>
        <p:txBody>
          <a:bodyPr/>
          <a:lstStyle/>
          <a:p>
            <a:r>
              <a:t>A new approach: Flexible AEAD</a:t>
            </a:r>
          </a:p>
        </p:txBody>
      </p:sp>
      <p:sp>
        <p:nvSpPr>
          <p:cNvPr id="90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
        <p:nvSpPr>
          <p:cNvPr id="908" name="Line"/>
          <p:cNvSpPr/>
          <p:nvPr/>
        </p:nvSpPr>
        <p:spPr>
          <a:xfrm flipH="1" flipV="1">
            <a:off x="10182080" y="8985412"/>
            <a:ext cx="3320" cy="756828"/>
          </a:xfrm>
          <a:prstGeom prst="line">
            <a:avLst/>
          </a:prstGeom>
          <a:ln w="101600" cap="rnd">
            <a:solidFill>
              <a:srgbClr val="000000"/>
            </a:solidFill>
            <a:custDash>
              <a:ds d="100000" sp="200000"/>
            </a:custDash>
          </a:ln>
        </p:spPr>
        <p:txBody>
          <a:bodyPr lIns="50800" tIns="50800" rIns="50800" bIns="50800" anchor="ctr"/>
          <a:lstStyle/>
          <a:p>
            <a:endParaRPr/>
          </a:p>
        </p:txBody>
      </p:sp>
      <p:grpSp>
        <p:nvGrpSpPr>
          <p:cNvPr id="911" name="Application"/>
          <p:cNvGrpSpPr/>
          <p:nvPr/>
        </p:nvGrpSpPr>
        <p:grpSpPr>
          <a:xfrm>
            <a:off x="3623035" y="6461818"/>
            <a:ext cx="2262113" cy="938662"/>
            <a:chOff x="0" y="0"/>
            <a:chExt cx="2262111" cy="938660"/>
          </a:xfrm>
        </p:grpSpPr>
        <p:sp>
          <p:nvSpPr>
            <p:cNvPr id="910" name="Application"/>
            <p:cNvSpPr/>
            <p:nvPr/>
          </p:nvSpPr>
          <p:spPr>
            <a:xfrm>
              <a:off x="38100" y="38100"/>
              <a:ext cx="2185912" cy="862461"/>
            </a:xfrm>
            <a:prstGeom prst="rect">
              <a:avLst/>
            </a:prstGeom>
            <a:solidFill>
              <a:srgbClr val="FFFFFF">
                <a:alpha val="30000"/>
              </a:srgbClr>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Application</a:t>
              </a:r>
            </a:p>
          </p:txBody>
        </p:sp>
        <p:pic>
          <p:nvPicPr>
            <p:cNvPr id="909" name="Application Application" descr="Application Application"/>
            <p:cNvPicPr>
              <a:picLocks/>
            </p:cNvPicPr>
            <p:nvPr/>
          </p:nvPicPr>
          <p:blipFill>
            <a:blip r:embed="rId3"/>
            <a:stretch>
              <a:fillRect/>
            </a:stretch>
          </p:blipFill>
          <p:spPr>
            <a:xfrm>
              <a:off x="0" y="0"/>
              <a:ext cx="2262112" cy="938661"/>
            </a:xfrm>
            <a:prstGeom prst="rect">
              <a:avLst/>
            </a:prstGeom>
            <a:effectLst/>
          </p:spPr>
        </p:pic>
      </p:grpSp>
      <p:grpSp>
        <p:nvGrpSpPr>
          <p:cNvPr id="914" name="Flex AEAD"/>
          <p:cNvGrpSpPr/>
          <p:nvPr/>
        </p:nvGrpSpPr>
        <p:grpSpPr>
          <a:xfrm>
            <a:off x="7314176" y="5036758"/>
            <a:ext cx="1295000" cy="3769485"/>
            <a:chOff x="0" y="0"/>
            <a:chExt cx="1294998" cy="3769484"/>
          </a:xfrm>
        </p:grpSpPr>
        <p:sp>
          <p:nvSpPr>
            <p:cNvPr id="913" name="Flex AEAD"/>
            <p:cNvSpPr/>
            <p:nvPr/>
          </p:nvSpPr>
          <p:spPr>
            <a:xfrm>
              <a:off x="38100" y="38100"/>
              <a:ext cx="1218799" cy="369328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Flex AEAD</a:t>
              </a:r>
            </a:p>
          </p:txBody>
        </p:sp>
        <p:pic>
          <p:nvPicPr>
            <p:cNvPr id="912" name="Flex AEAD Flex AEAD" descr="Flex AEAD Flex AEAD"/>
            <p:cNvPicPr>
              <a:picLocks/>
            </p:cNvPicPr>
            <p:nvPr/>
          </p:nvPicPr>
          <p:blipFill>
            <a:blip r:embed="rId4"/>
            <a:stretch>
              <a:fillRect/>
            </a:stretch>
          </p:blipFill>
          <p:spPr>
            <a:xfrm>
              <a:off x="0" y="0"/>
              <a:ext cx="1294999" cy="3769485"/>
            </a:xfrm>
            <a:prstGeom prst="rect">
              <a:avLst/>
            </a:prstGeom>
            <a:effectLst/>
          </p:spPr>
        </p:pic>
      </p:grpSp>
      <p:grpSp>
        <p:nvGrpSpPr>
          <p:cNvPr id="917" name="GCH"/>
          <p:cNvGrpSpPr/>
          <p:nvPr/>
        </p:nvGrpSpPr>
        <p:grpSpPr>
          <a:xfrm>
            <a:off x="9339704" y="3704033"/>
            <a:ext cx="1684751" cy="938661"/>
            <a:chOff x="0" y="0"/>
            <a:chExt cx="1684750" cy="938660"/>
          </a:xfrm>
        </p:grpSpPr>
        <p:sp>
          <p:nvSpPr>
            <p:cNvPr id="916" name="G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GCH</a:t>
              </a:r>
            </a:p>
          </p:txBody>
        </p:sp>
        <p:pic>
          <p:nvPicPr>
            <p:cNvPr id="915" name="GCH GCH" descr="GCH GCH"/>
            <p:cNvPicPr>
              <a:picLocks/>
            </p:cNvPicPr>
            <p:nvPr/>
          </p:nvPicPr>
          <p:blipFill>
            <a:blip r:embed="rId5"/>
            <a:stretch>
              <a:fillRect/>
            </a:stretch>
          </p:blipFill>
          <p:spPr>
            <a:xfrm>
              <a:off x="-1" y="0"/>
              <a:ext cx="1684752" cy="938661"/>
            </a:xfrm>
            <a:prstGeom prst="rect">
              <a:avLst/>
            </a:prstGeom>
            <a:effectLst/>
          </p:spPr>
        </p:pic>
      </p:grpSp>
      <p:grpSp>
        <p:nvGrpSpPr>
          <p:cNvPr id="920" name="OCH"/>
          <p:cNvGrpSpPr/>
          <p:nvPr/>
        </p:nvGrpSpPr>
        <p:grpSpPr>
          <a:xfrm>
            <a:off x="9339704" y="5022995"/>
            <a:ext cx="1684751" cy="938661"/>
            <a:chOff x="0" y="0"/>
            <a:chExt cx="1684750" cy="938660"/>
          </a:xfrm>
        </p:grpSpPr>
        <p:sp>
          <p:nvSpPr>
            <p:cNvPr id="919" name="O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OCH</a:t>
              </a:r>
            </a:p>
          </p:txBody>
        </p:sp>
        <p:pic>
          <p:nvPicPr>
            <p:cNvPr id="918" name="OCH OCH" descr="OCH OCH"/>
            <p:cNvPicPr>
              <a:picLocks/>
            </p:cNvPicPr>
            <p:nvPr/>
          </p:nvPicPr>
          <p:blipFill>
            <a:blip r:embed="rId5"/>
            <a:stretch>
              <a:fillRect/>
            </a:stretch>
          </p:blipFill>
          <p:spPr>
            <a:xfrm>
              <a:off x="-1" y="0"/>
              <a:ext cx="1684752" cy="938661"/>
            </a:xfrm>
            <a:prstGeom prst="rect">
              <a:avLst/>
            </a:prstGeom>
            <a:effectLst/>
          </p:spPr>
        </p:pic>
      </p:grpSp>
      <p:grpSp>
        <p:nvGrpSpPr>
          <p:cNvPr id="923" name="CIV"/>
          <p:cNvGrpSpPr/>
          <p:nvPr/>
        </p:nvGrpSpPr>
        <p:grpSpPr>
          <a:xfrm>
            <a:off x="9339704" y="6360218"/>
            <a:ext cx="1684751" cy="938662"/>
            <a:chOff x="0" y="0"/>
            <a:chExt cx="1684750" cy="938660"/>
          </a:xfrm>
        </p:grpSpPr>
        <p:sp>
          <p:nvSpPr>
            <p:cNvPr id="922" name="CIV"/>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CIV</a:t>
              </a:r>
            </a:p>
          </p:txBody>
        </p:sp>
        <p:pic>
          <p:nvPicPr>
            <p:cNvPr id="921" name="CIV CIV" descr="CIV CIV"/>
            <p:cNvPicPr>
              <a:picLocks/>
            </p:cNvPicPr>
            <p:nvPr/>
          </p:nvPicPr>
          <p:blipFill>
            <a:blip r:embed="rId6"/>
            <a:stretch>
              <a:fillRect/>
            </a:stretch>
          </p:blipFill>
          <p:spPr>
            <a:xfrm>
              <a:off x="-1" y="0"/>
              <a:ext cx="1684752" cy="938661"/>
            </a:xfrm>
            <a:prstGeom prst="rect">
              <a:avLst/>
            </a:prstGeom>
            <a:effectLst/>
          </p:spPr>
        </p:pic>
      </p:grpSp>
      <p:grpSp>
        <p:nvGrpSpPr>
          <p:cNvPr id="926" name="HCTR3"/>
          <p:cNvGrpSpPr/>
          <p:nvPr/>
        </p:nvGrpSpPr>
        <p:grpSpPr>
          <a:xfrm>
            <a:off x="9339704" y="7807122"/>
            <a:ext cx="1684751" cy="938661"/>
            <a:chOff x="0" y="0"/>
            <a:chExt cx="1684750" cy="938660"/>
          </a:xfrm>
        </p:grpSpPr>
        <p:sp>
          <p:nvSpPr>
            <p:cNvPr id="925" name="HCTR3"/>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HCTR3</a:t>
              </a:r>
            </a:p>
          </p:txBody>
        </p:sp>
        <p:pic>
          <p:nvPicPr>
            <p:cNvPr id="924" name="HCTR3 HCTR3" descr="HCTR3 HCTR3"/>
            <p:cNvPicPr>
              <a:picLocks/>
            </p:cNvPicPr>
            <p:nvPr/>
          </p:nvPicPr>
          <p:blipFill>
            <a:blip r:embed="rId7"/>
            <a:stretch>
              <a:fillRect/>
            </a:stretch>
          </p:blipFill>
          <p:spPr>
            <a:xfrm>
              <a:off x="-1" y="0"/>
              <a:ext cx="1684752" cy="938661"/>
            </a:xfrm>
            <a:prstGeom prst="rect">
              <a:avLst/>
            </a:prstGeom>
            <a:effectLst/>
          </p:spPr>
        </p:pic>
      </p:grpSp>
      <p:pic>
        <p:nvPicPr>
          <p:cNvPr id="955" name="Connection Line" descr="Connection Line"/>
          <p:cNvPicPr>
            <a:picLocks/>
          </p:cNvPicPr>
          <p:nvPr/>
        </p:nvPicPr>
        <p:blipFill>
          <a:blip r:embed="rId8"/>
          <a:stretch>
            <a:fillRect/>
          </a:stretch>
        </p:blipFill>
        <p:spPr>
          <a:xfrm>
            <a:off x="8457760" y="4166143"/>
            <a:ext cx="907345" cy="896016"/>
          </a:xfrm>
          <a:prstGeom prst="rect">
            <a:avLst/>
          </a:prstGeom>
        </p:spPr>
      </p:pic>
      <p:pic>
        <p:nvPicPr>
          <p:cNvPr id="957" name="Connection Line" descr="Connection Line"/>
          <p:cNvPicPr>
            <a:picLocks/>
          </p:cNvPicPr>
          <p:nvPr/>
        </p:nvPicPr>
        <p:blipFill>
          <a:blip r:embed="rId9"/>
          <a:stretch>
            <a:fillRect/>
          </a:stretch>
        </p:blipFill>
        <p:spPr>
          <a:xfrm>
            <a:off x="8583779" y="5087989"/>
            <a:ext cx="781326" cy="545057"/>
          </a:xfrm>
          <a:prstGeom prst="rect">
            <a:avLst/>
          </a:prstGeom>
        </p:spPr>
      </p:pic>
      <p:pic>
        <p:nvPicPr>
          <p:cNvPr id="959" name="Connection Line" descr="Connection Line"/>
          <p:cNvPicPr>
            <a:picLocks/>
          </p:cNvPicPr>
          <p:nvPr/>
        </p:nvPicPr>
        <p:blipFill>
          <a:blip r:embed="rId10"/>
          <a:stretch>
            <a:fillRect/>
          </a:stretch>
        </p:blipFill>
        <p:spPr>
          <a:xfrm>
            <a:off x="8583779" y="6748446"/>
            <a:ext cx="781326" cy="246059"/>
          </a:xfrm>
          <a:prstGeom prst="rect">
            <a:avLst/>
          </a:prstGeom>
        </p:spPr>
      </p:pic>
      <p:pic>
        <p:nvPicPr>
          <p:cNvPr id="961" name="Connection Line" descr="Connection Line"/>
          <p:cNvPicPr>
            <a:picLocks/>
          </p:cNvPicPr>
          <p:nvPr/>
        </p:nvPicPr>
        <p:blipFill>
          <a:blip r:embed="rId11"/>
          <a:stretch>
            <a:fillRect/>
          </a:stretch>
        </p:blipFill>
        <p:spPr>
          <a:xfrm>
            <a:off x="8583779" y="7945866"/>
            <a:ext cx="781326" cy="468509"/>
          </a:xfrm>
          <a:prstGeom prst="rect">
            <a:avLst/>
          </a:prstGeom>
        </p:spPr>
      </p:pic>
      <p:sp>
        <p:nvSpPr>
          <p:cNvPr id="931" name="Line"/>
          <p:cNvSpPr/>
          <p:nvPr/>
        </p:nvSpPr>
        <p:spPr>
          <a:xfrm>
            <a:off x="5880938" y="6972300"/>
            <a:ext cx="1397059" cy="758"/>
          </a:xfrm>
          <a:prstGeom prst="line">
            <a:avLst/>
          </a:prstGeom>
          <a:ln w="50800">
            <a:solidFill>
              <a:srgbClr val="000000">
                <a:alpha val="30000"/>
              </a:srgbClr>
            </a:solidFill>
            <a:miter lim="400000"/>
            <a:tailEnd type="stealth"/>
          </a:ln>
        </p:spPr>
        <p:txBody>
          <a:bodyPr lIns="50800" tIns="50800" rIns="50800" bIns="50800" anchor="ctr"/>
          <a:lstStyle/>
          <a:p>
            <a:endParaRPr/>
          </a:p>
        </p:txBody>
      </p:sp>
      <p:sp>
        <p:nvSpPr>
          <p:cNvPr id="932" name="Developers pick configuration of properties. Safe defaults"/>
          <p:cNvSpPr/>
          <p:nvPr/>
        </p:nvSpPr>
        <p:spPr>
          <a:xfrm>
            <a:off x="990600" y="3238500"/>
            <a:ext cx="5930900" cy="1778000"/>
          </a:xfrm>
          <a:prstGeom prst="roundRect">
            <a:avLst>
              <a:gd name="adj" fmla="val 10714"/>
            </a:avLst>
          </a:prstGeom>
          <a:solidFill>
            <a:schemeClr val="accent6">
              <a:lumMod val="50000"/>
              <a:alpha val="30000"/>
            </a:schemeClr>
          </a:solidFill>
          <a:ln w="63500">
            <a:solidFill>
              <a:srgbClr val="000000">
                <a:alpha val="30000"/>
              </a:srgb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3000">
                <a:solidFill>
                  <a:srgbClr val="FFFFFF"/>
                </a:solidFill>
              </a:defRPr>
            </a:lvl1pPr>
          </a:lstStyle>
          <a:p>
            <a:r>
              <a:t>Developers pick configuration of properties. Safe defaults</a:t>
            </a:r>
          </a:p>
        </p:txBody>
      </p:sp>
      <p:sp>
        <p:nvSpPr>
          <p:cNvPr id="963" name="Connection Line"/>
          <p:cNvSpPr/>
          <p:nvPr/>
        </p:nvSpPr>
        <p:spPr>
          <a:xfrm>
            <a:off x="1905290" y="5367866"/>
            <a:ext cx="651644" cy="2861734"/>
          </a:xfrm>
          <a:custGeom>
            <a:avLst/>
            <a:gdLst/>
            <a:ahLst/>
            <a:cxnLst>
              <a:cxn ang="0">
                <a:pos x="wd2" y="hd2"/>
              </a:cxn>
              <a:cxn ang="5400000">
                <a:pos x="wd2" y="hd2"/>
              </a:cxn>
              <a:cxn ang="10800000">
                <a:pos x="wd2" y="hd2"/>
              </a:cxn>
              <a:cxn ang="16200000">
                <a:pos x="wd2" y="hd2"/>
              </a:cxn>
            </a:cxnLst>
            <a:rect l="0" t="0" r="r" b="b"/>
            <a:pathLst>
              <a:path w="16642" h="21600" extrusionOk="0">
                <a:moveTo>
                  <a:pt x="16642" y="21600"/>
                </a:moveTo>
                <a:cubicBezTo>
                  <a:pt x="-1931" y="16758"/>
                  <a:pt x="-4958" y="9558"/>
                  <a:pt x="7560" y="0"/>
                </a:cubicBezTo>
              </a:path>
            </a:pathLst>
          </a:custGeom>
          <a:ln w="101600">
            <a:solidFill>
              <a:srgbClr val="000000">
                <a:alpha val="30000"/>
              </a:srgbClr>
            </a:solidFill>
            <a:miter lim="400000"/>
            <a:headEnd type="arrow"/>
          </a:ln>
        </p:spPr>
        <p:txBody>
          <a:bodyPr/>
          <a:lstStyle/>
          <a:p>
            <a:endParaRPr/>
          </a:p>
        </p:txBody>
      </p:sp>
      <p:sp>
        <p:nvSpPr>
          <p:cNvPr id="934" name="Flex chooses scheme based on configuration"/>
          <p:cNvSpPr/>
          <p:nvPr/>
        </p:nvSpPr>
        <p:spPr>
          <a:xfrm>
            <a:off x="8229600" y="10401300"/>
            <a:ext cx="5588000" cy="1790700"/>
          </a:xfrm>
          <a:prstGeom prst="roundRect">
            <a:avLst>
              <a:gd name="adj" fmla="val 10638"/>
            </a:avLst>
          </a:prstGeom>
          <a:solidFill>
            <a:schemeClr val="accent6">
              <a:lumMod val="50000"/>
            </a:schemeClr>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3000">
                <a:solidFill>
                  <a:srgbClr val="FFFFFF"/>
                </a:solidFill>
              </a:defRPr>
            </a:lvl1pPr>
          </a:lstStyle>
          <a:p>
            <a:r>
              <a:t>Flex chooses scheme based on configuration</a:t>
            </a:r>
          </a:p>
        </p:txBody>
      </p:sp>
      <p:grpSp>
        <p:nvGrpSpPr>
          <p:cNvPr id="937" name="CR…"/>
          <p:cNvGrpSpPr/>
          <p:nvPr/>
        </p:nvGrpSpPr>
        <p:grpSpPr>
          <a:xfrm>
            <a:off x="18744575" y="9529254"/>
            <a:ext cx="1113098" cy="2346080"/>
            <a:chOff x="0" y="0"/>
            <a:chExt cx="1113096" cy="2346078"/>
          </a:xfrm>
        </p:grpSpPr>
        <p:sp>
          <p:nvSpPr>
            <p:cNvPr id="936" name="CR…"/>
            <p:cNvSpPr/>
            <p:nvPr/>
          </p:nvSpPr>
          <p:spPr>
            <a:xfrm>
              <a:off x="19050" y="19050"/>
              <a:ext cx="1074997" cy="2307979"/>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defTabSz="457200">
                <a:spcBef>
                  <a:spcPts val="0"/>
                </a:spcBef>
                <a:defRPr sz="2500">
                  <a:latin typeface="Graphik-Medium"/>
                  <a:ea typeface="Graphik-Medium"/>
                  <a:cs typeface="Graphik-Medium"/>
                  <a:sym typeface="Graphik Medium"/>
                </a:defRPr>
              </a:pPr>
              <a:r>
                <a:t>CR</a:t>
              </a:r>
            </a:p>
            <a:p>
              <a:pPr algn="ctr" defTabSz="457200">
                <a:spcBef>
                  <a:spcPts val="0"/>
                </a:spcBef>
                <a:defRPr sz="2500">
                  <a:latin typeface="Graphik-Medium"/>
                  <a:ea typeface="Graphik-Medium"/>
                  <a:cs typeface="Graphik-Medium"/>
                  <a:sym typeface="Graphik Medium"/>
                </a:defRPr>
              </a:pPr>
              <a:r>
                <a:t>PRF</a:t>
              </a:r>
            </a:p>
          </p:txBody>
        </p:sp>
        <p:pic>
          <p:nvPicPr>
            <p:cNvPr id="935" name="CR… CRPRF" descr="CR… CRPRF"/>
            <p:cNvPicPr>
              <a:picLocks/>
            </p:cNvPicPr>
            <p:nvPr/>
          </p:nvPicPr>
          <p:blipFill>
            <a:blip r:embed="rId12">
              <a:alphaModFix amt="30000"/>
            </a:blip>
            <a:stretch>
              <a:fillRect/>
            </a:stretch>
          </p:blipFill>
          <p:spPr>
            <a:xfrm>
              <a:off x="0" y="0"/>
              <a:ext cx="1113097" cy="2346079"/>
            </a:xfrm>
            <a:prstGeom prst="rect">
              <a:avLst/>
            </a:prstGeom>
            <a:effectLst/>
          </p:spPr>
        </p:pic>
      </p:grpSp>
      <p:grpSp>
        <p:nvGrpSpPr>
          <p:cNvPr id="940" name="Config"/>
          <p:cNvGrpSpPr/>
          <p:nvPr/>
        </p:nvGrpSpPr>
        <p:grpSpPr>
          <a:xfrm>
            <a:off x="16163049" y="9337090"/>
            <a:ext cx="1827179" cy="715975"/>
            <a:chOff x="0" y="0"/>
            <a:chExt cx="1827178" cy="715974"/>
          </a:xfrm>
        </p:grpSpPr>
        <p:sp>
          <p:nvSpPr>
            <p:cNvPr id="939" name="Config"/>
            <p:cNvSpPr/>
            <p:nvPr/>
          </p:nvSpPr>
          <p:spPr>
            <a:xfrm>
              <a:off x="19050" y="19050"/>
              <a:ext cx="1789079" cy="67787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Config</a:t>
              </a:r>
            </a:p>
          </p:txBody>
        </p:sp>
        <p:pic>
          <p:nvPicPr>
            <p:cNvPr id="938" name="Config Config" descr="Config Config"/>
            <p:cNvPicPr>
              <a:picLocks/>
            </p:cNvPicPr>
            <p:nvPr/>
          </p:nvPicPr>
          <p:blipFill>
            <a:blip r:embed="rId13">
              <a:alphaModFix amt="30000"/>
            </a:blip>
            <a:stretch>
              <a:fillRect/>
            </a:stretch>
          </p:blipFill>
          <p:spPr>
            <a:xfrm>
              <a:off x="0" y="0"/>
              <a:ext cx="1827179" cy="715975"/>
            </a:xfrm>
            <a:prstGeom prst="rect">
              <a:avLst/>
            </a:prstGeom>
            <a:effectLst/>
          </p:spPr>
        </p:pic>
      </p:grpSp>
      <p:grpSp>
        <p:nvGrpSpPr>
          <p:cNvPr id="943" name="Main key"/>
          <p:cNvGrpSpPr/>
          <p:nvPr/>
        </p:nvGrpSpPr>
        <p:grpSpPr>
          <a:xfrm>
            <a:off x="16163049" y="10344307"/>
            <a:ext cx="1827179" cy="715975"/>
            <a:chOff x="0" y="0"/>
            <a:chExt cx="1827178" cy="715974"/>
          </a:xfrm>
        </p:grpSpPr>
        <p:sp>
          <p:nvSpPr>
            <p:cNvPr id="942" name="Main key"/>
            <p:cNvSpPr/>
            <p:nvPr/>
          </p:nvSpPr>
          <p:spPr>
            <a:xfrm>
              <a:off x="19050" y="19050"/>
              <a:ext cx="1789079" cy="67787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Main key</a:t>
              </a:r>
            </a:p>
          </p:txBody>
        </p:sp>
        <p:pic>
          <p:nvPicPr>
            <p:cNvPr id="941" name="Main key Main key" descr="Main key Main key"/>
            <p:cNvPicPr>
              <a:picLocks/>
            </p:cNvPicPr>
            <p:nvPr/>
          </p:nvPicPr>
          <p:blipFill>
            <a:blip r:embed="rId13">
              <a:alphaModFix amt="30000"/>
            </a:blip>
            <a:stretch>
              <a:fillRect/>
            </a:stretch>
          </p:blipFill>
          <p:spPr>
            <a:xfrm>
              <a:off x="0" y="0"/>
              <a:ext cx="1827179" cy="715975"/>
            </a:xfrm>
            <a:prstGeom prst="rect">
              <a:avLst/>
            </a:prstGeom>
            <a:effectLst/>
          </p:spPr>
        </p:pic>
      </p:grpSp>
      <p:grpSp>
        <p:nvGrpSpPr>
          <p:cNvPr id="946" name="Session ID"/>
          <p:cNvGrpSpPr/>
          <p:nvPr/>
        </p:nvGrpSpPr>
        <p:grpSpPr>
          <a:xfrm>
            <a:off x="16136794" y="11351015"/>
            <a:ext cx="1879688" cy="715975"/>
            <a:chOff x="0" y="0"/>
            <a:chExt cx="1879687" cy="715974"/>
          </a:xfrm>
        </p:grpSpPr>
        <p:sp>
          <p:nvSpPr>
            <p:cNvPr id="945" name="Session ID"/>
            <p:cNvSpPr/>
            <p:nvPr/>
          </p:nvSpPr>
          <p:spPr>
            <a:xfrm>
              <a:off x="19050" y="19050"/>
              <a:ext cx="1841588" cy="67787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Session ID</a:t>
              </a:r>
            </a:p>
          </p:txBody>
        </p:sp>
        <p:pic>
          <p:nvPicPr>
            <p:cNvPr id="944" name="Session ID Session ID" descr="Session ID Session ID"/>
            <p:cNvPicPr>
              <a:picLocks/>
            </p:cNvPicPr>
            <p:nvPr/>
          </p:nvPicPr>
          <p:blipFill>
            <a:blip r:embed="rId14">
              <a:alphaModFix amt="30000"/>
            </a:blip>
            <a:stretch>
              <a:fillRect/>
            </a:stretch>
          </p:blipFill>
          <p:spPr>
            <a:xfrm>
              <a:off x="0" y="0"/>
              <a:ext cx="1879688" cy="715975"/>
            </a:xfrm>
            <a:prstGeom prst="rect">
              <a:avLst/>
            </a:prstGeom>
            <a:effectLst/>
          </p:spPr>
        </p:pic>
      </p:grpSp>
      <p:grpSp>
        <p:nvGrpSpPr>
          <p:cNvPr id="949" name="Session key"/>
          <p:cNvGrpSpPr/>
          <p:nvPr/>
        </p:nvGrpSpPr>
        <p:grpSpPr>
          <a:xfrm>
            <a:off x="20585765" y="10344307"/>
            <a:ext cx="2123415" cy="715975"/>
            <a:chOff x="0" y="0"/>
            <a:chExt cx="2123414" cy="715974"/>
          </a:xfrm>
        </p:grpSpPr>
        <p:sp>
          <p:nvSpPr>
            <p:cNvPr id="948" name="Session key"/>
            <p:cNvSpPr/>
            <p:nvPr/>
          </p:nvSpPr>
          <p:spPr>
            <a:xfrm>
              <a:off x="19050" y="19050"/>
              <a:ext cx="2085315" cy="67787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Session key</a:t>
              </a:r>
            </a:p>
          </p:txBody>
        </p:sp>
        <p:pic>
          <p:nvPicPr>
            <p:cNvPr id="947" name="Session key Session key" descr="Session key Session key"/>
            <p:cNvPicPr>
              <a:picLocks/>
            </p:cNvPicPr>
            <p:nvPr/>
          </p:nvPicPr>
          <p:blipFill>
            <a:blip r:embed="rId15">
              <a:alphaModFix amt="30000"/>
            </a:blip>
            <a:stretch>
              <a:fillRect/>
            </a:stretch>
          </p:blipFill>
          <p:spPr>
            <a:xfrm>
              <a:off x="0" y="0"/>
              <a:ext cx="2123415" cy="715975"/>
            </a:xfrm>
            <a:prstGeom prst="rect">
              <a:avLst/>
            </a:prstGeom>
            <a:effectLst/>
          </p:spPr>
        </p:pic>
      </p:grpSp>
      <p:pic>
        <p:nvPicPr>
          <p:cNvPr id="964" name="Connection Line" descr="Connection Line"/>
          <p:cNvPicPr>
            <a:picLocks/>
          </p:cNvPicPr>
          <p:nvPr/>
        </p:nvPicPr>
        <p:blipFill>
          <a:blip r:embed="rId16"/>
          <a:stretch>
            <a:fillRect/>
          </a:stretch>
        </p:blipFill>
        <p:spPr>
          <a:xfrm>
            <a:off x="19832409" y="10578837"/>
            <a:ext cx="778757" cy="246564"/>
          </a:xfrm>
          <a:prstGeom prst="rect">
            <a:avLst/>
          </a:prstGeom>
        </p:spPr>
      </p:pic>
      <p:pic>
        <p:nvPicPr>
          <p:cNvPr id="966" name="Connection Line" descr="Connection Line"/>
          <p:cNvPicPr>
            <a:picLocks/>
          </p:cNvPicPr>
          <p:nvPr/>
        </p:nvPicPr>
        <p:blipFill>
          <a:blip r:embed="rId17">
            <a:alphaModFix amt="30000"/>
          </a:blip>
          <a:stretch>
            <a:fillRect/>
          </a:stretch>
        </p:blipFill>
        <p:spPr>
          <a:xfrm>
            <a:off x="17964861" y="9742240"/>
            <a:ext cx="805115" cy="429605"/>
          </a:xfrm>
          <a:prstGeom prst="rect">
            <a:avLst/>
          </a:prstGeom>
        </p:spPr>
      </p:pic>
      <p:pic>
        <p:nvPicPr>
          <p:cNvPr id="968" name="Connection Line" descr="Connection Line"/>
          <p:cNvPicPr>
            <a:picLocks/>
          </p:cNvPicPr>
          <p:nvPr/>
        </p:nvPicPr>
        <p:blipFill>
          <a:blip r:embed="rId18">
            <a:alphaModFix amt="30000"/>
          </a:blip>
          <a:stretch>
            <a:fillRect/>
          </a:stretch>
        </p:blipFill>
        <p:spPr>
          <a:xfrm>
            <a:off x="17964861" y="10578837"/>
            <a:ext cx="805115" cy="246564"/>
          </a:xfrm>
          <a:prstGeom prst="rect">
            <a:avLst/>
          </a:prstGeom>
        </p:spPr>
      </p:pic>
      <p:pic>
        <p:nvPicPr>
          <p:cNvPr id="970" name="Connection Line" descr="Connection Line"/>
          <p:cNvPicPr>
            <a:picLocks/>
          </p:cNvPicPr>
          <p:nvPr/>
        </p:nvPicPr>
        <p:blipFill>
          <a:blip r:embed="rId19">
            <a:alphaModFix amt="30000"/>
          </a:blip>
          <a:stretch>
            <a:fillRect/>
          </a:stretch>
        </p:blipFill>
        <p:spPr>
          <a:xfrm>
            <a:off x="17990994" y="11434986"/>
            <a:ext cx="778982" cy="422882"/>
          </a:xfrm>
          <a:prstGeom prst="rect">
            <a:avLst/>
          </a:prstGeom>
        </p:spPr>
      </p:pic>
      <p:sp>
        <p:nvSpPr>
          <p:cNvPr id="954" name="Session key derived from configuration avoids misuse"/>
          <p:cNvSpPr/>
          <p:nvPr/>
        </p:nvSpPr>
        <p:spPr>
          <a:xfrm>
            <a:off x="17798902" y="7162800"/>
            <a:ext cx="5073798" cy="1790700"/>
          </a:xfrm>
          <a:prstGeom prst="roundRect">
            <a:avLst>
              <a:gd name="adj" fmla="val 10638"/>
            </a:avLst>
          </a:prstGeom>
          <a:solidFill>
            <a:schemeClr val="accent6">
              <a:lumMod val="50000"/>
            </a:schemeClr>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3000">
                <a:solidFill>
                  <a:srgbClr val="FFFFFF"/>
                </a:solidFill>
              </a:defRPr>
            </a:lvl1pPr>
          </a:lstStyle>
          <a:p>
            <a:r>
              <a:rPr dirty="0"/>
              <a:t>Session key derived from configuration avoids misuse</a:t>
            </a:r>
            <a:r>
              <a:rPr lang="en-US" sz="2700" dirty="0">
                <a:solidFill>
                  <a:schemeClr val="bg1">
                    <a:lumMod val="75000"/>
                  </a:schemeClr>
                </a:solidFill>
              </a:rPr>
              <a:t> </a:t>
            </a:r>
            <a:r>
              <a:rPr lang="en-US" sz="2700" dirty="0">
                <a:solidFill>
                  <a:schemeClr val="bg1">
                    <a:lumMod val="85000"/>
                  </a:schemeClr>
                </a:solidFill>
                <a:latin typeface="Graphik" panose="020B0503030202060203" pitchFamily="34" charset="77"/>
              </a:rPr>
              <a:t>[Tink]</a:t>
            </a:r>
          </a:p>
        </p:txBody>
      </p:sp>
      <p:graphicFrame>
        <p:nvGraphicFramePr>
          <p:cNvPr id="2" name="Table 2">
            <a:extLst>
              <a:ext uri="{FF2B5EF4-FFF2-40B4-BE49-F238E27FC236}">
                <a16:creationId xmlns:a16="http://schemas.microsoft.com/office/drawing/2014/main" id="{10C778CB-6B15-8D9A-D056-B37025E55EC9}"/>
              </a:ext>
            </a:extLst>
          </p:cNvPr>
          <p:cNvGraphicFramePr/>
          <p:nvPr>
            <p:extLst>
              <p:ext uri="{D42A27DB-BD31-4B8C-83A1-F6EECF244321}">
                <p14:modId xmlns:p14="http://schemas.microsoft.com/office/powerpoint/2010/main" val="1301600251"/>
              </p:ext>
            </p:extLst>
          </p:nvPr>
        </p:nvGraphicFramePr>
        <p:xfrm>
          <a:off x="1960492" y="8443625"/>
          <a:ext cx="4446568" cy="3124200"/>
        </p:xfrm>
        <a:graphic>
          <a:graphicData uri="http://schemas.openxmlformats.org/drawingml/2006/table">
            <a:tbl>
              <a:tblPr>
                <a:tableStyleId>{4C3C2611-4C71-4FC5-86AE-919BDF0F9419}</a:tableStyleId>
              </a:tblPr>
              <a:tblGrid>
                <a:gridCol w="3026139">
                  <a:extLst>
                    <a:ext uri="{9D8B030D-6E8A-4147-A177-3AD203B41FA5}">
                      <a16:colId xmlns:a16="http://schemas.microsoft.com/office/drawing/2014/main" val="20000"/>
                    </a:ext>
                  </a:extLst>
                </a:gridCol>
                <a:gridCol w="1420429">
                  <a:extLst>
                    <a:ext uri="{9D8B030D-6E8A-4147-A177-3AD203B41FA5}">
                      <a16:colId xmlns:a16="http://schemas.microsoft.com/office/drawing/2014/main" val="20001"/>
                    </a:ext>
                  </a:extLst>
                </a:gridCol>
              </a:tblGrid>
              <a:tr h="0">
                <a:tc>
                  <a:txBody>
                    <a:bodyPr/>
                    <a:lstStyle/>
                    <a:p>
                      <a:pPr algn="ctr" defTabSz="914400">
                        <a:defRPr sz="1800"/>
                      </a:pPr>
                      <a:r>
                        <a:rPr sz="2100">
                          <a:latin typeface="Graphik-Medium"/>
                          <a:ea typeface="Graphik-Medium"/>
                          <a:cs typeface="Graphik-Medium"/>
                        </a:rPr>
                        <a:t>config</a:t>
                      </a:r>
                    </a:p>
                  </a:txBody>
                  <a:tcPr marL="50800" marR="50800" marT="50800" marB="50800" anchor="ctr" horzOverflow="overflow">
                    <a:lnL w="12700">
                      <a:miter lim="400000"/>
                    </a:lnL>
                    <a:lnT w="12700">
                      <a:miter lim="400000"/>
                    </a:lnT>
                  </a:tcPr>
                </a:tc>
                <a:tc>
                  <a:txBody>
                    <a:bodyPr/>
                    <a:lstStyle/>
                    <a:p>
                      <a:pPr algn="ctr" defTabSz="914400">
                        <a:defRPr sz="2000">
                          <a:latin typeface="Graphik-Medium"/>
                          <a:ea typeface="Graphik-Medium"/>
                          <a:cs typeface="Graphik-Medium"/>
                        </a:defRPr>
                      </a:pPr>
                      <a:endParaRPr/>
                    </a:p>
                  </a:txBody>
                  <a:tcPr marL="50800" marR="50800" marT="50800" marB="50800" anchor="ctr" horzOverflow="overflow">
                    <a:lnR w="12700">
                      <a:miter lim="400000"/>
                    </a:lnR>
                    <a:lnT w="12700">
                      <a:miter lim="400000"/>
                    </a:lnT>
                  </a:tcPr>
                </a:tc>
                <a:extLst>
                  <a:ext uri="{0D108BD9-81ED-4DB2-BD59-A6C34878D82A}">
                    <a16:rowId xmlns:a16="http://schemas.microsoft.com/office/drawing/2014/main" val="10000"/>
                  </a:ext>
                </a:extLst>
              </a:tr>
              <a:tr h="0">
                <a:tc>
                  <a:txBody>
                    <a:bodyPr/>
                    <a:lstStyle/>
                    <a:p>
                      <a:pPr algn="l" defTabSz="914400">
                        <a:defRPr sz="1800"/>
                      </a:pPr>
                      <a:r>
                        <a:rPr sz="2100">
                          <a:sym typeface="Graphik"/>
                        </a:rPr>
                        <a:t>Misuse resistance</a:t>
                      </a:r>
                    </a:p>
                  </a:txBody>
                  <a:tcPr marL="50800" marR="50800" marT="50800" marB="50800" anchor="ctr" horzOverflow="overflow">
                    <a:lnL w="12700">
                      <a:miter lim="400000"/>
                    </a:lnL>
                    <a:lnB w="12700">
                      <a:miter lim="400000"/>
                    </a:lnB>
                  </a:tcPr>
                </a:tc>
                <a:tc>
                  <a:txBody>
                    <a:bodyPr/>
                    <a:lstStyle/>
                    <a:p>
                      <a:pPr algn="ctr" defTabSz="914400">
                        <a:defRPr sz="1800"/>
                      </a:pPr>
                      <a:r>
                        <a:rPr sz="2000">
                          <a:solidFill>
                            <a:schemeClr val="accent6"/>
                          </a:solidFill>
                          <a:latin typeface="Graphik-Medium"/>
                          <a:ea typeface="Graphik-Medium"/>
                          <a:cs typeface="Graphik-Medium"/>
                        </a:rPr>
                        <a:t>TRUE</a:t>
                      </a:r>
                    </a:p>
                  </a:txBody>
                  <a:tcPr marL="50800" marR="50800" marT="50800" marB="50800" anchor="ctr" horzOverflow="overflow">
                    <a:lnR w="12700">
                      <a:miter lim="400000"/>
                    </a:lnR>
                    <a:lnB w="12700">
                      <a:miter lim="400000"/>
                    </a:lnB>
                  </a:tcPr>
                </a:tc>
                <a:extLst>
                  <a:ext uri="{0D108BD9-81ED-4DB2-BD59-A6C34878D82A}">
                    <a16:rowId xmlns:a16="http://schemas.microsoft.com/office/drawing/2014/main" val="10001"/>
                  </a:ext>
                </a:extLst>
              </a:tr>
              <a:tr h="0">
                <a:tc>
                  <a:txBody>
                    <a:bodyPr/>
                    <a:lstStyle/>
                    <a:p>
                      <a:pPr algn="l" defTabSz="914400">
                        <a:defRPr sz="1800"/>
                      </a:pPr>
                      <a:r>
                        <a:rPr sz="2100">
                          <a:sym typeface="Graphik"/>
                        </a:rPr>
                        <a:t>Context commitment</a:t>
                      </a: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a:solidFill>
                            <a:srgbClr val="6DBC9C"/>
                          </a:solidFill>
                          <a:latin typeface="Graphik-Medium"/>
                          <a:ea typeface="Graphik-Medium"/>
                          <a:cs typeface="Graphik-Medium"/>
                        </a:rPr>
                        <a:t>TRUE</a:t>
                      </a: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2"/>
                  </a:ext>
                </a:extLst>
              </a:tr>
              <a:tr h="0">
                <a:tc>
                  <a:txBody>
                    <a:bodyPr/>
                    <a:lstStyle/>
                    <a:p>
                      <a:pPr algn="l" defTabSz="914400">
                        <a:defRPr sz="1800"/>
                      </a:pPr>
                      <a:r>
                        <a:rPr sz="2100">
                          <a:sym typeface="Graphik"/>
                        </a:rPr>
                        <a:t>Nonce hiding</a:t>
                      </a: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a:solidFill>
                            <a:srgbClr val="6DBC9C"/>
                          </a:solidFill>
                          <a:latin typeface="Graphik-Medium"/>
                          <a:ea typeface="Graphik-Medium"/>
                          <a:cs typeface="Graphik-Medium"/>
                        </a:rPr>
                        <a:t>TRUE</a:t>
                      </a:r>
                      <a:endParaRPr lang="en-US" sz="2000">
                        <a:solidFill>
                          <a:srgbClr val="6DBC9C"/>
                        </a:solidFill>
                        <a:latin typeface="Graphik-Medium"/>
                        <a:ea typeface="Graphik-Medium"/>
                        <a:cs typeface="Graphik-Medium"/>
                      </a:endParaRP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3"/>
                  </a:ext>
                </a:extLst>
              </a:tr>
              <a:tr h="0">
                <a:tc>
                  <a:txBody>
                    <a:bodyPr/>
                    <a:lstStyle/>
                    <a:p>
                      <a:pPr algn="l" defTabSz="914400">
                        <a:defRPr sz="1800"/>
                      </a:pPr>
                      <a:r>
                        <a:rPr sz="2100">
                          <a:sym typeface="Graphik"/>
                        </a:rPr>
                        <a:t>AES-NI support</a:t>
                      </a:r>
                      <a:endParaRPr lang="en-US" sz="2100">
                        <a:sym typeface="Graphik"/>
                      </a:endParaRP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a:solidFill>
                            <a:srgbClr val="D55A56"/>
                          </a:solidFill>
                          <a:latin typeface="Graphik-Medium"/>
                          <a:ea typeface="Graphik-Medium"/>
                          <a:cs typeface="Graphik-Medium"/>
                        </a:rPr>
                        <a:t>FALSE</a:t>
                      </a: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4"/>
                  </a:ext>
                </a:extLst>
              </a:tr>
              <a:tr h="0">
                <a:tc>
                  <a:txBody>
                    <a:bodyPr/>
                    <a:lstStyle/>
                    <a:p>
                      <a:pPr algn="ctr" defTabSz="914400">
                        <a:defRPr sz="1800"/>
                      </a:pPr>
                      <a:r>
                        <a:rPr sz="2000" b="1">
                          <a:sym typeface="Graphik"/>
                        </a:rPr>
                        <a:t>.
.
.</a:t>
                      </a: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b="1">
                          <a:sym typeface="Graphik"/>
                        </a:rPr>
                        <a:t>.
.
.</a:t>
                      </a: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54"/>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903"/>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940"/>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943"/>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946"/>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937"/>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949"/>
                                        </p:tgtEl>
                                        <p:attrNameLst>
                                          <p:attrName>style.visibility</p:attrName>
                                        </p:attrNameLst>
                                      </p:cBhvr>
                                      <p:to>
                                        <p:strVal val="visible"/>
                                      </p:to>
                                    </p:set>
                                  </p:childTnLst>
                                </p:cTn>
                              </p:par>
                              <p:par>
                                <p:cTn id="19" presetID="1" presetClass="entr" presetSubtype="0" fill="hold" grpId="0" nodeType="withEffect">
                                  <p:stCondLst>
                                    <p:cond delay="0"/>
                                  </p:stCondLst>
                                  <p:iterate>
                                    <p:tmAbs val="0"/>
                                  </p:iterate>
                                  <p:childTnLst>
                                    <p:set>
                                      <p:cBhvr>
                                        <p:cTn id="20" fill="hold"/>
                                        <p:tgtEl>
                                          <p:spTgt spid="966"/>
                                        </p:tgtEl>
                                        <p:attrNameLst>
                                          <p:attrName>style.visibility</p:attrName>
                                        </p:attrNameLst>
                                      </p:cBhvr>
                                      <p:to>
                                        <p:strVal val="visible"/>
                                      </p:to>
                                    </p:set>
                                  </p:childTnLst>
                                </p:cTn>
                              </p:par>
                              <p:par>
                                <p:cTn id="21" presetID="1" presetClass="entr" presetSubtype="0" fill="hold" grpId="0" nodeType="withEffect">
                                  <p:stCondLst>
                                    <p:cond delay="0"/>
                                  </p:stCondLst>
                                  <p:iterate>
                                    <p:tmAbs val="0"/>
                                  </p:iterate>
                                  <p:childTnLst>
                                    <p:set>
                                      <p:cBhvr>
                                        <p:cTn id="22" fill="hold"/>
                                        <p:tgtEl>
                                          <p:spTgt spid="968"/>
                                        </p:tgtEl>
                                        <p:attrNameLst>
                                          <p:attrName>style.visibility</p:attrName>
                                        </p:attrNameLst>
                                      </p:cBhvr>
                                      <p:to>
                                        <p:strVal val="visible"/>
                                      </p:to>
                                    </p:set>
                                  </p:childTnLst>
                                </p:cTn>
                              </p:par>
                              <p:par>
                                <p:cTn id="23" presetID="1" presetClass="entr" presetSubtype="0" fill="hold" grpId="0" nodeType="withEffect">
                                  <p:stCondLst>
                                    <p:cond delay="0"/>
                                  </p:stCondLst>
                                  <p:iterate>
                                    <p:tmAbs val="0"/>
                                  </p:iterate>
                                  <p:childTnLst>
                                    <p:set>
                                      <p:cBhvr>
                                        <p:cTn id="24" fill="hold"/>
                                        <p:tgtEl>
                                          <p:spTgt spid="970"/>
                                        </p:tgtEl>
                                        <p:attrNameLst>
                                          <p:attrName>style.visibility</p:attrName>
                                        </p:attrNameLst>
                                      </p:cBhvr>
                                      <p:to>
                                        <p:strVal val="visible"/>
                                      </p:to>
                                    </p:set>
                                  </p:childTnLst>
                                </p:cTn>
                              </p:par>
                              <p:par>
                                <p:cTn id="25" presetID="1" presetClass="entr" presetSubtype="0" fill="hold" grpId="0" nodeType="withEffect">
                                  <p:stCondLst>
                                    <p:cond delay="0"/>
                                  </p:stCondLst>
                                  <p:iterate>
                                    <p:tmAbs val="0"/>
                                  </p:iterate>
                                  <p:childTnLst>
                                    <p:set>
                                      <p:cBhvr>
                                        <p:cTn id="26" fill="hold"/>
                                        <p:tgtEl>
                                          <p:spTgt spid="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 grpId="0" animBg="1" advAuto="0"/>
      <p:bldP spid="937" grpId="0" animBg="1" advAuto="0"/>
      <p:bldP spid="940" grpId="0" animBg="1" advAuto="0"/>
      <p:bldP spid="943" grpId="0" animBg="1" advAuto="0"/>
      <p:bldP spid="946" grpId="0" animBg="1" advAuto="0"/>
      <p:bldP spid="949" grpId="0" animBg="1" advAuto="0"/>
      <p:bldP spid="964" grpId="0" animBg="1" advAuto="0"/>
      <p:bldP spid="966" grpId="0" animBg="1" advAuto="0"/>
      <p:bldP spid="968" grpId="0" animBg="1" advAuto="0"/>
      <p:bldP spid="970" grpId="0" animBg="1" advAuto="0"/>
      <p:bldP spid="954"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Rounded Rectangle"/>
          <p:cNvSpPr/>
          <p:nvPr/>
        </p:nvSpPr>
        <p:spPr>
          <a:xfrm>
            <a:off x="11569700" y="4851400"/>
            <a:ext cx="4800600" cy="4114800"/>
          </a:xfrm>
          <a:prstGeom prst="roundRect">
            <a:avLst>
              <a:gd name="adj" fmla="val 4630"/>
            </a:avLst>
          </a:prstGeom>
          <a:solidFill>
            <a:schemeClr val="accent6">
              <a:lumMod val="20000"/>
              <a:lumOff val="80000"/>
            </a:schemeClr>
          </a:solidFill>
          <a:ln w="38100">
            <a:solidFill>
              <a:srgbClr val="000000"/>
            </a:solidFill>
            <a:prstDash val="sysDot"/>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976" name="A new approach: Flexible AEAD"/>
          <p:cNvSpPr txBox="1">
            <a:spLocks noGrp="1"/>
          </p:cNvSpPr>
          <p:nvPr>
            <p:ph type="title"/>
          </p:nvPr>
        </p:nvSpPr>
        <p:spPr>
          <a:prstGeom prst="rect">
            <a:avLst/>
          </a:prstGeom>
        </p:spPr>
        <p:txBody>
          <a:bodyPr/>
          <a:lstStyle/>
          <a:p>
            <a:r>
              <a:t>A new approach: Flexible AEAD</a:t>
            </a:r>
          </a:p>
        </p:txBody>
      </p:sp>
      <p:sp>
        <p:nvSpPr>
          <p:cNvPr id="97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
        <p:nvSpPr>
          <p:cNvPr id="979" name="Line"/>
          <p:cNvSpPr/>
          <p:nvPr/>
        </p:nvSpPr>
        <p:spPr>
          <a:xfrm flipV="1">
            <a:off x="10182079" y="8985412"/>
            <a:ext cx="1" cy="1009343"/>
          </a:xfrm>
          <a:prstGeom prst="line">
            <a:avLst/>
          </a:prstGeom>
          <a:ln w="101600" cap="rnd">
            <a:solidFill>
              <a:srgbClr val="000000"/>
            </a:solidFill>
            <a:custDash>
              <a:ds d="100000" sp="200000"/>
            </a:custDash>
          </a:ln>
        </p:spPr>
        <p:txBody>
          <a:bodyPr lIns="50800" tIns="50800" rIns="50800" bIns="50800" anchor="ctr"/>
          <a:lstStyle/>
          <a:p>
            <a:endParaRPr/>
          </a:p>
        </p:txBody>
      </p:sp>
      <p:grpSp>
        <p:nvGrpSpPr>
          <p:cNvPr id="982" name="Application"/>
          <p:cNvGrpSpPr/>
          <p:nvPr/>
        </p:nvGrpSpPr>
        <p:grpSpPr>
          <a:xfrm>
            <a:off x="3623035" y="6461818"/>
            <a:ext cx="2262114" cy="938663"/>
            <a:chOff x="0" y="0"/>
            <a:chExt cx="2262112" cy="938661"/>
          </a:xfrm>
        </p:grpSpPr>
        <p:sp>
          <p:nvSpPr>
            <p:cNvPr id="981" name="Application"/>
            <p:cNvSpPr/>
            <p:nvPr/>
          </p:nvSpPr>
          <p:spPr>
            <a:xfrm>
              <a:off x="38100" y="38100"/>
              <a:ext cx="2185912" cy="862461"/>
            </a:xfrm>
            <a:prstGeom prst="rect">
              <a:avLst/>
            </a:prstGeom>
            <a:solidFill>
              <a:srgbClr val="FFFFFF">
                <a:alpha val="30000"/>
              </a:srgbClr>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Application</a:t>
              </a:r>
            </a:p>
          </p:txBody>
        </p:sp>
        <p:pic>
          <p:nvPicPr>
            <p:cNvPr id="980" name="Application Application" descr="Application Application"/>
            <p:cNvPicPr>
              <a:picLocks/>
            </p:cNvPicPr>
            <p:nvPr/>
          </p:nvPicPr>
          <p:blipFill>
            <a:blip r:embed="rId3"/>
            <a:stretch>
              <a:fillRect/>
            </a:stretch>
          </p:blipFill>
          <p:spPr>
            <a:xfrm>
              <a:off x="0" y="0"/>
              <a:ext cx="2262112" cy="938661"/>
            </a:xfrm>
            <a:prstGeom prst="rect">
              <a:avLst/>
            </a:prstGeom>
            <a:effectLst/>
          </p:spPr>
        </p:pic>
      </p:grpSp>
      <p:grpSp>
        <p:nvGrpSpPr>
          <p:cNvPr id="985" name="Flex AEAD"/>
          <p:cNvGrpSpPr/>
          <p:nvPr/>
        </p:nvGrpSpPr>
        <p:grpSpPr>
          <a:xfrm>
            <a:off x="7314176" y="5036758"/>
            <a:ext cx="1295001" cy="3769486"/>
            <a:chOff x="0" y="0"/>
            <a:chExt cx="1294999" cy="3769485"/>
          </a:xfrm>
        </p:grpSpPr>
        <p:sp>
          <p:nvSpPr>
            <p:cNvPr id="984" name="Flex AEAD"/>
            <p:cNvSpPr/>
            <p:nvPr/>
          </p:nvSpPr>
          <p:spPr>
            <a:xfrm>
              <a:off x="38100" y="38100"/>
              <a:ext cx="1218799" cy="369328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Flex AEAD</a:t>
              </a:r>
            </a:p>
          </p:txBody>
        </p:sp>
        <p:pic>
          <p:nvPicPr>
            <p:cNvPr id="983" name="Flex AEAD Flex AEAD" descr="Flex AEAD Flex AEAD"/>
            <p:cNvPicPr>
              <a:picLocks/>
            </p:cNvPicPr>
            <p:nvPr/>
          </p:nvPicPr>
          <p:blipFill>
            <a:blip r:embed="rId4"/>
            <a:stretch>
              <a:fillRect/>
            </a:stretch>
          </p:blipFill>
          <p:spPr>
            <a:xfrm>
              <a:off x="0" y="0"/>
              <a:ext cx="1294999" cy="3769485"/>
            </a:xfrm>
            <a:prstGeom prst="rect">
              <a:avLst/>
            </a:prstGeom>
            <a:effectLst/>
          </p:spPr>
        </p:pic>
      </p:grpSp>
      <p:grpSp>
        <p:nvGrpSpPr>
          <p:cNvPr id="988" name="GCH"/>
          <p:cNvGrpSpPr/>
          <p:nvPr/>
        </p:nvGrpSpPr>
        <p:grpSpPr>
          <a:xfrm>
            <a:off x="9339703" y="3704033"/>
            <a:ext cx="1684753" cy="938662"/>
            <a:chOff x="-1" y="0"/>
            <a:chExt cx="1684752" cy="938661"/>
          </a:xfrm>
        </p:grpSpPr>
        <p:sp>
          <p:nvSpPr>
            <p:cNvPr id="987" name="G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GCH</a:t>
              </a:r>
            </a:p>
          </p:txBody>
        </p:sp>
        <p:pic>
          <p:nvPicPr>
            <p:cNvPr id="986" name="GCH GCH" descr="GCH GCH"/>
            <p:cNvPicPr>
              <a:picLocks/>
            </p:cNvPicPr>
            <p:nvPr/>
          </p:nvPicPr>
          <p:blipFill>
            <a:blip r:embed="rId5"/>
            <a:stretch>
              <a:fillRect/>
            </a:stretch>
          </p:blipFill>
          <p:spPr>
            <a:xfrm>
              <a:off x="-1" y="0"/>
              <a:ext cx="1684752" cy="938661"/>
            </a:xfrm>
            <a:prstGeom prst="rect">
              <a:avLst/>
            </a:prstGeom>
            <a:effectLst/>
          </p:spPr>
        </p:pic>
      </p:grpSp>
      <p:grpSp>
        <p:nvGrpSpPr>
          <p:cNvPr id="991" name="OCH"/>
          <p:cNvGrpSpPr/>
          <p:nvPr/>
        </p:nvGrpSpPr>
        <p:grpSpPr>
          <a:xfrm>
            <a:off x="9339703" y="5022995"/>
            <a:ext cx="1684753" cy="938662"/>
            <a:chOff x="-1" y="0"/>
            <a:chExt cx="1684752" cy="938661"/>
          </a:xfrm>
        </p:grpSpPr>
        <p:sp>
          <p:nvSpPr>
            <p:cNvPr id="990" name="O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OCH</a:t>
              </a:r>
            </a:p>
          </p:txBody>
        </p:sp>
        <p:pic>
          <p:nvPicPr>
            <p:cNvPr id="989" name="OCH OCH" descr="OCH OCH"/>
            <p:cNvPicPr>
              <a:picLocks/>
            </p:cNvPicPr>
            <p:nvPr/>
          </p:nvPicPr>
          <p:blipFill>
            <a:blip r:embed="rId5"/>
            <a:stretch>
              <a:fillRect/>
            </a:stretch>
          </p:blipFill>
          <p:spPr>
            <a:xfrm>
              <a:off x="-1" y="0"/>
              <a:ext cx="1684752" cy="938661"/>
            </a:xfrm>
            <a:prstGeom prst="rect">
              <a:avLst/>
            </a:prstGeom>
            <a:effectLst/>
          </p:spPr>
        </p:pic>
      </p:grpSp>
      <p:grpSp>
        <p:nvGrpSpPr>
          <p:cNvPr id="994" name="CIV"/>
          <p:cNvGrpSpPr/>
          <p:nvPr/>
        </p:nvGrpSpPr>
        <p:grpSpPr>
          <a:xfrm>
            <a:off x="9339703" y="6360218"/>
            <a:ext cx="1684753" cy="938663"/>
            <a:chOff x="-1" y="0"/>
            <a:chExt cx="1684752" cy="938661"/>
          </a:xfrm>
        </p:grpSpPr>
        <p:sp>
          <p:nvSpPr>
            <p:cNvPr id="993" name="CIV"/>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CIV</a:t>
              </a:r>
            </a:p>
          </p:txBody>
        </p:sp>
        <p:pic>
          <p:nvPicPr>
            <p:cNvPr id="992" name="CIV CIV" descr="CIV CIV"/>
            <p:cNvPicPr>
              <a:picLocks/>
            </p:cNvPicPr>
            <p:nvPr/>
          </p:nvPicPr>
          <p:blipFill>
            <a:blip r:embed="rId6"/>
            <a:stretch>
              <a:fillRect/>
            </a:stretch>
          </p:blipFill>
          <p:spPr>
            <a:xfrm>
              <a:off x="-1" y="0"/>
              <a:ext cx="1684752" cy="938661"/>
            </a:xfrm>
            <a:prstGeom prst="rect">
              <a:avLst/>
            </a:prstGeom>
            <a:effectLst/>
          </p:spPr>
        </p:pic>
      </p:grpSp>
      <p:grpSp>
        <p:nvGrpSpPr>
          <p:cNvPr id="997" name="HCTR3"/>
          <p:cNvGrpSpPr/>
          <p:nvPr/>
        </p:nvGrpSpPr>
        <p:grpSpPr>
          <a:xfrm>
            <a:off x="9339703" y="7807122"/>
            <a:ext cx="1684753" cy="938662"/>
            <a:chOff x="-1" y="0"/>
            <a:chExt cx="1684752" cy="938661"/>
          </a:xfrm>
        </p:grpSpPr>
        <p:sp>
          <p:nvSpPr>
            <p:cNvPr id="996" name="HCTR3"/>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HCTR3</a:t>
              </a:r>
            </a:p>
          </p:txBody>
        </p:sp>
        <p:pic>
          <p:nvPicPr>
            <p:cNvPr id="995" name="HCTR3 HCTR3" descr="HCTR3 HCTR3"/>
            <p:cNvPicPr>
              <a:picLocks/>
            </p:cNvPicPr>
            <p:nvPr/>
          </p:nvPicPr>
          <p:blipFill>
            <a:blip r:embed="rId7"/>
            <a:stretch>
              <a:fillRect/>
            </a:stretch>
          </p:blipFill>
          <p:spPr>
            <a:xfrm>
              <a:off x="-1" y="0"/>
              <a:ext cx="1684752" cy="938661"/>
            </a:xfrm>
            <a:prstGeom prst="rect">
              <a:avLst/>
            </a:prstGeom>
            <a:effectLst/>
          </p:spPr>
        </p:pic>
      </p:grpSp>
      <p:grpSp>
        <p:nvGrpSpPr>
          <p:cNvPr id="1000" name="Cipher"/>
          <p:cNvGrpSpPr/>
          <p:nvPr/>
        </p:nvGrpSpPr>
        <p:grpSpPr>
          <a:xfrm>
            <a:off x="11754982" y="5022995"/>
            <a:ext cx="1684753" cy="938662"/>
            <a:chOff x="-1" y="0"/>
            <a:chExt cx="1684752" cy="938661"/>
          </a:xfrm>
        </p:grpSpPr>
        <p:sp>
          <p:nvSpPr>
            <p:cNvPr id="999" name="Cipher"/>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Cipher</a:t>
              </a:r>
            </a:p>
          </p:txBody>
        </p:sp>
        <p:pic>
          <p:nvPicPr>
            <p:cNvPr id="998" name="Cipher Cipher" descr="Cipher Cipher"/>
            <p:cNvPicPr>
              <a:picLocks/>
            </p:cNvPicPr>
            <p:nvPr/>
          </p:nvPicPr>
          <p:blipFill>
            <a:blip r:embed="rId8"/>
            <a:stretch>
              <a:fillRect/>
            </a:stretch>
          </p:blipFill>
          <p:spPr>
            <a:xfrm>
              <a:off x="-1" y="0"/>
              <a:ext cx="1684752" cy="938661"/>
            </a:xfrm>
            <a:prstGeom prst="rect">
              <a:avLst/>
            </a:prstGeom>
            <a:effectLst/>
          </p:spPr>
        </p:pic>
      </p:grpSp>
      <p:grpSp>
        <p:nvGrpSpPr>
          <p:cNvPr id="1003" name="CR-PRF"/>
          <p:cNvGrpSpPr/>
          <p:nvPr/>
        </p:nvGrpSpPr>
        <p:grpSpPr>
          <a:xfrm>
            <a:off x="11754982" y="6360218"/>
            <a:ext cx="1684753" cy="938663"/>
            <a:chOff x="-1" y="0"/>
            <a:chExt cx="1684752" cy="938661"/>
          </a:xfrm>
        </p:grpSpPr>
        <p:sp>
          <p:nvSpPr>
            <p:cNvPr id="1002" name="CR-PRF"/>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CR-PRF</a:t>
              </a:r>
            </a:p>
          </p:txBody>
        </p:sp>
        <p:pic>
          <p:nvPicPr>
            <p:cNvPr id="1001" name="CR-PRF CR-PRF" descr="CR-PRF CR-PRF"/>
            <p:cNvPicPr>
              <a:picLocks/>
            </p:cNvPicPr>
            <p:nvPr/>
          </p:nvPicPr>
          <p:blipFill>
            <a:blip r:embed="rId8"/>
            <a:stretch>
              <a:fillRect/>
            </a:stretch>
          </p:blipFill>
          <p:spPr>
            <a:xfrm>
              <a:off x="-1" y="0"/>
              <a:ext cx="1684752" cy="938661"/>
            </a:xfrm>
            <a:prstGeom prst="rect">
              <a:avLst/>
            </a:prstGeom>
            <a:effectLst/>
          </p:spPr>
        </p:pic>
      </p:grpSp>
      <p:grpSp>
        <p:nvGrpSpPr>
          <p:cNvPr id="1006" name="Universal…"/>
          <p:cNvGrpSpPr/>
          <p:nvPr/>
        </p:nvGrpSpPr>
        <p:grpSpPr>
          <a:xfrm>
            <a:off x="11754982" y="7807122"/>
            <a:ext cx="1684753" cy="938662"/>
            <a:chOff x="-1" y="0"/>
            <a:chExt cx="1684752" cy="938661"/>
          </a:xfrm>
        </p:grpSpPr>
        <p:sp>
          <p:nvSpPr>
            <p:cNvPr id="1005" name="Universal…"/>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defTabSz="457200">
                <a:spcBef>
                  <a:spcPts val="0"/>
                </a:spcBef>
                <a:defRPr sz="2000">
                  <a:latin typeface="Graphik-Medium"/>
                  <a:ea typeface="Graphik-Medium"/>
                  <a:cs typeface="Graphik-Medium"/>
                  <a:sym typeface="Graphik Medium"/>
                </a:defRPr>
              </a:pPr>
              <a:r>
                <a:t>Universal</a:t>
              </a:r>
            </a:p>
            <a:p>
              <a:pPr algn="ctr" defTabSz="457200">
                <a:spcBef>
                  <a:spcPts val="0"/>
                </a:spcBef>
                <a:defRPr sz="2000">
                  <a:latin typeface="Graphik-Medium"/>
                  <a:ea typeface="Graphik-Medium"/>
                  <a:cs typeface="Graphik-Medium"/>
                  <a:sym typeface="Graphik Medium"/>
                </a:defRPr>
              </a:pPr>
              <a:r>
                <a:t>Hash</a:t>
              </a:r>
            </a:p>
          </p:txBody>
        </p:sp>
        <p:pic>
          <p:nvPicPr>
            <p:cNvPr id="1004" name="Universal… UniversalHash" descr="Universal… UniversalHash"/>
            <p:cNvPicPr>
              <a:picLocks/>
            </p:cNvPicPr>
            <p:nvPr/>
          </p:nvPicPr>
          <p:blipFill>
            <a:blip r:embed="rId8"/>
            <a:stretch>
              <a:fillRect/>
            </a:stretch>
          </p:blipFill>
          <p:spPr>
            <a:xfrm>
              <a:off x="-1" y="0"/>
              <a:ext cx="1684752" cy="938661"/>
            </a:xfrm>
            <a:prstGeom prst="rect">
              <a:avLst/>
            </a:prstGeom>
            <a:effectLst/>
          </p:spPr>
        </p:pic>
      </p:grpSp>
      <p:grpSp>
        <p:nvGrpSpPr>
          <p:cNvPr id="1009" name="Permutation"/>
          <p:cNvGrpSpPr/>
          <p:nvPr/>
        </p:nvGrpSpPr>
        <p:grpSpPr>
          <a:xfrm>
            <a:off x="14170263" y="6381114"/>
            <a:ext cx="1917789" cy="938662"/>
            <a:chOff x="0" y="0"/>
            <a:chExt cx="1917788" cy="938661"/>
          </a:xfrm>
        </p:grpSpPr>
        <p:sp>
          <p:nvSpPr>
            <p:cNvPr id="1008" name="Permutation"/>
            <p:cNvSpPr/>
            <p:nvPr/>
          </p:nvSpPr>
          <p:spPr>
            <a:xfrm>
              <a:off x="38100" y="38100"/>
              <a:ext cx="1841588"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000">
                  <a:latin typeface="Graphik-Medium"/>
                  <a:ea typeface="Graphik-Medium"/>
                  <a:cs typeface="Graphik-Medium"/>
                  <a:sym typeface="Graphik Medium"/>
                </a:defRPr>
              </a:lvl1pPr>
            </a:lstStyle>
            <a:p>
              <a:r>
                <a:t>Permutation</a:t>
              </a:r>
            </a:p>
          </p:txBody>
        </p:sp>
        <p:pic>
          <p:nvPicPr>
            <p:cNvPr id="1007" name="Permutation Permutation" descr="Permutation Permutation"/>
            <p:cNvPicPr>
              <a:picLocks/>
            </p:cNvPicPr>
            <p:nvPr/>
          </p:nvPicPr>
          <p:blipFill>
            <a:blip r:embed="rId9"/>
            <a:stretch>
              <a:fillRect/>
            </a:stretch>
          </p:blipFill>
          <p:spPr>
            <a:xfrm>
              <a:off x="0" y="0"/>
              <a:ext cx="1917788" cy="938661"/>
            </a:xfrm>
            <a:prstGeom prst="rect">
              <a:avLst/>
            </a:prstGeom>
            <a:effectLst/>
          </p:spPr>
        </p:pic>
      </p:grpSp>
      <p:grpSp>
        <p:nvGrpSpPr>
          <p:cNvPr id="1012" name="Finite Field"/>
          <p:cNvGrpSpPr/>
          <p:nvPr/>
        </p:nvGrpSpPr>
        <p:grpSpPr>
          <a:xfrm>
            <a:off x="14170263" y="7807122"/>
            <a:ext cx="1917789" cy="938662"/>
            <a:chOff x="0" y="0"/>
            <a:chExt cx="1917788" cy="938661"/>
          </a:xfrm>
        </p:grpSpPr>
        <p:sp>
          <p:nvSpPr>
            <p:cNvPr id="1011" name="Finite Field"/>
            <p:cNvSpPr/>
            <p:nvPr/>
          </p:nvSpPr>
          <p:spPr>
            <a:xfrm>
              <a:off x="38100" y="38100"/>
              <a:ext cx="1841588"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000">
                  <a:latin typeface="Graphik-Medium"/>
                  <a:ea typeface="Graphik-Medium"/>
                  <a:cs typeface="Graphik-Medium"/>
                  <a:sym typeface="Graphik Medium"/>
                </a:defRPr>
              </a:lvl1pPr>
            </a:lstStyle>
            <a:p>
              <a:r>
                <a:t>Finite Field</a:t>
              </a:r>
            </a:p>
          </p:txBody>
        </p:sp>
        <p:pic>
          <p:nvPicPr>
            <p:cNvPr id="1010" name="Finite Field Finite Field" descr="Finite Field Finite Field"/>
            <p:cNvPicPr>
              <a:picLocks/>
            </p:cNvPicPr>
            <p:nvPr/>
          </p:nvPicPr>
          <p:blipFill>
            <a:blip r:embed="rId9"/>
            <a:stretch>
              <a:fillRect/>
            </a:stretch>
          </p:blipFill>
          <p:spPr>
            <a:xfrm>
              <a:off x="0" y="0"/>
              <a:ext cx="1917788" cy="938661"/>
            </a:xfrm>
            <a:prstGeom prst="rect">
              <a:avLst/>
            </a:prstGeom>
            <a:effectLst/>
          </p:spPr>
        </p:pic>
      </p:grpSp>
      <p:pic>
        <p:nvPicPr>
          <p:cNvPr id="1051" name="Connection Line" descr="Connection Line"/>
          <p:cNvPicPr>
            <a:picLocks/>
          </p:cNvPicPr>
          <p:nvPr/>
        </p:nvPicPr>
        <p:blipFill>
          <a:blip r:embed="rId10"/>
          <a:stretch>
            <a:fillRect/>
          </a:stretch>
        </p:blipFill>
        <p:spPr>
          <a:xfrm>
            <a:off x="13414317" y="6717608"/>
            <a:ext cx="781347" cy="246616"/>
          </a:xfrm>
          <a:prstGeom prst="rect">
            <a:avLst/>
          </a:prstGeom>
        </p:spPr>
      </p:pic>
      <p:pic>
        <p:nvPicPr>
          <p:cNvPr id="1053" name="Connection Line" descr="Connection Line"/>
          <p:cNvPicPr>
            <a:picLocks/>
          </p:cNvPicPr>
          <p:nvPr/>
        </p:nvPicPr>
        <p:blipFill>
          <a:blip r:embed="rId11"/>
          <a:stretch>
            <a:fillRect/>
          </a:stretch>
        </p:blipFill>
        <p:spPr>
          <a:xfrm>
            <a:off x="13414317" y="5918787"/>
            <a:ext cx="865318" cy="490633"/>
          </a:xfrm>
          <a:prstGeom prst="rect">
            <a:avLst/>
          </a:prstGeom>
        </p:spPr>
      </p:pic>
      <p:pic>
        <p:nvPicPr>
          <p:cNvPr id="1055" name="Connection Line" descr="Connection Line"/>
          <p:cNvPicPr>
            <a:picLocks/>
          </p:cNvPicPr>
          <p:nvPr/>
        </p:nvPicPr>
        <p:blipFill>
          <a:blip r:embed="rId12"/>
          <a:stretch>
            <a:fillRect/>
          </a:stretch>
        </p:blipFill>
        <p:spPr>
          <a:xfrm>
            <a:off x="13414317" y="8152995"/>
            <a:ext cx="781347" cy="246565"/>
          </a:xfrm>
          <a:prstGeom prst="rect">
            <a:avLst/>
          </a:prstGeom>
        </p:spPr>
      </p:pic>
      <p:pic>
        <p:nvPicPr>
          <p:cNvPr id="1057" name="Connection Line" descr="Connection Line"/>
          <p:cNvPicPr>
            <a:picLocks/>
          </p:cNvPicPr>
          <p:nvPr/>
        </p:nvPicPr>
        <p:blipFill>
          <a:blip r:embed="rId13"/>
          <a:stretch>
            <a:fillRect/>
          </a:stretch>
        </p:blipFill>
        <p:spPr>
          <a:xfrm>
            <a:off x="8457760" y="4166143"/>
            <a:ext cx="907345" cy="896016"/>
          </a:xfrm>
          <a:prstGeom prst="rect">
            <a:avLst/>
          </a:prstGeom>
        </p:spPr>
      </p:pic>
      <p:pic>
        <p:nvPicPr>
          <p:cNvPr id="1059" name="Connection Line" descr="Connection Line"/>
          <p:cNvPicPr>
            <a:picLocks/>
          </p:cNvPicPr>
          <p:nvPr/>
        </p:nvPicPr>
        <p:blipFill>
          <a:blip r:embed="rId14"/>
          <a:stretch>
            <a:fillRect/>
          </a:stretch>
        </p:blipFill>
        <p:spPr>
          <a:xfrm>
            <a:off x="8583779" y="5087989"/>
            <a:ext cx="781326" cy="545057"/>
          </a:xfrm>
          <a:prstGeom prst="rect">
            <a:avLst/>
          </a:prstGeom>
        </p:spPr>
      </p:pic>
      <p:pic>
        <p:nvPicPr>
          <p:cNvPr id="1061" name="Connection Line" descr="Connection Line"/>
          <p:cNvPicPr>
            <a:picLocks/>
          </p:cNvPicPr>
          <p:nvPr/>
        </p:nvPicPr>
        <p:blipFill>
          <a:blip r:embed="rId15"/>
          <a:stretch>
            <a:fillRect/>
          </a:stretch>
        </p:blipFill>
        <p:spPr>
          <a:xfrm>
            <a:off x="8583779" y="6748446"/>
            <a:ext cx="781326" cy="246059"/>
          </a:xfrm>
          <a:prstGeom prst="rect">
            <a:avLst/>
          </a:prstGeom>
        </p:spPr>
      </p:pic>
      <p:pic>
        <p:nvPicPr>
          <p:cNvPr id="1063" name="Connection Line" descr="Connection Line"/>
          <p:cNvPicPr>
            <a:picLocks/>
          </p:cNvPicPr>
          <p:nvPr/>
        </p:nvPicPr>
        <p:blipFill>
          <a:blip r:embed="rId16"/>
          <a:stretch>
            <a:fillRect/>
          </a:stretch>
        </p:blipFill>
        <p:spPr>
          <a:xfrm>
            <a:off x="8583779" y="7945866"/>
            <a:ext cx="781326" cy="468509"/>
          </a:xfrm>
          <a:prstGeom prst="rect">
            <a:avLst/>
          </a:prstGeom>
        </p:spPr>
      </p:pic>
      <p:pic>
        <p:nvPicPr>
          <p:cNvPr id="1065" name="Connection Line" descr="Connection Line"/>
          <p:cNvPicPr>
            <a:picLocks/>
          </p:cNvPicPr>
          <p:nvPr/>
        </p:nvPicPr>
        <p:blipFill>
          <a:blip r:embed="rId17"/>
          <a:stretch>
            <a:fillRect/>
          </a:stretch>
        </p:blipFill>
        <p:spPr>
          <a:xfrm>
            <a:off x="10999038" y="6706091"/>
            <a:ext cx="781346" cy="246565"/>
          </a:xfrm>
          <a:prstGeom prst="rect">
            <a:avLst/>
          </a:prstGeom>
        </p:spPr>
      </p:pic>
      <p:pic>
        <p:nvPicPr>
          <p:cNvPr id="1067" name="Connection Line" descr="Connection Line"/>
          <p:cNvPicPr>
            <a:picLocks/>
          </p:cNvPicPr>
          <p:nvPr/>
        </p:nvPicPr>
        <p:blipFill>
          <a:blip r:embed="rId18"/>
          <a:stretch>
            <a:fillRect/>
          </a:stretch>
        </p:blipFill>
        <p:spPr>
          <a:xfrm>
            <a:off x="10940035" y="7273428"/>
            <a:ext cx="899283" cy="559095"/>
          </a:xfrm>
          <a:prstGeom prst="rect">
            <a:avLst/>
          </a:prstGeom>
        </p:spPr>
      </p:pic>
      <p:pic>
        <p:nvPicPr>
          <p:cNvPr id="1069" name="Connection Line" descr="Connection Line"/>
          <p:cNvPicPr>
            <a:picLocks/>
          </p:cNvPicPr>
          <p:nvPr/>
        </p:nvPicPr>
        <p:blipFill>
          <a:blip r:embed="rId19"/>
          <a:stretch>
            <a:fillRect/>
          </a:stretch>
        </p:blipFill>
        <p:spPr>
          <a:xfrm>
            <a:off x="10999038" y="4607968"/>
            <a:ext cx="781346" cy="451140"/>
          </a:xfrm>
          <a:prstGeom prst="rect">
            <a:avLst/>
          </a:prstGeom>
        </p:spPr>
      </p:pic>
      <p:pic>
        <p:nvPicPr>
          <p:cNvPr id="1071" name="Connection Line" descr="Connection Line"/>
          <p:cNvPicPr>
            <a:picLocks/>
          </p:cNvPicPr>
          <p:nvPr/>
        </p:nvPicPr>
        <p:blipFill>
          <a:blip r:embed="rId20"/>
          <a:stretch>
            <a:fillRect/>
          </a:stretch>
        </p:blipFill>
        <p:spPr>
          <a:xfrm>
            <a:off x="10583396" y="4617242"/>
            <a:ext cx="1612599" cy="1768377"/>
          </a:xfrm>
          <a:prstGeom prst="rect">
            <a:avLst/>
          </a:prstGeom>
        </p:spPr>
      </p:pic>
      <p:pic>
        <p:nvPicPr>
          <p:cNvPr id="1073" name="Connection Line" descr="Connection Line"/>
          <p:cNvPicPr>
            <a:picLocks/>
          </p:cNvPicPr>
          <p:nvPr/>
        </p:nvPicPr>
        <p:blipFill>
          <a:blip r:embed="rId21"/>
          <a:stretch>
            <a:fillRect/>
          </a:stretch>
        </p:blipFill>
        <p:spPr>
          <a:xfrm>
            <a:off x="10999038" y="5933299"/>
            <a:ext cx="781346" cy="455490"/>
          </a:xfrm>
          <a:prstGeom prst="rect">
            <a:avLst/>
          </a:prstGeom>
        </p:spPr>
      </p:pic>
      <p:pic>
        <p:nvPicPr>
          <p:cNvPr id="1075" name="Connection Line" descr="Connection Line"/>
          <p:cNvPicPr>
            <a:picLocks/>
          </p:cNvPicPr>
          <p:nvPr/>
        </p:nvPicPr>
        <p:blipFill>
          <a:blip r:embed="rId17"/>
          <a:stretch>
            <a:fillRect/>
          </a:stretch>
        </p:blipFill>
        <p:spPr>
          <a:xfrm>
            <a:off x="10999038" y="5368868"/>
            <a:ext cx="781346" cy="246565"/>
          </a:xfrm>
          <a:prstGeom prst="rect">
            <a:avLst/>
          </a:prstGeom>
        </p:spPr>
      </p:pic>
      <p:sp>
        <p:nvSpPr>
          <p:cNvPr id="1026" name="Line"/>
          <p:cNvSpPr/>
          <p:nvPr/>
        </p:nvSpPr>
        <p:spPr>
          <a:xfrm>
            <a:off x="5880938" y="6972300"/>
            <a:ext cx="1397059" cy="758"/>
          </a:xfrm>
          <a:prstGeom prst="line">
            <a:avLst/>
          </a:prstGeom>
          <a:ln w="50800">
            <a:solidFill>
              <a:srgbClr val="000000">
                <a:alpha val="30000"/>
              </a:srgbClr>
            </a:solidFill>
            <a:miter lim="400000"/>
            <a:tailEnd type="stealth"/>
          </a:ln>
        </p:spPr>
        <p:txBody>
          <a:bodyPr lIns="50800" tIns="50800" rIns="50800" bIns="50800" anchor="ctr"/>
          <a:lstStyle/>
          <a:p>
            <a:endParaRPr/>
          </a:p>
        </p:txBody>
      </p:sp>
      <p:sp>
        <p:nvSpPr>
          <p:cNvPr id="1027" name="Developers pick configuration of properties. Safe defaults"/>
          <p:cNvSpPr/>
          <p:nvPr/>
        </p:nvSpPr>
        <p:spPr>
          <a:xfrm>
            <a:off x="990600" y="3238500"/>
            <a:ext cx="5930900" cy="1778000"/>
          </a:xfrm>
          <a:prstGeom prst="roundRect">
            <a:avLst>
              <a:gd name="adj" fmla="val 10714"/>
            </a:avLst>
          </a:prstGeom>
          <a:solidFill>
            <a:schemeClr val="accent6">
              <a:lumMod val="50000"/>
              <a:alpha val="30000"/>
            </a:schemeClr>
          </a:solidFill>
          <a:ln w="63500">
            <a:solidFill>
              <a:srgbClr val="000000">
                <a:alpha val="30000"/>
              </a:srgb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3000">
                <a:solidFill>
                  <a:srgbClr val="FFFFFF"/>
                </a:solidFill>
              </a:defRPr>
            </a:lvl1pPr>
          </a:lstStyle>
          <a:p>
            <a:r>
              <a:t>Developers pick configuration of properties. Safe defaults</a:t>
            </a:r>
          </a:p>
        </p:txBody>
      </p:sp>
      <p:sp>
        <p:nvSpPr>
          <p:cNvPr id="1077" name="Connection Line"/>
          <p:cNvSpPr/>
          <p:nvPr/>
        </p:nvSpPr>
        <p:spPr>
          <a:xfrm>
            <a:off x="1905290" y="5367866"/>
            <a:ext cx="651644" cy="2861734"/>
          </a:xfrm>
          <a:custGeom>
            <a:avLst/>
            <a:gdLst/>
            <a:ahLst/>
            <a:cxnLst>
              <a:cxn ang="0">
                <a:pos x="wd2" y="hd2"/>
              </a:cxn>
              <a:cxn ang="5400000">
                <a:pos x="wd2" y="hd2"/>
              </a:cxn>
              <a:cxn ang="10800000">
                <a:pos x="wd2" y="hd2"/>
              </a:cxn>
              <a:cxn ang="16200000">
                <a:pos x="wd2" y="hd2"/>
              </a:cxn>
            </a:cxnLst>
            <a:rect l="0" t="0" r="r" b="b"/>
            <a:pathLst>
              <a:path w="16642" h="21600" extrusionOk="0">
                <a:moveTo>
                  <a:pt x="16642" y="21600"/>
                </a:moveTo>
                <a:cubicBezTo>
                  <a:pt x="-1931" y="16758"/>
                  <a:pt x="-4958" y="9558"/>
                  <a:pt x="7560" y="0"/>
                </a:cubicBezTo>
              </a:path>
            </a:pathLst>
          </a:custGeom>
          <a:ln w="101600">
            <a:solidFill>
              <a:srgbClr val="000000">
                <a:alpha val="30000"/>
              </a:srgbClr>
            </a:solidFill>
            <a:miter lim="400000"/>
            <a:headEnd type="arrow"/>
          </a:ln>
        </p:spPr>
        <p:txBody>
          <a:bodyPr/>
          <a:lstStyle/>
          <a:p>
            <a:endParaRPr/>
          </a:p>
        </p:txBody>
      </p:sp>
      <p:sp>
        <p:nvSpPr>
          <p:cNvPr id="1029" name="Reduced complexity: small set of underlying components"/>
          <p:cNvSpPr/>
          <p:nvPr/>
        </p:nvSpPr>
        <p:spPr>
          <a:xfrm>
            <a:off x="15100300" y="2819400"/>
            <a:ext cx="5835022" cy="1790700"/>
          </a:xfrm>
          <a:prstGeom prst="roundRect">
            <a:avLst>
              <a:gd name="adj" fmla="val 10638"/>
            </a:avLst>
          </a:prstGeom>
          <a:solidFill>
            <a:schemeClr val="accent6">
              <a:lumMod val="50000"/>
            </a:schemeClr>
          </a:solidFill>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3000">
                <a:solidFill>
                  <a:srgbClr val="FFFFFF"/>
                </a:solidFill>
              </a:defRPr>
            </a:lvl1pPr>
          </a:lstStyle>
          <a:p>
            <a:r>
              <a:t>Reduced complexity: small set of underlying components</a:t>
            </a:r>
          </a:p>
        </p:txBody>
      </p:sp>
      <p:sp>
        <p:nvSpPr>
          <p:cNvPr id="1030" name="Flex chooses scheme based on configuration"/>
          <p:cNvSpPr/>
          <p:nvPr/>
        </p:nvSpPr>
        <p:spPr>
          <a:xfrm>
            <a:off x="8229600" y="10401300"/>
            <a:ext cx="5588000" cy="1790700"/>
          </a:xfrm>
          <a:prstGeom prst="roundRect">
            <a:avLst>
              <a:gd name="adj" fmla="val 10638"/>
            </a:avLst>
          </a:prstGeom>
          <a:solidFill>
            <a:schemeClr val="accent6">
              <a:lumMod val="50000"/>
              <a:alpha val="30000"/>
            </a:schemeClr>
          </a:solidFill>
          <a:ln w="63500">
            <a:solidFill>
              <a:srgbClr val="000000">
                <a:alpha val="30000"/>
              </a:srgb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3000">
                <a:solidFill>
                  <a:srgbClr val="FFFFFF"/>
                </a:solidFill>
              </a:defRPr>
            </a:lvl1pPr>
          </a:lstStyle>
          <a:p>
            <a:r>
              <a:rPr dirty="0"/>
              <a:t>Flex chooses scheme based on configuration</a:t>
            </a:r>
          </a:p>
        </p:txBody>
      </p:sp>
      <p:grpSp>
        <p:nvGrpSpPr>
          <p:cNvPr id="1033" name="CR…"/>
          <p:cNvGrpSpPr/>
          <p:nvPr/>
        </p:nvGrpSpPr>
        <p:grpSpPr>
          <a:xfrm>
            <a:off x="18744575" y="9529254"/>
            <a:ext cx="1113099" cy="2346081"/>
            <a:chOff x="0" y="0"/>
            <a:chExt cx="1113097" cy="2346079"/>
          </a:xfrm>
        </p:grpSpPr>
        <p:sp>
          <p:nvSpPr>
            <p:cNvPr id="1032" name="CR…"/>
            <p:cNvSpPr/>
            <p:nvPr/>
          </p:nvSpPr>
          <p:spPr>
            <a:xfrm>
              <a:off x="19050" y="19050"/>
              <a:ext cx="1074997" cy="2307979"/>
            </a:xfrm>
            <a:prstGeom prst="rect">
              <a:avLst/>
            </a:prstGeom>
            <a:solidFill>
              <a:srgbClr val="FFFFFF">
                <a:alpha val="30000"/>
              </a:srgbClr>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defTabSz="457200">
                <a:spcBef>
                  <a:spcPts val="0"/>
                </a:spcBef>
                <a:defRPr sz="2500">
                  <a:latin typeface="Graphik-Medium"/>
                  <a:ea typeface="Graphik-Medium"/>
                  <a:cs typeface="Graphik-Medium"/>
                  <a:sym typeface="Graphik Medium"/>
                </a:defRPr>
              </a:pPr>
              <a:r>
                <a:t>CR</a:t>
              </a:r>
            </a:p>
            <a:p>
              <a:pPr algn="ctr" defTabSz="457200">
                <a:spcBef>
                  <a:spcPts val="0"/>
                </a:spcBef>
                <a:defRPr sz="2500">
                  <a:latin typeface="Graphik-Medium"/>
                  <a:ea typeface="Graphik-Medium"/>
                  <a:cs typeface="Graphik-Medium"/>
                  <a:sym typeface="Graphik Medium"/>
                </a:defRPr>
              </a:pPr>
              <a:r>
                <a:t>KDF</a:t>
              </a:r>
            </a:p>
          </p:txBody>
        </p:sp>
        <p:pic>
          <p:nvPicPr>
            <p:cNvPr id="1031" name="CR… CRKDF" descr="CR… CRKDF"/>
            <p:cNvPicPr>
              <a:picLocks/>
            </p:cNvPicPr>
            <p:nvPr/>
          </p:nvPicPr>
          <p:blipFill>
            <a:blip r:embed="rId22">
              <a:alphaModFix amt="30000"/>
            </a:blip>
            <a:stretch>
              <a:fillRect/>
            </a:stretch>
          </p:blipFill>
          <p:spPr>
            <a:xfrm>
              <a:off x="0" y="0"/>
              <a:ext cx="1113097" cy="2346079"/>
            </a:xfrm>
            <a:prstGeom prst="rect">
              <a:avLst/>
            </a:prstGeom>
            <a:effectLst/>
          </p:spPr>
        </p:pic>
      </p:grpSp>
      <p:grpSp>
        <p:nvGrpSpPr>
          <p:cNvPr id="1036" name="Config"/>
          <p:cNvGrpSpPr/>
          <p:nvPr/>
        </p:nvGrpSpPr>
        <p:grpSpPr>
          <a:xfrm>
            <a:off x="16163049" y="9337090"/>
            <a:ext cx="1827180" cy="715976"/>
            <a:chOff x="0" y="0"/>
            <a:chExt cx="1827179" cy="715975"/>
          </a:xfrm>
        </p:grpSpPr>
        <p:sp>
          <p:nvSpPr>
            <p:cNvPr id="1035" name="Config"/>
            <p:cNvSpPr/>
            <p:nvPr/>
          </p:nvSpPr>
          <p:spPr>
            <a:xfrm>
              <a:off x="19050" y="19050"/>
              <a:ext cx="1789079" cy="677875"/>
            </a:xfrm>
            <a:prstGeom prst="rect">
              <a:avLst/>
            </a:prstGeom>
            <a:solidFill>
              <a:srgbClr val="FFFFFF">
                <a:alpha val="30000"/>
              </a:srgbClr>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Config</a:t>
              </a:r>
            </a:p>
          </p:txBody>
        </p:sp>
        <p:pic>
          <p:nvPicPr>
            <p:cNvPr id="1034" name="Config Config" descr="Config Config"/>
            <p:cNvPicPr>
              <a:picLocks/>
            </p:cNvPicPr>
            <p:nvPr/>
          </p:nvPicPr>
          <p:blipFill>
            <a:blip r:embed="rId23">
              <a:alphaModFix amt="30000"/>
            </a:blip>
            <a:stretch>
              <a:fillRect/>
            </a:stretch>
          </p:blipFill>
          <p:spPr>
            <a:xfrm>
              <a:off x="0" y="0"/>
              <a:ext cx="1827179" cy="715975"/>
            </a:xfrm>
            <a:prstGeom prst="rect">
              <a:avLst/>
            </a:prstGeom>
            <a:effectLst/>
          </p:spPr>
        </p:pic>
      </p:grpSp>
      <p:grpSp>
        <p:nvGrpSpPr>
          <p:cNvPr id="1039" name="Main key"/>
          <p:cNvGrpSpPr/>
          <p:nvPr/>
        </p:nvGrpSpPr>
        <p:grpSpPr>
          <a:xfrm>
            <a:off x="16163049" y="10344307"/>
            <a:ext cx="1827180" cy="715976"/>
            <a:chOff x="0" y="0"/>
            <a:chExt cx="1827179" cy="715975"/>
          </a:xfrm>
        </p:grpSpPr>
        <p:sp>
          <p:nvSpPr>
            <p:cNvPr id="1038" name="Main key"/>
            <p:cNvSpPr/>
            <p:nvPr/>
          </p:nvSpPr>
          <p:spPr>
            <a:xfrm>
              <a:off x="19050" y="19050"/>
              <a:ext cx="1789079" cy="677875"/>
            </a:xfrm>
            <a:prstGeom prst="rect">
              <a:avLst/>
            </a:prstGeom>
            <a:solidFill>
              <a:srgbClr val="FFFFFF">
                <a:alpha val="30000"/>
              </a:srgbClr>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Main key</a:t>
              </a:r>
            </a:p>
          </p:txBody>
        </p:sp>
        <p:pic>
          <p:nvPicPr>
            <p:cNvPr id="1037" name="Main key Main key" descr="Main key Main key"/>
            <p:cNvPicPr>
              <a:picLocks/>
            </p:cNvPicPr>
            <p:nvPr/>
          </p:nvPicPr>
          <p:blipFill>
            <a:blip r:embed="rId23">
              <a:alphaModFix amt="30000"/>
            </a:blip>
            <a:stretch>
              <a:fillRect/>
            </a:stretch>
          </p:blipFill>
          <p:spPr>
            <a:xfrm>
              <a:off x="0" y="0"/>
              <a:ext cx="1827179" cy="715975"/>
            </a:xfrm>
            <a:prstGeom prst="rect">
              <a:avLst/>
            </a:prstGeom>
            <a:effectLst/>
          </p:spPr>
        </p:pic>
      </p:grpSp>
      <p:grpSp>
        <p:nvGrpSpPr>
          <p:cNvPr id="1042" name="Session ID"/>
          <p:cNvGrpSpPr/>
          <p:nvPr/>
        </p:nvGrpSpPr>
        <p:grpSpPr>
          <a:xfrm>
            <a:off x="16136794" y="11351015"/>
            <a:ext cx="1879689" cy="715976"/>
            <a:chOff x="0" y="0"/>
            <a:chExt cx="1879688" cy="715975"/>
          </a:xfrm>
        </p:grpSpPr>
        <p:sp>
          <p:nvSpPr>
            <p:cNvPr id="1041" name="Session ID"/>
            <p:cNvSpPr/>
            <p:nvPr/>
          </p:nvSpPr>
          <p:spPr>
            <a:xfrm>
              <a:off x="19050" y="19050"/>
              <a:ext cx="1841588" cy="677875"/>
            </a:xfrm>
            <a:prstGeom prst="rect">
              <a:avLst/>
            </a:prstGeom>
            <a:solidFill>
              <a:srgbClr val="FFFFFF">
                <a:alpha val="30000"/>
              </a:srgbClr>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Session ID</a:t>
              </a:r>
            </a:p>
          </p:txBody>
        </p:sp>
        <p:pic>
          <p:nvPicPr>
            <p:cNvPr id="1040" name="Session ID Session ID" descr="Session ID Session ID"/>
            <p:cNvPicPr>
              <a:picLocks/>
            </p:cNvPicPr>
            <p:nvPr/>
          </p:nvPicPr>
          <p:blipFill>
            <a:blip r:embed="rId24">
              <a:alphaModFix amt="30000"/>
            </a:blip>
            <a:stretch>
              <a:fillRect/>
            </a:stretch>
          </p:blipFill>
          <p:spPr>
            <a:xfrm>
              <a:off x="0" y="0"/>
              <a:ext cx="1879688" cy="715975"/>
            </a:xfrm>
            <a:prstGeom prst="rect">
              <a:avLst/>
            </a:prstGeom>
            <a:effectLst/>
          </p:spPr>
        </p:pic>
      </p:grpSp>
      <p:grpSp>
        <p:nvGrpSpPr>
          <p:cNvPr id="1045" name="Session key"/>
          <p:cNvGrpSpPr/>
          <p:nvPr/>
        </p:nvGrpSpPr>
        <p:grpSpPr>
          <a:xfrm>
            <a:off x="20585765" y="10344307"/>
            <a:ext cx="2123416" cy="715976"/>
            <a:chOff x="0" y="0"/>
            <a:chExt cx="2123415" cy="715975"/>
          </a:xfrm>
        </p:grpSpPr>
        <p:sp>
          <p:nvSpPr>
            <p:cNvPr id="1044" name="Session key"/>
            <p:cNvSpPr/>
            <p:nvPr/>
          </p:nvSpPr>
          <p:spPr>
            <a:xfrm>
              <a:off x="19050" y="19050"/>
              <a:ext cx="2085315" cy="677875"/>
            </a:xfrm>
            <a:prstGeom prst="rect">
              <a:avLst/>
            </a:prstGeom>
            <a:solidFill>
              <a:srgbClr val="FFFFFF">
                <a:alpha val="30000"/>
              </a:srgbClr>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Session key</a:t>
              </a:r>
            </a:p>
          </p:txBody>
        </p:sp>
        <p:pic>
          <p:nvPicPr>
            <p:cNvPr id="1043" name="Session key Session key" descr="Session key Session key"/>
            <p:cNvPicPr>
              <a:picLocks/>
            </p:cNvPicPr>
            <p:nvPr/>
          </p:nvPicPr>
          <p:blipFill>
            <a:blip r:embed="rId25">
              <a:alphaModFix amt="30000"/>
            </a:blip>
            <a:stretch>
              <a:fillRect/>
            </a:stretch>
          </p:blipFill>
          <p:spPr>
            <a:xfrm>
              <a:off x="0" y="0"/>
              <a:ext cx="2123415" cy="715975"/>
            </a:xfrm>
            <a:prstGeom prst="rect">
              <a:avLst/>
            </a:prstGeom>
            <a:effectLst/>
          </p:spPr>
        </p:pic>
      </p:grpSp>
      <p:pic>
        <p:nvPicPr>
          <p:cNvPr id="1078" name="Connection Line" descr="Connection Line"/>
          <p:cNvPicPr>
            <a:picLocks/>
          </p:cNvPicPr>
          <p:nvPr/>
        </p:nvPicPr>
        <p:blipFill>
          <a:blip r:embed="rId26">
            <a:alphaModFix amt="30000"/>
          </a:blip>
          <a:stretch>
            <a:fillRect/>
          </a:stretch>
        </p:blipFill>
        <p:spPr>
          <a:xfrm>
            <a:off x="17964861" y="9742240"/>
            <a:ext cx="805115" cy="429605"/>
          </a:xfrm>
          <a:prstGeom prst="rect">
            <a:avLst/>
          </a:prstGeom>
        </p:spPr>
      </p:pic>
      <p:pic>
        <p:nvPicPr>
          <p:cNvPr id="1080" name="Connection Line" descr="Connection Line"/>
          <p:cNvPicPr>
            <a:picLocks/>
          </p:cNvPicPr>
          <p:nvPr/>
        </p:nvPicPr>
        <p:blipFill>
          <a:blip r:embed="rId27">
            <a:alphaModFix amt="30000"/>
          </a:blip>
          <a:stretch>
            <a:fillRect/>
          </a:stretch>
        </p:blipFill>
        <p:spPr>
          <a:xfrm>
            <a:off x="17964861" y="10578837"/>
            <a:ext cx="805115" cy="246564"/>
          </a:xfrm>
          <a:prstGeom prst="rect">
            <a:avLst/>
          </a:prstGeom>
        </p:spPr>
      </p:pic>
      <p:pic>
        <p:nvPicPr>
          <p:cNvPr id="1082" name="Connection Line" descr="Connection Line"/>
          <p:cNvPicPr>
            <a:picLocks/>
          </p:cNvPicPr>
          <p:nvPr/>
        </p:nvPicPr>
        <p:blipFill>
          <a:blip r:embed="rId28">
            <a:alphaModFix amt="30000"/>
          </a:blip>
          <a:stretch>
            <a:fillRect/>
          </a:stretch>
        </p:blipFill>
        <p:spPr>
          <a:xfrm>
            <a:off x="17990994" y="11434986"/>
            <a:ext cx="778982" cy="422882"/>
          </a:xfrm>
          <a:prstGeom prst="rect">
            <a:avLst/>
          </a:prstGeom>
        </p:spPr>
      </p:pic>
      <p:pic>
        <p:nvPicPr>
          <p:cNvPr id="1084" name="Connection Line" descr="Connection Line"/>
          <p:cNvPicPr>
            <a:picLocks/>
          </p:cNvPicPr>
          <p:nvPr/>
        </p:nvPicPr>
        <p:blipFill>
          <a:blip r:embed="rId29">
            <a:alphaModFix amt="30000"/>
          </a:blip>
          <a:stretch>
            <a:fillRect/>
          </a:stretch>
        </p:blipFill>
        <p:spPr>
          <a:xfrm>
            <a:off x="19834524" y="10578837"/>
            <a:ext cx="776642" cy="246564"/>
          </a:xfrm>
          <a:prstGeom prst="rect">
            <a:avLst/>
          </a:prstGeom>
        </p:spPr>
      </p:pic>
      <p:graphicFrame>
        <p:nvGraphicFramePr>
          <p:cNvPr id="2" name="Table 2">
            <a:extLst>
              <a:ext uri="{FF2B5EF4-FFF2-40B4-BE49-F238E27FC236}">
                <a16:creationId xmlns:a16="http://schemas.microsoft.com/office/drawing/2014/main" id="{7CED9547-CC79-77F8-2F90-05EDD1205E16}"/>
              </a:ext>
            </a:extLst>
          </p:cNvPr>
          <p:cNvGraphicFramePr/>
          <p:nvPr>
            <p:extLst>
              <p:ext uri="{D42A27DB-BD31-4B8C-83A1-F6EECF244321}">
                <p14:modId xmlns:p14="http://schemas.microsoft.com/office/powerpoint/2010/main" val="1301600251"/>
              </p:ext>
            </p:extLst>
          </p:nvPr>
        </p:nvGraphicFramePr>
        <p:xfrm>
          <a:off x="1960492" y="8443625"/>
          <a:ext cx="4446568" cy="3124200"/>
        </p:xfrm>
        <a:graphic>
          <a:graphicData uri="http://schemas.openxmlformats.org/drawingml/2006/table">
            <a:tbl>
              <a:tblPr>
                <a:tableStyleId>{4C3C2611-4C71-4FC5-86AE-919BDF0F9419}</a:tableStyleId>
              </a:tblPr>
              <a:tblGrid>
                <a:gridCol w="3026139">
                  <a:extLst>
                    <a:ext uri="{9D8B030D-6E8A-4147-A177-3AD203B41FA5}">
                      <a16:colId xmlns:a16="http://schemas.microsoft.com/office/drawing/2014/main" val="20000"/>
                    </a:ext>
                  </a:extLst>
                </a:gridCol>
                <a:gridCol w="1420429">
                  <a:extLst>
                    <a:ext uri="{9D8B030D-6E8A-4147-A177-3AD203B41FA5}">
                      <a16:colId xmlns:a16="http://schemas.microsoft.com/office/drawing/2014/main" val="20001"/>
                    </a:ext>
                  </a:extLst>
                </a:gridCol>
              </a:tblGrid>
              <a:tr h="0">
                <a:tc>
                  <a:txBody>
                    <a:bodyPr/>
                    <a:lstStyle/>
                    <a:p>
                      <a:pPr algn="ctr" defTabSz="914400">
                        <a:defRPr sz="1800"/>
                      </a:pPr>
                      <a:r>
                        <a:rPr sz="2100" dirty="0">
                          <a:latin typeface="Graphik-Medium"/>
                          <a:ea typeface="Graphik-Medium"/>
                          <a:cs typeface="Graphik-Medium"/>
                        </a:rPr>
                        <a:t>config</a:t>
                      </a:r>
                    </a:p>
                  </a:txBody>
                  <a:tcPr marL="50800" marR="50800" marT="50800" marB="50800" anchor="ctr" horzOverflow="overflow">
                    <a:lnL w="12700">
                      <a:miter lim="400000"/>
                    </a:lnL>
                    <a:lnT w="12700">
                      <a:miter lim="400000"/>
                    </a:lnT>
                  </a:tcPr>
                </a:tc>
                <a:tc>
                  <a:txBody>
                    <a:bodyPr/>
                    <a:lstStyle/>
                    <a:p>
                      <a:pPr algn="ctr" defTabSz="914400">
                        <a:defRPr sz="2000">
                          <a:latin typeface="Graphik-Medium"/>
                          <a:ea typeface="Graphik-Medium"/>
                          <a:cs typeface="Graphik-Medium"/>
                        </a:defRPr>
                      </a:pPr>
                      <a:endParaRPr/>
                    </a:p>
                  </a:txBody>
                  <a:tcPr marL="50800" marR="50800" marT="50800" marB="50800" anchor="ctr" horzOverflow="overflow">
                    <a:lnR w="12700">
                      <a:miter lim="400000"/>
                    </a:lnR>
                    <a:lnT w="12700">
                      <a:miter lim="400000"/>
                    </a:lnT>
                  </a:tcPr>
                </a:tc>
                <a:extLst>
                  <a:ext uri="{0D108BD9-81ED-4DB2-BD59-A6C34878D82A}">
                    <a16:rowId xmlns:a16="http://schemas.microsoft.com/office/drawing/2014/main" val="10000"/>
                  </a:ext>
                </a:extLst>
              </a:tr>
              <a:tr h="0">
                <a:tc>
                  <a:txBody>
                    <a:bodyPr/>
                    <a:lstStyle/>
                    <a:p>
                      <a:pPr algn="l" defTabSz="914400">
                        <a:defRPr sz="1800"/>
                      </a:pPr>
                      <a:r>
                        <a:rPr sz="2100">
                          <a:sym typeface="Graphik"/>
                        </a:rPr>
                        <a:t>Misuse resistance</a:t>
                      </a:r>
                    </a:p>
                  </a:txBody>
                  <a:tcPr marL="50800" marR="50800" marT="50800" marB="50800" anchor="ctr" horzOverflow="overflow">
                    <a:lnL w="12700">
                      <a:miter lim="400000"/>
                    </a:lnL>
                    <a:lnB w="12700">
                      <a:miter lim="400000"/>
                    </a:lnB>
                  </a:tcPr>
                </a:tc>
                <a:tc>
                  <a:txBody>
                    <a:bodyPr/>
                    <a:lstStyle/>
                    <a:p>
                      <a:pPr algn="ctr" defTabSz="914400">
                        <a:defRPr sz="1800"/>
                      </a:pPr>
                      <a:r>
                        <a:rPr sz="2000">
                          <a:solidFill>
                            <a:schemeClr val="accent6"/>
                          </a:solidFill>
                          <a:latin typeface="Graphik-Medium"/>
                          <a:ea typeface="Graphik-Medium"/>
                          <a:cs typeface="Graphik-Medium"/>
                        </a:rPr>
                        <a:t>TRUE</a:t>
                      </a:r>
                    </a:p>
                  </a:txBody>
                  <a:tcPr marL="50800" marR="50800" marT="50800" marB="50800" anchor="ctr" horzOverflow="overflow">
                    <a:lnR w="12700">
                      <a:miter lim="400000"/>
                    </a:lnR>
                    <a:lnB w="12700">
                      <a:miter lim="400000"/>
                    </a:lnB>
                  </a:tcPr>
                </a:tc>
                <a:extLst>
                  <a:ext uri="{0D108BD9-81ED-4DB2-BD59-A6C34878D82A}">
                    <a16:rowId xmlns:a16="http://schemas.microsoft.com/office/drawing/2014/main" val="10001"/>
                  </a:ext>
                </a:extLst>
              </a:tr>
              <a:tr h="0">
                <a:tc>
                  <a:txBody>
                    <a:bodyPr/>
                    <a:lstStyle/>
                    <a:p>
                      <a:pPr algn="l" defTabSz="914400">
                        <a:defRPr sz="1800"/>
                      </a:pPr>
                      <a:r>
                        <a:rPr sz="2100">
                          <a:sym typeface="Graphik"/>
                        </a:rPr>
                        <a:t>Context commitment</a:t>
                      </a: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dirty="0">
                          <a:solidFill>
                            <a:srgbClr val="6DBC9C"/>
                          </a:solidFill>
                          <a:latin typeface="Graphik-Medium"/>
                          <a:ea typeface="Graphik-Medium"/>
                          <a:cs typeface="Graphik-Medium"/>
                        </a:rPr>
                        <a:t>TRUE</a:t>
                      </a: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2"/>
                  </a:ext>
                </a:extLst>
              </a:tr>
              <a:tr h="0">
                <a:tc>
                  <a:txBody>
                    <a:bodyPr/>
                    <a:lstStyle/>
                    <a:p>
                      <a:pPr algn="l" defTabSz="914400">
                        <a:defRPr sz="1800"/>
                      </a:pPr>
                      <a:r>
                        <a:rPr sz="2100">
                          <a:sym typeface="Graphik"/>
                        </a:rPr>
                        <a:t>Nonce hiding</a:t>
                      </a: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a:solidFill>
                            <a:srgbClr val="6DBC9C"/>
                          </a:solidFill>
                          <a:latin typeface="Graphik-Medium"/>
                          <a:ea typeface="Graphik-Medium"/>
                          <a:cs typeface="Graphik-Medium"/>
                        </a:rPr>
                        <a:t>TRUE</a:t>
                      </a:r>
                      <a:endParaRPr lang="en-US" sz="2000">
                        <a:solidFill>
                          <a:srgbClr val="6DBC9C"/>
                        </a:solidFill>
                        <a:latin typeface="Graphik-Medium"/>
                        <a:ea typeface="Graphik-Medium"/>
                        <a:cs typeface="Graphik-Medium"/>
                      </a:endParaRP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3"/>
                  </a:ext>
                </a:extLst>
              </a:tr>
              <a:tr h="0">
                <a:tc>
                  <a:txBody>
                    <a:bodyPr/>
                    <a:lstStyle/>
                    <a:p>
                      <a:pPr algn="l" defTabSz="914400">
                        <a:defRPr sz="1800"/>
                      </a:pPr>
                      <a:r>
                        <a:rPr sz="2100">
                          <a:sym typeface="Graphik"/>
                        </a:rPr>
                        <a:t>AES-NI support</a:t>
                      </a:r>
                      <a:endParaRPr lang="en-US" sz="2100">
                        <a:sym typeface="Graphik"/>
                      </a:endParaRP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a:solidFill>
                            <a:srgbClr val="D55A56"/>
                          </a:solidFill>
                          <a:latin typeface="Graphik-Medium"/>
                          <a:ea typeface="Graphik-Medium"/>
                          <a:cs typeface="Graphik-Medium"/>
                        </a:rPr>
                        <a:t>FALSE</a:t>
                      </a: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4"/>
                  </a:ext>
                </a:extLst>
              </a:tr>
              <a:tr h="0">
                <a:tc>
                  <a:txBody>
                    <a:bodyPr/>
                    <a:lstStyle/>
                    <a:p>
                      <a:pPr algn="ctr" defTabSz="914400">
                        <a:defRPr sz="1800"/>
                      </a:pPr>
                      <a:r>
                        <a:rPr sz="2000" b="1">
                          <a:sym typeface="Graphik"/>
                        </a:rPr>
                        <a:t>.
.
.</a:t>
                      </a:r>
                    </a:p>
                  </a:txBody>
                  <a:tcPr marL="50800" marR="50800" marT="50800" marB="50800" anchor="ctr" horzOverflow="overflow">
                    <a:lnL w="12700">
                      <a:miter lim="400000"/>
                    </a:lnL>
                    <a:lnT w="12700">
                      <a:miter lim="400000"/>
                    </a:lnT>
                    <a:lnB w="12700">
                      <a:miter lim="400000"/>
                    </a:lnB>
                  </a:tcPr>
                </a:tc>
                <a:tc>
                  <a:txBody>
                    <a:bodyPr/>
                    <a:lstStyle/>
                    <a:p>
                      <a:pPr algn="ctr" defTabSz="914400">
                        <a:defRPr sz="1800"/>
                      </a:pPr>
                      <a:r>
                        <a:rPr sz="2000" b="1" dirty="0">
                          <a:sym typeface="Graphik"/>
                        </a:rPr>
                        <a:t>.
.
.</a:t>
                      </a:r>
                    </a:p>
                  </a:txBody>
                  <a:tcPr marL="50800" marR="50800" marT="50800" marB="50800" anchor="ctr" horzOverflow="overflow">
                    <a:lnR w="12700">
                      <a:miter lim="400000"/>
                    </a:lnR>
                    <a:lnT w="12700">
                      <a:miter lim="400000"/>
                    </a:lnT>
                    <a:lnB w="12700">
                      <a:miter lim="400000"/>
                    </a:lnB>
                  </a:tcPr>
                </a:tc>
                <a:extLst>
                  <a:ext uri="{0D108BD9-81ED-4DB2-BD59-A6C34878D82A}">
                    <a16:rowId xmlns:a16="http://schemas.microsoft.com/office/drawing/2014/main" val="10005"/>
                  </a:ext>
                </a:extLst>
              </a:tr>
            </a:tbl>
          </a:graphicData>
        </a:graphic>
      </p:graphicFrame>
      <p:sp>
        <p:nvSpPr>
          <p:cNvPr id="56" name="Session key derived from configuration avoids misuse">
            <a:extLst>
              <a:ext uri="{FF2B5EF4-FFF2-40B4-BE49-F238E27FC236}">
                <a16:creationId xmlns:a16="http://schemas.microsoft.com/office/drawing/2014/main" id="{35EF7173-E521-128E-85E9-82CDE42DE7A3}"/>
              </a:ext>
            </a:extLst>
          </p:cNvPr>
          <p:cNvSpPr/>
          <p:nvPr/>
        </p:nvSpPr>
        <p:spPr>
          <a:xfrm>
            <a:off x="17798902" y="7162800"/>
            <a:ext cx="5073798" cy="1790700"/>
          </a:xfrm>
          <a:prstGeom prst="roundRect">
            <a:avLst>
              <a:gd name="adj" fmla="val 10638"/>
            </a:avLst>
          </a:prstGeom>
          <a:solidFill>
            <a:schemeClr val="accent6">
              <a:lumMod val="50000"/>
              <a:alpha val="30000"/>
            </a:schemeClr>
          </a:solidFill>
          <a:ln w="63500">
            <a:solidFill>
              <a:srgbClr val="000000">
                <a:alpha val="30000"/>
              </a:srgb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3000">
                <a:solidFill>
                  <a:srgbClr val="FFFFFF"/>
                </a:solidFill>
              </a:defRPr>
            </a:lvl1pPr>
          </a:lstStyle>
          <a:p>
            <a:r>
              <a:rPr dirty="0"/>
              <a:t>Session key derived from configuration avoids misuse</a:t>
            </a:r>
            <a:r>
              <a:rPr lang="en-US" sz="2700" dirty="0">
                <a:solidFill>
                  <a:schemeClr val="bg1">
                    <a:lumMod val="85000"/>
                  </a:schemeClr>
                </a:solidFill>
              </a:rPr>
              <a:t> </a:t>
            </a:r>
            <a:r>
              <a:rPr lang="en-US" sz="2700" dirty="0">
                <a:solidFill>
                  <a:schemeClr val="bg1">
                    <a:lumMod val="85000"/>
                  </a:schemeClr>
                </a:solidFill>
                <a:latin typeface="Graphik" panose="020B0503030202060203" pitchFamily="34" charset="77"/>
              </a:rPr>
              <a:t>[Tink]</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Shape"/>
          <p:cNvSpPr/>
          <p:nvPr/>
        </p:nvSpPr>
        <p:spPr>
          <a:xfrm>
            <a:off x="3098913" y="2984819"/>
            <a:ext cx="14077432" cy="84201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6">
              <a:lumMod val="40000"/>
              <a:lumOff val="60000"/>
              <a:alpha val="50000"/>
            </a:schemeClr>
          </a:solidFill>
          <a:ln w="12700">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090" name="A new approach: Flexible AEAD"/>
          <p:cNvSpPr txBox="1">
            <a:spLocks noGrp="1"/>
          </p:cNvSpPr>
          <p:nvPr>
            <p:ph type="title"/>
          </p:nvPr>
        </p:nvSpPr>
        <p:spPr>
          <a:prstGeom prst="rect">
            <a:avLst/>
          </a:prstGeom>
        </p:spPr>
        <p:txBody>
          <a:bodyPr/>
          <a:lstStyle/>
          <a:p>
            <a:r>
              <a:t>A new approach: Flexible AEAD</a:t>
            </a:r>
          </a:p>
        </p:txBody>
      </p:sp>
      <p:sp>
        <p:nvSpPr>
          <p:cNvPr id="10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sp>
        <p:nvSpPr>
          <p:cNvPr id="1092" name="Line"/>
          <p:cNvSpPr/>
          <p:nvPr/>
        </p:nvSpPr>
        <p:spPr>
          <a:xfrm flipV="1">
            <a:off x="10182079" y="8985412"/>
            <a:ext cx="1" cy="1009343"/>
          </a:xfrm>
          <a:prstGeom prst="line">
            <a:avLst/>
          </a:prstGeom>
          <a:ln w="101600" cap="rnd">
            <a:solidFill>
              <a:srgbClr val="000000"/>
            </a:solidFill>
            <a:custDash>
              <a:ds d="100000" sp="200000"/>
            </a:custDash>
          </a:ln>
        </p:spPr>
        <p:txBody>
          <a:bodyPr lIns="50800" tIns="50800" rIns="50800" bIns="50800" anchor="ctr"/>
          <a:lstStyle/>
          <a:p>
            <a:endParaRPr/>
          </a:p>
        </p:txBody>
      </p:sp>
      <p:grpSp>
        <p:nvGrpSpPr>
          <p:cNvPr id="1095" name="Application"/>
          <p:cNvGrpSpPr/>
          <p:nvPr/>
        </p:nvGrpSpPr>
        <p:grpSpPr>
          <a:xfrm>
            <a:off x="3623035" y="6461818"/>
            <a:ext cx="2262114" cy="938663"/>
            <a:chOff x="0" y="0"/>
            <a:chExt cx="2262112" cy="938661"/>
          </a:xfrm>
        </p:grpSpPr>
        <p:sp>
          <p:nvSpPr>
            <p:cNvPr id="1094" name="Application"/>
            <p:cNvSpPr/>
            <p:nvPr/>
          </p:nvSpPr>
          <p:spPr>
            <a:xfrm>
              <a:off x="38100" y="38100"/>
              <a:ext cx="2185912"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Application</a:t>
              </a:r>
            </a:p>
          </p:txBody>
        </p:sp>
        <p:pic>
          <p:nvPicPr>
            <p:cNvPr id="1093" name="Application Application" descr="Application Application"/>
            <p:cNvPicPr>
              <a:picLocks/>
            </p:cNvPicPr>
            <p:nvPr/>
          </p:nvPicPr>
          <p:blipFill>
            <a:blip r:embed="rId3"/>
            <a:stretch>
              <a:fillRect/>
            </a:stretch>
          </p:blipFill>
          <p:spPr>
            <a:xfrm>
              <a:off x="0" y="0"/>
              <a:ext cx="2262112" cy="938661"/>
            </a:xfrm>
            <a:prstGeom prst="rect">
              <a:avLst/>
            </a:prstGeom>
            <a:effectLst/>
          </p:spPr>
        </p:pic>
      </p:grpSp>
      <p:grpSp>
        <p:nvGrpSpPr>
          <p:cNvPr id="1098" name="Flex AEAD"/>
          <p:cNvGrpSpPr/>
          <p:nvPr/>
        </p:nvGrpSpPr>
        <p:grpSpPr>
          <a:xfrm>
            <a:off x="7314176" y="5036758"/>
            <a:ext cx="1295001" cy="3769486"/>
            <a:chOff x="0" y="0"/>
            <a:chExt cx="1294999" cy="3769485"/>
          </a:xfrm>
        </p:grpSpPr>
        <p:sp>
          <p:nvSpPr>
            <p:cNvPr id="1097" name="Flex AEAD"/>
            <p:cNvSpPr/>
            <p:nvPr/>
          </p:nvSpPr>
          <p:spPr>
            <a:xfrm>
              <a:off x="38100" y="38100"/>
              <a:ext cx="1218799" cy="369328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Flex AEAD</a:t>
              </a:r>
            </a:p>
          </p:txBody>
        </p:sp>
        <p:pic>
          <p:nvPicPr>
            <p:cNvPr id="1096" name="Flex AEAD Flex AEAD" descr="Flex AEAD Flex AEAD"/>
            <p:cNvPicPr>
              <a:picLocks/>
            </p:cNvPicPr>
            <p:nvPr/>
          </p:nvPicPr>
          <p:blipFill>
            <a:blip r:embed="rId4"/>
            <a:stretch>
              <a:fillRect/>
            </a:stretch>
          </p:blipFill>
          <p:spPr>
            <a:xfrm>
              <a:off x="0" y="0"/>
              <a:ext cx="1294999" cy="3769485"/>
            </a:xfrm>
            <a:prstGeom prst="rect">
              <a:avLst/>
            </a:prstGeom>
            <a:effectLst/>
          </p:spPr>
        </p:pic>
      </p:grpSp>
      <p:grpSp>
        <p:nvGrpSpPr>
          <p:cNvPr id="1101" name="GCH"/>
          <p:cNvGrpSpPr/>
          <p:nvPr/>
        </p:nvGrpSpPr>
        <p:grpSpPr>
          <a:xfrm>
            <a:off x="9339703" y="3704033"/>
            <a:ext cx="1684753" cy="938662"/>
            <a:chOff x="-1" y="0"/>
            <a:chExt cx="1684752" cy="938661"/>
          </a:xfrm>
        </p:grpSpPr>
        <p:sp>
          <p:nvSpPr>
            <p:cNvPr id="1100" name="G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GCH</a:t>
              </a:r>
            </a:p>
          </p:txBody>
        </p:sp>
        <p:pic>
          <p:nvPicPr>
            <p:cNvPr id="1099" name="GCH GCH" descr="GCH GCH"/>
            <p:cNvPicPr>
              <a:picLocks/>
            </p:cNvPicPr>
            <p:nvPr/>
          </p:nvPicPr>
          <p:blipFill>
            <a:blip r:embed="rId5"/>
            <a:stretch>
              <a:fillRect/>
            </a:stretch>
          </p:blipFill>
          <p:spPr>
            <a:xfrm>
              <a:off x="-1" y="0"/>
              <a:ext cx="1684752" cy="938661"/>
            </a:xfrm>
            <a:prstGeom prst="rect">
              <a:avLst/>
            </a:prstGeom>
            <a:effectLst/>
          </p:spPr>
        </p:pic>
      </p:grpSp>
      <p:grpSp>
        <p:nvGrpSpPr>
          <p:cNvPr id="1104" name="OCH"/>
          <p:cNvGrpSpPr/>
          <p:nvPr/>
        </p:nvGrpSpPr>
        <p:grpSpPr>
          <a:xfrm>
            <a:off x="9339703" y="5022995"/>
            <a:ext cx="1684753" cy="938662"/>
            <a:chOff x="-1" y="0"/>
            <a:chExt cx="1684752" cy="938661"/>
          </a:xfrm>
        </p:grpSpPr>
        <p:sp>
          <p:nvSpPr>
            <p:cNvPr id="1103" name="O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OCH</a:t>
              </a:r>
            </a:p>
          </p:txBody>
        </p:sp>
        <p:pic>
          <p:nvPicPr>
            <p:cNvPr id="1102" name="OCH OCH" descr="OCH OCH"/>
            <p:cNvPicPr>
              <a:picLocks/>
            </p:cNvPicPr>
            <p:nvPr/>
          </p:nvPicPr>
          <p:blipFill>
            <a:blip r:embed="rId5"/>
            <a:stretch>
              <a:fillRect/>
            </a:stretch>
          </p:blipFill>
          <p:spPr>
            <a:xfrm>
              <a:off x="-1" y="0"/>
              <a:ext cx="1684752" cy="938661"/>
            </a:xfrm>
            <a:prstGeom prst="rect">
              <a:avLst/>
            </a:prstGeom>
            <a:effectLst/>
          </p:spPr>
        </p:pic>
      </p:grpSp>
      <p:grpSp>
        <p:nvGrpSpPr>
          <p:cNvPr id="1107" name="CIV"/>
          <p:cNvGrpSpPr/>
          <p:nvPr/>
        </p:nvGrpSpPr>
        <p:grpSpPr>
          <a:xfrm>
            <a:off x="9339703" y="6360218"/>
            <a:ext cx="1684753" cy="938663"/>
            <a:chOff x="-1" y="0"/>
            <a:chExt cx="1684752" cy="938661"/>
          </a:xfrm>
        </p:grpSpPr>
        <p:sp>
          <p:nvSpPr>
            <p:cNvPr id="1106" name="CIV"/>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CIV</a:t>
              </a:r>
            </a:p>
          </p:txBody>
        </p:sp>
        <p:pic>
          <p:nvPicPr>
            <p:cNvPr id="1105" name="CIV CIV" descr="CIV CIV"/>
            <p:cNvPicPr>
              <a:picLocks/>
            </p:cNvPicPr>
            <p:nvPr/>
          </p:nvPicPr>
          <p:blipFill>
            <a:blip r:embed="rId6"/>
            <a:stretch>
              <a:fillRect/>
            </a:stretch>
          </p:blipFill>
          <p:spPr>
            <a:xfrm>
              <a:off x="-1" y="0"/>
              <a:ext cx="1684752" cy="938661"/>
            </a:xfrm>
            <a:prstGeom prst="rect">
              <a:avLst/>
            </a:prstGeom>
            <a:effectLst/>
          </p:spPr>
        </p:pic>
      </p:grpSp>
      <p:grpSp>
        <p:nvGrpSpPr>
          <p:cNvPr id="1110" name="HCTR3"/>
          <p:cNvGrpSpPr/>
          <p:nvPr/>
        </p:nvGrpSpPr>
        <p:grpSpPr>
          <a:xfrm>
            <a:off x="9339703" y="7807122"/>
            <a:ext cx="1684753" cy="938662"/>
            <a:chOff x="-1" y="0"/>
            <a:chExt cx="1684752" cy="938661"/>
          </a:xfrm>
        </p:grpSpPr>
        <p:sp>
          <p:nvSpPr>
            <p:cNvPr id="1109" name="HCTR3"/>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HCTR3</a:t>
              </a:r>
            </a:p>
          </p:txBody>
        </p:sp>
        <p:pic>
          <p:nvPicPr>
            <p:cNvPr id="1108" name="HCTR3 HCTR3" descr="HCTR3 HCTR3"/>
            <p:cNvPicPr>
              <a:picLocks/>
            </p:cNvPicPr>
            <p:nvPr/>
          </p:nvPicPr>
          <p:blipFill>
            <a:blip r:embed="rId7"/>
            <a:stretch>
              <a:fillRect/>
            </a:stretch>
          </p:blipFill>
          <p:spPr>
            <a:xfrm>
              <a:off x="-1" y="0"/>
              <a:ext cx="1684752" cy="938661"/>
            </a:xfrm>
            <a:prstGeom prst="rect">
              <a:avLst/>
            </a:prstGeom>
            <a:effectLst/>
          </p:spPr>
        </p:pic>
      </p:grpSp>
      <p:grpSp>
        <p:nvGrpSpPr>
          <p:cNvPr id="1113" name="Cipher"/>
          <p:cNvGrpSpPr/>
          <p:nvPr/>
        </p:nvGrpSpPr>
        <p:grpSpPr>
          <a:xfrm>
            <a:off x="11754982" y="5022995"/>
            <a:ext cx="1684753" cy="938662"/>
            <a:chOff x="-1" y="0"/>
            <a:chExt cx="1684752" cy="938661"/>
          </a:xfrm>
        </p:grpSpPr>
        <p:sp>
          <p:nvSpPr>
            <p:cNvPr id="1112" name="Cipher"/>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Cipher</a:t>
              </a:r>
            </a:p>
          </p:txBody>
        </p:sp>
        <p:pic>
          <p:nvPicPr>
            <p:cNvPr id="1111" name="Cipher Cipher" descr="Cipher Cipher"/>
            <p:cNvPicPr>
              <a:picLocks/>
            </p:cNvPicPr>
            <p:nvPr/>
          </p:nvPicPr>
          <p:blipFill>
            <a:blip r:embed="rId8"/>
            <a:stretch>
              <a:fillRect/>
            </a:stretch>
          </p:blipFill>
          <p:spPr>
            <a:xfrm>
              <a:off x="-1" y="0"/>
              <a:ext cx="1684752" cy="938661"/>
            </a:xfrm>
            <a:prstGeom prst="rect">
              <a:avLst/>
            </a:prstGeom>
            <a:effectLst/>
          </p:spPr>
        </p:pic>
      </p:grpSp>
      <p:grpSp>
        <p:nvGrpSpPr>
          <p:cNvPr id="1116" name="CR-PRF"/>
          <p:cNvGrpSpPr/>
          <p:nvPr/>
        </p:nvGrpSpPr>
        <p:grpSpPr>
          <a:xfrm>
            <a:off x="11754982" y="6360218"/>
            <a:ext cx="1684753" cy="938663"/>
            <a:chOff x="-1" y="0"/>
            <a:chExt cx="1684752" cy="938661"/>
          </a:xfrm>
        </p:grpSpPr>
        <p:sp>
          <p:nvSpPr>
            <p:cNvPr id="1115" name="CR-PRF"/>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CR-PRF</a:t>
              </a:r>
            </a:p>
          </p:txBody>
        </p:sp>
        <p:pic>
          <p:nvPicPr>
            <p:cNvPr id="1114" name="CR-PRF CR-PRF" descr="CR-PRF CR-PRF"/>
            <p:cNvPicPr>
              <a:picLocks/>
            </p:cNvPicPr>
            <p:nvPr/>
          </p:nvPicPr>
          <p:blipFill>
            <a:blip r:embed="rId8"/>
            <a:stretch>
              <a:fillRect/>
            </a:stretch>
          </p:blipFill>
          <p:spPr>
            <a:xfrm>
              <a:off x="-1" y="0"/>
              <a:ext cx="1684752" cy="938661"/>
            </a:xfrm>
            <a:prstGeom prst="rect">
              <a:avLst/>
            </a:prstGeom>
            <a:effectLst/>
          </p:spPr>
        </p:pic>
      </p:grpSp>
      <p:grpSp>
        <p:nvGrpSpPr>
          <p:cNvPr id="1119" name="Universal…"/>
          <p:cNvGrpSpPr/>
          <p:nvPr/>
        </p:nvGrpSpPr>
        <p:grpSpPr>
          <a:xfrm>
            <a:off x="11754982" y="7807122"/>
            <a:ext cx="1684753" cy="938662"/>
            <a:chOff x="-1" y="0"/>
            <a:chExt cx="1684752" cy="938661"/>
          </a:xfrm>
        </p:grpSpPr>
        <p:sp>
          <p:nvSpPr>
            <p:cNvPr id="1118" name="Universal…"/>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defTabSz="457200">
                <a:spcBef>
                  <a:spcPts val="0"/>
                </a:spcBef>
                <a:defRPr sz="2000">
                  <a:latin typeface="Graphik-Medium"/>
                  <a:ea typeface="Graphik-Medium"/>
                  <a:cs typeface="Graphik-Medium"/>
                  <a:sym typeface="Graphik Medium"/>
                </a:defRPr>
              </a:pPr>
              <a:r>
                <a:t>Universal</a:t>
              </a:r>
            </a:p>
            <a:p>
              <a:pPr algn="ctr" defTabSz="457200">
                <a:spcBef>
                  <a:spcPts val="0"/>
                </a:spcBef>
                <a:defRPr sz="2000">
                  <a:latin typeface="Graphik-Medium"/>
                  <a:ea typeface="Graphik-Medium"/>
                  <a:cs typeface="Graphik-Medium"/>
                  <a:sym typeface="Graphik Medium"/>
                </a:defRPr>
              </a:pPr>
              <a:r>
                <a:t>Hash</a:t>
              </a:r>
            </a:p>
          </p:txBody>
        </p:sp>
        <p:pic>
          <p:nvPicPr>
            <p:cNvPr id="1117" name="Universal… UniversalHash" descr="Universal… UniversalHash"/>
            <p:cNvPicPr>
              <a:picLocks/>
            </p:cNvPicPr>
            <p:nvPr/>
          </p:nvPicPr>
          <p:blipFill>
            <a:blip r:embed="rId8"/>
            <a:stretch>
              <a:fillRect/>
            </a:stretch>
          </p:blipFill>
          <p:spPr>
            <a:xfrm>
              <a:off x="-1" y="0"/>
              <a:ext cx="1684752" cy="938661"/>
            </a:xfrm>
            <a:prstGeom prst="rect">
              <a:avLst/>
            </a:prstGeom>
            <a:effectLst/>
          </p:spPr>
        </p:pic>
      </p:grpSp>
      <p:grpSp>
        <p:nvGrpSpPr>
          <p:cNvPr id="1122" name="Permutation"/>
          <p:cNvGrpSpPr/>
          <p:nvPr/>
        </p:nvGrpSpPr>
        <p:grpSpPr>
          <a:xfrm>
            <a:off x="14170263" y="6381114"/>
            <a:ext cx="1917789" cy="938662"/>
            <a:chOff x="0" y="0"/>
            <a:chExt cx="1917788" cy="938661"/>
          </a:xfrm>
        </p:grpSpPr>
        <p:sp>
          <p:nvSpPr>
            <p:cNvPr id="1121" name="Permutation"/>
            <p:cNvSpPr/>
            <p:nvPr/>
          </p:nvSpPr>
          <p:spPr>
            <a:xfrm>
              <a:off x="38100" y="38100"/>
              <a:ext cx="1841588"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000">
                  <a:latin typeface="Graphik-Medium"/>
                  <a:ea typeface="Graphik-Medium"/>
                  <a:cs typeface="Graphik-Medium"/>
                  <a:sym typeface="Graphik Medium"/>
                </a:defRPr>
              </a:lvl1pPr>
            </a:lstStyle>
            <a:p>
              <a:r>
                <a:t>Permutation</a:t>
              </a:r>
            </a:p>
          </p:txBody>
        </p:sp>
        <p:pic>
          <p:nvPicPr>
            <p:cNvPr id="1120" name="Permutation Permutation" descr="Permutation Permutation"/>
            <p:cNvPicPr>
              <a:picLocks/>
            </p:cNvPicPr>
            <p:nvPr/>
          </p:nvPicPr>
          <p:blipFill>
            <a:blip r:embed="rId9"/>
            <a:stretch>
              <a:fillRect/>
            </a:stretch>
          </p:blipFill>
          <p:spPr>
            <a:xfrm>
              <a:off x="0" y="0"/>
              <a:ext cx="1917788" cy="938661"/>
            </a:xfrm>
            <a:prstGeom prst="rect">
              <a:avLst/>
            </a:prstGeom>
            <a:effectLst/>
          </p:spPr>
        </p:pic>
      </p:grpSp>
      <p:grpSp>
        <p:nvGrpSpPr>
          <p:cNvPr id="1125" name="Finite Field"/>
          <p:cNvGrpSpPr/>
          <p:nvPr/>
        </p:nvGrpSpPr>
        <p:grpSpPr>
          <a:xfrm>
            <a:off x="14170263" y="7807122"/>
            <a:ext cx="1917789" cy="938662"/>
            <a:chOff x="0" y="0"/>
            <a:chExt cx="1917788" cy="938661"/>
          </a:xfrm>
        </p:grpSpPr>
        <p:sp>
          <p:nvSpPr>
            <p:cNvPr id="1124" name="Finite Field"/>
            <p:cNvSpPr/>
            <p:nvPr/>
          </p:nvSpPr>
          <p:spPr>
            <a:xfrm>
              <a:off x="38100" y="38100"/>
              <a:ext cx="1841588"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000">
                  <a:latin typeface="Graphik-Medium"/>
                  <a:ea typeface="Graphik-Medium"/>
                  <a:cs typeface="Graphik-Medium"/>
                  <a:sym typeface="Graphik Medium"/>
                </a:defRPr>
              </a:lvl1pPr>
            </a:lstStyle>
            <a:p>
              <a:r>
                <a:t>Finite Field</a:t>
              </a:r>
            </a:p>
          </p:txBody>
        </p:sp>
        <p:pic>
          <p:nvPicPr>
            <p:cNvPr id="1123" name="Finite Field Finite Field" descr="Finite Field Finite Field"/>
            <p:cNvPicPr>
              <a:picLocks/>
            </p:cNvPicPr>
            <p:nvPr/>
          </p:nvPicPr>
          <p:blipFill>
            <a:blip r:embed="rId9"/>
            <a:stretch>
              <a:fillRect/>
            </a:stretch>
          </p:blipFill>
          <p:spPr>
            <a:xfrm>
              <a:off x="0" y="0"/>
              <a:ext cx="1917788" cy="938661"/>
            </a:xfrm>
            <a:prstGeom prst="rect">
              <a:avLst/>
            </a:prstGeom>
            <a:effectLst/>
          </p:spPr>
        </p:pic>
      </p:grpSp>
      <p:pic>
        <p:nvPicPr>
          <p:cNvPr id="1141" name="Connection Line" descr="Connection Line"/>
          <p:cNvPicPr>
            <a:picLocks/>
          </p:cNvPicPr>
          <p:nvPr/>
        </p:nvPicPr>
        <p:blipFill>
          <a:blip r:embed="rId10"/>
          <a:stretch>
            <a:fillRect/>
          </a:stretch>
        </p:blipFill>
        <p:spPr>
          <a:xfrm>
            <a:off x="13414317" y="6717608"/>
            <a:ext cx="781347" cy="246616"/>
          </a:xfrm>
          <a:prstGeom prst="rect">
            <a:avLst/>
          </a:prstGeom>
        </p:spPr>
      </p:pic>
      <p:pic>
        <p:nvPicPr>
          <p:cNvPr id="1143" name="Connection Line" descr="Connection Line"/>
          <p:cNvPicPr>
            <a:picLocks/>
          </p:cNvPicPr>
          <p:nvPr/>
        </p:nvPicPr>
        <p:blipFill>
          <a:blip r:embed="rId11"/>
          <a:stretch>
            <a:fillRect/>
          </a:stretch>
        </p:blipFill>
        <p:spPr>
          <a:xfrm>
            <a:off x="13414317" y="5918787"/>
            <a:ext cx="865318" cy="490633"/>
          </a:xfrm>
          <a:prstGeom prst="rect">
            <a:avLst/>
          </a:prstGeom>
        </p:spPr>
      </p:pic>
      <p:pic>
        <p:nvPicPr>
          <p:cNvPr id="1145" name="Connection Line" descr="Connection Line"/>
          <p:cNvPicPr>
            <a:picLocks/>
          </p:cNvPicPr>
          <p:nvPr/>
        </p:nvPicPr>
        <p:blipFill>
          <a:blip r:embed="rId12"/>
          <a:stretch>
            <a:fillRect/>
          </a:stretch>
        </p:blipFill>
        <p:spPr>
          <a:xfrm>
            <a:off x="13414317" y="8152995"/>
            <a:ext cx="781347" cy="246565"/>
          </a:xfrm>
          <a:prstGeom prst="rect">
            <a:avLst/>
          </a:prstGeom>
        </p:spPr>
      </p:pic>
      <p:pic>
        <p:nvPicPr>
          <p:cNvPr id="1147" name="Connection Line" descr="Connection Line"/>
          <p:cNvPicPr>
            <a:picLocks/>
          </p:cNvPicPr>
          <p:nvPr/>
        </p:nvPicPr>
        <p:blipFill>
          <a:blip r:embed="rId13"/>
          <a:stretch>
            <a:fillRect/>
          </a:stretch>
        </p:blipFill>
        <p:spPr>
          <a:xfrm>
            <a:off x="8457760" y="4166143"/>
            <a:ext cx="907345" cy="896016"/>
          </a:xfrm>
          <a:prstGeom prst="rect">
            <a:avLst/>
          </a:prstGeom>
        </p:spPr>
      </p:pic>
      <p:pic>
        <p:nvPicPr>
          <p:cNvPr id="1149" name="Connection Line" descr="Connection Line"/>
          <p:cNvPicPr>
            <a:picLocks/>
          </p:cNvPicPr>
          <p:nvPr/>
        </p:nvPicPr>
        <p:blipFill>
          <a:blip r:embed="rId14"/>
          <a:stretch>
            <a:fillRect/>
          </a:stretch>
        </p:blipFill>
        <p:spPr>
          <a:xfrm>
            <a:off x="8583779" y="5087989"/>
            <a:ext cx="781326" cy="545057"/>
          </a:xfrm>
          <a:prstGeom prst="rect">
            <a:avLst/>
          </a:prstGeom>
        </p:spPr>
      </p:pic>
      <p:pic>
        <p:nvPicPr>
          <p:cNvPr id="1151" name="Connection Line" descr="Connection Line"/>
          <p:cNvPicPr>
            <a:picLocks/>
          </p:cNvPicPr>
          <p:nvPr/>
        </p:nvPicPr>
        <p:blipFill>
          <a:blip r:embed="rId15"/>
          <a:stretch>
            <a:fillRect/>
          </a:stretch>
        </p:blipFill>
        <p:spPr>
          <a:xfrm>
            <a:off x="8583779" y="6748446"/>
            <a:ext cx="781326" cy="246059"/>
          </a:xfrm>
          <a:prstGeom prst="rect">
            <a:avLst/>
          </a:prstGeom>
        </p:spPr>
      </p:pic>
      <p:pic>
        <p:nvPicPr>
          <p:cNvPr id="1153" name="Connection Line" descr="Connection Line"/>
          <p:cNvPicPr>
            <a:picLocks/>
          </p:cNvPicPr>
          <p:nvPr/>
        </p:nvPicPr>
        <p:blipFill>
          <a:blip r:embed="rId16"/>
          <a:stretch>
            <a:fillRect/>
          </a:stretch>
        </p:blipFill>
        <p:spPr>
          <a:xfrm>
            <a:off x="8583779" y="7945866"/>
            <a:ext cx="781326" cy="468509"/>
          </a:xfrm>
          <a:prstGeom prst="rect">
            <a:avLst/>
          </a:prstGeom>
        </p:spPr>
      </p:pic>
      <p:pic>
        <p:nvPicPr>
          <p:cNvPr id="1155" name="Connection Line" descr="Connection Line"/>
          <p:cNvPicPr>
            <a:picLocks/>
          </p:cNvPicPr>
          <p:nvPr/>
        </p:nvPicPr>
        <p:blipFill>
          <a:blip r:embed="rId17"/>
          <a:stretch>
            <a:fillRect/>
          </a:stretch>
        </p:blipFill>
        <p:spPr>
          <a:xfrm>
            <a:off x="10999038" y="6706091"/>
            <a:ext cx="781346" cy="246565"/>
          </a:xfrm>
          <a:prstGeom prst="rect">
            <a:avLst/>
          </a:prstGeom>
        </p:spPr>
      </p:pic>
      <p:pic>
        <p:nvPicPr>
          <p:cNvPr id="1157" name="Connection Line" descr="Connection Line"/>
          <p:cNvPicPr>
            <a:picLocks/>
          </p:cNvPicPr>
          <p:nvPr/>
        </p:nvPicPr>
        <p:blipFill>
          <a:blip r:embed="rId18"/>
          <a:stretch>
            <a:fillRect/>
          </a:stretch>
        </p:blipFill>
        <p:spPr>
          <a:xfrm>
            <a:off x="10940035" y="7273428"/>
            <a:ext cx="899283" cy="559095"/>
          </a:xfrm>
          <a:prstGeom prst="rect">
            <a:avLst/>
          </a:prstGeom>
        </p:spPr>
      </p:pic>
      <p:pic>
        <p:nvPicPr>
          <p:cNvPr id="1159" name="Connection Line" descr="Connection Line"/>
          <p:cNvPicPr>
            <a:picLocks/>
          </p:cNvPicPr>
          <p:nvPr/>
        </p:nvPicPr>
        <p:blipFill>
          <a:blip r:embed="rId19"/>
          <a:stretch>
            <a:fillRect/>
          </a:stretch>
        </p:blipFill>
        <p:spPr>
          <a:xfrm>
            <a:off x="10999038" y="4607968"/>
            <a:ext cx="781346" cy="451140"/>
          </a:xfrm>
          <a:prstGeom prst="rect">
            <a:avLst/>
          </a:prstGeom>
        </p:spPr>
      </p:pic>
      <p:pic>
        <p:nvPicPr>
          <p:cNvPr id="1161" name="Connection Line" descr="Connection Line"/>
          <p:cNvPicPr>
            <a:picLocks/>
          </p:cNvPicPr>
          <p:nvPr/>
        </p:nvPicPr>
        <p:blipFill>
          <a:blip r:embed="rId20"/>
          <a:stretch>
            <a:fillRect/>
          </a:stretch>
        </p:blipFill>
        <p:spPr>
          <a:xfrm>
            <a:off x="10583396" y="4617242"/>
            <a:ext cx="1612599" cy="1768377"/>
          </a:xfrm>
          <a:prstGeom prst="rect">
            <a:avLst/>
          </a:prstGeom>
        </p:spPr>
      </p:pic>
      <p:pic>
        <p:nvPicPr>
          <p:cNvPr id="1163" name="Connection Line" descr="Connection Line"/>
          <p:cNvPicPr>
            <a:picLocks/>
          </p:cNvPicPr>
          <p:nvPr/>
        </p:nvPicPr>
        <p:blipFill>
          <a:blip r:embed="rId21"/>
          <a:stretch>
            <a:fillRect/>
          </a:stretch>
        </p:blipFill>
        <p:spPr>
          <a:xfrm>
            <a:off x="10999038" y="5933299"/>
            <a:ext cx="781346" cy="455490"/>
          </a:xfrm>
          <a:prstGeom prst="rect">
            <a:avLst/>
          </a:prstGeom>
        </p:spPr>
      </p:pic>
      <p:pic>
        <p:nvPicPr>
          <p:cNvPr id="1165" name="Connection Line" descr="Connection Line"/>
          <p:cNvPicPr>
            <a:picLocks/>
          </p:cNvPicPr>
          <p:nvPr/>
        </p:nvPicPr>
        <p:blipFill>
          <a:blip r:embed="rId17"/>
          <a:stretch>
            <a:fillRect/>
          </a:stretch>
        </p:blipFill>
        <p:spPr>
          <a:xfrm>
            <a:off x="10999038" y="5368868"/>
            <a:ext cx="781346" cy="246565"/>
          </a:xfrm>
          <a:prstGeom prst="rect">
            <a:avLst/>
          </a:prstGeom>
        </p:spPr>
      </p:pic>
      <p:sp>
        <p:nvSpPr>
          <p:cNvPr id="1139" name="Line"/>
          <p:cNvSpPr/>
          <p:nvPr/>
        </p:nvSpPr>
        <p:spPr>
          <a:xfrm>
            <a:off x="5880938" y="6972300"/>
            <a:ext cx="1397059" cy="758"/>
          </a:xfrm>
          <a:prstGeom prst="line">
            <a:avLst/>
          </a:prstGeom>
          <a:ln w="50800">
            <a:solidFill>
              <a:srgbClr val="000000"/>
            </a:solidFill>
            <a:miter lim="400000"/>
            <a:tailEnd type="stealth"/>
          </a:ln>
        </p:spPr>
        <p:txBody>
          <a:bodyPr lIns="50800" tIns="50800" rIns="50800" bIns="50800" anchor="ctr"/>
          <a:lstStyle/>
          <a:p>
            <a:endParaRPr/>
          </a:p>
        </p:txBody>
      </p:sp>
      <p:sp>
        <p:nvSpPr>
          <p:cNvPr id="1140" name="“Diamond strategy”:…"/>
          <p:cNvSpPr/>
          <p:nvPr/>
        </p:nvSpPr>
        <p:spPr>
          <a:xfrm>
            <a:off x="14960600" y="2806700"/>
            <a:ext cx="7518400" cy="2641600"/>
          </a:xfrm>
          <a:prstGeom prst="roundRect">
            <a:avLst>
              <a:gd name="adj" fmla="val 7212"/>
            </a:avLst>
          </a:prstGeom>
          <a:solidFill>
            <a:srgbClr val="FED1C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228600" defTabSz="457200">
              <a:spcBef>
                <a:spcPts val="0"/>
              </a:spcBef>
              <a:defRPr sz="4000" b="1"/>
            </a:pPr>
            <a:r>
              <a:t>“Diamond strategy”:</a:t>
            </a:r>
          </a:p>
          <a:p>
            <a:pPr marL="228600" defTabSz="457200">
              <a:spcBef>
                <a:spcPts val="0"/>
              </a:spcBef>
              <a:defRPr sz="4000"/>
            </a:pPr>
            <a:r>
              <a:t>Reduces implementation and analysis complexity</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Underlying cryptographic components"/>
          <p:cNvSpPr txBox="1">
            <a:spLocks noGrp="1"/>
          </p:cNvSpPr>
          <p:nvPr>
            <p:ph type="title"/>
          </p:nvPr>
        </p:nvSpPr>
        <p:spPr>
          <a:prstGeom prst="rect">
            <a:avLst/>
          </a:prstGeom>
        </p:spPr>
        <p:txBody>
          <a:bodyPr/>
          <a:lstStyle/>
          <a:p>
            <a:r>
              <a:t>Underlying cryptographic components</a:t>
            </a:r>
          </a:p>
        </p:txBody>
      </p:sp>
      <p:sp>
        <p:nvSpPr>
          <p:cNvPr id="11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
        <p:nvSpPr>
          <p:cNvPr id="1172" name="Perm"/>
          <p:cNvSpPr/>
          <p:nvPr/>
        </p:nvSpPr>
        <p:spPr>
          <a:xfrm>
            <a:off x="2961340" y="6673729"/>
            <a:ext cx="2955906" cy="12700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Perm</a:t>
            </a:r>
          </a:p>
        </p:txBody>
      </p:sp>
      <p:sp>
        <p:nvSpPr>
          <p:cNvPr id="1173" name="Line"/>
          <p:cNvSpPr/>
          <p:nvPr/>
        </p:nvSpPr>
        <p:spPr>
          <a:xfrm>
            <a:off x="4439293" y="5778548"/>
            <a:ext cx="1" cy="895183"/>
          </a:xfrm>
          <a:prstGeom prst="line">
            <a:avLst/>
          </a:prstGeom>
          <a:ln w="25400">
            <a:solidFill>
              <a:srgbClr val="000000"/>
            </a:solidFill>
            <a:miter lim="400000"/>
            <a:tailEnd type="triangle"/>
          </a:ln>
        </p:spPr>
        <p:txBody>
          <a:bodyPr lIns="50800" tIns="50800" rIns="50800" bIns="50800" anchor="ctr"/>
          <a:lstStyle/>
          <a:p>
            <a:endParaRPr/>
          </a:p>
        </p:txBody>
      </p:sp>
      <p:sp>
        <p:nvSpPr>
          <p:cNvPr id="1174" name="Line"/>
          <p:cNvSpPr/>
          <p:nvPr/>
        </p:nvSpPr>
        <p:spPr>
          <a:xfrm>
            <a:off x="4439293" y="7986065"/>
            <a:ext cx="1" cy="895183"/>
          </a:xfrm>
          <a:prstGeom prst="line">
            <a:avLst/>
          </a:prstGeom>
          <a:ln w="25400">
            <a:solidFill>
              <a:srgbClr val="000000"/>
            </a:solidFill>
            <a:miter lim="400000"/>
            <a:tailEnd type="triangle"/>
          </a:ln>
        </p:spPr>
        <p:txBody>
          <a:bodyPr lIns="50800" tIns="50800" rIns="50800" bIns="50800" anchor="ctr"/>
          <a:lstStyle/>
          <a:p>
            <a:endParaRPr/>
          </a:p>
        </p:txBody>
      </p:sp>
      <p:sp>
        <p:nvSpPr>
          <p:cNvPr id="1175" name="Line"/>
          <p:cNvSpPr/>
          <p:nvPr/>
        </p:nvSpPr>
        <p:spPr>
          <a:xfrm flipV="1">
            <a:off x="4258353" y="6078383"/>
            <a:ext cx="361880" cy="361880"/>
          </a:xfrm>
          <a:prstGeom prst="line">
            <a:avLst/>
          </a:prstGeom>
          <a:ln w="25400">
            <a:solidFill>
              <a:srgbClr val="000000"/>
            </a:solidFill>
            <a:miter lim="400000"/>
          </a:ln>
        </p:spPr>
        <p:txBody>
          <a:bodyPr lIns="50800" tIns="50800" rIns="50800" bIns="50800" anchor="ctr"/>
          <a:lstStyle/>
          <a:p>
            <a:endParaRPr/>
          </a:p>
        </p:txBody>
      </p:sp>
      <p:sp>
        <p:nvSpPr>
          <p:cNvPr id="1176" name="n bits"/>
          <p:cNvSpPr txBox="1"/>
          <p:nvPr/>
        </p:nvSpPr>
        <p:spPr>
          <a:xfrm>
            <a:off x="4741177" y="5872571"/>
            <a:ext cx="1162813"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 bits</a:t>
            </a:r>
          </a:p>
        </p:txBody>
      </p:sp>
      <p:sp>
        <p:nvSpPr>
          <p:cNvPr id="1177" name="Line"/>
          <p:cNvSpPr/>
          <p:nvPr/>
        </p:nvSpPr>
        <p:spPr>
          <a:xfrm flipV="1">
            <a:off x="4257212" y="8247801"/>
            <a:ext cx="361880" cy="361880"/>
          </a:xfrm>
          <a:prstGeom prst="line">
            <a:avLst/>
          </a:prstGeom>
          <a:ln w="25400">
            <a:solidFill>
              <a:srgbClr val="000000"/>
            </a:solidFill>
            <a:miter lim="400000"/>
          </a:ln>
        </p:spPr>
        <p:txBody>
          <a:bodyPr lIns="50800" tIns="50800" rIns="50800" bIns="50800" anchor="ctr"/>
          <a:lstStyle/>
          <a:p>
            <a:endParaRPr/>
          </a:p>
        </p:txBody>
      </p:sp>
      <p:sp>
        <p:nvSpPr>
          <p:cNvPr id="1178" name="n bits"/>
          <p:cNvSpPr txBox="1"/>
          <p:nvPr/>
        </p:nvSpPr>
        <p:spPr>
          <a:xfrm>
            <a:off x="4740036" y="8041988"/>
            <a:ext cx="1162813"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 bits</a:t>
            </a:r>
          </a:p>
        </p:txBody>
      </p:sp>
      <p:sp>
        <p:nvSpPr>
          <p:cNvPr id="1180" name="Perm"/>
          <p:cNvSpPr/>
          <p:nvPr/>
        </p:nvSpPr>
        <p:spPr>
          <a:xfrm>
            <a:off x="10100452" y="4953085"/>
            <a:ext cx="2955906" cy="12700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Perm</a:t>
            </a:r>
          </a:p>
        </p:txBody>
      </p:sp>
      <p:sp>
        <p:nvSpPr>
          <p:cNvPr id="1181" name="Line"/>
          <p:cNvSpPr/>
          <p:nvPr/>
        </p:nvSpPr>
        <p:spPr>
          <a:xfrm>
            <a:off x="11596480" y="6247345"/>
            <a:ext cx="1" cy="1105923"/>
          </a:xfrm>
          <a:prstGeom prst="line">
            <a:avLst/>
          </a:prstGeom>
          <a:ln w="25400">
            <a:solidFill>
              <a:srgbClr val="000000"/>
            </a:solidFill>
            <a:miter lim="400000"/>
            <a:tailEnd type="triangle"/>
          </a:ln>
        </p:spPr>
        <p:txBody>
          <a:bodyPr lIns="50800" tIns="50800" rIns="50800" bIns="50800" anchor="ctr"/>
          <a:lstStyle/>
          <a:p>
            <a:endParaRPr/>
          </a:p>
        </p:txBody>
      </p:sp>
      <p:sp>
        <p:nvSpPr>
          <p:cNvPr id="1182" name="Line"/>
          <p:cNvSpPr/>
          <p:nvPr/>
        </p:nvSpPr>
        <p:spPr>
          <a:xfrm>
            <a:off x="10201074" y="6694936"/>
            <a:ext cx="1650277" cy="1"/>
          </a:xfrm>
          <a:prstGeom prst="line">
            <a:avLst/>
          </a:prstGeom>
          <a:ln w="25400">
            <a:solidFill>
              <a:srgbClr val="000000"/>
            </a:solidFill>
            <a:miter lim="400000"/>
          </a:ln>
        </p:spPr>
        <p:txBody>
          <a:bodyPr lIns="50800" tIns="50800" rIns="50800" bIns="50800" anchor="ctr"/>
          <a:lstStyle/>
          <a:p>
            <a:endParaRPr/>
          </a:p>
        </p:txBody>
      </p:sp>
      <p:sp>
        <p:nvSpPr>
          <p:cNvPr id="1183" name="Circle"/>
          <p:cNvSpPr/>
          <p:nvPr/>
        </p:nvSpPr>
        <p:spPr>
          <a:xfrm>
            <a:off x="11374230" y="6469781"/>
            <a:ext cx="444501" cy="450310"/>
          </a:xfrm>
          <a:prstGeom prst="ellipse">
            <a:avLst/>
          </a:prstGeom>
          <a:ln w="381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184" name="Line"/>
          <p:cNvSpPr/>
          <p:nvPr/>
        </p:nvSpPr>
        <p:spPr>
          <a:xfrm>
            <a:off x="11596480" y="3781799"/>
            <a:ext cx="1" cy="1105924"/>
          </a:xfrm>
          <a:prstGeom prst="line">
            <a:avLst/>
          </a:prstGeom>
          <a:ln w="25400">
            <a:solidFill>
              <a:srgbClr val="000000"/>
            </a:solidFill>
            <a:miter lim="400000"/>
            <a:tailEnd type="triangle"/>
          </a:ln>
        </p:spPr>
        <p:txBody>
          <a:bodyPr lIns="50800" tIns="50800" rIns="50800" bIns="50800" anchor="ctr"/>
          <a:lstStyle/>
          <a:p>
            <a:endParaRPr/>
          </a:p>
        </p:txBody>
      </p:sp>
      <p:sp>
        <p:nvSpPr>
          <p:cNvPr id="1185" name="Line"/>
          <p:cNvSpPr/>
          <p:nvPr/>
        </p:nvSpPr>
        <p:spPr>
          <a:xfrm>
            <a:off x="10201074" y="4229390"/>
            <a:ext cx="1650277" cy="1"/>
          </a:xfrm>
          <a:prstGeom prst="line">
            <a:avLst/>
          </a:prstGeom>
          <a:ln w="25400">
            <a:solidFill>
              <a:srgbClr val="000000"/>
            </a:solidFill>
            <a:miter lim="400000"/>
          </a:ln>
        </p:spPr>
        <p:txBody>
          <a:bodyPr lIns="50800" tIns="50800" rIns="50800" bIns="50800" anchor="ctr"/>
          <a:lstStyle/>
          <a:p>
            <a:endParaRPr/>
          </a:p>
        </p:txBody>
      </p:sp>
      <p:sp>
        <p:nvSpPr>
          <p:cNvPr id="1186" name="Circle"/>
          <p:cNvSpPr/>
          <p:nvPr/>
        </p:nvSpPr>
        <p:spPr>
          <a:xfrm>
            <a:off x="11374230" y="4004235"/>
            <a:ext cx="444501" cy="450310"/>
          </a:xfrm>
          <a:prstGeom prst="ellipse">
            <a:avLst/>
          </a:prstGeom>
          <a:ln w="381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187" name="K1 || 0*"/>
          <p:cNvSpPr txBox="1"/>
          <p:nvPr/>
        </p:nvSpPr>
        <p:spPr>
          <a:xfrm>
            <a:off x="8872828" y="3875822"/>
            <a:ext cx="1387959"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K1 || 0*</a:t>
            </a:r>
          </a:p>
        </p:txBody>
      </p:sp>
      <p:sp>
        <p:nvSpPr>
          <p:cNvPr id="1188" name="K1 || 0*"/>
          <p:cNvSpPr txBox="1"/>
          <p:nvPr/>
        </p:nvSpPr>
        <p:spPr>
          <a:xfrm>
            <a:off x="8872828" y="6370538"/>
            <a:ext cx="1387959"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K1 || 0*</a:t>
            </a:r>
          </a:p>
        </p:txBody>
      </p:sp>
      <p:sp>
        <p:nvSpPr>
          <p:cNvPr id="1189" name="Even-Mansour blockcipher"/>
          <p:cNvSpPr txBox="1"/>
          <p:nvPr/>
        </p:nvSpPr>
        <p:spPr>
          <a:xfrm>
            <a:off x="8725672" y="2605254"/>
            <a:ext cx="5460087"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rPr dirty="0"/>
              <a:t>Even-Mansour blockcipher</a:t>
            </a:r>
          </a:p>
        </p:txBody>
      </p:sp>
      <p:sp>
        <p:nvSpPr>
          <p:cNvPr id="1190" name="Perm"/>
          <p:cNvSpPr/>
          <p:nvPr/>
        </p:nvSpPr>
        <p:spPr>
          <a:xfrm>
            <a:off x="17160943" y="4953556"/>
            <a:ext cx="2955906" cy="12700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Perm</a:t>
            </a:r>
          </a:p>
        </p:txBody>
      </p:sp>
      <p:sp>
        <p:nvSpPr>
          <p:cNvPr id="1191" name="Line"/>
          <p:cNvSpPr/>
          <p:nvPr/>
        </p:nvSpPr>
        <p:spPr>
          <a:xfrm>
            <a:off x="18656972" y="6247815"/>
            <a:ext cx="1" cy="1105924"/>
          </a:xfrm>
          <a:prstGeom prst="line">
            <a:avLst/>
          </a:prstGeom>
          <a:ln w="25400">
            <a:solidFill>
              <a:srgbClr val="000000"/>
            </a:solidFill>
            <a:miter lim="400000"/>
            <a:tailEnd type="triangle"/>
          </a:ln>
        </p:spPr>
        <p:txBody>
          <a:bodyPr lIns="50800" tIns="50800" rIns="50800" bIns="50800" anchor="ctr"/>
          <a:lstStyle/>
          <a:p>
            <a:endParaRPr/>
          </a:p>
        </p:txBody>
      </p:sp>
      <p:sp>
        <p:nvSpPr>
          <p:cNvPr id="1192" name="Line"/>
          <p:cNvSpPr/>
          <p:nvPr/>
        </p:nvSpPr>
        <p:spPr>
          <a:xfrm>
            <a:off x="17261564" y="6695406"/>
            <a:ext cx="1650278" cy="1"/>
          </a:xfrm>
          <a:prstGeom prst="line">
            <a:avLst/>
          </a:prstGeom>
          <a:ln w="25400">
            <a:solidFill>
              <a:srgbClr val="000000"/>
            </a:solidFill>
            <a:miter lim="400000"/>
          </a:ln>
        </p:spPr>
        <p:txBody>
          <a:bodyPr lIns="50800" tIns="50800" rIns="50800" bIns="50800" anchor="ctr"/>
          <a:lstStyle/>
          <a:p>
            <a:endParaRPr/>
          </a:p>
        </p:txBody>
      </p:sp>
      <p:sp>
        <p:nvSpPr>
          <p:cNvPr id="1193" name="Circle"/>
          <p:cNvSpPr/>
          <p:nvPr/>
        </p:nvSpPr>
        <p:spPr>
          <a:xfrm>
            <a:off x="18434721" y="6470252"/>
            <a:ext cx="444501" cy="450310"/>
          </a:xfrm>
          <a:prstGeom prst="ellipse">
            <a:avLst/>
          </a:prstGeom>
          <a:ln w="381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194" name="Line"/>
          <p:cNvSpPr/>
          <p:nvPr/>
        </p:nvSpPr>
        <p:spPr>
          <a:xfrm>
            <a:off x="18656972" y="3782270"/>
            <a:ext cx="1" cy="1105924"/>
          </a:xfrm>
          <a:prstGeom prst="line">
            <a:avLst/>
          </a:prstGeom>
          <a:ln w="25400">
            <a:solidFill>
              <a:srgbClr val="000000"/>
            </a:solidFill>
            <a:miter lim="400000"/>
            <a:tailEnd type="triangle"/>
          </a:ln>
        </p:spPr>
        <p:txBody>
          <a:bodyPr lIns="50800" tIns="50800" rIns="50800" bIns="50800" anchor="ctr"/>
          <a:lstStyle/>
          <a:p>
            <a:endParaRPr/>
          </a:p>
        </p:txBody>
      </p:sp>
      <p:sp>
        <p:nvSpPr>
          <p:cNvPr id="1195" name="Line"/>
          <p:cNvSpPr/>
          <p:nvPr/>
        </p:nvSpPr>
        <p:spPr>
          <a:xfrm>
            <a:off x="17261564" y="4229861"/>
            <a:ext cx="1650278" cy="1"/>
          </a:xfrm>
          <a:prstGeom prst="line">
            <a:avLst/>
          </a:prstGeom>
          <a:ln w="25400">
            <a:solidFill>
              <a:srgbClr val="000000"/>
            </a:solidFill>
            <a:miter lim="400000"/>
          </a:ln>
        </p:spPr>
        <p:txBody>
          <a:bodyPr lIns="50800" tIns="50800" rIns="50800" bIns="50800" anchor="ctr"/>
          <a:lstStyle/>
          <a:p>
            <a:endParaRPr/>
          </a:p>
        </p:txBody>
      </p:sp>
      <p:sp>
        <p:nvSpPr>
          <p:cNvPr id="1196" name="Circle"/>
          <p:cNvSpPr/>
          <p:nvPr/>
        </p:nvSpPr>
        <p:spPr>
          <a:xfrm>
            <a:off x="18434721" y="4004706"/>
            <a:ext cx="444501" cy="450310"/>
          </a:xfrm>
          <a:prstGeom prst="ellipse">
            <a:avLst/>
          </a:prstGeom>
          <a:ln w="381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197" name="HK1(T) || 0*"/>
          <p:cNvSpPr txBox="1"/>
          <p:nvPr/>
        </p:nvSpPr>
        <p:spPr>
          <a:xfrm>
            <a:off x="15275745" y="3875822"/>
            <a:ext cx="2044972"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H</a:t>
            </a:r>
            <a:r>
              <a:rPr baseline="-5999"/>
              <a:t>K1</a:t>
            </a:r>
            <a:r>
              <a:t>(T) || 0*</a:t>
            </a:r>
          </a:p>
        </p:txBody>
      </p:sp>
      <p:sp>
        <p:nvSpPr>
          <p:cNvPr id="1198" name="Tweakable EM [CLS 2015]"/>
          <p:cNvSpPr txBox="1"/>
          <p:nvPr/>
        </p:nvSpPr>
        <p:spPr>
          <a:xfrm>
            <a:off x="16339487" y="2605254"/>
            <a:ext cx="5250791"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t>Tweakable EM [CLS 2015]</a:t>
            </a:r>
          </a:p>
        </p:txBody>
      </p:sp>
      <p:sp>
        <p:nvSpPr>
          <p:cNvPr id="1199" name="HK1(T) || 0*"/>
          <p:cNvSpPr txBox="1"/>
          <p:nvPr/>
        </p:nvSpPr>
        <p:spPr>
          <a:xfrm>
            <a:off x="15224945" y="6370538"/>
            <a:ext cx="2044972"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H</a:t>
            </a:r>
            <a:r>
              <a:rPr baseline="-5999"/>
              <a:t>K1</a:t>
            </a:r>
            <a:r>
              <a:t>(T) || 0*</a:t>
            </a:r>
          </a:p>
        </p:txBody>
      </p:sp>
      <p:sp>
        <p:nvSpPr>
          <p:cNvPr id="1200" name="OCT tweakable blockcipher:…"/>
          <p:cNvSpPr txBox="1"/>
          <p:nvPr/>
        </p:nvSpPr>
        <p:spPr>
          <a:xfrm>
            <a:off x="17252821" y="8248870"/>
            <a:ext cx="6606996" cy="2544286"/>
          </a:xfrm>
          <a:prstGeom prst="rect">
            <a:avLst/>
          </a:prstGeom>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4320" tIns="182880" rIns="274320" bIns="182880" anchor="ctr">
            <a:spAutoFit/>
          </a:bodyPr>
          <a:lstStyle/>
          <a:p>
            <a:pPr>
              <a:defRPr b="1"/>
            </a:pPr>
            <a:r>
              <a:rPr dirty="0"/>
              <a:t>OCT tweakable blockcipher</a:t>
            </a:r>
          </a:p>
          <a:p>
            <a:pPr marL="753533" indent="-372533">
              <a:buClr>
                <a:srgbClr val="000000"/>
              </a:buClr>
              <a:buSzPct val="100000"/>
              <a:buChar char="•"/>
            </a:pPr>
            <a:r>
              <a:rPr dirty="0"/>
              <a:t>Specially designed, fast almost XOR universal H</a:t>
            </a:r>
          </a:p>
          <a:p>
            <a:pPr marL="753533" indent="-372533">
              <a:buClr>
                <a:srgbClr val="000000"/>
              </a:buClr>
              <a:buSzPct val="100000"/>
              <a:buChar char="•"/>
            </a:pPr>
            <a:r>
              <a:rPr dirty="0"/>
              <a:t>Formal security analysis</a:t>
            </a:r>
          </a:p>
        </p:txBody>
      </p:sp>
      <p:sp>
        <p:nvSpPr>
          <p:cNvPr id="1202" name="Sponge-based CR-PRF:"/>
          <p:cNvSpPr txBox="1"/>
          <p:nvPr/>
        </p:nvSpPr>
        <p:spPr>
          <a:xfrm>
            <a:off x="6690645" y="8483399"/>
            <a:ext cx="4729786"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t>Sponge-based CR-PRF:</a:t>
            </a:r>
          </a:p>
        </p:txBody>
      </p:sp>
      <p:sp>
        <p:nvSpPr>
          <p:cNvPr id="1203" name="Perm"/>
          <p:cNvSpPr/>
          <p:nvPr/>
        </p:nvSpPr>
        <p:spPr>
          <a:xfrm rot="16200000">
            <a:off x="8467649" y="11223776"/>
            <a:ext cx="2324165" cy="12700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Perm</a:t>
            </a:r>
          </a:p>
        </p:txBody>
      </p:sp>
      <p:sp>
        <p:nvSpPr>
          <p:cNvPr id="1204" name="Perm"/>
          <p:cNvSpPr/>
          <p:nvPr/>
        </p:nvSpPr>
        <p:spPr>
          <a:xfrm rot="16200000">
            <a:off x="10824533" y="11223776"/>
            <a:ext cx="2324164" cy="12700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Perm</a:t>
            </a:r>
          </a:p>
        </p:txBody>
      </p:sp>
      <p:sp>
        <p:nvSpPr>
          <p:cNvPr id="1205" name="Line"/>
          <p:cNvSpPr/>
          <p:nvPr/>
        </p:nvSpPr>
        <p:spPr>
          <a:xfrm>
            <a:off x="7967663" y="11232385"/>
            <a:ext cx="968524" cy="1"/>
          </a:xfrm>
          <a:prstGeom prst="line">
            <a:avLst/>
          </a:prstGeom>
          <a:ln w="50800">
            <a:solidFill>
              <a:srgbClr val="000000"/>
            </a:solidFill>
            <a:miter lim="400000"/>
            <a:tailEnd type="arrow"/>
          </a:ln>
        </p:spPr>
        <p:txBody>
          <a:bodyPr lIns="50800" tIns="50800" rIns="50800" bIns="50800" anchor="ctr"/>
          <a:lstStyle/>
          <a:p>
            <a:endParaRPr/>
          </a:p>
        </p:txBody>
      </p:sp>
      <p:sp>
        <p:nvSpPr>
          <p:cNvPr id="1206" name="Line"/>
          <p:cNvSpPr/>
          <p:nvPr/>
        </p:nvSpPr>
        <p:spPr>
          <a:xfrm>
            <a:off x="7967663" y="12427798"/>
            <a:ext cx="968524" cy="1"/>
          </a:xfrm>
          <a:prstGeom prst="line">
            <a:avLst/>
          </a:prstGeom>
          <a:ln w="50800">
            <a:solidFill>
              <a:srgbClr val="000000"/>
            </a:solidFill>
            <a:miter lim="400000"/>
            <a:tailEnd type="arrow"/>
          </a:ln>
        </p:spPr>
        <p:txBody>
          <a:bodyPr lIns="50800" tIns="50800" rIns="50800" bIns="50800" anchor="ctr"/>
          <a:lstStyle/>
          <a:p>
            <a:endParaRPr/>
          </a:p>
        </p:txBody>
      </p:sp>
      <p:sp>
        <p:nvSpPr>
          <p:cNvPr id="1207" name="Line"/>
          <p:cNvSpPr/>
          <p:nvPr/>
        </p:nvSpPr>
        <p:spPr>
          <a:xfrm>
            <a:off x="10324546" y="11232385"/>
            <a:ext cx="968524" cy="1"/>
          </a:xfrm>
          <a:prstGeom prst="line">
            <a:avLst/>
          </a:prstGeom>
          <a:ln w="50800">
            <a:solidFill>
              <a:srgbClr val="000000"/>
            </a:solidFill>
            <a:miter lim="400000"/>
            <a:tailEnd type="arrow"/>
          </a:ln>
        </p:spPr>
        <p:txBody>
          <a:bodyPr lIns="50800" tIns="50800" rIns="50800" bIns="50800" anchor="ctr"/>
          <a:lstStyle/>
          <a:p>
            <a:endParaRPr/>
          </a:p>
        </p:txBody>
      </p:sp>
      <p:sp>
        <p:nvSpPr>
          <p:cNvPr id="1208" name="Line"/>
          <p:cNvSpPr/>
          <p:nvPr/>
        </p:nvSpPr>
        <p:spPr>
          <a:xfrm>
            <a:off x="10324546" y="12427798"/>
            <a:ext cx="968524" cy="1"/>
          </a:xfrm>
          <a:prstGeom prst="line">
            <a:avLst/>
          </a:prstGeom>
          <a:ln w="50800">
            <a:solidFill>
              <a:srgbClr val="000000"/>
            </a:solidFill>
            <a:miter lim="400000"/>
            <a:tailEnd type="arrow"/>
          </a:ln>
        </p:spPr>
        <p:txBody>
          <a:bodyPr lIns="50800" tIns="50800" rIns="50800" bIns="50800" anchor="ctr"/>
          <a:lstStyle/>
          <a:p>
            <a:endParaRPr/>
          </a:p>
        </p:txBody>
      </p:sp>
      <p:sp>
        <p:nvSpPr>
          <p:cNvPr id="1209" name="Perm"/>
          <p:cNvSpPr/>
          <p:nvPr/>
        </p:nvSpPr>
        <p:spPr>
          <a:xfrm rot="16200000">
            <a:off x="13181417" y="11223776"/>
            <a:ext cx="2324164" cy="12700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Perm</a:t>
            </a:r>
          </a:p>
        </p:txBody>
      </p:sp>
      <p:sp>
        <p:nvSpPr>
          <p:cNvPr id="1210" name="Line"/>
          <p:cNvSpPr/>
          <p:nvPr/>
        </p:nvSpPr>
        <p:spPr>
          <a:xfrm>
            <a:off x="12681429" y="11232385"/>
            <a:ext cx="968524" cy="1"/>
          </a:xfrm>
          <a:prstGeom prst="line">
            <a:avLst/>
          </a:prstGeom>
          <a:ln w="50800">
            <a:solidFill>
              <a:srgbClr val="000000"/>
            </a:solidFill>
            <a:miter lim="400000"/>
            <a:tailEnd type="arrow"/>
          </a:ln>
        </p:spPr>
        <p:txBody>
          <a:bodyPr lIns="50800" tIns="50800" rIns="50800" bIns="50800" anchor="ctr"/>
          <a:lstStyle/>
          <a:p>
            <a:endParaRPr/>
          </a:p>
        </p:txBody>
      </p:sp>
      <p:sp>
        <p:nvSpPr>
          <p:cNvPr id="1211" name="Line"/>
          <p:cNvSpPr/>
          <p:nvPr/>
        </p:nvSpPr>
        <p:spPr>
          <a:xfrm>
            <a:off x="12681429" y="12427798"/>
            <a:ext cx="968524" cy="1"/>
          </a:xfrm>
          <a:prstGeom prst="line">
            <a:avLst/>
          </a:prstGeom>
          <a:ln w="50800">
            <a:solidFill>
              <a:srgbClr val="000000"/>
            </a:solidFill>
            <a:miter lim="400000"/>
            <a:tailEnd type="arrow"/>
          </a:ln>
        </p:spPr>
        <p:txBody>
          <a:bodyPr lIns="50800" tIns="50800" rIns="50800" bIns="50800" anchor="ctr"/>
          <a:lstStyle/>
          <a:p>
            <a:endParaRPr/>
          </a:p>
        </p:txBody>
      </p:sp>
      <p:sp>
        <p:nvSpPr>
          <p:cNvPr id="1212" name="Line"/>
          <p:cNvSpPr/>
          <p:nvPr/>
        </p:nvSpPr>
        <p:spPr>
          <a:xfrm>
            <a:off x="15038313" y="11232385"/>
            <a:ext cx="968523" cy="1"/>
          </a:xfrm>
          <a:prstGeom prst="line">
            <a:avLst/>
          </a:prstGeom>
          <a:ln w="50800">
            <a:solidFill>
              <a:srgbClr val="000000"/>
            </a:solidFill>
            <a:miter lim="400000"/>
            <a:tailEnd type="arrow"/>
          </a:ln>
        </p:spPr>
        <p:txBody>
          <a:bodyPr lIns="50800" tIns="50800" rIns="50800" bIns="50800" anchor="ctr"/>
          <a:lstStyle/>
          <a:p>
            <a:endParaRPr/>
          </a:p>
        </p:txBody>
      </p:sp>
      <p:sp>
        <p:nvSpPr>
          <p:cNvPr id="1213" name="Circle"/>
          <p:cNvSpPr/>
          <p:nvPr/>
        </p:nvSpPr>
        <p:spPr>
          <a:xfrm>
            <a:off x="8190939" y="11007231"/>
            <a:ext cx="444501" cy="450310"/>
          </a:xfrm>
          <a:prstGeom prst="ellipse">
            <a:avLst/>
          </a:prstGeom>
          <a:ln w="381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214" name="Line"/>
          <p:cNvSpPr/>
          <p:nvPr/>
        </p:nvSpPr>
        <p:spPr>
          <a:xfrm>
            <a:off x="8413189" y="10370667"/>
            <a:ext cx="1" cy="1105923"/>
          </a:xfrm>
          <a:prstGeom prst="line">
            <a:avLst/>
          </a:prstGeom>
          <a:ln w="50800">
            <a:solidFill>
              <a:srgbClr val="000000"/>
            </a:solidFill>
            <a:miter lim="400000"/>
          </a:ln>
        </p:spPr>
        <p:txBody>
          <a:bodyPr lIns="50800" tIns="50800" rIns="50800" bIns="50800" anchor="ctr"/>
          <a:lstStyle/>
          <a:p>
            <a:endParaRPr/>
          </a:p>
        </p:txBody>
      </p:sp>
      <p:sp>
        <p:nvSpPr>
          <p:cNvPr id="1215" name="Circle"/>
          <p:cNvSpPr/>
          <p:nvPr/>
        </p:nvSpPr>
        <p:spPr>
          <a:xfrm>
            <a:off x="10471109" y="11007231"/>
            <a:ext cx="444501" cy="450310"/>
          </a:xfrm>
          <a:prstGeom prst="ellipse">
            <a:avLst/>
          </a:prstGeom>
          <a:ln w="381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216" name="Line"/>
          <p:cNvSpPr/>
          <p:nvPr/>
        </p:nvSpPr>
        <p:spPr>
          <a:xfrm>
            <a:off x="10693360" y="10370667"/>
            <a:ext cx="1" cy="1105923"/>
          </a:xfrm>
          <a:prstGeom prst="line">
            <a:avLst/>
          </a:prstGeom>
          <a:ln w="50800">
            <a:solidFill>
              <a:srgbClr val="000000"/>
            </a:solidFill>
            <a:miter lim="400000"/>
          </a:ln>
        </p:spPr>
        <p:txBody>
          <a:bodyPr lIns="50800" tIns="50800" rIns="50800" bIns="50800" anchor="ctr"/>
          <a:lstStyle/>
          <a:p>
            <a:endParaRPr/>
          </a:p>
        </p:txBody>
      </p:sp>
      <p:sp>
        <p:nvSpPr>
          <p:cNvPr id="1217" name="Circle"/>
          <p:cNvSpPr/>
          <p:nvPr/>
        </p:nvSpPr>
        <p:spPr>
          <a:xfrm>
            <a:off x="12864612" y="11007231"/>
            <a:ext cx="444501" cy="450310"/>
          </a:xfrm>
          <a:prstGeom prst="ellipse">
            <a:avLst/>
          </a:prstGeom>
          <a:ln w="381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218" name="Line"/>
          <p:cNvSpPr/>
          <p:nvPr/>
        </p:nvSpPr>
        <p:spPr>
          <a:xfrm>
            <a:off x="13086862" y="10370667"/>
            <a:ext cx="1" cy="1105923"/>
          </a:xfrm>
          <a:prstGeom prst="line">
            <a:avLst/>
          </a:prstGeom>
          <a:ln w="50800">
            <a:solidFill>
              <a:srgbClr val="000000"/>
            </a:solidFill>
            <a:miter lim="400000"/>
          </a:ln>
        </p:spPr>
        <p:txBody>
          <a:bodyPr lIns="50800" tIns="50800" rIns="50800" bIns="50800" anchor="ctr"/>
          <a:lstStyle/>
          <a:p>
            <a:endParaRPr/>
          </a:p>
        </p:txBody>
      </p:sp>
      <p:sp>
        <p:nvSpPr>
          <p:cNvPr id="1219" name="0r"/>
          <p:cNvSpPr txBox="1"/>
          <p:nvPr/>
        </p:nvSpPr>
        <p:spPr>
          <a:xfrm>
            <a:off x="7330672" y="10916917"/>
            <a:ext cx="492931"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0</a:t>
            </a:r>
            <a:r>
              <a:rPr baseline="31999"/>
              <a:t>r</a:t>
            </a:r>
          </a:p>
        </p:txBody>
      </p:sp>
      <p:sp>
        <p:nvSpPr>
          <p:cNvPr id="1220" name="0c"/>
          <p:cNvSpPr txBox="1"/>
          <p:nvPr/>
        </p:nvSpPr>
        <p:spPr>
          <a:xfrm>
            <a:off x="7304392" y="12112330"/>
            <a:ext cx="545491"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0</a:t>
            </a:r>
            <a:r>
              <a:rPr baseline="31999"/>
              <a:t>c</a:t>
            </a:r>
          </a:p>
        </p:txBody>
      </p:sp>
      <p:sp>
        <p:nvSpPr>
          <p:cNvPr id="1221" name="K2 || M1"/>
          <p:cNvSpPr txBox="1"/>
          <p:nvPr/>
        </p:nvSpPr>
        <p:spPr>
          <a:xfrm>
            <a:off x="7673051" y="9654131"/>
            <a:ext cx="1520851"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K2 || M1</a:t>
            </a:r>
          </a:p>
        </p:txBody>
      </p:sp>
      <p:sp>
        <p:nvSpPr>
          <p:cNvPr id="1222" name="M2"/>
          <p:cNvSpPr txBox="1"/>
          <p:nvPr/>
        </p:nvSpPr>
        <p:spPr>
          <a:xfrm>
            <a:off x="10349697" y="9650406"/>
            <a:ext cx="687325"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M2</a:t>
            </a:r>
          </a:p>
        </p:txBody>
      </p:sp>
      <p:sp>
        <p:nvSpPr>
          <p:cNvPr id="1223" name="M3"/>
          <p:cNvSpPr txBox="1"/>
          <p:nvPr/>
        </p:nvSpPr>
        <p:spPr>
          <a:xfrm>
            <a:off x="12743200" y="9654131"/>
            <a:ext cx="707645"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M3</a:t>
            </a:r>
          </a:p>
        </p:txBody>
      </p:sp>
      <p:sp>
        <p:nvSpPr>
          <p:cNvPr id="16" name="Arc 15">
            <a:extLst>
              <a:ext uri="{FF2B5EF4-FFF2-40B4-BE49-F238E27FC236}">
                <a16:creationId xmlns:a16="http://schemas.microsoft.com/office/drawing/2014/main" id="{C33350C2-980A-464F-80D0-8B81AAC369D3}"/>
              </a:ext>
            </a:extLst>
          </p:cNvPr>
          <p:cNvSpPr/>
          <p:nvPr/>
        </p:nvSpPr>
        <p:spPr>
          <a:xfrm flipH="1">
            <a:off x="4755085" y="3178215"/>
            <a:ext cx="5312743" cy="4231923"/>
          </a:xfrm>
          <a:prstGeom prst="arc">
            <a:avLst>
              <a:gd name="adj1" fmla="val 16103629"/>
              <a:gd name="adj2" fmla="val 21368635"/>
            </a:avLst>
          </a:prstGeom>
          <a:noFill/>
          <a:ln w="76200" cap="flat">
            <a:solidFill>
              <a:srgbClr val="000000"/>
            </a:solidFill>
            <a:prstDash val="solid"/>
            <a:miter lim="400000"/>
            <a:head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7" name="Arc 16">
            <a:extLst>
              <a:ext uri="{FF2B5EF4-FFF2-40B4-BE49-F238E27FC236}">
                <a16:creationId xmlns:a16="http://schemas.microsoft.com/office/drawing/2014/main" id="{F38D994C-F365-10CF-D09C-1DD0E60EB705}"/>
              </a:ext>
            </a:extLst>
          </p:cNvPr>
          <p:cNvSpPr/>
          <p:nvPr/>
        </p:nvSpPr>
        <p:spPr>
          <a:xfrm flipH="1" flipV="1">
            <a:off x="4453202" y="6917160"/>
            <a:ext cx="4103835" cy="4231923"/>
          </a:xfrm>
          <a:prstGeom prst="arc">
            <a:avLst>
              <a:gd name="adj1" fmla="val 16103629"/>
              <a:gd name="adj2" fmla="val 21368635"/>
            </a:avLst>
          </a:prstGeom>
          <a:noFill/>
          <a:ln w="76200" cap="flat">
            <a:solidFill>
              <a:srgbClr val="000000"/>
            </a:solidFill>
            <a:prstDash val="solid"/>
            <a:miter lim="800000"/>
            <a:headEnd type="triangle" w="med" len="med"/>
            <a:extLst>
              <a:ext uri="{C807C97D-BFC1-408E-A445-0C87EB9F89A2}">
                <ask:lineSketchStyleProps xmlns:ask="http://schemas.microsoft.com/office/drawing/2018/sketchyshapes" sd="1219033472">
                  <a:custGeom>
                    <a:avLst/>
                    <a:gdLst>
                      <a:gd name="connsiteX0" fmla="*/ 1992610 w 4103835"/>
                      <a:gd name="connsiteY0" fmla="*/ 884 h 4231923"/>
                      <a:gd name="connsiteX1" fmla="*/ 4099467 w 4103835"/>
                      <a:gd name="connsiteY1" fmla="*/ 1977951 h 4231923"/>
                      <a:gd name="connsiteX2" fmla="*/ 3546629 w 4103835"/>
                      <a:gd name="connsiteY2" fmla="*/ 2015214 h 4231923"/>
                      <a:gd name="connsiteX3" fmla="*/ 3055217 w 4103835"/>
                      <a:gd name="connsiteY3" fmla="*/ 2048337 h 4231923"/>
                      <a:gd name="connsiteX4" fmla="*/ 2584281 w 4103835"/>
                      <a:gd name="connsiteY4" fmla="*/ 2080079 h 4231923"/>
                      <a:gd name="connsiteX5" fmla="*/ 2051918 w 4103835"/>
                      <a:gd name="connsiteY5" fmla="*/ 2115962 h 4231923"/>
                      <a:gd name="connsiteX6" fmla="*/ 2037684 w 4103835"/>
                      <a:gd name="connsiteY6" fmla="*/ 1608343 h 4231923"/>
                      <a:gd name="connsiteX7" fmla="*/ 2021671 w 4103835"/>
                      <a:gd name="connsiteY7" fmla="*/ 1037272 h 4231923"/>
                      <a:gd name="connsiteX8" fmla="*/ 2005658 w 4103835"/>
                      <a:gd name="connsiteY8" fmla="*/ 466201 h 4231923"/>
                      <a:gd name="connsiteX9" fmla="*/ 1992610 w 4103835"/>
                      <a:gd name="connsiteY9" fmla="*/ 884 h 4231923"/>
                      <a:gd name="connsiteX0" fmla="*/ 1992610 w 4103835"/>
                      <a:gd name="connsiteY0" fmla="*/ 884 h 4231923"/>
                      <a:gd name="connsiteX1" fmla="*/ 4099467 w 4103835"/>
                      <a:gd name="connsiteY1" fmla="*/ 1977951 h 4231923"/>
                    </a:gdLst>
                    <a:ahLst/>
                    <a:cxnLst>
                      <a:cxn ang="0">
                        <a:pos x="connsiteX0" y="connsiteY0"/>
                      </a:cxn>
                      <a:cxn ang="0">
                        <a:pos x="connsiteX1" y="connsiteY1"/>
                      </a:cxn>
                    </a:cxnLst>
                    <a:rect l="l" t="t" r="r" b="b"/>
                    <a:pathLst>
                      <a:path w="4103835" h="4231923" stroke="0" extrusionOk="0">
                        <a:moveTo>
                          <a:pt x="1992610" y="884"/>
                        </a:moveTo>
                        <a:cubicBezTo>
                          <a:pt x="2873477" y="-169509"/>
                          <a:pt x="3817324" y="920560"/>
                          <a:pt x="4099467" y="1977951"/>
                        </a:cubicBezTo>
                        <a:cubicBezTo>
                          <a:pt x="3924265" y="2007221"/>
                          <a:pt x="3767118" y="1978350"/>
                          <a:pt x="3546629" y="2015214"/>
                        </a:cubicBezTo>
                        <a:cubicBezTo>
                          <a:pt x="3326140" y="2052078"/>
                          <a:pt x="3251020" y="1991056"/>
                          <a:pt x="3055217" y="2048337"/>
                        </a:cubicBezTo>
                        <a:cubicBezTo>
                          <a:pt x="2859414" y="2105618"/>
                          <a:pt x="2748641" y="2044709"/>
                          <a:pt x="2584281" y="2080079"/>
                        </a:cubicBezTo>
                        <a:cubicBezTo>
                          <a:pt x="2419922" y="2115449"/>
                          <a:pt x="2257692" y="2097965"/>
                          <a:pt x="2051918" y="2115962"/>
                        </a:cubicBezTo>
                        <a:cubicBezTo>
                          <a:pt x="2003906" y="1951947"/>
                          <a:pt x="2050273" y="1746539"/>
                          <a:pt x="2037684" y="1608343"/>
                        </a:cubicBezTo>
                        <a:cubicBezTo>
                          <a:pt x="2025095" y="1470147"/>
                          <a:pt x="2079329" y="1216251"/>
                          <a:pt x="2021671" y="1037272"/>
                        </a:cubicBezTo>
                        <a:cubicBezTo>
                          <a:pt x="1964013" y="858293"/>
                          <a:pt x="2045755" y="620713"/>
                          <a:pt x="2005658" y="466201"/>
                        </a:cubicBezTo>
                        <a:cubicBezTo>
                          <a:pt x="1965560" y="311689"/>
                          <a:pt x="2025856" y="159748"/>
                          <a:pt x="1992610" y="884"/>
                        </a:cubicBezTo>
                        <a:close/>
                      </a:path>
                      <a:path w="4103835" h="4231923" fill="none" extrusionOk="0">
                        <a:moveTo>
                          <a:pt x="1992610" y="884"/>
                        </a:moveTo>
                        <a:cubicBezTo>
                          <a:pt x="2853652" y="-71285"/>
                          <a:pt x="4217384" y="997032"/>
                          <a:pt x="4099467" y="1977951"/>
                        </a:cubicBezTo>
                      </a:path>
                    </a:pathLst>
                  </a:custGeom>
                  <ask:type>
                    <ask:lineSketchNone/>
                  </ask:type>
                </ask:lineSketchStyleProps>
              </a:ext>
            </a:extLst>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8" name="Arc 17">
            <a:extLst>
              <a:ext uri="{FF2B5EF4-FFF2-40B4-BE49-F238E27FC236}">
                <a16:creationId xmlns:a16="http://schemas.microsoft.com/office/drawing/2014/main" id="{C8B23565-2CA2-1896-ECCD-546DCC6C87DE}"/>
              </a:ext>
            </a:extLst>
          </p:cNvPr>
          <p:cNvSpPr/>
          <p:nvPr/>
        </p:nvSpPr>
        <p:spPr>
          <a:xfrm>
            <a:off x="18700269" y="5587745"/>
            <a:ext cx="3980930" cy="4734360"/>
          </a:xfrm>
          <a:prstGeom prst="arc">
            <a:avLst>
              <a:gd name="adj1" fmla="val 16125672"/>
              <a:gd name="adj2" fmla="val 21368635"/>
            </a:avLst>
          </a:prstGeom>
          <a:noFill/>
          <a:ln w="76200" cap="flat">
            <a:solidFill>
              <a:srgbClr val="000000"/>
            </a:solidFill>
            <a:prstDash val="solid"/>
            <a:miter lim="800000"/>
            <a:headEnd type="triangle" w="med" len="med"/>
            <a:extLst>
              <a:ext uri="{C807C97D-BFC1-408E-A445-0C87EB9F89A2}">
                <ask:lineSketchStyleProps xmlns:ask="http://schemas.microsoft.com/office/drawing/2018/sketchyshapes" sd="1219033472">
                  <a:custGeom>
                    <a:avLst/>
                    <a:gdLst>
                      <a:gd name="connsiteX0" fmla="*/ 1992610 w 4103835"/>
                      <a:gd name="connsiteY0" fmla="*/ 884 h 4231923"/>
                      <a:gd name="connsiteX1" fmla="*/ 4099467 w 4103835"/>
                      <a:gd name="connsiteY1" fmla="*/ 1977951 h 4231923"/>
                      <a:gd name="connsiteX2" fmla="*/ 3546629 w 4103835"/>
                      <a:gd name="connsiteY2" fmla="*/ 2015214 h 4231923"/>
                      <a:gd name="connsiteX3" fmla="*/ 3055217 w 4103835"/>
                      <a:gd name="connsiteY3" fmla="*/ 2048337 h 4231923"/>
                      <a:gd name="connsiteX4" fmla="*/ 2584281 w 4103835"/>
                      <a:gd name="connsiteY4" fmla="*/ 2080079 h 4231923"/>
                      <a:gd name="connsiteX5" fmla="*/ 2051918 w 4103835"/>
                      <a:gd name="connsiteY5" fmla="*/ 2115962 h 4231923"/>
                      <a:gd name="connsiteX6" fmla="*/ 2037684 w 4103835"/>
                      <a:gd name="connsiteY6" fmla="*/ 1608343 h 4231923"/>
                      <a:gd name="connsiteX7" fmla="*/ 2021671 w 4103835"/>
                      <a:gd name="connsiteY7" fmla="*/ 1037272 h 4231923"/>
                      <a:gd name="connsiteX8" fmla="*/ 2005658 w 4103835"/>
                      <a:gd name="connsiteY8" fmla="*/ 466201 h 4231923"/>
                      <a:gd name="connsiteX9" fmla="*/ 1992610 w 4103835"/>
                      <a:gd name="connsiteY9" fmla="*/ 884 h 4231923"/>
                      <a:gd name="connsiteX0" fmla="*/ 1992610 w 4103835"/>
                      <a:gd name="connsiteY0" fmla="*/ 884 h 4231923"/>
                      <a:gd name="connsiteX1" fmla="*/ 4099467 w 4103835"/>
                      <a:gd name="connsiteY1" fmla="*/ 1977951 h 4231923"/>
                    </a:gdLst>
                    <a:ahLst/>
                    <a:cxnLst>
                      <a:cxn ang="0">
                        <a:pos x="connsiteX0" y="connsiteY0"/>
                      </a:cxn>
                      <a:cxn ang="0">
                        <a:pos x="connsiteX1" y="connsiteY1"/>
                      </a:cxn>
                    </a:cxnLst>
                    <a:rect l="l" t="t" r="r" b="b"/>
                    <a:pathLst>
                      <a:path w="4103835" h="4231923" stroke="0" extrusionOk="0">
                        <a:moveTo>
                          <a:pt x="1992610" y="884"/>
                        </a:moveTo>
                        <a:cubicBezTo>
                          <a:pt x="2873477" y="-169509"/>
                          <a:pt x="3817324" y="920560"/>
                          <a:pt x="4099467" y="1977951"/>
                        </a:cubicBezTo>
                        <a:cubicBezTo>
                          <a:pt x="3924265" y="2007221"/>
                          <a:pt x="3767118" y="1978350"/>
                          <a:pt x="3546629" y="2015214"/>
                        </a:cubicBezTo>
                        <a:cubicBezTo>
                          <a:pt x="3326140" y="2052078"/>
                          <a:pt x="3251020" y="1991056"/>
                          <a:pt x="3055217" y="2048337"/>
                        </a:cubicBezTo>
                        <a:cubicBezTo>
                          <a:pt x="2859414" y="2105618"/>
                          <a:pt x="2748641" y="2044709"/>
                          <a:pt x="2584281" y="2080079"/>
                        </a:cubicBezTo>
                        <a:cubicBezTo>
                          <a:pt x="2419922" y="2115449"/>
                          <a:pt x="2257692" y="2097965"/>
                          <a:pt x="2051918" y="2115962"/>
                        </a:cubicBezTo>
                        <a:cubicBezTo>
                          <a:pt x="2003906" y="1951947"/>
                          <a:pt x="2050273" y="1746539"/>
                          <a:pt x="2037684" y="1608343"/>
                        </a:cubicBezTo>
                        <a:cubicBezTo>
                          <a:pt x="2025095" y="1470147"/>
                          <a:pt x="2079329" y="1216251"/>
                          <a:pt x="2021671" y="1037272"/>
                        </a:cubicBezTo>
                        <a:cubicBezTo>
                          <a:pt x="1964013" y="858293"/>
                          <a:pt x="2045755" y="620713"/>
                          <a:pt x="2005658" y="466201"/>
                        </a:cubicBezTo>
                        <a:cubicBezTo>
                          <a:pt x="1965560" y="311689"/>
                          <a:pt x="2025856" y="159748"/>
                          <a:pt x="1992610" y="884"/>
                        </a:cubicBezTo>
                        <a:close/>
                      </a:path>
                      <a:path w="4103835" h="4231923" fill="none" extrusionOk="0">
                        <a:moveTo>
                          <a:pt x="1992610" y="884"/>
                        </a:moveTo>
                        <a:cubicBezTo>
                          <a:pt x="2853652" y="-71285"/>
                          <a:pt x="4217384" y="997032"/>
                          <a:pt x="4099467" y="1977951"/>
                        </a:cubicBezTo>
                      </a:path>
                    </a:pathLst>
                  </a:custGeom>
                  <ask:type>
                    <ask:lineSketchNone/>
                  </ask:type>
                </ask:lineSketchStyleProps>
              </a:ext>
            </a:extLst>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1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1186"/>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1187"/>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1185"/>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1184"/>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1180"/>
                                        </p:tgtEl>
                                        <p:attrNameLst>
                                          <p:attrName>style.visibility</p:attrName>
                                        </p:attrNameLst>
                                      </p:cBhvr>
                                      <p:to>
                                        <p:strVal val="visible"/>
                                      </p:to>
                                    </p:set>
                                  </p:childTnLst>
                                </p:cTn>
                              </p:par>
                              <p:par>
                                <p:cTn id="19" presetID="1" presetClass="entr" presetSubtype="0" fill="hold" grpId="0" nodeType="withEffect">
                                  <p:stCondLst>
                                    <p:cond delay="0"/>
                                  </p:stCondLst>
                                  <p:iterate>
                                    <p:tmAbs val="0"/>
                                  </p:iterate>
                                  <p:childTnLst>
                                    <p:set>
                                      <p:cBhvr>
                                        <p:cTn id="20" fill="hold"/>
                                        <p:tgtEl>
                                          <p:spTgt spid="1183"/>
                                        </p:tgtEl>
                                        <p:attrNameLst>
                                          <p:attrName>style.visibility</p:attrName>
                                        </p:attrNameLst>
                                      </p:cBhvr>
                                      <p:to>
                                        <p:strVal val="visible"/>
                                      </p:to>
                                    </p:set>
                                  </p:childTnLst>
                                </p:cTn>
                              </p:par>
                              <p:par>
                                <p:cTn id="21" presetID="1" presetClass="entr" presetSubtype="0" fill="hold" grpId="0" nodeType="withEffect">
                                  <p:stCondLst>
                                    <p:cond delay="0"/>
                                  </p:stCondLst>
                                  <p:iterate>
                                    <p:tmAbs val="0"/>
                                  </p:iterate>
                                  <p:childTnLst>
                                    <p:set>
                                      <p:cBhvr>
                                        <p:cTn id="22" fill="hold"/>
                                        <p:tgtEl>
                                          <p:spTgt spid="1188"/>
                                        </p:tgtEl>
                                        <p:attrNameLst>
                                          <p:attrName>style.visibility</p:attrName>
                                        </p:attrNameLst>
                                      </p:cBhvr>
                                      <p:to>
                                        <p:strVal val="visible"/>
                                      </p:to>
                                    </p:set>
                                  </p:childTnLst>
                                </p:cTn>
                              </p:par>
                              <p:par>
                                <p:cTn id="23" presetID="1" presetClass="entr" presetSubtype="0" fill="hold" grpId="0" nodeType="withEffect">
                                  <p:stCondLst>
                                    <p:cond delay="0"/>
                                  </p:stCondLst>
                                  <p:iterate>
                                    <p:tmAbs val="0"/>
                                  </p:iterate>
                                  <p:childTnLst>
                                    <p:set>
                                      <p:cBhvr>
                                        <p:cTn id="24" fill="hold"/>
                                        <p:tgtEl>
                                          <p:spTgt spid="1182"/>
                                        </p:tgtEl>
                                        <p:attrNameLst>
                                          <p:attrName>style.visibility</p:attrName>
                                        </p:attrNameLst>
                                      </p:cBhvr>
                                      <p:to>
                                        <p:strVal val="visible"/>
                                      </p:to>
                                    </p:set>
                                  </p:childTnLst>
                                </p:cTn>
                              </p:par>
                              <p:par>
                                <p:cTn id="25" presetID="1" presetClass="entr" presetSubtype="0" fill="hold" grpId="0" nodeType="withEffect">
                                  <p:stCondLst>
                                    <p:cond delay="0"/>
                                  </p:stCondLst>
                                  <p:iterate>
                                    <p:tmAbs val="0"/>
                                  </p:iterate>
                                  <p:childTnLst>
                                    <p:set>
                                      <p:cBhvr>
                                        <p:cTn id="26" fill="hold"/>
                                        <p:tgtEl>
                                          <p:spTgt spid="11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198"/>
                                        </p:tgtEl>
                                        <p:attrNameLst>
                                          <p:attrName>style.visibility</p:attrName>
                                        </p:attrNameLst>
                                      </p:cBhvr>
                                      <p:to>
                                        <p:strVal val="visible"/>
                                      </p:to>
                                    </p:set>
                                  </p:childTnLst>
                                </p:cTn>
                              </p:par>
                              <p:par>
                                <p:cTn id="31" presetID="1" presetClass="entr" presetSubtype="0" fill="hold" grpId="0" nodeType="withEffect">
                                  <p:stCondLst>
                                    <p:cond delay="0"/>
                                  </p:stCondLst>
                                  <p:iterate>
                                    <p:tmAbs val="0"/>
                                  </p:iterate>
                                  <p:childTnLst>
                                    <p:set>
                                      <p:cBhvr>
                                        <p:cTn id="32" fill="hold"/>
                                        <p:tgtEl>
                                          <p:spTgt spid="1196"/>
                                        </p:tgtEl>
                                        <p:attrNameLst>
                                          <p:attrName>style.visibility</p:attrName>
                                        </p:attrNameLst>
                                      </p:cBhvr>
                                      <p:to>
                                        <p:strVal val="visible"/>
                                      </p:to>
                                    </p:set>
                                  </p:childTnLst>
                                </p:cTn>
                              </p:par>
                              <p:par>
                                <p:cTn id="33" presetID="1" presetClass="entr" presetSubtype="0" fill="hold" grpId="0" nodeType="withEffect">
                                  <p:stCondLst>
                                    <p:cond delay="0"/>
                                  </p:stCondLst>
                                  <p:iterate>
                                    <p:tmAbs val="0"/>
                                  </p:iterate>
                                  <p:childTnLst>
                                    <p:set>
                                      <p:cBhvr>
                                        <p:cTn id="34" fill="hold"/>
                                        <p:tgtEl>
                                          <p:spTgt spid="1197"/>
                                        </p:tgtEl>
                                        <p:attrNameLst>
                                          <p:attrName>style.visibility</p:attrName>
                                        </p:attrNameLst>
                                      </p:cBhvr>
                                      <p:to>
                                        <p:strVal val="visible"/>
                                      </p:to>
                                    </p:set>
                                  </p:childTnLst>
                                </p:cTn>
                              </p:par>
                              <p:par>
                                <p:cTn id="35" presetID="1" presetClass="entr" presetSubtype="0" fill="hold" grpId="0" nodeType="withEffect">
                                  <p:stCondLst>
                                    <p:cond delay="0"/>
                                  </p:stCondLst>
                                  <p:iterate>
                                    <p:tmAbs val="0"/>
                                  </p:iterate>
                                  <p:childTnLst>
                                    <p:set>
                                      <p:cBhvr>
                                        <p:cTn id="36" fill="hold"/>
                                        <p:tgtEl>
                                          <p:spTgt spid="1195"/>
                                        </p:tgtEl>
                                        <p:attrNameLst>
                                          <p:attrName>style.visibility</p:attrName>
                                        </p:attrNameLst>
                                      </p:cBhvr>
                                      <p:to>
                                        <p:strVal val="visible"/>
                                      </p:to>
                                    </p:set>
                                  </p:childTnLst>
                                </p:cTn>
                              </p:par>
                              <p:par>
                                <p:cTn id="37" presetID="1" presetClass="entr" presetSubtype="0" fill="hold" grpId="0" nodeType="withEffect">
                                  <p:stCondLst>
                                    <p:cond delay="0"/>
                                  </p:stCondLst>
                                  <p:iterate>
                                    <p:tmAbs val="0"/>
                                  </p:iterate>
                                  <p:childTnLst>
                                    <p:set>
                                      <p:cBhvr>
                                        <p:cTn id="38" fill="hold"/>
                                        <p:tgtEl>
                                          <p:spTgt spid="1194"/>
                                        </p:tgtEl>
                                        <p:attrNameLst>
                                          <p:attrName>style.visibility</p:attrName>
                                        </p:attrNameLst>
                                      </p:cBhvr>
                                      <p:to>
                                        <p:strVal val="visible"/>
                                      </p:to>
                                    </p:set>
                                  </p:childTnLst>
                                </p:cTn>
                              </p:par>
                              <p:par>
                                <p:cTn id="39" presetID="1" presetClass="entr" presetSubtype="0" fill="hold" grpId="0" nodeType="withEffect">
                                  <p:stCondLst>
                                    <p:cond delay="0"/>
                                  </p:stCondLst>
                                  <p:iterate>
                                    <p:tmAbs val="0"/>
                                  </p:iterate>
                                  <p:childTnLst>
                                    <p:set>
                                      <p:cBhvr>
                                        <p:cTn id="40" fill="hold"/>
                                        <p:tgtEl>
                                          <p:spTgt spid="1190"/>
                                        </p:tgtEl>
                                        <p:attrNameLst>
                                          <p:attrName>style.visibility</p:attrName>
                                        </p:attrNameLst>
                                      </p:cBhvr>
                                      <p:to>
                                        <p:strVal val="visible"/>
                                      </p:to>
                                    </p:set>
                                  </p:childTnLst>
                                </p:cTn>
                              </p:par>
                              <p:par>
                                <p:cTn id="41" presetID="1" presetClass="entr" presetSubtype="0" fill="hold" grpId="0" nodeType="withEffect">
                                  <p:stCondLst>
                                    <p:cond delay="0"/>
                                  </p:stCondLst>
                                  <p:iterate>
                                    <p:tmAbs val="0"/>
                                  </p:iterate>
                                  <p:childTnLst>
                                    <p:set>
                                      <p:cBhvr>
                                        <p:cTn id="42" fill="hold"/>
                                        <p:tgtEl>
                                          <p:spTgt spid="1193"/>
                                        </p:tgtEl>
                                        <p:attrNameLst>
                                          <p:attrName>style.visibility</p:attrName>
                                        </p:attrNameLst>
                                      </p:cBhvr>
                                      <p:to>
                                        <p:strVal val="visible"/>
                                      </p:to>
                                    </p:set>
                                  </p:childTnLst>
                                </p:cTn>
                              </p:par>
                              <p:par>
                                <p:cTn id="43" presetID="1" presetClass="entr" presetSubtype="0" fill="hold" grpId="0" nodeType="withEffect">
                                  <p:stCondLst>
                                    <p:cond delay="0"/>
                                  </p:stCondLst>
                                  <p:iterate>
                                    <p:tmAbs val="0"/>
                                  </p:iterate>
                                  <p:childTnLst>
                                    <p:set>
                                      <p:cBhvr>
                                        <p:cTn id="44" fill="hold"/>
                                        <p:tgtEl>
                                          <p:spTgt spid="1199"/>
                                        </p:tgtEl>
                                        <p:attrNameLst>
                                          <p:attrName>style.visibility</p:attrName>
                                        </p:attrNameLst>
                                      </p:cBhvr>
                                      <p:to>
                                        <p:strVal val="visible"/>
                                      </p:to>
                                    </p:set>
                                  </p:childTnLst>
                                </p:cTn>
                              </p:par>
                              <p:par>
                                <p:cTn id="45" presetID="1" presetClass="entr" presetSubtype="0" fill="hold" grpId="0" nodeType="withEffect">
                                  <p:stCondLst>
                                    <p:cond delay="0"/>
                                  </p:stCondLst>
                                  <p:iterate>
                                    <p:tmAbs val="0"/>
                                  </p:iterate>
                                  <p:childTnLst>
                                    <p:set>
                                      <p:cBhvr>
                                        <p:cTn id="46" fill="hold"/>
                                        <p:tgtEl>
                                          <p:spTgt spid="1192"/>
                                        </p:tgtEl>
                                        <p:attrNameLst>
                                          <p:attrName>style.visibility</p:attrName>
                                        </p:attrNameLst>
                                      </p:cBhvr>
                                      <p:to>
                                        <p:strVal val="visible"/>
                                      </p:to>
                                    </p:set>
                                  </p:childTnLst>
                                </p:cTn>
                              </p:par>
                              <p:par>
                                <p:cTn id="47" presetID="1" presetClass="entr" presetSubtype="0" fill="hold" grpId="0" nodeType="withEffect">
                                  <p:stCondLst>
                                    <p:cond delay="0"/>
                                  </p:stCondLst>
                                  <p:iterate>
                                    <p:tmAbs val="0"/>
                                  </p:iterate>
                                  <p:childTnLst>
                                    <p:set>
                                      <p:cBhvr>
                                        <p:cTn id="48" fill="hold"/>
                                        <p:tgtEl>
                                          <p:spTgt spid="119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iterate>
                                    <p:tmAbs val="0"/>
                                  </p:iterate>
                                  <p:childTnLst>
                                    <p:set>
                                      <p:cBhvr>
                                        <p:cTn id="54" fill="hold"/>
                                        <p:tgtEl>
                                          <p:spTgt spid="120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1202"/>
                                        </p:tgtEl>
                                        <p:attrNameLst>
                                          <p:attrName>style.visibility</p:attrName>
                                        </p:attrNameLst>
                                      </p:cBhvr>
                                      <p:to>
                                        <p:strVal val="visible"/>
                                      </p:to>
                                    </p:set>
                                  </p:childTnLst>
                                </p:cTn>
                              </p:par>
                              <p:par>
                                <p:cTn id="59" presetID="1" presetClass="entr" presetSubtype="0" fill="hold" grpId="0" nodeType="withEffect">
                                  <p:stCondLst>
                                    <p:cond delay="0"/>
                                  </p:stCondLst>
                                  <p:iterate>
                                    <p:tmAbs val="0"/>
                                  </p:iterate>
                                  <p:childTnLst>
                                    <p:set>
                                      <p:cBhvr>
                                        <p:cTn id="60" fill="hold"/>
                                        <p:tgtEl>
                                          <p:spTgt spid="1222"/>
                                        </p:tgtEl>
                                        <p:attrNameLst>
                                          <p:attrName>style.visibility</p:attrName>
                                        </p:attrNameLst>
                                      </p:cBhvr>
                                      <p:to>
                                        <p:strVal val="visible"/>
                                      </p:to>
                                    </p:set>
                                  </p:childTnLst>
                                </p:cTn>
                              </p:par>
                              <p:par>
                                <p:cTn id="61" presetID="1" presetClass="entr" presetSubtype="0" fill="hold" grpId="0" nodeType="withEffect">
                                  <p:stCondLst>
                                    <p:cond delay="0"/>
                                  </p:stCondLst>
                                  <p:iterate>
                                    <p:tmAbs val="0"/>
                                  </p:iterate>
                                  <p:childTnLst>
                                    <p:set>
                                      <p:cBhvr>
                                        <p:cTn id="62" fill="hold"/>
                                        <p:tgtEl>
                                          <p:spTgt spid="1221"/>
                                        </p:tgtEl>
                                        <p:attrNameLst>
                                          <p:attrName>style.visibility</p:attrName>
                                        </p:attrNameLst>
                                      </p:cBhvr>
                                      <p:to>
                                        <p:strVal val="visible"/>
                                      </p:to>
                                    </p:set>
                                  </p:childTnLst>
                                </p:cTn>
                              </p:par>
                              <p:par>
                                <p:cTn id="63" presetID="1" presetClass="entr" presetSubtype="0" fill="hold" grpId="0" nodeType="withEffect">
                                  <p:stCondLst>
                                    <p:cond delay="0"/>
                                  </p:stCondLst>
                                  <p:iterate>
                                    <p:tmAbs val="0"/>
                                  </p:iterate>
                                  <p:childTnLst>
                                    <p:set>
                                      <p:cBhvr>
                                        <p:cTn id="64" fill="hold"/>
                                        <p:tgtEl>
                                          <p:spTgt spid="1223"/>
                                        </p:tgtEl>
                                        <p:attrNameLst>
                                          <p:attrName>style.visibility</p:attrName>
                                        </p:attrNameLst>
                                      </p:cBhvr>
                                      <p:to>
                                        <p:strVal val="visible"/>
                                      </p:to>
                                    </p:set>
                                  </p:childTnLst>
                                </p:cTn>
                              </p:par>
                              <p:par>
                                <p:cTn id="65" presetID="1" presetClass="entr" presetSubtype="0" fill="hold" grpId="0" nodeType="withEffect">
                                  <p:stCondLst>
                                    <p:cond delay="0"/>
                                  </p:stCondLst>
                                  <p:iterate>
                                    <p:tmAbs val="0"/>
                                  </p:iterate>
                                  <p:childTnLst>
                                    <p:set>
                                      <p:cBhvr>
                                        <p:cTn id="66" fill="hold"/>
                                        <p:tgtEl>
                                          <p:spTgt spid="1218"/>
                                        </p:tgtEl>
                                        <p:attrNameLst>
                                          <p:attrName>style.visibility</p:attrName>
                                        </p:attrNameLst>
                                      </p:cBhvr>
                                      <p:to>
                                        <p:strVal val="visible"/>
                                      </p:to>
                                    </p:set>
                                  </p:childTnLst>
                                </p:cTn>
                              </p:par>
                              <p:par>
                                <p:cTn id="67" presetID="1" presetClass="entr" presetSubtype="0" fill="hold" grpId="0" nodeType="withEffect">
                                  <p:stCondLst>
                                    <p:cond delay="0"/>
                                  </p:stCondLst>
                                  <p:iterate>
                                    <p:tmAbs val="0"/>
                                  </p:iterate>
                                  <p:childTnLst>
                                    <p:set>
                                      <p:cBhvr>
                                        <p:cTn id="68" fill="hold"/>
                                        <p:tgtEl>
                                          <p:spTgt spid="1216"/>
                                        </p:tgtEl>
                                        <p:attrNameLst>
                                          <p:attrName>style.visibility</p:attrName>
                                        </p:attrNameLst>
                                      </p:cBhvr>
                                      <p:to>
                                        <p:strVal val="visible"/>
                                      </p:to>
                                    </p:set>
                                  </p:childTnLst>
                                </p:cTn>
                              </p:par>
                              <p:par>
                                <p:cTn id="69" presetID="1" presetClass="entr" presetSubtype="0" fill="hold" grpId="0" nodeType="withEffect">
                                  <p:stCondLst>
                                    <p:cond delay="0"/>
                                  </p:stCondLst>
                                  <p:iterate>
                                    <p:tmAbs val="0"/>
                                  </p:iterate>
                                  <p:childTnLst>
                                    <p:set>
                                      <p:cBhvr>
                                        <p:cTn id="70" fill="hold"/>
                                        <p:tgtEl>
                                          <p:spTgt spid="1214"/>
                                        </p:tgtEl>
                                        <p:attrNameLst>
                                          <p:attrName>style.visibility</p:attrName>
                                        </p:attrNameLst>
                                      </p:cBhvr>
                                      <p:to>
                                        <p:strVal val="visible"/>
                                      </p:to>
                                    </p:set>
                                  </p:childTnLst>
                                </p:cTn>
                              </p:par>
                              <p:par>
                                <p:cTn id="71" presetID="1" presetClass="entr" presetSubtype="0" fill="hold" grpId="0" nodeType="withEffect">
                                  <p:stCondLst>
                                    <p:cond delay="0"/>
                                  </p:stCondLst>
                                  <p:iterate>
                                    <p:tmAbs val="0"/>
                                  </p:iterate>
                                  <p:childTnLst>
                                    <p:set>
                                      <p:cBhvr>
                                        <p:cTn id="72" fill="hold"/>
                                        <p:tgtEl>
                                          <p:spTgt spid="1213"/>
                                        </p:tgtEl>
                                        <p:attrNameLst>
                                          <p:attrName>style.visibility</p:attrName>
                                        </p:attrNameLst>
                                      </p:cBhvr>
                                      <p:to>
                                        <p:strVal val="visible"/>
                                      </p:to>
                                    </p:set>
                                  </p:childTnLst>
                                </p:cTn>
                              </p:par>
                              <p:par>
                                <p:cTn id="73" presetID="1" presetClass="entr" presetSubtype="0" fill="hold" grpId="0" nodeType="withEffect">
                                  <p:stCondLst>
                                    <p:cond delay="0"/>
                                  </p:stCondLst>
                                  <p:iterate>
                                    <p:tmAbs val="0"/>
                                  </p:iterate>
                                  <p:childTnLst>
                                    <p:set>
                                      <p:cBhvr>
                                        <p:cTn id="74" fill="hold"/>
                                        <p:tgtEl>
                                          <p:spTgt spid="1217"/>
                                        </p:tgtEl>
                                        <p:attrNameLst>
                                          <p:attrName>style.visibility</p:attrName>
                                        </p:attrNameLst>
                                      </p:cBhvr>
                                      <p:to>
                                        <p:strVal val="visible"/>
                                      </p:to>
                                    </p:set>
                                  </p:childTnLst>
                                </p:cTn>
                              </p:par>
                              <p:par>
                                <p:cTn id="75" presetID="1" presetClass="entr" presetSubtype="0" fill="hold" grpId="0" nodeType="withEffect">
                                  <p:stCondLst>
                                    <p:cond delay="0"/>
                                  </p:stCondLst>
                                  <p:iterate>
                                    <p:tmAbs val="0"/>
                                  </p:iterate>
                                  <p:childTnLst>
                                    <p:set>
                                      <p:cBhvr>
                                        <p:cTn id="76" fill="hold"/>
                                        <p:tgtEl>
                                          <p:spTgt spid="1215"/>
                                        </p:tgtEl>
                                        <p:attrNameLst>
                                          <p:attrName>style.visibility</p:attrName>
                                        </p:attrNameLst>
                                      </p:cBhvr>
                                      <p:to>
                                        <p:strVal val="visible"/>
                                      </p:to>
                                    </p:set>
                                  </p:childTnLst>
                                </p:cTn>
                              </p:par>
                              <p:par>
                                <p:cTn id="77" presetID="1" presetClass="entr" presetSubtype="0" fill="hold" grpId="0" nodeType="withEffect">
                                  <p:stCondLst>
                                    <p:cond delay="0"/>
                                  </p:stCondLst>
                                  <p:iterate>
                                    <p:tmAbs val="0"/>
                                  </p:iterate>
                                  <p:childTnLst>
                                    <p:set>
                                      <p:cBhvr>
                                        <p:cTn id="78" fill="hold"/>
                                        <p:tgtEl>
                                          <p:spTgt spid="1209"/>
                                        </p:tgtEl>
                                        <p:attrNameLst>
                                          <p:attrName>style.visibility</p:attrName>
                                        </p:attrNameLst>
                                      </p:cBhvr>
                                      <p:to>
                                        <p:strVal val="visible"/>
                                      </p:to>
                                    </p:set>
                                  </p:childTnLst>
                                </p:cTn>
                              </p:par>
                              <p:par>
                                <p:cTn id="79" presetID="1" presetClass="entr" presetSubtype="0" fill="hold" grpId="0" nodeType="withEffect">
                                  <p:stCondLst>
                                    <p:cond delay="0"/>
                                  </p:stCondLst>
                                  <p:iterate>
                                    <p:tmAbs val="0"/>
                                  </p:iterate>
                                  <p:childTnLst>
                                    <p:set>
                                      <p:cBhvr>
                                        <p:cTn id="80" fill="hold"/>
                                        <p:tgtEl>
                                          <p:spTgt spid="1203"/>
                                        </p:tgtEl>
                                        <p:attrNameLst>
                                          <p:attrName>style.visibility</p:attrName>
                                        </p:attrNameLst>
                                      </p:cBhvr>
                                      <p:to>
                                        <p:strVal val="visible"/>
                                      </p:to>
                                    </p:set>
                                  </p:childTnLst>
                                </p:cTn>
                              </p:par>
                              <p:par>
                                <p:cTn id="81" presetID="1" presetClass="entr" presetSubtype="0" fill="hold" grpId="0" nodeType="withEffect">
                                  <p:stCondLst>
                                    <p:cond delay="0"/>
                                  </p:stCondLst>
                                  <p:iterate>
                                    <p:tmAbs val="0"/>
                                  </p:iterate>
                                  <p:childTnLst>
                                    <p:set>
                                      <p:cBhvr>
                                        <p:cTn id="82" fill="hold"/>
                                        <p:tgtEl>
                                          <p:spTgt spid="1204"/>
                                        </p:tgtEl>
                                        <p:attrNameLst>
                                          <p:attrName>style.visibility</p:attrName>
                                        </p:attrNameLst>
                                      </p:cBhvr>
                                      <p:to>
                                        <p:strVal val="visible"/>
                                      </p:to>
                                    </p:set>
                                  </p:childTnLst>
                                </p:cTn>
                              </p:par>
                              <p:par>
                                <p:cTn id="83" presetID="1" presetClass="entr" presetSubtype="0" fill="hold" grpId="0" nodeType="withEffect">
                                  <p:stCondLst>
                                    <p:cond delay="0"/>
                                  </p:stCondLst>
                                  <p:iterate>
                                    <p:tmAbs val="0"/>
                                  </p:iterate>
                                  <p:childTnLst>
                                    <p:set>
                                      <p:cBhvr>
                                        <p:cTn id="84" fill="hold"/>
                                        <p:tgtEl>
                                          <p:spTgt spid="1205"/>
                                        </p:tgtEl>
                                        <p:attrNameLst>
                                          <p:attrName>style.visibility</p:attrName>
                                        </p:attrNameLst>
                                      </p:cBhvr>
                                      <p:to>
                                        <p:strVal val="visible"/>
                                      </p:to>
                                    </p:set>
                                  </p:childTnLst>
                                </p:cTn>
                              </p:par>
                              <p:par>
                                <p:cTn id="85" presetID="1" presetClass="entr" presetSubtype="0" fill="hold" grpId="0" nodeType="withEffect">
                                  <p:stCondLst>
                                    <p:cond delay="0"/>
                                  </p:stCondLst>
                                  <p:iterate>
                                    <p:tmAbs val="0"/>
                                  </p:iterate>
                                  <p:childTnLst>
                                    <p:set>
                                      <p:cBhvr>
                                        <p:cTn id="86" fill="hold"/>
                                        <p:tgtEl>
                                          <p:spTgt spid="1207"/>
                                        </p:tgtEl>
                                        <p:attrNameLst>
                                          <p:attrName>style.visibility</p:attrName>
                                        </p:attrNameLst>
                                      </p:cBhvr>
                                      <p:to>
                                        <p:strVal val="visible"/>
                                      </p:to>
                                    </p:set>
                                  </p:childTnLst>
                                </p:cTn>
                              </p:par>
                              <p:par>
                                <p:cTn id="87" presetID="1" presetClass="entr" presetSubtype="0" fill="hold" grpId="0" nodeType="withEffect">
                                  <p:stCondLst>
                                    <p:cond delay="0"/>
                                  </p:stCondLst>
                                  <p:iterate>
                                    <p:tmAbs val="0"/>
                                  </p:iterate>
                                  <p:childTnLst>
                                    <p:set>
                                      <p:cBhvr>
                                        <p:cTn id="88" fill="hold"/>
                                        <p:tgtEl>
                                          <p:spTgt spid="1219"/>
                                        </p:tgtEl>
                                        <p:attrNameLst>
                                          <p:attrName>style.visibility</p:attrName>
                                        </p:attrNameLst>
                                      </p:cBhvr>
                                      <p:to>
                                        <p:strVal val="visible"/>
                                      </p:to>
                                    </p:set>
                                  </p:childTnLst>
                                </p:cTn>
                              </p:par>
                              <p:par>
                                <p:cTn id="89" presetID="1" presetClass="entr" presetSubtype="0" fill="hold" grpId="0" nodeType="withEffect">
                                  <p:stCondLst>
                                    <p:cond delay="0"/>
                                  </p:stCondLst>
                                  <p:iterate>
                                    <p:tmAbs val="0"/>
                                  </p:iterate>
                                  <p:childTnLst>
                                    <p:set>
                                      <p:cBhvr>
                                        <p:cTn id="90" fill="hold"/>
                                        <p:tgtEl>
                                          <p:spTgt spid="1212"/>
                                        </p:tgtEl>
                                        <p:attrNameLst>
                                          <p:attrName>style.visibility</p:attrName>
                                        </p:attrNameLst>
                                      </p:cBhvr>
                                      <p:to>
                                        <p:strVal val="visible"/>
                                      </p:to>
                                    </p:set>
                                  </p:childTnLst>
                                </p:cTn>
                              </p:par>
                              <p:par>
                                <p:cTn id="91" presetID="1" presetClass="entr" presetSubtype="0" fill="hold" grpId="0" nodeType="withEffect">
                                  <p:stCondLst>
                                    <p:cond delay="0"/>
                                  </p:stCondLst>
                                  <p:iterate>
                                    <p:tmAbs val="0"/>
                                  </p:iterate>
                                  <p:childTnLst>
                                    <p:set>
                                      <p:cBhvr>
                                        <p:cTn id="92" fill="hold"/>
                                        <p:tgtEl>
                                          <p:spTgt spid="1210"/>
                                        </p:tgtEl>
                                        <p:attrNameLst>
                                          <p:attrName>style.visibility</p:attrName>
                                        </p:attrNameLst>
                                      </p:cBhvr>
                                      <p:to>
                                        <p:strVal val="visible"/>
                                      </p:to>
                                    </p:set>
                                  </p:childTnLst>
                                </p:cTn>
                              </p:par>
                              <p:par>
                                <p:cTn id="93" presetID="1" presetClass="entr" presetSubtype="0" fill="hold" grpId="0" nodeType="withEffect">
                                  <p:stCondLst>
                                    <p:cond delay="0"/>
                                  </p:stCondLst>
                                  <p:iterate>
                                    <p:tmAbs val="0"/>
                                  </p:iterate>
                                  <p:childTnLst>
                                    <p:set>
                                      <p:cBhvr>
                                        <p:cTn id="94" fill="hold"/>
                                        <p:tgtEl>
                                          <p:spTgt spid="1208"/>
                                        </p:tgtEl>
                                        <p:attrNameLst>
                                          <p:attrName>style.visibility</p:attrName>
                                        </p:attrNameLst>
                                      </p:cBhvr>
                                      <p:to>
                                        <p:strVal val="visible"/>
                                      </p:to>
                                    </p:set>
                                  </p:childTnLst>
                                </p:cTn>
                              </p:par>
                              <p:par>
                                <p:cTn id="95" presetID="1" presetClass="entr" presetSubtype="0" fill="hold" grpId="0" nodeType="withEffect">
                                  <p:stCondLst>
                                    <p:cond delay="0"/>
                                  </p:stCondLst>
                                  <p:iterate>
                                    <p:tmAbs val="0"/>
                                  </p:iterate>
                                  <p:childTnLst>
                                    <p:set>
                                      <p:cBhvr>
                                        <p:cTn id="96" fill="hold"/>
                                        <p:tgtEl>
                                          <p:spTgt spid="1211"/>
                                        </p:tgtEl>
                                        <p:attrNameLst>
                                          <p:attrName>style.visibility</p:attrName>
                                        </p:attrNameLst>
                                      </p:cBhvr>
                                      <p:to>
                                        <p:strVal val="visible"/>
                                      </p:to>
                                    </p:set>
                                  </p:childTnLst>
                                </p:cTn>
                              </p:par>
                              <p:par>
                                <p:cTn id="97" presetID="1" presetClass="entr" presetSubtype="0" fill="hold" grpId="0" nodeType="withEffect">
                                  <p:stCondLst>
                                    <p:cond delay="0"/>
                                  </p:stCondLst>
                                  <p:iterate>
                                    <p:tmAbs val="0"/>
                                  </p:iterate>
                                  <p:childTnLst>
                                    <p:set>
                                      <p:cBhvr>
                                        <p:cTn id="98" fill="hold"/>
                                        <p:tgtEl>
                                          <p:spTgt spid="1206"/>
                                        </p:tgtEl>
                                        <p:attrNameLst>
                                          <p:attrName>style.visibility</p:attrName>
                                        </p:attrNameLst>
                                      </p:cBhvr>
                                      <p:to>
                                        <p:strVal val="visible"/>
                                      </p:to>
                                    </p:set>
                                  </p:childTnLst>
                                </p:cTn>
                              </p:par>
                              <p:par>
                                <p:cTn id="99" presetID="1" presetClass="entr" presetSubtype="0" fill="hold" grpId="0" nodeType="withEffect">
                                  <p:stCondLst>
                                    <p:cond delay="0"/>
                                  </p:stCondLst>
                                  <p:iterate>
                                    <p:tmAbs val="0"/>
                                  </p:iterate>
                                  <p:childTnLst>
                                    <p:set>
                                      <p:cBhvr>
                                        <p:cTn id="100" fill="hold"/>
                                        <p:tgtEl>
                                          <p:spTgt spid="122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 grpId="0" animBg="1" advAuto="0"/>
      <p:bldP spid="1181" grpId="0" animBg="1" advAuto="0"/>
      <p:bldP spid="1182" grpId="0" animBg="1" advAuto="0"/>
      <p:bldP spid="1183" grpId="0" animBg="1" advAuto="0"/>
      <p:bldP spid="1184" grpId="0" animBg="1" advAuto="0"/>
      <p:bldP spid="1185" grpId="0" animBg="1" advAuto="0"/>
      <p:bldP spid="1186" grpId="0" animBg="1" advAuto="0"/>
      <p:bldP spid="1187" grpId="0" animBg="1" advAuto="0"/>
      <p:bldP spid="1188" grpId="0" animBg="1" advAuto="0"/>
      <p:bldP spid="1189" grpId="0" animBg="1" advAuto="0"/>
      <p:bldP spid="1190" grpId="0" animBg="1" advAuto="0"/>
      <p:bldP spid="1191" grpId="0" animBg="1" advAuto="0"/>
      <p:bldP spid="1192" grpId="0" animBg="1" advAuto="0"/>
      <p:bldP spid="1193" grpId="0" animBg="1" advAuto="0"/>
      <p:bldP spid="1194" grpId="0" animBg="1" advAuto="0"/>
      <p:bldP spid="1195" grpId="0" animBg="1" advAuto="0"/>
      <p:bldP spid="1196" grpId="0" animBg="1" advAuto="0"/>
      <p:bldP spid="1197" grpId="0" animBg="1" advAuto="0"/>
      <p:bldP spid="1198" grpId="0" animBg="1" advAuto="0"/>
      <p:bldP spid="1199" grpId="0" animBg="1" advAuto="0"/>
      <p:bldP spid="1200" grpId="0" animBg="1" advAuto="0"/>
      <p:bldP spid="1202" grpId="0" animBg="1" advAuto="0"/>
      <p:bldP spid="1203" grpId="0" animBg="1" advAuto="0"/>
      <p:bldP spid="1204" grpId="0" animBg="1" advAuto="0"/>
      <p:bldP spid="1205" grpId="0" animBg="1" advAuto="0"/>
      <p:bldP spid="1206" grpId="0" animBg="1" advAuto="0"/>
      <p:bldP spid="1207" grpId="0" animBg="1" advAuto="0"/>
      <p:bldP spid="1208" grpId="0" animBg="1" advAuto="0"/>
      <p:bldP spid="1209" grpId="0" animBg="1" advAuto="0"/>
      <p:bldP spid="1210" grpId="0" animBg="1" advAuto="0"/>
      <p:bldP spid="1211" grpId="0" animBg="1" advAuto="0"/>
      <p:bldP spid="1212" grpId="0" animBg="1" advAuto="0"/>
      <p:bldP spid="1213" grpId="0" animBg="1" advAuto="0"/>
      <p:bldP spid="1214" grpId="0" animBg="1" advAuto="0"/>
      <p:bldP spid="1215" grpId="0" animBg="1" advAuto="0"/>
      <p:bldP spid="1216" grpId="0" animBg="1" advAuto="0"/>
      <p:bldP spid="1217" grpId="0" animBg="1" advAuto="0"/>
      <p:bldP spid="1218" grpId="0" animBg="1" advAuto="0"/>
      <p:bldP spid="1219" grpId="0" animBg="1" advAuto="0"/>
      <p:bldP spid="1220" grpId="0" animBg="1" advAuto="0"/>
      <p:bldP spid="1221" grpId="0" animBg="1" advAuto="0"/>
      <p:bldP spid="1222" grpId="0" animBg="1" advAuto="0"/>
      <p:bldP spid="1223" grpId="0" animBg="1" advAuto="0"/>
      <p:bldP spid="16" grpId="0" animBg="1"/>
      <p:bldP spid="17" grpId="0" animBg="1"/>
      <p:bldP spid="1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 name="OCH: Committing OCB3-inspired AEAD"/>
          <p:cNvSpPr txBox="1">
            <a:spLocks noGrp="1"/>
          </p:cNvSpPr>
          <p:nvPr>
            <p:ph type="title"/>
          </p:nvPr>
        </p:nvSpPr>
        <p:spPr>
          <a:prstGeom prst="rect">
            <a:avLst/>
          </a:prstGeom>
        </p:spPr>
        <p:txBody>
          <a:bodyPr/>
          <a:lstStyle/>
          <a:p>
            <a:r>
              <a:t>OCH: Committing OCB3-inspired AEAD</a:t>
            </a:r>
          </a:p>
        </p:txBody>
      </p:sp>
      <p:sp>
        <p:nvSpPr>
          <p:cNvPr id="12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26</a:t>
            </a:fld>
            <a:endParaRPr/>
          </a:p>
        </p:txBody>
      </p:sp>
      <p:sp>
        <p:nvSpPr>
          <p:cNvPr id="1236" name="Nonce"/>
          <p:cNvSpPr/>
          <p:nvPr/>
        </p:nvSpPr>
        <p:spPr>
          <a:xfrm>
            <a:off x="1710668" y="4678551"/>
            <a:ext cx="2099036" cy="8411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Nonce</a:t>
            </a:r>
          </a:p>
        </p:txBody>
      </p:sp>
      <p:sp>
        <p:nvSpPr>
          <p:cNvPr id="1237" name="M[1]"/>
          <p:cNvSpPr/>
          <p:nvPr/>
        </p:nvSpPr>
        <p:spPr>
          <a:xfrm>
            <a:off x="4550717" y="4678551"/>
            <a:ext cx="2099036" cy="8411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M[1]</a:t>
            </a:r>
          </a:p>
        </p:txBody>
      </p:sp>
      <p:sp>
        <p:nvSpPr>
          <p:cNvPr id="1238" name="M[2]"/>
          <p:cNvSpPr/>
          <p:nvPr/>
        </p:nvSpPr>
        <p:spPr>
          <a:xfrm>
            <a:off x="7390765" y="4678551"/>
            <a:ext cx="2099036" cy="8411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M[2]</a:t>
            </a:r>
          </a:p>
        </p:txBody>
      </p:sp>
      <p:sp>
        <p:nvSpPr>
          <p:cNvPr id="1239" name="AD"/>
          <p:cNvSpPr/>
          <p:nvPr/>
        </p:nvSpPr>
        <p:spPr>
          <a:xfrm>
            <a:off x="13070862" y="4678551"/>
            <a:ext cx="2099036" cy="8411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AD</a:t>
            </a:r>
          </a:p>
        </p:txBody>
      </p:sp>
      <p:sp>
        <p:nvSpPr>
          <p:cNvPr id="1240" name="Simplified view:…"/>
          <p:cNvSpPr/>
          <p:nvPr/>
        </p:nvSpPr>
        <p:spPr>
          <a:xfrm>
            <a:off x="16141045" y="4560504"/>
            <a:ext cx="7140075" cy="1844913"/>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3000">
                <a:latin typeface="Graphik-Medium"/>
                <a:ea typeface="Graphik-Medium"/>
                <a:cs typeface="Graphik-Medium"/>
                <a:sym typeface="Graphik Medium"/>
              </a:defRPr>
            </a:pPr>
            <a:r>
              <a:t>Simplified view: </a:t>
            </a:r>
          </a:p>
          <a:p>
            <a:pPr algn="ctr" defTabSz="457200">
              <a:spcBef>
                <a:spcPts val="0"/>
              </a:spcBef>
              <a:defRPr sz="3000">
                <a:latin typeface="Graphik-Medium"/>
                <a:ea typeface="Graphik-Medium"/>
                <a:cs typeface="Graphik-Medium"/>
                <a:sym typeface="Graphik Medium"/>
              </a:defRPr>
            </a:pPr>
            <a:r>
              <a:t>OCT used in OCB3-like mode</a:t>
            </a:r>
          </a:p>
        </p:txBody>
      </p:sp>
      <p:sp>
        <p:nvSpPr>
          <p:cNvPr id="1241" name="Context committing…"/>
          <p:cNvSpPr/>
          <p:nvPr/>
        </p:nvSpPr>
        <p:spPr>
          <a:xfrm>
            <a:off x="16141045" y="7049968"/>
            <a:ext cx="7140075" cy="1844913"/>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3000">
                <a:latin typeface="Graphik-Medium"/>
                <a:ea typeface="Graphik-Medium"/>
                <a:cs typeface="Graphik-Medium"/>
                <a:sym typeface="Graphik Medium"/>
              </a:defRPr>
            </a:pPr>
            <a:r>
              <a:rPr dirty="0"/>
              <a:t>Context committing</a:t>
            </a:r>
          </a:p>
          <a:p>
            <a:pPr algn="ctr" defTabSz="457200">
              <a:spcBef>
                <a:spcPts val="0"/>
              </a:spcBef>
              <a:defRPr sz="3000">
                <a:latin typeface="Graphik-Medium"/>
                <a:ea typeface="Graphik-Medium"/>
                <a:cs typeface="Graphik-Medium"/>
                <a:sym typeface="Graphik Medium"/>
              </a:defRPr>
            </a:pPr>
            <a:r>
              <a:rPr dirty="0"/>
              <a:t>and nonce hiding</a:t>
            </a:r>
          </a:p>
        </p:txBody>
      </p:sp>
      <p:sp>
        <p:nvSpPr>
          <p:cNvPr id="1242" name="Fast, streamable scheme"/>
          <p:cNvSpPr/>
          <p:nvPr/>
        </p:nvSpPr>
        <p:spPr>
          <a:xfrm>
            <a:off x="16141045" y="9539431"/>
            <a:ext cx="7140075" cy="1844914"/>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3000">
                <a:latin typeface="Graphik-Medium"/>
                <a:ea typeface="Graphik-Medium"/>
                <a:cs typeface="Graphik-Medium"/>
                <a:sym typeface="Graphik Medium"/>
              </a:defRPr>
            </a:pPr>
            <a:r>
              <a:t>Fast, </a:t>
            </a:r>
            <a:r>
              <a:rPr>
                <a:solidFill>
                  <a:schemeClr val="accent6">
                    <a:hueOff val="545559"/>
                    <a:satOff val="6552"/>
                    <a:lumOff val="-9999"/>
                  </a:schemeClr>
                </a:solidFill>
              </a:rPr>
              <a:t>streamable</a:t>
            </a:r>
            <a:r>
              <a:t> scheme </a:t>
            </a:r>
          </a:p>
        </p:txBody>
      </p:sp>
      <p:sp>
        <p:nvSpPr>
          <p:cNvPr id="1243" name="C[1]"/>
          <p:cNvSpPr/>
          <p:nvPr/>
        </p:nvSpPr>
        <p:spPr>
          <a:xfrm>
            <a:off x="1710668" y="9669777"/>
            <a:ext cx="2099036" cy="8411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mn-lt"/>
                <a:ea typeface="+mn-ea"/>
                <a:cs typeface="+mn-cs"/>
                <a:sym typeface="Graphik Semibold"/>
              </a:defRPr>
            </a:lvl1pPr>
          </a:lstStyle>
          <a:p>
            <a:r>
              <a:t>C[1]</a:t>
            </a:r>
          </a:p>
        </p:txBody>
      </p:sp>
      <p:sp>
        <p:nvSpPr>
          <p:cNvPr id="1244" name="C[2]"/>
          <p:cNvSpPr/>
          <p:nvPr/>
        </p:nvSpPr>
        <p:spPr>
          <a:xfrm>
            <a:off x="4550717" y="9669777"/>
            <a:ext cx="2099036" cy="8411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mn-lt"/>
                <a:ea typeface="+mn-ea"/>
                <a:cs typeface="+mn-cs"/>
                <a:sym typeface="Graphik Semibold"/>
              </a:defRPr>
            </a:lvl1pPr>
          </a:lstStyle>
          <a:p>
            <a:r>
              <a:t>C[2]</a:t>
            </a:r>
          </a:p>
        </p:txBody>
      </p:sp>
      <p:sp>
        <p:nvSpPr>
          <p:cNvPr id="1245" name="C[3]"/>
          <p:cNvSpPr/>
          <p:nvPr/>
        </p:nvSpPr>
        <p:spPr>
          <a:xfrm>
            <a:off x="7390765" y="9669777"/>
            <a:ext cx="2099036" cy="8411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mn-lt"/>
                <a:ea typeface="+mn-ea"/>
                <a:cs typeface="+mn-cs"/>
                <a:sym typeface="Graphik Semibold"/>
              </a:defRPr>
            </a:lvl1pPr>
          </a:lstStyle>
          <a:p>
            <a:r>
              <a:t>C[3]</a:t>
            </a:r>
          </a:p>
        </p:txBody>
      </p:sp>
      <p:sp>
        <p:nvSpPr>
          <p:cNvPr id="1246" name="Tag"/>
          <p:cNvSpPr/>
          <p:nvPr/>
        </p:nvSpPr>
        <p:spPr>
          <a:xfrm>
            <a:off x="10230815" y="9669777"/>
            <a:ext cx="2099036" cy="8411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mn-lt"/>
                <a:ea typeface="+mn-ea"/>
                <a:cs typeface="+mn-cs"/>
                <a:sym typeface="Graphik Semibold"/>
              </a:defRPr>
            </a:lvl1pPr>
          </a:lstStyle>
          <a:p>
            <a:r>
              <a:t>Tag</a:t>
            </a:r>
          </a:p>
        </p:txBody>
      </p:sp>
      <p:sp>
        <p:nvSpPr>
          <p:cNvPr id="1247" name="OCT[0]"/>
          <p:cNvSpPr/>
          <p:nvPr/>
        </p:nvSpPr>
        <p:spPr>
          <a:xfrm>
            <a:off x="1710668" y="7620000"/>
            <a:ext cx="2099036" cy="945829"/>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OCT[0]</a:t>
            </a:r>
          </a:p>
        </p:txBody>
      </p:sp>
      <p:sp>
        <p:nvSpPr>
          <p:cNvPr id="1248" name="OCT[1,N]"/>
          <p:cNvSpPr/>
          <p:nvPr/>
        </p:nvSpPr>
        <p:spPr>
          <a:xfrm>
            <a:off x="4550717" y="7620000"/>
            <a:ext cx="2099036" cy="945829"/>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OCT[1,N]</a:t>
            </a:r>
          </a:p>
        </p:txBody>
      </p:sp>
      <p:sp>
        <p:nvSpPr>
          <p:cNvPr id="1249" name="OCT[2,N]"/>
          <p:cNvSpPr/>
          <p:nvPr/>
        </p:nvSpPr>
        <p:spPr>
          <a:xfrm>
            <a:off x="7390765" y="7620000"/>
            <a:ext cx="2099036" cy="945829"/>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OCT[2,N]</a:t>
            </a:r>
          </a:p>
        </p:txBody>
      </p:sp>
      <p:sp>
        <p:nvSpPr>
          <p:cNvPr id="1250" name="CR-PRF"/>
          <p:cNvSpPr/>
          <p:nvPr/>
        </p:nvSpPr>
        <p:spPr>
          <a:xfrm>
            <a:off x="10230815" y="7620000"/>
            <a:ext cx="2099036" cy="945829"/>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CR-PRF</a:t>
            </a:r>
          </a:p>
        </p:txBody>
      </p:sp>
      <p:sp>
        <p:nvSpPr>
          <p:cNvPr id="1251" name="Checksum"/>
          <p:cNvSpPr/>
          <p:nvPr/>
        </p:nvSpPr>
        <p:spPr>
          <a:xfrm>
            <a:off x="10230601" y="4678551"/>
            <a:ext cx="2099036" cy="8411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Checksum</a:t>
            </a:r>
          </a:p>
        </p:txBody>
      </p:sp>
      <p:cxnSp>
        <p:nvCxnSpPr>
          <p:cNvPr id="1252" name="Connection Line"/>
          <p:cNvCxnSpPr>
            <a:cxnSpLocks/>
            <a:endCxn id="1250" idx="0"/>
          </p:cNvCxnSpPr>
          <p:nvPr/>
        </p:nvCxnSpPr>
        <p:spPr>
          <a:xfrm>
            <a:off x="11280333" y="5519720"/>
            <a:ext cx="0" cy="2100280"/>
          </a:xfrm>
          <a:prstGeom prst="straightConnector1">
            <a:avLst/>
          </a:prstGeom>
          <a:ln w="50800" cap="rnd">
            <a:solidFill>
              <a:srgbClr val="000000"/>
            </a:solidFill>
            <a:miter lim="400000"/>
            <a:tailEnd type="none"/>
          </a:ln>
        </p:spPr>
      </p:cxnSp>
      <p:cxnSp>
        <p:nvCxnSpPr>
          <p:cNvPr id="1253" name="Connection Line"/>
          <p:cNvCxnSpPr>
            <a:cxnSpLocks/>
            <a:stCxn id="1239" idx="2"/>
            <a:endCxn id="1250" idx="0"/>
          </p:cNvCxnSpPr>
          <p:nvPr/>
        </p:nvCxnSpPr>
        <p:spPr>
          <a:xfrm rot="5400000">
            <a:off x="11650217" y="5149837"/>
            <a:ext cx="2100280" cy="2840047"/>
          </a:xfrm>
          <a:prstGeom prst="curvedConnector3">
            <a:avLst>
              <a:gd name="adj1" fmla="val 50000"/>
            </a:avLst>
          </a:prstGeom>
          <a:ln w="50800" cap="rnd">
            <a:solidFill>
              <a:srgbClr val="000000"/>
            </a:solidFill>
            <a:miter lim="400000"/>
            <a:tailEnd type="none"/>
          </a:ln>
        </p:spPr>
      </p:cxnSp>
      <p:cxnSp>
        <p:nvCxnSpPr>
          <p:cNvPr id="1254" name="Connection Line"/>
          <p:cNvCxnSpPr>
            <a:cxnSpLocks/>
            <a:stCxn id="1236" idx="2"/>
            <a:endCxn id="1250" idx="0"/>
          </p:cNvCxnSpPr>
          <p:nvPr/>
        </p:nvCxnSpPr>
        <p:spPr>
          <a:xfrm rot="16200000" flipH="1">
            <a:off x="5970119" y="2309786"/>
            <a:ext cx="2100280" cy="8520147"/>
          </a:xfrm>
          <a:prstGeom prst="curvedConnector3">
            <a:avLst>
              <a:gd name="adj1" fmla="val 50000"/>
            </a:avLst>
          </a:prstGeom>
          <a:ln w="50800" cap="rnd">
            <a:solidFill>
              <a:srgbClr val="000000"/>
            </a:solidFill>
            <a:miter lim="400000"/>
            <a:tailEnd type="none"/>
          </a:ln>
        </p:spPr>
      </p:cxnSp>
      <p:cxnSp>
        <p:nvCxnSpPr>
          <p:cNvPr id="1255" name="Connection Line"/>
          <p:cNvCxnSpPr>
            <a:cxnSpLocks/>
            <a:stCxn id="1236" idx="2"/>
            <a:endCxn id="1247" idx="0"/>
          </p:cNvCxnSpPr>
          <p:nvPr/>
        </p:nvCxnSpPr>
        <p:spPr>
          <a:xfrm>
            <a:off x="2760186" y="5519720"/>
            <a:ext cx="0" cy="2100280"/>
          </a:xfrm>
          <a:prstGeom prst="straightConnector1">
            <a:avLst/>
          </a:prstGeom>
          <a:ln w="50800" cap="rnd">
            <a:solidFill>
              <a:srgbClr val="000000"/>
            </a:solidFill>
            <a:miter lim="400000"/>
            <a:tailEnd type="arrow"/>
          </a:ln>
        </p:spPr>
      </p:cxnSp>
      <p:cxnSp>
        <p:nvCxnSpPr>
          <p:cNvPr id="1256" name="Connection Line"/>
          <p:cNvCxnSpPr>
            <a:cxnSpLocks/>
            <a:stCxn id="1237" idx="2"/>
            <a:endCxn id="1248" idx="0"/>
          </p:cNvCxnSpPr>
          <p:nvPr/>
        </p:nvCxnSpPr>
        <p:spPr>
          <a:xfrm>
            <a:off x="5600235" y="5519720"/>
            <a:ext cx="0" cy="2100280"/>
          </a:xfrm>
          <a:prstGeom prst="straightConnector1">
            <a:avLst/>
          </a:prstGeom>
          <a:ln w="50800" cap="rnd">
            <a:solidFill>
              <a:srgbClr val="000000"/>
            </a:solidFill>
            <a:miter lim="400000"/>
            <a:tailEnd type="arrow"/>
          </a:ln>
        </p:spPr>
      </p:cxnSp>
      <p:cxnSp>
        <p:nvCxnSpPr>
          <p:cNvPr id="1257" name="Connection Line"/>
          <p:cNvCxnSpPr>
            <a:cxnSpLocks/>
            <a:stCxn id="1238" idx="2"/>
            <a:endCxn id="1249" idx="0"/>
          </p:cNvCxnSpPr>
          <p:nvPr/>
        </p:nvCxnSpPr>
        <p:spPr>
          <a:xfrm>
            <a:off x="8440283" y="5519720"/>
            <a:ext cx="0" cy="2100280"/>
          </a:xfrm>
          <a:prstGeom prst="straightConnector1">
            <a:avLst/>
          </a:prstGeom>
          <a:ln w="50800" cap="rnd">
            <a:solidFill>
              <a:srgbClr val="000000"/>
            </a:solidFill>
            <a:miter lim="400000"/>
            <a:tailEnd type="arrow"/>
          </a:ln>
        </p:spPr>
      </p:cxnSp>
      <p:cxnSp>
        <p:nvCxnSpPr>
          <p:cNvPr id="1258" name="Connection Line"/>
          <p:cNvCxnSpPr>
            <a:cxnSpLocks/>
            <a:stCxn id="1250" idx="2"/>
            <a:endCxn id="1246" idx="0"/>
          </p:cNvCxnSpPr>
          <p:nvPr/>
        </p:nvCxnSpPr>
        <p:spPr>
          <a:xfrm>
            <a:off x="11280333" y="8565829"/>
            <a:ext cx="0" cy="1103948"/>
          </a:xfrm>
          <a:prstGeom prst="straightConnector1">
            <a:avLst/>
          </a:prstGeom>
          <a:ln w="50800" cap="rnd">
            <a:solidFill>
              <a:srgbClr val="000000"/>
            </a:solidFill>
            <a:miter lim="400000"/>
            <a:tailEnd type="arrow"/>
          </a:ln>
        </p:spPr>
      </p:cxnSp>
      <p:cxnSp>
        <p:nvCxnSpPr>
          <p:cNvPr id="1259" name="Connection Line"/>
          <p:cNvCxnSpPr>
            <a:cxnSpLocks/>
            <a:stCxn id="1249" idx="2"/>
            <a:endCxn id="1245" idx="0"/>
          </p:cNvCxnSpPr>
          <p:nvPr/>
        </p:nvCxnSpPr>
        <p:spPr>
          <a:xfrm>
            <a:off x="8440283" y="8565829"/>
            <a:ext cx="0" cy="1103948"/>
          </a:xfrm>
          <a:prstGeom prst="straightConnector1">
            <a:avLst/>
          </a:prstGeom>
          <a:ln w="50800" cap="rnd">
            <a:solidFill>
              <a:srgbClr val="000000"/>
            </a:solidFill>
            <a:miter lim="400000"/>
            <a:tailEnd type="arrow"/>
          </a:ln>
        </p:spPr>
      </p:cxnSp>
      <p:cxnSp>
        <p:nvCxnSpPr>
          <p:cNvPr id="1260" name="Connection Line"/>
          <p:cNvCxnSpPr>
            <a:cxnSpLocks/>
            <a:stCxn id="1248" idx="2"/>
            <a:endCxn id="1244" idx="0"/>
          </p:cNvCxnSpPr>
          <p:nvPr/>
        </p:nvCxnSpPr>
        <p:spPr>
          <a:xfrm>
            <a:off x="5600235" y="8565829"/>
            <a:ext cx="0" cy="1103948"/>
          </a:xfrm>
          <a:prstGeom prst="straightConnector1">
            <a:avLst/>
          </a:prstGeom>
          <a:ln w="50800" cap="rnd">
            <a:solidFill>
              <a:srgbClr val="000000"/>
            </a:solidFill>
            <a:miter lim="400000"/>
            <a:tailEnd type="arrow"/>
          </a:ln>
        </p:spPr>
      </p:cxnSp>
      <p:cxnSp>
        <p:nvCxnSpPr>
          <p:cNvPr id="1261" name="Connection Line"/>
          <p:cNvCxnSpPr>
            <a:cxnSpLocks/>
            <a:endCxn id="1243" idx="0"/>
          </p:cNvCxnSpPr>
          <p:nvPr/>
        </p:nvCxnSpPr>
        <p:spPr>
          <a:xfrm flipH="1">
            <a:off x="2760186" y="8565829"/>
            <a:ext cx="1" cy="1103948"/>
          </a:xfrm>
          <a:prstGeom prst="straightConnector1">
            <a:avLst/>
          </a:prstGeom>
          <a:ln w="50800" cap="rnd">
            <a:solidFill>
              <a:srgbClr val="000000"/>
            </a:solidFill>
            <a:miter lim="400000"/>
            <a:tailEnd type="arrow"/>
          </a:ln>
        </p:spPr>
      </p:cxnSp>
      <p:sp>
        <p:nvSpPr>
          <p:cNvPr id="1262" name="“OCB with Hash”"/>
          <p:cNvSpPr txBox="1"/>
          <p:nvPr/>
        </p:nvSpPr>
        <p:spPr>
          <a:xfrm>
            <a:off x="1405049" y="2674226"/>
            <a:ext cx="3956211"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“OCB with Hash</a:t>
            </a:r>
            <a:r>
              <a:rPr lang="en-US" dirty="0"/>
              <a:t>ing</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 grpId="0" animBg="1" advAuto="0"/>
      <p:bldP spid="1241" grpId="0" animBg="1" advAuto="0"/>
      <p:bldP spid="1242"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 name="GCH: Drop-in for GCM"/>
          <p:cNvSpPr txBox="1">
            <a:spLocks noGrp="1"/>
          </p:cNvSpPr>
          <p:nvPr>
            <p:ph type="title"/>
          </p:nvPr>
        </p:nvSpPr>
        <p:spPr>
          <a:prstGeom prst="rect">
            <a:avLst/>
          </a:prstGeom>
        </p:spPr>
        <p:txBody>
          <a:bodyPr/>
          <a:lstStyle/>
          <a:p>
            <a:r>
              <a:t>GCH: Drop-in for GCM</a:t>
            </a:r>
          </a:p>
        </p:txBody>
      </p:sp>
      <p:sp>
        <p:nvSpPr>
          <p:cNvPr id="12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27</a:t>
            </a:fld>
            <a:endParaRPr/>
          </a:p>
        </p:txBody>
      </p:sp>
      <p:sp>
        <p:nvSpPr>
          <p:cNvPr id="1269" name="Message"/>
          <p:cNvSpPr/>
          <p:nvPr/>
        </p:nvSpPr>
        <p:spPr>
          <a:xfrm>
            <a:off x="427121" y="4432008"/>
            <a:ext cx="3918913" cy="94582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Message</a:t>
            </a:r>
          </a:p>
        </p:txBody>
      </p:sp>
      <p:sp>
        <p:nvSpPr>
          <p:cNvPr id="1270" name="CR-PRF"/>
          <p:cNvSpPr/>
          <p:nvPr/>
        </p:nvSpPr>
        <p:spPr>
          <a:xfrm>
            <a:off x="9441609" y="9528667"/>
            <a:ext cx="2715050" cy="945830"/>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CR-PRF</a:t>
            </a:r>
          </a:p>
        </p:txBody>
      </p:sp>
      <p:sp>
        <p:nvSpPr>
          <p:cNvPr id="1272" name="Tag"/>
          <p:cNvSpPr/>
          <p:nvPr/>
        </p:nvSpPr>
        <p:spPr>
          <a:xfrm>
            <a:off x="8839677" y="11151391"/>
            <a:ext cx="3918913" cy="94582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Tag</a:t>
            </a:r>
          </a:p>
        </p:txBody>
      </p:sp>
      <p:sp>
        <p:nvSpPr>
          <p:cNvPr id="1275" name="CTR-Encrypt"/>
          <p:cNvSpPr/>
          <p:nvPr/>
        </p:nvSpPr>
        <p:spPr>
          <a:xfrm>
            <a:off x="2210480" y="6681285"/>
            <a:ext cx="3918913" cy="945830"/>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CTR-Encrypt</a:t>
            </a:r>
          </a:p>
        </p:txBody>
      </p:sp>
      <p:sp>
        <p:nvSpPr>
          <p:cNvPr id="1276" name="Ciphertext"/>
          <p:cNvSpPr/>
          <p:nvPr/>
        </p:nvSpPr>
        <p:spPr>
          <a:xfrm>
            <a:off x="3102159" y="8400128"/>
            <a:ext cx="2135554" cy="945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Ciphertext</a:t>
            </a:r>
          </a:p>
        </p:txBody>
      </p:sp>
      <p:sp>
        <p:nvSpPr>
          <p:cNvPr id="1277" name="Universal Hash"/>
          <p:cNvSpPr/>
          <p:nvPr/>
        </p:nvSpPr>
        <p:spPr>
          <a:xfrm>
            <a:off x="6223266" y="8378858"/>
            <a:ext cx="2715049" cy="945829"/>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Universal Hash</a:t>
            </a:r>
          </a:p>
        </p:txBody>
      </p:sp>
      <p:sp>
        <p:nvSpPr>
          <p:cNvPr id="1278" name="AD"/>
          <p:cNvSpPr/>
          <p:nvPr/>
        </p:nvSpPr>
        <p:spPr>
          <a:xfrm>
            <a:off x="10051087" y="4432007"/>
            <a:ext cx="3918913" cy="945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AD</a:t>
            </a:r>
          </a:p>
        </p:txBody>
      </p:sp>
      <p:sp>
        <p:nvSpPr>
          <p:cNvPr id="1279" name="Nonce"/>
          <p:cNvSpPr/>
          <p:nvPr/>
        </p:nvSpPr>
        <p:spPr>
          <a:xfrm>
            <a:off x="5296240" y="4387218"/>
            <a:ext cx="3918913" cy="945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t>Nonce</a:t>
            </a:r>
          </a:p>
        </p:txBody>
      </p:sp>
      <p:cxnSp>
        <p:nvCxnSpPr>
          <p:cNvPr id="1280" name="Connection Line"/>
          <p:cNvCxnSpPr>
            <a:cxnSpLocks/>
            <a:stCxn id="1279" idx="2"/>
            <a:endCxn id="1275" idx="0"/>
          </p:cNvCxnSpPr>
          <p:nvPr/>
        </p:nvCxnSpPr>
        <p:spPr>
          <a:xfrm rot="5400000">
            <a:off x="5038698" y="4464286"/>
            <a:ext cx="1348238" cy="3085760"/>
          </a:xfrm>
          <a:prstGeom prst="curvedConnector3">
            <a:avLst>
              <a:gd name="adj1" fmla="val 50000"/>
            </a:avLst>
          </a:prstGeom>
          <a:ln w="63500">
            <a:solidFill>
              <a:srgbClr val="000000"/>
            </a:solidFill>
            <a:miter lim="400000"/>
            <a:tailEnd type="none"/>
          </a:ln>
        </p:spPr>
      </p:cxnSp>
      <p:cxnSp>
        <p:nvCxnSpPr>
          <p:cNvPr id="1281" name="Connection Line"/>
          <p:cNvCxnSpPr>
            <a:cxnSpLocks/>
            <a:stCxn id="1279" idx="2"/>
            <a:endCxn id="1270" idx="0"/>
          </p:cNvCxnSpPr>
          <p:nvPr/>
        </p:nvCxnSpPr>
        <p:spPr>
          <a:xfrm rot="16200000" flipH="1">
            <a:off x="6929605" y="5659138"/>
            <a:ext cx="4195620" cy="3543437"/>
          </a:xfrm>
          <a:prstGeom prst="curvedConnector3">
            <a:avLst>
              <a:gd name="adj1" fmla="val 48386"/>
            </a:avLst>
          </a:prstGeom>
          <a:ln w="63500">
            <a:solidFill>
              <a:srgbClr val="000000"/>
            </a:solidFill>
            <a:miter lim="400000"/>
            <a:tailEnd type="none"/>
          </a:ln>
        </p:spPr>
      </p:cxnSp>
      <p:sp>
        <p:nvSpPr>
          <p:cNvPr id="1282" name="“GCM with Hash”"/>
          <p:cNvSpPr txBox="1"/>
          <p:nvPr/>
        </p:nvSpPr>
        <p:spPr>
          <a:xfrm>
            <a:off x="1405049" y="2674226"/>
            <a:ext cx="4033155"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“GCM with Hash</a:t>
            </a:r>
            <a:r>
              <a:rPr lang="en-US" dirty="0"/>
              <a:t>ing</a:t>
            </a:r>
            <a:r>
              <a:rPr dirty="0"/>
              <a:t>”</a:t>
            </a:r>
          </a:p>
        </p:txBody>
      </p:sp>
      <p:cxnSp>
        <p:nvCxnSpPr>
          <p:cNvPr id="1285" name="Connection Line"/>
          <p:cNvCxnSpPr>
            <a:cxnSpLocks/>
            <a:stCxn id="1277" idx="3"/>
            <a:endCxn id="1270" idx="0"/>
          </p:cNvCxnSpPr>
          <p:nvPr/>
        </p:nvCxnSpPr>
        <p:spPr>
          <a:xfrm>
            <a:off x="8938315" y="8851773"/>
            <a:ext cx="1860819" cy="676894"/>
          </a:xfrm>
          <a:prstGeom prst="curvedConnector2">
            <a:avLst/>
          </a:prstGeom>
          <a:ln w="76200">
            <a:solidFill>
              <a:srgbClr val="000000"/>
            </a:solidFill>
            <a:miter lim="400000"/>
            <a:tailEnd type="none"/>
          </a:ln>
        </p:spPr>
      </p:cxnSp>
      <p:cxnSp>
        <p:nvCxnSpPr>
          <p:cNvPr id="11" name="Connection Line">
            <a:extLst>
              <a:ext uri="{FF2B5EF4-FFF2-40B4-BE49-F238E27FC236}">
                <a16:creationId xmlns:a16="http://schemas.microsoft.com/office/drawing/2014/main" id="{16CF2BBB-820E-2012-B916-18CE31488DD4}"/>
              </a:ext>
            </a:extLst>
          </p:cNvPr>
          <p:cNvCxnSpPr>
            <a:cxnSpLocks/>
            <a:stCxn id="1269" idx="2"/>
            <a:endCxn id="1275" idx="0"/>
          </p:cNvCxnSpPr>
          <p:nvPr/>
        </p:nvCxnSpPr>
        <p:spPr>
          <a:xfrm rot="16200000" flipH="1">
            <a:off x="2626533" y="5137881"/>
            <a:ext cx="1303448" cy="1783359"/>
          </a:xfrm>
          <a:prstGeom prst="curvedConnector3">
            <a:avLst>
              <a:gd name="adj1" fmla="val 50000"/>
            </a:avLst>
          </a:prstGeom>
          <a:ln w="63500" cap="rnd">
            <a:solidFill>
              <a:srgbClr val="000000"/>
            </a:solidFill>
            <a:miter lim="400000"/>
            <a:headEnd type="none"/>
            <a:tailEnd type="none"/>
          </a:ln>
        </p:spPr>
      </p:cxnSp>
      <p:cxnSp>
        <p:nvCxnSpPr>
          <p:cNvPr id="15" name="Connection Line">
            <a:extLst>
              <a:ext uri="{FF2B5EF4-FFF2-40B4-BE49-F238E27FC236}">
                <a16:creationId xmlns:a16="http://schemas.microsoft.com/office/drawing/2014/main" id="{626B7F7E-0520-E610-7A1B-54E0A8320425}"/>
              </a:ext>
            </a:extLst>
          </p:cNvPr>
          <p:cNvCxnSpPr>
            <a:cxnSpLocks/>
            <a:stCxn id="1275" idx="2"/>
            <a:endCxn id="1276" idx="0"/>
          </p:cNvCxnSpPr>
          <p:nvPr/>
        </p:nvCxnSpPr>
        <p:spPr>
          <a:xfrm flipH="1">
            <a:off x="4169936" y="7627115"/>
            <a:ext cx="1" cy="773013"/>
          </a:xfrm>
          <a:prstGeom prst="straightConnector1">
            <a:avLst/>
          </a:prstGeom>
          <a:ln w="63500">
            <a:solidFill>
              <a:srgbClr val="000000"/>
            </a:solidFill>
            <a:miter lim="400000"/>
            <a:tailEnd type="triangle"/>
          </a:ln>
        </p:spPr>
      </p:cxnSp>
      <p:cxnSp>
        <p:nvCxnSpPr>
          <p:cNvPr id="19" name="Connection Line">
            <a:extLst>
              <a:ext uri="{FF2B5EF4-FFF2-40B4-BE49-F238E27FC236}">
                <a16:creationId xmlns:a16="http://schemas.microsoft.com/office/drawing/2014/main" id="{5033332B-0FE6-4842-6BD2-121B36CECDDC}"/>
              </a:ext>
            </a:extLst>
          </p:cNvPr>
          <p:cNvCxnSpPr>
            <a:cxnSpLocks/>
            <a:stCxn id="1270" idx="2"/>
            <a:endCxn id="1272" idx="0"/>
          </p:cNvCxnSpPr>
          <p:nvPr/>
        </p:nvCxnSpPr>
        <p:spPr>
          <a:xfrm>
            <a:off x="10799134" y="10474497"/>
            <a:ext cx="0" cy="676894"/>
          </a:xfrm>
          <a:prstGeom prst="straightConnector1">
            <a:avLst/>
          </a:prstGeom>
          <a:ln w="63500">
            <a:solidFill>
              <a:srgbClr val="000000"/>
            </a:solidFill>
            <a:miter lim="400000"/>
            <a:tailEnd type="triangle"/>
          </a:ln>
        </p:spPr>
      </p:cxnSp>
      <p:cxnSp>
        <p:nvCxnSpPr>
          <p:cNvPr id="25" name="Connection Line">
            <a:extLst>
              <a:ext uri="{FF2B5EF4-FFF2-40B4-BE49-F238E27FC236}">
                <a16:creationId xmlns:a16="http://schemas.microsoft.com/office/drawing/2014/main" id="{5628649F-58F4-2E54-2864-21B1B2289169}"/>
              </a:ext>
            </a:extLst>
          </p:cNvPr>
          <p:cNvCxnSpPr>
            <a:cxnSpLocks/>
            <a:stCxn id="1278" idx="2"/>
            <a:endCxn id="1270" idx="0"/>
          </p:cNvCxnSpPr>
          <p:nvPr/>
        </p:nvCxnSpPr>
        <p:spPr>
          <a:xfrm rot="5400000">
            <a:off x="9329424" y="6847546"/>
            <a:ext cx="4150831" cy="1211410"/>
          </a:xfrm>
          <a:prstGeom prst="curvedConnector3">
            <a:avLst>
              <a:gd name="adj1" fmla="val 49184"/>
            </a:avLst>
          </a:prstGeom>
          <a:ln w="63500">
            <a:solidFill>
              <a:srgbClr val="000000"/>
            </a:solidFill>
            <a:miter lim="400000"/>
            <a:tailEnd type="none"/>
          </a:ln>
        </p:spPr>
      </p:cxnSp>
      <p:cxnSp>
        <p:nvCxnSpPr>
          <p:cNvPr id="45" name="Connection Line">
            <a:extLst>
              <a:ext uri="{FF2B5EF4-FFF2-40B4-BE49-F238E27FC236}">
                <a16:creationId xmlns:a16="http://schemas.microsoft.com/office/drawing/2014/main" id="{EC65E297-98CC-0135-6E71-3C6E14B03C8B}"/>
              </a:ext>
            </a:extLst>
          </p:cNvPr>
          <p:cNvCxnSpPr>
            <a:cxnSpLocks/>
            <a:stCxn id="1276" idx="3"/>
            <a:endCxn id="1277" idx="1"/>
          </p:cNvCxnSpPr>
          <p:nvPr/>
        </p:nvCxnSpPr>
        <p:spPr>
          <a:xfrm flipV="1">
            <a:off x="5237713" y="8851773"/>
            <a:ext cx="985553" cy="21270"/>
          </a:xfrm>
          <a:prstGeom prst="straightConnector1">
            <a:avLst/>
          </a:prstGeom>
          <a:ln w="63500">
            <a:solidFill>
              <a:srgbClr val="000000"/>
            </a:solidFill>
            <a:miter lim="400000"/>
            <a:tailEnd type="triangle"/>
          </a:ln>
        </p:spPr>
      </p:cxnSp>
      <p:sp>
        <p:nvSpPr>
          <p:cNvPr id="3" name="Simplified view:…">
            <a:extLst>
              <a:ext uri="{FF2B5EF4-FFF2-40B4-BE49-F238E27FC236}">
                <a16:creationId xmlns:a16="http://schemas.microsoft.com/office/drawing/2014/main" id="{B8ADAFC0-74E5-7B42-31D6-DF002DAAE1B3}"/>
              </a:ext>
            </a:extLst>
          </p:cNvPr>
          <p:cNvSpPr/>
          <p:nvPr/>
        </p:nvSpPr>
        <p:spPr>
          <a:xfrm>
            <a:off x="16141045" y="4560504"/>
            <a:ext cx="7140075" cy="1844913"/>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3000">
                <a:latin typeface="Graphik-Medium"/>
                <a:ea typeface="Graphik-Medium"/>
                <a:cs typeface="Graphik-Medium"/>
                <a:sym typeface="Graphik Medium"/>
              </a:defRPr>
            </a:pPr>
            <a:r>
              <a:rPr lang="en-US" dirty="0"/>
              <a:t>CTR mode using Even-Mansour:</a:t>
            </a:r>
          </a:p>
          <a:p>
            <a:pPr algn="ctr" defTabSz="457200">
              <a:spcBef>
                <a:spcPts val="0"/>
              </a:spcBef>
              <a:defRPr sz="3000">
                <a:latin typeface="Graphik-Medium"/>
                <a:ea typeface="Graphik-Medium"/>
                <a:cs typeface="Graphik-Medium"/>
                <a:sym typeface="Graphik Medium"/>
              </a:defRPr>
            </a:pPr>
            <a:r>
              <a:rPr lang="en-US" dirty="0"/>
              <a:t>key stream precomputable</a:t>
            </a:r>
          </a:p>
        </p:txBody>
      </p:sp>
      <p:sp>
        <p:nvSpPr>
          <p:cNvPr id="4" name="Context committing…">
            <a:extLst>
              <a:ext uri="{FF2B5EF4-FFF2-40B4-BE49-F238E27FC236}">
                <a16:creationId xmlns:a16="http://schemas.microsoft.com/office/drawing/2014/main" id="{AED18BA2-C813-9781-E22C-38D06204BD91}"/>
              </a:ext>
            </a:extLst>
          </p:cNvPr>
          <p:cNvSpPr/>
          <p:nvPr/>
        </p:nvSpPr>
        <p:spPr>
          <a:xfrm>
            <a:off x="16141045" y="7049968"/>
            <a:ext cx="7140075" cy="1844913"/>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3000">
                <a:latin typeface="Graphik-Medium"/>
                <a:ea typeface="Graphik-Medium"/>
                <a:cs typeface="Graphik-Medium"/>
                <a:sym typeface="Graphik Medium"/>
              </a:defRPr>
            </a:pPr>
            <a:r>
              <a:rPr lang="en-US" dirty="0"/>
              <a:t>Can leverage AES-NI and PCLMULQDQ-NI pipelining</a:t>
            </a:r>
          </a:p>
        </p:txBody>
      </p:sp>
      <p:sp>
        <p:nvSpPr>
          <p:cNvPr id="5" name="Fast, streamable scheme">
            <a:extLst>
              <a:ext uri="{FF2B5EF4-FFF2-40B4-BE49-F238E27FC236}">
                <a16:creationId xmlns:a16="http://schemas.microsoft.com/office/drawing/2014/main" id="{0A2E8671-8CF6-C35B-86E1-F78AF6ED23DD}"/>
              </a:ext>
            </a:extLst>
          </p:cNvPr>
          <p:cNvSpPr/>
          <p:nvPr/>
        </p:nvSpPr>
        <p:spPr>
          <a:xfrm>
            <a:off x="16141045" y="9539431"/>
            <a:ext cx="7140075" cy="1844914"/>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3000">
                <a:latin typeface="Graphik-Medium"/>
                <a:ea typeface="Graphik-Medium"/>
                <a:cs typeface="Graphik-Medium"/>
                <a:sym typeface="Graphik Medium"/>
              </a:defRPr>
            </a:pPr>
            <a:r>
              <a:t>Fast, </a:t>
            </a:r>
            <a:r>
              <a:rPr>
                <a:solidFill>
                  <a:schemeClr val="accent6">
                    <a:hueOff val="545559"/>
                    <a:satOff val="6552"/>
                    <a:lumOff val="-9999"/>
                  </a:schemeClr>
                </a:solidFill>
              </a:rPr>
              <a:t>streamable</a:t>
            </a:r>
            <a:r>
              <a:t> scheme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P spid="4" grpId="0" animBg="1" advAuto="0"/>
      <p:bldP spid="5"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CIV: Committing nonce-misuse resistance"/>
          <p:cNvSpPr txBox="1">
            <a:spLocks noGrp="1"/>
          </p:cNvSpPr>
          <p:nvPr>
            <p:ph type="title"/>
          </p:nvPr>
        </p:nvSpPr>
        <p:spPr>
          <a:prstGeom prst="rect">
            <a:avLst/>
          </a:prstGeom>
        </p:spPr>
        <p:txBody>
          <a:bodyPr/>
          <a:lstStyle/>
          <a:p>
            <a:r>
              <a:t>CIV: Committing nonce-misuse resistance</a:t>
            </a:r>
          </a:p>
        </p:txBody>
      </p:sp>
      <p:sp>
        <p:nvSpPr>
          <p:cNvPr id="12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28</a:t>
            </a:fld>
            <a:endParaRPr/>
          </a:p>
        </p:txBody>
      </p:sp>
      <p:sp>
        <p:nvSpPr>
          <p:cNvPr id="1292" name="Ciphertext"/>
          <p:cNvSpPr/>
          <p:nvPr/>
        </p:nvSpPr>
        <p:spPr>
          <a:xfrm>
            <a:off x="10339407" y="11467488"/>
            <a:ext cx="3918913" cy="945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rPr sz="3200"/>
              <a:t>Ciphertext</a:t>
            </a:r>
          </a:p>
        </p:txBody>
      </p:sp>
      <p:sp>
        <p:nvSpPr>
          <p:cNvPr id="1293" name="CR-PRF"/>
          <p:cNvSpPr/>
          <p:nvPr/>
        </p:nvSpPr>
        <p:spPr>
          <a:xfrm>
            <a:off x="3691715" y="8020465"/>
            <a:ext cx="3918913" cy="945829"/>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CR-PRF</a:t>
            </a:r>
          </a:p>
        </p:txBody>
      </p:sp>
      <p:sp>
        <p:nvSpPr>
          <p:cNvPr id="1294" name="CTR-Encrypt"/>
          <p:cNvSpPr/>
          <p:nvPr/>
        </p:nvSpPr>
        <p:spPr>
          <a:xfrm>
            <a:off x="10339407" y="9269686"/>
            <a:ext cx="3918913" cy="945829"/>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CTR-Encrypt</a:t>
            </a:r>
          </a:p>
        </p:txBody>
      </p:sp>
      <p:sp>
        <p:nvSpPr>
          <p:cNvPr id="1297" name="Synthetic IV"/>
          <p:cNvSpPr txBox="1"/>
          <p:nvPr/>
        </p:nvSpPr>
        <p:spPr>
          <a:xfrm>
            <a:off x="7784052" y="9140218"/>
            <a:ext cx="2019784"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2438338">
              <a:spcBef>
                <a:spcPts val="0"/>
              </a:spcBef>
              <a:defRPr sz="2400">
                <a:solidFill>
                  <a:srgbClr val="434343"/>
                </a:solidFill>
                <a:latin typeface="Helvetica Neue"/>
                <a:ea typeface="Helvetica Neue"/>
                <a:cs typeface="Helvetica Neue"/>
                <a:sym typeface="Helvetica Neue"/>
              </a:defRPr>
            </a:lvl1pPr>
          </a:lstStyle>
          <a:p>
            <a:r>
              <a:rPr sz="2800"/>
              <a:t>Synthetic IV</a:t>
            </a:r>
          </a:p>
        </p:txBody>
      </p:sp>
      <p:sp>
        <p:nvSpPr>
          <p:cNvPr id="1298" name="Tag"/>
          <p:cNvSpPr/>
          <p:nvPr/>
        </p:nvSpPr>
        <p:spPr>
          <a:xfrm>
            <a:off x="3691715" y="11443345"/>
            <a:ext cx="3918913" cy="945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rPr sz="3200"/>
              <a:t>Tag</a:t>
            </a:r>
          </a:p>
        </p:txBody>
      </p:sp>
      <p:sp>
        <p:nvSpPr>
          <p:cNvPr id="1301" name="Associated Data"/>
          <p:cNvSpPr/>
          <p:nvPr/>
        </p:nvSpPr>
        <p:spPr>
          <a:xfrm>
            <a:off x="2456618" y="4490030"/>
            <a:ext cx="3918913" cy="945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rPr sz="3200"/>
              <a:t>Associated Data</a:t>
            </a:r>
          </a:p>
        </p:txBody>
      </p:sp>
      <p:cxnSp>
        <p:nvCxnSpPr>
          <p:cNvPr id="1302" name="Connection Line"/>
          <p:cNvCxnSpPr>
            <a:cxnSpLocks/>
            <a:stCxn id="1305" idx="2"/>
            <a:endCxn id="1294" idx="0"/>
          </p:cNvCxnSpPr>
          <p:nvPr/>
        </p:nvCxnSpPr>
        <p:spPr>
          <a:xfrm>
            <a:off x="12298864" y="4664133"/>
            <a:ext cx="0" cy="4605553"/>
          </a:xfrm>
          <a:prstGeom prst="straightConnector1">
            <a:avLst/>
          </a:prstGeom>
          <a:ln w="63500" cap="rnd">
            <a:solidFill>
              <a:srgbClr val="000000"/>
            </a:solidFill>
            <a:miter lim="400000"/>
            <a:tailEnd type="arrow"/>
          </a:ln>
        </p:spPr>
      </p:cxnSp>
      <p:cxnSp>
        <p:nvCxnSpPr>
          <p:cNvPr id="1303" name="Connection Line"/>
          <p:cNvCxnSpPr>
            <a:cxnSpLocks/>
            <a:stCxn id="1305" idx="2"/>
            <a:endCxn id="1306" idx="0"/>
          </p:cNvCxnSpPr>
          <p:nvPr/>
        </p:nvCxnSpPr>
        <p:spPr>
          <a:xfrm rot="5400000">
            <a:off x="10001206" y="3456873"/>
            <a:ext cx="1090399" cy="3504919"/>
          </a:xfrm>
          <a:prstGeom prst="curvedConnector3">
            <a:avLst>
              <a:gd name="adj1" fmla="val 46578"/>
            </a:avLst>
          </a:prstGeom>
          <a:ln w="63500" cap="rnd">
            <a:solidFill>
              <a:srgbClr val="000000"/>
            </a:solidFill>
            <a:miter lim="400000"/>
            <a:tailEnd type="none"/>
          </a:ln>
        </p:spPr>
      </p:cxnSp>
      <p:cxnSp>
        <p:nvCxnSpPr>
          <p:cNvPr id="1304" name="Connection Line"/>
          <p:cNvCxnSpPr>
            <a:cxnSpLocks/>
            <a:stCxn id="1306" idx="2"/>
            <a:endCxn id="1293" idx="0"/>
          </p:cNvCxnSpPr>
          <p:nvPr/>
        </p:nvCxnSpPr>
        <p:spPr>
          <a:xfrm rot="5400000">
            <a:off x="6562507" y="5789027"/>
            <a:ext cx="1320104" cy="3142773"/>
          </a:xfrm>
          <a:prstGeom prst="curvedConnector3">
            <a:avLst>
              <a:gd name="adj1" fmla="val 50000"/>
            </a:avLst>
          </a:prstGeom>
          <a:ln w="63500" cap="rnd">
            <a:solidFill>
              <a:srgbClr val="000000"/>
            </a:solidFill>
            <a:miter lim="400000"/>
            <a:tailEnd type="none"/>
          </a:ln>
        </p:spPr>
      </p:cxnSp>
      <p:sp>
        <p:nvSpPr>
          <p:cNvPr id="1305" name="Nonce || Message"/>
          <p:cNvSpPr/>
          <p:nvPr/>
        </p:nvSpPr>
        <p:spPr>
          <a:xfrm>
            <a:off x="10339407" y="3718304"/>
            <a:ext cx="3918913" cy="945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821531">
              <a:spcBef>
                <a:spcPts val="0"/>
              </a:spcBef>
              <a:defRPr sz="2800" spc="-56">
                <a:latin typeface="Graphik-Medium"/>
                <a:ea typeface="Graphik-Medium"/>
                <a:cs typeface="Graphik-Medium"/>
                <a:sym typeface="Graphik Medium"/>
              </a:defRPr>
            </a:lvl1pPr>
          </a:lstStyle>
          <a:p>
            <a:r>
              <a:rPr sz="3200"/>
              <a:t>Nonce || Message</a:t>
            </a:r>
          </a:p>
        </p:txBody>
      </p:sp>
      <p:sp>
        <p:nvSpPr>
          <p:cNvPr id="1306" name="Universal hash"/>
          <p:cNvSpPr/>
          <p:nvPr/>
        </p:nvSpPr>
        <p:spPr>
          <a:xfrm>
            <a:off x="6834488" y="5754532"/>
            <a:ext cx="3918913" cy="945829"/>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a:latin typeface="Graphik-Medium"/>
                <a:ea typeface="Graphik-Medium"/>
                <a:cs typeface="Graphik-Medium"/>
                <a:sym typeface="Graphik Medium"/>
              </a:defRPr>
            </a:lvl1pPr>
          </a:lstStyle>
          <a:p>
            <a:r>
              <a:t>Universal hash</a:t>
            </a:r>
          </a:p>
        </p:txBody>
      </p:sp>
      <p:cxnSp>
        <p:nvCxnSpPr>
          <p:cNvPr id="1307" name="Connection Line"/>
          <p:cNvCxnSpPr>
            <a:cxnSpLocks/>
            <a:stCxn id="1301" idx="2"/>
            <a:endCxn id="1293" idx="0"/>
          </p:cNvCxnSpPr>
          <p:nvPr/>
        </p:nvCxnSpPr>
        <p:spPr>
          <a:xfrm rot="16200000" flipH="1">
            <a:off x="3741320" y="6110613"/>
            <a:ext cx="2584606" cy="1235097"/>
          </a:xfrm>
          <a:prstGeom prst="curvedConnector3">
            <a:avLst>
              <a:gd name="adj1" fmla="val 50000"/>
            </a:avLst>
          </a:prstGeom>
          <a:ln w="63500" cap="rnd">
            <a:solidFill>
              <a:srgbClr val="000000"/>
            </a:solidFill>
            <a:miter lim="400000"/>
            <a:tailEnd type="none"/>
          </a:ln>
        </p:spPr>
      </p:cxnSp>
      <p:cxnSp>
        <p:nvCxnSpPr>
          <p:cNvPr id="1308" name="Connection Line"/>
          <p:cNvCxnSpPr>
            <a:cxnSpLocks/>
            <a:stCxn id="1293" idx="2"/>
            <a:endCxn id="1298" idx="0"/>
          </p:cNvCxnSpPr>
          <p:nvPr/>
        </p:nvCxnSpPr>
        <p:spPr>
          <a:xfrm>
            <a:off x="5651172" y="8966294"/>
            <a:ext cx="0" cy="2477051"/>
          </a:xfrm>
          <a:prstGeom prst="straightConnector1">
            <a:avLst/>
          </a:prstGeom>
          <a:ln w="63500" cap="rnd">
            <a:solidFill>
              <a:srgbClr val="000000"/>
            </a:solidFill>
            <a:miter lim="400000"/>
            <a:tailEnd type="arrow"/>
          </a:ln>
        </p:spPr>
      </p:cxnSp>
      <p:sp>
        <p:nvSpPr>
          <p:cNvPr id="1309" name="“Committing SIV”"/>
          <p:cNvSpPr txBox="1"/>
          <p:nvPr/>
        </p:nvSpPr>
        <p:spPr>
          <a:xfrm>
            <a:off x="1405049" y="2656275"/>
            <a:ext cx="3453284"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“Committing SIV”</a:t>
            </a:r>
          </a:p>
        </p:txBody>
      </p:sp>
      <p:cxnSp>
        <p:nvCxnSpPr>
          <p:cNvPr id="10" name="Connection Line">
            <a:extLst>
              <a:ext uri="{FF2B5EF4-FFF2-40B4-BE49-F238E27FC236}">
                <a16:creationId xmlns:a16="http://schemas.microsoft.com/office/drawing/2014/main" id="{7F497D7E-6473-E3A6-4C10-F1D8609D9EEC}"/>
              </a:ext>
            </a:extLst>
          </p:cNvPr>
          <p:cNvCxnSpPr>
            <a:cxnSpLocks/>
            <a:endCxn id="1294" idx="1"/>
          </p:cNvCxnSpPr>
          <p:nvPr/>
        </p:nvCxnSpPr>
        <p:spPr>
          <a:xfrm>
            <a:off x="5651172" y="9742601"/>
            <a:ext cx="4688235" cy="0"/>
          </a:xfrm>
          <a:prstGeom prst="straightConnector1">
            <a:avLst/>
          </a:prstGeom>
          <a:ln w="63500" cap="rnd">
            <a:solidFill>
              <a:srgbClr val="000000"/>
            </a:solidFill>
            <a:miter lim="400000"/>
            <a:tailEnd type="arrow"/>
          </a:ln>
        </p:spPr>
      </p:cxnSp>
      <p:cxnSp>
        <p:nvCxnSpPr>
          <p:cNvPr id="14" name="Connection Line">
            <a:extLst>
              <a:ext uri="{FF2B5EF4-FFF2-40B4-BE49-F238E27FC236}">
                <a16:creationId xmlns:a16="http://schemas.microsoft.com/office/drawing/2014/main" id="{793D25DE-DE31-5B71-5D91-3AD4679020C5}"/>
              </a:ext>
            </a:extLst>
          </p:cNvPr>
          <p:cNvCxnSpPr>
            <a:cxnSpLocks/>
            <a:stCxn id="1294" idx="2"/>
            <a:endCxn id="1292" idx="0"/>
          </p:cNvCxnSpPr>
          <p:nvPr/>
        </p:nvCxnSpPr>
        <p:spPr>
          <a:xfrm>
            <a:off x="12298864" y="10215515"/>
            <a:ext cx="0" cy="1251973"/>
          </a:xfrm>
          <a:prstGeom prst="straightConnector1">
            <a:avLst/>
          </a:prstGeom>
          <a:ln w="63500" cap="rnd">
            <a:solidFill>
              <a:srgbClr val="000000"/>
            </a:solidFill>
            <a:miter lim="400000"/>
            <a:tailEnd type="arrow"/>
          </a:ln>
        </p:spPr>
      </p:cxnSp>
      <p:sp>
        <p:nvSpPr>
          <p:cNvPr id="2" name="Simplified view:…">
            <a:extLst>
              <a:ext uri="{FF2B5EF4-FFF2-40B4-BE49-F238E27FC236}">
                <a16:creationId xmlns:a16="http://schemas.microsoft.com/office/drawing/2014/main" id="{116E63ED-279D-49A7-6330-60A841CBFA02}"/>
              </a:ext>
            </a:extLst>
          </p:cNvPr>
          <p:cNvSpPr/>
          <p:nvPr/>
        </p:nvSpPr>
        <p:spPr>
          <a:xfrm>
            <a:off x="16141045" y="4560504"/>
            <a:ext cx="7140075" cy="1844913"/>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3000">
                <a:latin typeface="Graphik-Medium"/>
                <a:ea typeface="Graphik-Medium"/>
                <a:cs typeface="Graphik-Medium"/>
                <a:sym typeface="Graphik Medium"/>
              </a:defRPr>
            </a:pPr>
            <a:r>
              <a:rPr lang="en-US" dirty="0"/>
              <a:t>Context committing</a:t>
            </a:r>
          </a:p>
          <a:p>
            <a:pPr algn="ctr" defTabSz="457200">
              <a:spcBef>
                <a:spcPts val="0"/>
              </a:spcBef>
              <a:defRPr sz="3000">
                <a:latin typeface="Graphik-Medium"/>
                <a:ea typeface="Graphik-Medium"/>
                <a:cs typeface="Graphik-Medium"/>
                <a:sym typeface="Graphik Medium"/>
              </a:defRPr>
            </a:pPr>
            <a:r>
              <a:rPr lang="en-US" dirty="0"/>
              <a:t>and nonce-misuse resistance</a:t>
            </a:r>
          </a:p>
        </p:txBody>
      </p:sp>
      <p:sp>
        <p:nvSpPr>
          <p:cNvPr id="3" name="Context committing…">
            <a:extLst>
              <a:ext uri="{FF2B5EF4-FFF2-40B4-BE49-F238E27FC236}">
                <a16:creationId xmlns:a16="http://schemas.microsoft.com/office/drawing/2014/main" id="{1EAA6EAD-1686-60A4-F556-A39A6B2C850D}"/>
              </a:ext>
            </a:extLst>
          </p:cNvPr>
          <p:cNvSpPr/>
          <p:nvPr/>
        </p:nvSpPr>
        <p:spPr>
          <a:xfrm>
            <a:off x="16141045" y="7049968"/>
            <a:ext cx="7140075" cy="1844913"/>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3000">
                <a:latin typeface="Graphik-Medium"/>
                <a:ea typeface="Graphik-Medium"/>
                <a:cs typeface="Graphik-Medium"/>
                <a:sym typeface="Graphik Medium"/>
              </a:defRPr>
            </a:pPr>
            <a:r>
              <a:rPr lang="en-US" dirty="0"/>
              <a:t>Can leverage AES-NI and PCLMULQDQ-NI</a:t>
            </a:r>
          </a:p>
        </p:txBody>
      </p:sp>
      <p:sp>
        <p:nvSpPr>
          <p:cNvPr id="4" name="Fast, streamable scheme">
            <a:extLst>
              <a:ext uri="{FF2B5EF4-FFF2-40B4-BE49-F238E27FC236}">
                <a16:creationId xmlns:a16="http://schemas.microsoft.com/office/drawing/2014/main" id="{BB771F02-C260-2CCB-5AC3-A019B24D2DF6}"/>
              </a:ext>
            </a:extLst>
          </p:cNvPr>
          <p:cNvSpPr/>
          <p:nvPr/>
        </p:nvSpPr>
        <p:spPr>
          <a:xfrm>
            <a:off x="16141045" y="9539431"/>
            <a:ext cx="7140075" cy="1844914"/>
          </a:xfrm>
          <a:prstGeom prst="rect">
            <a:avLst/>
          </a:prstGeom>
          <a:solidFill>
            <a:srgbClr val="FFFFFF"/>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3000">
                <a:latin typeface="Graphik-Medium"/>
                <a:ea typeface="Graphik-Medium"/>
                <a:cs typeface="Graphik-Medium"/>
                <a:sym typeface="Graphik Medium"/>
              </a:defRPr>
            </a:pPr>
            <a:r>
              <a:rPr dirty="0"/>
              <a:t>Fast, </a:t>
            </a:r>
            <a:r>
              <a:rPr lang="en-US" dirty="0">
                <a:solidFill>
                  <a:schemeClr val="accent5"/>
                </a:solidFill>
              </a:rPr>
              <a:t>nonce-MR</a:t>
            </a:r>
            <a:r>
              <a:rPr dirty="0"/>
              <a:t> scheme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P spid="4"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 name="Summary: our vision for next generation AEAD"/>
          <p:cNvSpPr txBox="1">
            <a:spLocks noGrp="1"/>
          </p:cNvSpPr>
          <p:nvPr>
            <p:ph type="title"/>
          </p:nvPr>
        </p:nvSpPr>
        <p:spPr>
          <a:prstGeom prst="rect">
            <a:avLst/>
          </a:prstGeom>
        </p:spPr>
        <p:txBody>
          <a:bodyPr>
            <a:normAutofit fontScale="90000"/>
          </a:bodyPr>
          <a:lstStyle>
            <a:lvl1pPr defTabSz="800735">
              <a:defRPr sz="8148" spc="-244"/>
            </a:lvl1pPr>
          </a:lstStyle>
          <a:p>
            <a:r>
              <a:t>Summary: our vision for next generation AEAD</a:t>
            </a:r>
          </a:p>
        </p:txBody>
      </p:sp>
      <p:sp>
        <p:nvSpPr>
          <p:cNvPr id="131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29</a:t>
            </a:fld>
            <a:endParaRPr/>
          </a:p>
        </p:txBody>
      </p:sp>
      <p:sp>
        <p:nvSpPr>
          <p:cNvPr id="1315" name="New suite of permutation-based AEAD schemes targeting streamable, nonce-MR, and robust AEAD settings…"/>
          <p:cNvSpPr txBox="1"/>
          <p:nvPr/>
        </p:nvSpPr>
        <p:spPr>
          <a:xfrm>
            <a:off x="1347998" y="3083602"/>
            <a:ext cx="11547445" cy="894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4400"/>
            </a:pPr>
            <a:r>
              <a:rPr b="1" dirty="0"/>
              <a:t>New suite of permutation-based AEAD schemes</a:t>
            </a:r>
            <a:r>
              <a:rPr dirty="0"/>
              <a:t> targeting </a:t>
            </a:r>
            <a:r>
              <a:rPr dirty="0">
                <a:solidFill>
                  <a:schemeClr val="accent6"/>
                </a:solidFill>
                <a:latin typeface="Graphik-Medium"/>
                <a:ea typeface="Graphik-Medium"/>
                <a:cs typeface="Graphik-Medium"/>
                <a:sym typeface="Graphik Medium"/>
              </a:rPr>
              <a:t>streamable</a:t>
            </a:r>
            <a:r>
              <a:rPr dirty="0"/>
              <a:t>, </a:t>
            </a:r>
            <a:r>
              <a:rPr dirty="0">
                <a:solidFill>
                  <a:schemeClr val="accent5"/>
                </a:solidFill>
                <a:latin typeface="Graphik-Medium"/>
                <a:ea typeface="Graphik-Medium"/>
                <a:cs typeface="Graphik-Medium"/>
                <a:sym typeface="Graphik Medium"/>
              </a:rPr>
              <a:t>nonce-MR</a:t>
            </a:r>
            <a:r>
              <a:rPr dirty="0"/>
              <a:t>, and </a:t>
            </a:r>
            <a:r>
              <a:rPr dirty="0">
                <a:solidFill>
                  <a:schemeClr val="accent4"/>
                </a:solidFill>
                <a:latin typeface="Graphik-Medium"/>
                <a:ea typeface="Graphik-Medium"/>
                <a:cs typeface="Graphik-Medium"/>
                <a:sym typeface="Graphik Medium"/>
              </a:rPr>
              <a:t>robust</a:t>
            </a:r>
            <a:r>
              <a:rPr dirty="0"/>
              <a:t> AEAD settings</a:t>
            </a:r>
            <a:endParaRPr lang="en-US" dirty="0"/>
          </a:p>
          <a:p>
            <a:pPr marL="800100" indent="-419100">
              <a:buClr>
                <a:srgbClr val="000000"/>
              </a:buClr>
              <a:buSzPct val="100000"/>
              <a:buChar char="•"/>
              <a:defRPr sz="4400"/>
            </a:pPr>
            <a:r>
              <a:rPr lang="en-US" dirty="0"/>
              <a:t>Context committing</a:t>
            </a:r>
          </a:p>
          <a:p>
            <a:pPr marL="800100" indent="-419100">
              <a:buClr>
                <a:srgbClr val="000000"/>
              </a:buClr>
              <a:buSzPct val="100000"/>
              <a:buChar char="•"/>
              <a:defRPr sz="4400"/>
            </a:pPr>
            <a:r>
              <a:rPr lang="en-US" dirty="0"/>
              <a:t>Nonce-hiding supported</a:t>
            </a:r>
          </a:p>
          <a:p>
            <a:pPr marL="800100" indent="-419100">
              <a:buClr>
                <a:srgbClr val="000000"/>
              </a:buClr>
              <a:buSzPct val="100000"/>
              <a:buChar char="•"/>
              <a:defRPr sz="4400"/>
            </a:pPr>
            <a:r>
              <a:rPr lang="en-US" dirty="0"/>
              <a:t>Performant</a:t>
            </a:r>
          </a:p>
          <a:p>
            <a:pPr>
              <a:defRPr sz="4400"/>
            </a:pPr>
            <a:endParaRPr lang="en-US" dirty="0"/>
          </a:p>
          <a:p>
            <a:pPr>
              <a:defRPr sz="4400"/>
            </a:pPr>
            <a:r>
              <a:rPr lang="en-US" b="1" dirty="0"/>
              <a:t>Flexible AEAD abstraction </a:t>
            </a:r>
            <a:r>
              <a:rPr lang="en-US" dirty="0"/>
              <a:t>that combines different modes to make it easier to use them securely</a:t>
            </a:r>
          </a:p>
          <a:p>
            <a:pPr>
              <a:defRPr sz="4400"/>
            </a:pPr>
            <a:endParaRPr lang="en-US" dirty="0"/>
          </a:p>
          <a:p>
            <a:pPr>
              <a:defRPr sz="4400"/>
            </a:pPr>
            <a:r>
              <a:rPr lang="en-US" dirty="0"/>
              <a:t>Please reach out: </a:t>
            </a:r>
            <a:r>
              <a:rPr lang="en-US" dirty="0" err="1">
                <a:solidFill>
                  <a:schemeClr val="accent4"/>
                </a:solidFill>
              </a:rPr>
              <a:t>snkth.com</a:t>
            </a:r>
            <a:endParaRPr lang="en-US" dirty="0">
              <a:solidFill>
                <a:schemeClr val="accent4"/>
              </a:solidFill>
            </a:endParaRPr>
          </a:p>
        </p:txBody>
      </p:sp>
      <p:grpSp>
        <p:nvGrpSpPr>
          <p:cNvPr id="1365" name="Group"/>
          <p:cNvGrpSpPr/>
          <p:nvPr/>
        </p:nvGrpSpPr>
        <p:grpSpPr>
          <a:xfrm>
            <a:off x="13341656" y="5635714"/>
            <a:ext cx="10400689" cy="7175466"/>
            <a:chOff x="0" y="0"/>
            <a:chExt cx="10400687" cy="7175464"/>
          </a:xfrm>
        </p:grpSpPr>
        <p:sp>
          <p:nvSpPr>
            <p:cNvPr id="1317" name="Shape"/>
            <p:cNvSpPr/>
            <p:nvPr/>
          </p:nvSpPr>
          <p:spPr>
            <a:xfrm>
              <a:off x="0" y="0"/>
              <a:ext cx="10400687" cy="717546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6">
                <a:lumMod val="40000"/>
                <a:lumOff val="60000"/>
                <a:alpha val="50000"/>
              </a:schemeClr>
            </a:solidFill>
            <a:ln w="12700" cap="flat">
              <a:noFill/>
              <a:miter lim="400000"/>
            </a:ln>
            <a:effectLst/>
          </p:spPr>
          <p:txBody>
            <a:bodyPr wrap="square" lIns="50800" tIns="50800" rIns="50800" bIns="50800" numCol="1" anchor="t">
              <a:noAutofit/>
            </a:bodyPr>
            <a:lstStyle/>
            <a:p>
              <a:pPr algn="ctr" defTabSz="457200">
                <a:spcBef>
                  <a:spcPts val="0"/>
                </a:spcBef>
                <a:defRPr>
                  <a:latin typeface="Graphik-Medium"/>
                  <a:ea typeface="Graphik-Medium"/>
                  <a:cs typeface="Graphik-Medium"/>
                  <a:sym typeface="Graphik Medium"/>
                </a:defRPr>
              </a:pPr>
              <a:endParaRPr/>
            </a:p>
          </p:txBody>
        </p:sp>
        <p:grpSp>
          <p:nvGrpSpPr>
            <p:cNvPr id="1320" name="Application"/>
            <p:cNvGrpSpPr/>
            <p:nvPr/>
          </p:nvGrpSpPr>
          <p:grpSpPr>
            <a:xfrm>
              <a:off x="391362" y="3152474"/>
              <a:ext cx="1867327" cy="870517"/>
              <a:chOff x="0" y="0"/>
              <a:chExt cx="1867325" cy="870515"/>
            </a:xfrm>
          </p:grpSpPr>
          <p:sp>
            <p:nvSpPr>
              <p:cNvPr id="1319" name="Application"/>
              <p:cNvSpPr/>
              <p:nvPr/>
            </p:nvSpPr>
            <p:spPr>
              <a:xfrm>
                <a:off x="38100" y="38100"/>
                <a:ext cx="1791125"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Application</a:t>
                </a:r>
              </a:p>
            </p:txBody>
          </p:sp>
          <p:pic>
            <p:nvPicPr>
              <p:cNvPr id="1318" name="Application Application" descr="Application Application"/>
              <p:cNvPicPr>
                <a:picLocks/>
              </p:cNvPicPr>
              <p:nvPr/>
            </p:nvPicPr>
            <p:blipFill>
              <a:blip r:embed="rId3"/>
              <a:stretch>
                <a:fillRect/>
              </a:stretch>
            </p:blipFill>
            <p:spPr>
              <a:xfrm>
                <a:off x="0" y="0"/>
                <a:ext cx="1867325" cy="870515"/>
              </a:xfrm>
              <a:prstGeom prst="rect">
                <a:avLst/>
              </a:prstGeom>
              <a:effectLst/>
            </p:spPr>
          </p:pic>
        </p:grpSp>
        <p:grpSp>
          <p:nvGrpSpPr>
            <p:cNvPr id="1323" name="Flex AEAD"/>
            <p:cNvGrpSpPr/>
            <p:nvPr/>
          </p:nvGrpSpPr>
          <p:grpSpPr>
            <a:xfrm>
              <a:off x="2843517" y="1933584"/>
              <a:ext cx="1074879" cy="3477669"/>
              <a:chOff x="0" y="0"/>
              <a:chExt cx="1074878" cy="3477667"/>
            </a:xfrm>
          </p:grpSpPr>
          <p:sp>
            <p:nvSpPr>
              <p:cNvPr id="1322" name="Flex AEAD"/>
              <p:cNvSpPr/>
              <p:nvPr/>
            </p:nvSpPr>
            <p:spPr>
              <a:xfrm>
                <a:off x="38100" y="38100"/>
                <a:ext cx="998678" cy="3401467"/>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Flex AEAD</a:t>
                </a:r>
              </a:p>
            </p:txBody>
          </p:sp>
          <p:pic>
            <p:nvPicPr>
              <p:cNvPr id="1321" name="Flex AEAD Flex AEAD" descr="Flex AEAD Flex AEAD"/>
              <p:cNvPicPr>
                <a:picLocks/>
              </p:cNvPicPr>
              <p:nvPr/>
            </p:nvPicPr>
            <p:blipFill>
              <a:blip r:embed="rId4"/>
              <a:stretch>
                <a:fillRect/>
              </a:stretch>
            </p:blipFill>
            <p:spPr>
              <a:xfrm>
                <a:off x="0" y="0"/>
                <a:ext cx="1074878" cy="3477667"/>
              </a:xfrm>
              <a:prstGeom prst="rect">
                <a:avLst/>
              </a:prstGeom>
              <a:effectLst/>
            </p:spPr>
          </p:pic>
        </p:grpSp>
        <p:grpSp>
          <p:nvGrpSpPr>
            <p:cNvPr id="1326" name="GCH"/>
            <p:cNvGrpSpPr/>
            <p:nvPr/>
          </p:nvGrpSpPr>
          <p:grpSpPr>
            <a:xfrm>
              <a:off x="4503224" y="706161"/>
              <a:ext cx="1394240" cy="870517"/>
              <a:chOff x="0" y="0"/>
              <a:chExt cx="1394238" cy="870515"/>
            </a:xfrm>
          </p:grpSpPr>
          <p:sp>
            <p:nvSpPr>
              <p:cNvPr id="1325" name="GCH"/>
              <p:cNvSpPr/>
              <p:nvPr/>
            </p:nvSpPr>
            <p:spPr>
              <a:xfrm>
                <a:off x="38100" y="38100"/>
                <a:ext cx="1318038"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GCH</a:t>
                </a:r>
              </a:p>
            </p:txBody>
          </p:sp>
          <p:pic>
            <p:nvPicPr>
              <p:cNvPr id="1324" name="GCH GCH" descr="GCH GCH"/>
              <p:cNvPicPr>
                <a:picLocks/>
              </p:cNvPicPr>
              <p:nvPr/>
            </p:nvPicPr>
            <p:blipFill>
              <a:blip r:embed="rId5"/>
              <a:stretch>
                <a:fillRect/>
              </a:stretch>
            </p:blipFill>
            <p:spPr>
              <a:xfrm>
                <a:off x="0" y="0"/>
                <a:ext cx="1394238" cy="870515"/>
              </a:xfrm>
              <a:prstGeom prst="rect">
                <a:avLst/>
              </a:prstGeom>
              <a:effectLst/>
            </p:spPr>
          </p:pic>
        </p:grpSp>
        <p:grpSp>
          <p:nvGrpSpPr>
            <p:cNvPr id="1329" name="OCH"/>
            <p:cNvGrpSpPr/>
            <p:nvPr/>
          </p:nvGrpSpPr>
          <p:grpSpPr>
            <a:xfrm>
              <a:off x="4503224" y="1920908"/>
              <a:ext cx="1394240" cy="870517"/>
              <a:chOff x="0" y="0"/>
              <a:chExt cx="1394238" cy="870515"/>
            </a:xfrm>
          </p:grpSpPr>
          <p:sp>
            <p:nvSpPr>
              <p:cNvPr id="1328" name="OCH"/>
              <p:cNvSpPr/>
              <p:nvPr/>
            </p:nvSpPr>
            <p:spPr>
              <a:xfrm>
                <a:off x="38100" y="38100"/>
                <a:ext cx="1318038"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OCH</a:t>
                </a:r>
              </a:p>
            </p:txBody>
          </p:sp>
          <p:pic>
            <p:nvPicPr>
              <p:cNvPr id="1327" name="OCH OCH" descr="OCH OCH"/>
              <p:cNvPicPr>
                <a:picLocks/>
              </p:cNvPicPr>
              <p:nvPr/>
            </p:nvPicPr>
            <p:blipFill>
              <a:blip r:embed="rId5"/>
              <a:stretch>
                <a:fillRect/>
              </a:stretch>
            </p:blipFill>
            <p:spPr>
              <a:xfrm>
                <a:off x="0" y="0"/>
                <a:ext cx="1394238" cy="870515"/>
              </a:xfrm>
              <a:prstGeom prst="rect">
                <a:avLst/>
              </a:prstGeom>
              <a:effectLst/>
            </p:spPr>
          </p:pic>
        </p:grpSp>
        <p:grpSp>
          <p:nvGrpSpPr>
            <p:cNvPr id="1332" name="CIV"/>
            <p:cNvGrpSpPr/>
            <p:nvPr/>
          </p:nvGrpSpPr>
          <p:grpSpPr>
            <a:xfrm>
              <a:off x="4503224" y="3152474"/>
              <a:ext cx="1394240" cy="870517"/>
              <a:chOff x="0" y="0"/>
              <a:chExt cx="1394238" cy="870515"/>
            </a:xfrm>
          </p:grpSpPr>
          <p:sp>
            <p:nvSpPr>
              <p:cNvPr id="1331" name="CIV"/>
              <p:cNvSpPr/>
              <p:nvPr/>
            </p:nvSpPr>
            <p:spPr>
              <a:xfrm>
                <a:off x="38100" y="38100"/>
                <a:ext cx="1318038"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CIV</a:t>
                </a:r>
              </a:p>
            </p:txBody>
          </p:sp>
          <p:pic>
            <p:nvPicPr>
              <p:cNvPr id="1330" name="CIV CIV" descr="CIV CIV"/>
              <p:cNvPicPr>
                <a:picLocks/>
              </p:cNvPicPr>
              <p:nvPr/>
            </p:nvPicPr>
            <p:blipFill>
              <a:blip r:embed="rId6"/>
              <a:stretch>
                <a:fillRect/>
              </a:stretch>
            </p:blipFill>
            <p:spPr>
              <a:xfrm>
                <a:off x="0" y="0"/>
                <a:ext cx="1394238" cy="870515"/>
              </a:xfrm>
              <a:prstGeom prst="rect">
                <a:avLst/>
              </a:prstGeom>
              <a:effectLst/>
            </p:spPr>
          </p:pic>
        </p:grpSp>
        <p:grpSp>
          <p:nvGrpSpPr>
            <p:cNvPr id="1335" name="HCTR3"/>
            <p:cNvGrpSpPr/>
            <p:nvPr/>
          </p:nvGrpSpPr>
          <p:grpSpPr>
            <a:xfrm>
              <a:off x="4503224" y="4485054"/>
              <a:ext cx="1394240" cy="870516"/>
              <a:chOff x="0" y="0"/>
              <a:chExt cx="1394238" cy="870515"/>
            </a:xfrm>
          </p:grpSpPr>
          <p:sp>
            <p:nvSpPr>
              <p:cNvPr id="1334" name="HCTR3"/>
              <p:cNvSpPr/>
              <p:nvPr/>
            </p:nvSpPr>
            <p:spPr>
              <a:xfrm>
                <a:off x="38100" y="38100"/>
                <a:ext cx="1318038"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HCTR3</a:t>
                </a:r>
              </a:p>
            </p:txBody>
          </p:sp>
          <p:pic>
            <p:nvPicPr>
              <p:cNvPr id="1333" name="HCTR3 HCTR3" descr="HCTR3 HCTR3"/>
              <p:cNvPicPr>
                <a:picLocks/>
              </p:cNvPicPr>
              <p:nvPr/>
            </p:nvPicPr>
            <p:blipFill>
              <a:blip r:embed="rId7"/>
              <a:stretch>
                <a:fillRect/>
              </a:stretch>
            </p:blipFill>
            <p:spPr>
              <a:xfrm>
                <a:off x="0" y="0"/>
                <a:ext cx="1394238" cy="870515"/>
              </a:xfrm>
              <a:prstGeom prst="rect">
                <a:avLst/>
              </a:prstGeom>
              <a:effectLst/>
            </p:spPr>
          </p:pic>
        </p:grpSp>
        <p:grpSp>
          <p:nvGrpSpPr>
            <p:cNvPr id="1338" name="Cipher"/>
            <p:cNvGrpSpPr/>
            <p:nvPr/>
          </p:nvGrpSpPr>
          <p:grpSpPr>
            <a:xfrm>
              <a:off x="6482291" y="1920908"/>
              <a:ext cx="1394240" cy="870517"/>
              <a:chOff x="0" y="0"/>
              <a:chExt cx="1394238" cy="870515"/>
            </a:xfrm>
          </p:grpSpPr>
          <p:sp>
            <p:nvSpPr>
              <p:cNvPr id="1337" name="Cipher"/>
              <p:cNvSpPr/>
              <p:nvPr/>
            </p:nvSpPr>
            <p:spPr>
              <a:xfrm>
                <a:off x="38100" y="38100"/>
                <a:ext cx="1318038"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Cipher</a:t>
                </a:r>
              </a:p>
            </p:txBody>
          </p:sp>
          <p:pic>
            <p:nvPicPr>
              <p:cNvPr id="1336" name="Cipher Cipher" descr="Cipher Cipher"/>
              <p:cNvPicPr>
                <a:picLocks/>
              </p:cNvPicPr>
              <p:nvPr/>
            </p:nvPicPr>
            <p:blipFill>
              <a:blip r:embed="rId8"/>
              <a:stretch>
                <a:fillRect/>
              </a:stretch>
            </p:blipFill>
            <p:spPr>
              <a:xfrm>
                <a:off x="0" y="0"/>
                <a:ext cx="1394238" cy="870515"/>
              </a:xfrm>
              <a:prstGeom prst="rect">
                <a:avLst/>
              </a:prstGeom>
              <a:effectLst/>
            </p:spPr>
          </p:pic>
        </p:grpSp>
        <p:grpSp>
          <p:nvGrpSpPr>
            <p:cNvPr id="1341" name="CRHash"/>
            <p:cNvGrpSpPr/>
            <p:nvPr/>
          </p:nvGrpSpPr>
          <p:grpSpPr>
            <a:xfrm>
              <a:off x="6482291" y="3152474"/>
              <a:ext cx="1394240" cy="870517"/>
              <a:chOff x="0" y="0"/>
              <a:chExt cx="1394238" cy="870515"/>
            </a:xfrm>
          </p:grpSpPr>
          <p:sp>
            <p:nvSpPr>
              <p:cNvPr id="1340" name="CRHash"/>
              <p:cNvSpPr/>
              <p:nvPr/>
            </p:nvSpPr>
            <p:spPr>
              <a:xfrm>
                <a:off x="38100" y="38100"/>
                <a:ext cx="1318038"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CRHash</a:t>
                </a:r>
              </a:p>
            </p:txBody>
          </p:sp>
          <p:pic>
            <p:nvPicPr>
              <p:cNvPr id="1339" name="CRHash CRHash" descr="CRHash CRHash"/>
              <p:cNvPicPr>
                <a:picLocks/>
              </p:cNvPicPr>
              <p:nvPr/>
            </p:nvPicPr>
            <p:blipFill>
              <a:blip r:embed="rId8"/>
              <a:stretch>
                <a:fillRect/>
              </a:stretch>
            </p:blipFill>
            <p:spPr>
              <a:xfrm>
                <a:off x="0" y="0"/>
                <a:ext cx="1394238" cy="870515"/>
              </a:xfrm>
              <a:prstGeom prst="rect">
                <a:avLst/>
              </a:prstGeom>
              <a:effectLst/>
            </p:spPr>
          </p:pic>
        </p:grpSp>
        <p:grpSp>
          <p:nvGrpSpPr>
            <p:cNvPr id="1344" name="Universal…"/>
            <p:cNvGrpSpPr/>
            <p:nvPr/>
          </p:nvGrpSpPr>
          <p:grpSpPr>
            <a:xfrm>
              <a:off x="6482291" y="4485054"/>
              <a:ext cx="1394240" cy="870516"/>
              <a:chOff x="0" y="0"/>
              <a:chExt cx="1394238" cy="870515"/>
            </a:xfrm>
          </p:grpSpPr>
          <p:sp>
            <p:nvSpPr>
              <p:cNvPr id="1343" name="Universal…"/>
              <p:cNvSpPr/>
              <p:nvPr/>
            </p:nvSpPr>
            <p:spPr>
              <a:xfrm>
                <a:off x="38100" y="38100"/>
                <a:ext cx="1318038"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defTabSz="457200">
                  <a:spcBef>
                    <a:spcPts val="0"/>
                  </a:spcBef>
                  <a:defRPr sz="1000">
                    <a:latin typeface="Graphik-Medium"/>
                    <a:ea typeface="Graphik-Medium"/>
                    <a:cs typeface="Graphik-Medium"/>
                    <a:sym typeface="Graphik Medium"/>
                  </a:defRPr>
                </a:pPr>
                <a:r>
                  <a:t>Universal</a:t>
                </a:r>
              </a:p>
              <a:p>
                <a:pPr algn="ctr" defTabSz="457200">
                  <a:spcBef>
                    <a:spcPts val="0"/>
                  </a:spcBef>
                  <a:defRPr sz="1000">
                    <a:latin typeface="Graphik-Medium"/>
                    <a:ea typeface="Graphik-Medium"/>
                    <a:cs typeface="Graphik-Medium"/>
                    <a:sym typeface="Graphik Medium"/>
                  </a:defRPr>
                </a:pPr>
                <a:r>
                  <a:t>Hash</a:t>
                </a:r>
              </a:p>
            </p:txBody>
          </p:sp>
          <p:pic>
            <p:nvPicPr>
              <p:cNvPr id="1342" name="Universal… UniversalHash" descr="Universal… UniversalHash"/>
              <p:cNvPicPr>
                <a:picLocks/>
              </p:cNvPicPr>
              <p:nvPr/>
            </p:nvPicPr>
            <p:blipFill>
              <a:blip r:embed="rId8"/>
              <a:stretch>
                <a:fillRect/>
              </a:stretch>
            </p:blipFill>
            <p:spPr>
              <a:xfrm>
                <a:off x="0" y="0"/>
                <a:ext cx="1394238" cy="870515"/>
              </a:xfrm>
              <a:prstGeom prst="rect">
                <a:avLst/>
              </a:prstGeom>
              <a:effectLst/>
            </p:spPr>
          </p:pic>
        </p:grpSp>
        <p:grpSp>
          <p:nvGrpSpPr>
            <p:cNvPr id="1347" name="Permutation"/>
            <p:cNvGrpSpPr/>
            <p:nvPr/>
          </p:nvGrpSpPr>
          <p:grpSpPr>
            <a:xfrm>
              <a:off x="8461359" y="3171718"/>
              <a:ext cx="1585189" cy="870517"/>
              <a:chOff x="0" y="0"/>
              <a:chExt cx="1585187" cy="870515"/>
            </a:xfrm>
          </p:grpSpPr>
          <p:sp>
            <p:nvSpPr>
              <p:cNvPr id="1346" name="Permutation"/>
              <p:cNvSpPr/>
              <p:nvPr/>
            </p:nvSpPr>
            <p:spPr>
              <a:xfrm>
                <a:off x="38100" y="38100"/>
                <a:ext cx="1508987"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Permutation</a:t>
                </a:r>
              </a:p>
            </p:txBody>
          </p:sp>
          <p:pic>
            <p:nvPicPr>
              <p:cNvPr id="1345" name="Permutation Permutation" descr="Permutation Permutation"/>
              <p:cNvPicPr>
                <a:picLocks/>
              </p:cNvPicPr>
              <p:nvPr/>
            </p:nvPicPr>
            <p:blipFill>
              <a:blip r:embed="rId9"/>
              <a:stretch>
                <a:fillRect/>
              </a:stretch>
            </p:blipFill>
            <p:spPr>
              <a:xfrm>
                <a:off x="0" y="0"/>
                <a:ext cx="1585187" cy="870515"/>
              </a:xfrm>
              <a:prstGeom prst="rect">
                <a:avLst/>
              </a:prstGeom>
              <a:effectLst/>
            </p:spPr>
          </p:pic>
        </p:grpSp>
        <p:grpSp>
          <p:nvGrpSpPr>
            <p:cNvPr id="1350" name="Finite Field"/>
            <p:cNvGrpSpPr/>
            <p:nvPr/>
          </p:nvGrpSpPr>
          <p:grpSpPr>
            <a:xfrm>
              <a:off x="8461359" y="4485054"/>
              <a:ext cx="1585189" cy="870516"/>
              <a:chOff x="0" y="0"/>
              <a:chExt cx="1585187" cy="870515"/>
            </a:xfrm>
          </p:grpSpPr>
          <p:sp>
            <p:nvSpPr>
              <p:cNvPr id="1349" name="Finite Field"/>
              <p:cNvSpPr/>
              <p:nvPr/>
            </p:nvSpPr>
            <p:spPr>
              <a:xfrm>
                <a:off x="38100" y="38100"/>
                <a:ext cx="1508987" cy="7943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1000">
                    <a:latin typeface="Graphik-Medium"/>
                    <a:ea typeface="Graphik-Medium"/>
                    <a:cs typeface="Graphik-Medium"/>
                    <a:sym typeface="Graphik Medium"/>
                  </a:defRPr>
                </a:lvl1pPr>
              </a:lstStyle>
              <a:p>
                <a:r>
                  <a:t>Finite Field</a:t>
                </a:r>
              </a:p>
            </p:txBody>
          </p:sp>
          <p:pic>
            <p:nvPicPr>
              <p:cNvPr id="1348" name="Finite Field Finite Field" descr="Finite Field Finite Field"/>
              <p:cNvPicPr>
                <a:picLocks/>
              </p:cNvPicPr>
              <p:nvPr/>
            </p:nvPicPr>
            <p:blipFill>
              <a:blip r:embed="rId9"/>
              <a:stretch>
                <a:fillRect/>
              </a:stretch>
            </p:blipFill>
            <p:spPr>
              <a:xfrm>
                <a:off x="0" y="0"/>
                <a:ext cx="1585187" cy="870515"/>
              </a:xfrm>
              <a:prstGeom prst="rect">
                <a:avLst/>
              </a:prstGeom>
              <a:effectLst/>
            </p:spPr>
          </p:pic>
        </p:grpSp>
        <p:pic>
          <p:nvPicPr>
            <p:cNvPr id="1381" name="Connection Line" descr="Connection Line"/>
            <p:cNvPicPr>
              <a:picLocks/>
            </p:cNvPicPr>
            <p:nvPr/>
          </p:nvPicPr>
          <p:blipFill>
            <a:blip r:embed="rId10"/>
            <a:stretch>
              <a:fillRect/>
            </a:stretch>
          </p:blipFill>
          <p:spPr>
            <a:xfrm>
              <a:off x="7851113" y="3474520"/>
              <a:ext cx="635647" cy="246621"/>
            </a:xfrm>
            <a:prstGeom prst="rect">
              <a:avLst/>
            </a:prstGeom>
            <a:effectLst/>
          </p:spPr>
        </p:pic>
        <p:pic>
          <p:nvPicPr>
            <p:cNvPr id="1383" name="Connection Line" descr="Connection Line"/>
            <p:cNvPicPr>
              <a:picLocks/>
            </p:cNvPicPr>
            <p:nvPr/>
          </p:nvPicPr>
          <p:blipFill>
            <a:blip r:embed="rId11"/>
            <a:stretch>
              <a:fillRect/>
            </a:stretch>
          </p:blipFill>
          <p:spPr>
            <a:xfrm>
              <a:off x="7851113" y="2751072"/>
              <a:ext cx="706340" cy="446047"/>
            </a:xfrm>
            <a:prstGeom prst="rect">
              <a:avLst/>
            </a:prstGeom>
            <a:effectLst/>
          </p:spPr>
        </p:pic>
        <p:pic>
          <p:nvPicPr>
            <p:cNvPr id="1385" name="Connection Line" descr="Connection Line"/>
            <p:cNvPicPr>
              <a:picLocks/>
            </p:cNvPicPr>
            <p:nvPr/>
          </p:nvPicPr>
          <p:blipFill>
            <a:blip r:embed="rId12"/>
            <a:stretch>
              <a:fillRect/>
            </a:stretch>
          </p:blipFill>
          <p:spPr>
            <a:xfrm>
              <a:off x="7851113" y="4796854"/>
              <a:ext cx="635647" cy="246565"/>
            </a:xfrm>
            <a:prstGeom prst="rect">
              <a:avLst/>
            </a:prstGeom>
            <a:effectLst/>
          </p:spPr>
        </p:pic>
        <p:pic>
          <p:nvPicPr>
            <p:cNvPr id="1387" name="Connection Line" descr="Connection Line"/>
            <p:cNvPicPr>
              <a:picLocks/>
            </p:cNvPicPr>
            <p:nvPr/>
          </p:nvPicPr>
          <p:blipFill>
            <a:blip r:embed="rId13"/>
            <a:stretch>
              <a:fillRect/>
            </a:stretch>
          </p:blipFill>
          <p:spPr>
            <a:xfrm>
              <a:off x="3784278" y="1148073"/>
              <a:ext cx="744347" cy="810912"/>
            </a:xfrm>
            <a:prstGeom prst="rect">
              <a:avLst/>
            </a:prstGeom>
            <a:effectLst/>
          </p:spPr>
        </p:pic>
        <p:pic>
          <p:nvPicPr>
            <p:cNvPr id="1389" name="Connection Line" descr="Connection Line"/>
            <p:cNvPicPr>
              <a:picLocks/>
            </p:cNvPicPr>
            <p:nvPr/>
          </p:nvPicPr>
          <p:blipFill>
            <a:blip r:embed="rId14"/>
            <a:stretch>
              <a:fillRect/>
            </a:stretch>
          </p:blipFill>
          <p:spPr>
            <a:xfrm>
              <a:off x="1859281" y="2758593"/>
              <a:ext cx="1009641" cy="419282"/>
            </a:xfrm>
            <a:prstGeom prst="rect">
              <a:avLst/>
            </a:prstGeom>
            <a:effectLst/>
          </p:spPr>
        </p:pic>
        <p:pic>
          <p:nvPicPr>
            <p:cNvPr id="1391" name="Connection Line" descr="Connection Line"/>
            <p:cNvPicPr>
              <a:picLocks/>
            </p:cNvPicPr>
            <p:nvPr/>
          </p:nvPicPr>
          <p:blipFill>
            <a:blip r:embed="rId15"/>
            <a:stretch>
              <a:fillRect/>
            </a:stretch>
          </p:blipFill>
          <p:spPr>
            <a:xfrm>
              <a:off x="3892855" y="1987505"/>
              <a:ext cx="635770" cy="491224"/>
            </a:xfrm>
            <a:prstGeom prst="rect">
              <a:avLst/>
            </a:prstGeom>
            <a:effectLst/>
          </p:spPr>
        </p:pic>
        <p:pic>
          <p:nvPicPr>
            <p:cNvPr id="1393" name="Connection Line" descr="Connection Line"/>
            <p:cNvPicPr>
              <a:picLocks/>
            </p:cNvPicPr>
            <p:nvPr/>
          </p:nvPicPr>
          <p:blipFill>
            <a:blip r:embed="rId16"/>
            <a:stretch>
              <a:fillRect/>
            </a:stretch>
          </p:blipFill>
          <p:spPr>
            <a:xfrm>
              <a:off x="3892855" y="3505132"/>
              <a:ext cx="635770" cy="245967"/>
            </a:xfrm>
            <a:prstGeom prst="rect">
              <a:avLst/>
            </a:prstGeom>
            <a:effectLst/>
          </p:spPr>
        </p:pic>
        <p:pic>
          <p:nvPicPr>
            <p:cNvPr id="1395" name="Connection Line" descr="Connection Line"/>
            <p:cNvPicPr>
              <a:picLocks/>
            </p:cNvPicPr>
            <p:nvPr/>
          </p:nvPicPr>
          <p:blipFill>
            <a:blip r:embed="rId17"/>
            <a:stretch>
              <a:fillRect/>
            </a:stretch>
          </p:blipFill>
          <p:spPr>
            <a:xfrm>
              <a:off x="3892854" y="4620673"/>
              <a:ext cx="635771" cy="422758"/>
            </a:xfrm>
            <a:prstGeom prst="rect">
              <a:avLst/>
            </a:prstGeom>
            <a:effectLst/>
          </p:spPr>
        </p:pic>
        <p:pic>
          <p:nvPicPr>
            <p:cNvPr id="1397" name="Connection Line" descr="Connection Line"/>
            <p:cNvPicPr>
              <a:picLocks/>
            </p:cNvPicPr>
            <p:nvPr/>
          </p:nvPicPr>
          <p:blipFill>
            <a:blip r:embed="rId12"/>
            <a:stretch>
              <a:fillRect/>
            </a:stretch>
          </p:blipFill>
          <p:spPr>
            <a:xfrm>
              <a:off x="5872046" y="3464274"/>
              <a:ext cx="635646" cy="246565"/>
            </a:xfrm>
            <a:prstGeom prst="rect">
              <a:avLst/>
            </a:prstGeom>
            <a:effectLst/>
          </p:spPr>
        </p:pic>
        <p:pic>
          <p:nvPicPr>
            <p:cNvPr id="1399" name="Connection Line" descr="Connection Line"/>
            <p:cNvPicPr>
              <a:picLocks/>
            </p:cNvPicPr>
            <p:nvPr/>
          </p:nvPicPr>
          <p:blipFill>
            <a:blip r:embed="rId18"/>
            <a:stretch>
              <a:fillRect/>
            </a:stretch>
          </p:blipFill>
          <p:spPr>
            <a:xfrm>
              <a:off x="5821112" y="3997421"/>
              <a:ext cx="737281" cy="513034"/>
            </a:xfrm>
            <a:prstGeom prst="rect">
              <a:avLst/>
            </a:prstGeom>
            <a:effectLst/>
          </p:spPr>
        </p:pic>
        <p:pic>
          <p:nvPicPr>
            <p:cNvPr id="1401" name="Connection Line" descr="Connection Line"/>
            <p:cNvPicPr>
              <a:picLocks/>
            </p:cNvPicPr>
            <p:nvPr/>
          </p:nvPicPr>
          <p:blipFill>
            <a:blip r:embed="rId19"/>
            <a:stretch>
              <a:fillRect/>
            </a:stretch>
          </p:blipFill>
          <p:spPr>
            <a:xfrm>
              <a:off x="5872046" y="1543899"/>
              <a:ext cx="635646" cy="409778"/>
            </a:xfrm>
            <a:prstGeom prst="rect">
              <a:avLst/>
            </a:prstGeom>
            <a:effectLst/>
          </p:spPr>
        </p:pic>
        <p:pic>
          <p:nvPicPr>
            <p:cNvPr id="1403" name="Connection Line" descr="Connection Line"/>
            <p:cNvPicPr>
              <a:picLocks/>
            </p:cNvPicPr>
            <p:nvPr/>
          </p:nvPicPr>
          <p:blipFill>
            <a:blip r:embed="rId20"/>
            <a:stretch>
              <a:fillRect/>
            </a:stretch>
          </p:blipFill>
          <p:spPr>
            <a:xfrm>
              <a:off x="5526930" y="1551108"/>
              <a:ext cx="1325758" cy="1626767"/>
            </a:xfrm>
            <a:prstGeom prst="rect">
              <a:avLst/>
            </a:prstGeom>
            <a:effectLst/>
          </p:spPr>
        </p:pic>
        <p:pic>
          <p:nvPicPr>
            <p:cNvPr id="1405" name="Connection Line" descr="Connection Line"/>
            <p:cNvPicPr>
              <a:picLocks/>
            </p:cNvPicPr>
            <p:nvPr/>
          </p:nvPicPr>
          <p:blipFill>
            <a:blip r:embed="rId21"/>
            <a:stretch>
              <a:fillRect/>
            </a:stretch>
          </p:blipFill>
          <p:spPr>
            <a:xfrm>
              <a:off x="5872046" y="2764570"/>
              <a:ext cx="635646" cy="414748"/>
            </a:xfrm>
            <a:prstGeom prst="rect">
              <a:avLst/>
            </a:prstGeom>
            <a:effectLst/>
          </p:spPr>
        </p:pic>
        <p:pic>
          <p:nvPicPr>
            <p:cNvPr id="1407" name="Connection Line" descr="Connection Line"/>
            <p:cNvPicPr>
              <a:picLocks/>
            </p:cNvPicPr>
            <p:nvPr/>
          </p:nvPicPr>
          <p:blipFill>
            <a:blip r:embed="rId12"/>
            <a:stretch>
              <a:fillRect/>
            </a:stretch>
          </p:blipFill>
          <p:spPr>
            <a:xfrm>
              <a:off x="5872046" y="2232709"/>
              <a:ext cx="635646" cy="246564"/>
            </a:xfrm>
            <a:prstGeom prst="rect">
              <a:avLst/>
            </a:prstGeom>
            <a:effectLst/>
          </p:spPr>
        </p:pic>
      </p:grpSp>
      <p:grpSp>
        <p:nvGrpSpPr>
          <p:cNvPr id="1368" name="GCH"/>
          <p:cNvGrpSpPr/>
          <p:nvPr/>
        </p:nvGrpSpPr>
        <p:grpSpPr>
          <a:xfrm>
            <a:off x="15546136" y="3871052"/>
            <a:ext cx="1684754" cy="938663"/>
            <a:chOff x="-1" y="0"/>
            <a:chExt cx="1684752" cy="938661"/>
          </a:xfrm>
        </p:grpSpPr>
        <p:sp>
          <p:nvSpPr>
            <p:cNvPr id="1367" name="G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GCH</a:t>
              </a:r>
            </a:p>
          </p:txBody>
        </p:sp>
        <p:pic>
          <p:nvPicPr>
            <p:cNvPr id="1366" name="GCH GCH" descr="GCH GCH"/>
            <p:cNvPicPr>
              <a:picLocks/>
            </p:cNvPicPr>
            <p:nvPr/>
          </p:nvPicPr>
          <p:blipFill>
            <a:blip r:embed="rId22"/>
            <a:stretch>
              <a:fillRect/>
            </a:stretch>
          </p:blipFill>
          <p:spPr>
            <a:xfrm>
              <a:off x="-1" y="0"/>
              <a:ext cx="1684752" cy="938661"/>
            </a:xfrm>
            <a:prstGeom prst="rect">
              <a:avLst/>
            </a:prstGeom>
            <a:effectLst/>
          </p:spPr>
        </p:pic>
      </p:grpSp>
      <p:grpSp>
        <p:nvGrpSpPr>
          <p:cNvPr id="1371" name="OCH"/>
          <p:cNvGrpSpPr/>
          <p:nvPr/>
        </p:nvGrpSpPr>
        <p:grpSpPr>
          <a:xfrm>
            <a:off x="17499414" y="3871052"/>
            <a:ext cx="1684753" cy="938663"/>
            <a:chOff x="-1" y="0"/>
            <a:chExt cx="1684752" cy="938661"/>
          </a:xfrm>
        </p:grpSpPr>
        <p:sp>
          <p:nvSpPr>
            <p:cNvPr id="1370" name="OCH"/>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OCH</a:t>
              </a:r>
            </a:p>
          </p:txBody>
        </p:sp>
        <p:pic>
          <p:nvPicPr>
            <p:cNvPr id="1369" name="OCH OCH" descr="OCH OCH"/>
            <p:cNvPicPr>
              <a:picLocks/>
            </p:cNvPicPr>
            <p:nvPr/>
          </p:nvPicPr>
          <p:blipFill>
            <a:blip r:embed="rId22"/>
            <a:stretch>
              <a:fillRect/>
            </a:stretch>
          </p:blipFill>
          <p:spPr>
            <a:xfrm>
              <a:off x="-1" y="0"/>
              <a:ext cx="1684752" cy="938661"/>
            </a:xfrm>
            <a:prstGeom prst="rect">
              <a:avLst/>
            </a:prstGeom>
            <a:effectLst/>
          </p:spPr>
        </p:pic>
      </p:grpSp>
      <p:grpSp>
        <p:nvGrpSpPr>
          <p:cNvPr id="1374" name="CIV"/>
          <p:cNvGrpSpPr/>
          <p:nvPr/>
        </p:nvGrpSpPr>
        <p:grpSpPr>
          <a:xfrm>
            <a:off x="19452693" y="3871052"/>
            <a:ext cx="1684754" cy="938663"/>
            <a:chOff x="-1" y="0"/>
            <a:chExt cx="1684752" cy="938661"/>
          </a:xfrm>
        </p:grpSpPr>
        <p:sp>
          <p:nvSpPr>
            <p:cNvPr id="1373" name="CIV"/>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CIV</a:t>
              </a:r>
            </a:p>
          </p:txBody>
        </p:sp>
        <p:pic>
          <p:nvPicPr>
            <p:cNvPr id="1372" name="CIV CIV" descr="CIV CIV"/>
            <p:cNvPicPr>
              <a:picLocks/>
            </p:cNvPicPr>
            <p:nvPr/>
          </p:nvPicPr>
          <p:blipFill>
            <a:blip r:embed="rId23"/>
            <a:stretch>
              <a:fillRect/>
            </a:stretch>
          </p:blipFill>
          <p:spPr>
            <a:xfrm>
              <a:off x="-1" y="0"/>
              <a:ext cx="1684752" cy="938661"/>
            </a:xfrm>
            <a:prstGeom prst="rect">
              <a:avLst/>
            </a:prstGeom>
            <a:effectLst/>
          </p:spPr>
        </p:pic>
      </p:grpSp>
      <p:grpSp>
        <p:nvGrpSpPr>
          <p:cNvPr id="1377" name="HCTR3"/>
          <p:cNvGrpSpPr/>
          <p:nvPr/>
        </p:nvGrpSpPr>
        <p:grpSpPr>
          <a:xfrm>
            <a:off x="21405972" y="3871052"/>
            <a:ext cx="1684754" cy="938663"/>
            <a:chOff x="-1" y="0"/>
            <a:chExt cx="1684752" cy="938661"/>
          </a:xfrm>
        </p:grpSpPr>
        <p:sp>
          <p:nvSpPr>
            <p:cNvPr id="1376" name="HCTR3"/>
            <p:cNvSpPr/>
            <p:nvPr/>
          </p:nvSpPr>
          <p:spPr>
            <a:xfrm>
              <a:off x="38100" y="38100"/>
              <a:ext cx="1608551" cy="86246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spcBef>
                  <a:spcPts val="0"/>
                </a:spcBef>
                <a:defRPr sz="2500">
                  <a:latin typeface="Graphik-Medium"/>
                  <a:ea typeface="Graphik-Medium"/>
                  <a:cs typeface="Graphik-Medium"/>
                  <a:sym typeface="Graphik Medium"/>
                </a:defRPr>
              </a:lvl1pPr>
            </a:lstStyle>
            <a:p>
              <a:r>
                <a:t>HCTR3</a:t>
              </a:r>
            </a:p>
          </p:txBody>
        </p:sp>
        <p:pic>
          <p:nvPicPr>
            <p:cNvPr id="1375" name="HCTR3 HCTR3" descr="HCTR3 HCTR3"/>
            <p:cNvPicPr>
              <a:picLocks/>
            </p:cNvPicPr>
            <p:nvPr/>
          </p:nvPicPr>
          <p:blipFill>
            <a:blip r:embed="rId24"/>
            <a:stretch>
              <a:fillRect/>
            </a:stretch>
          </p:blipFill>
          <p:spPr>
            <a:xfrm>
              <a:off x="-1" y="0"/>
              <a:ext cx="1684752" cy="938661"/>
            </a:xfrm>
            <a:prstGeom prst="rect">
              <a:avLst/>
            </a:prstGeom>
            <a:effectLst/>
          </p:spPr>
        </p:pic>
      </p:grpSp>
      <p:sp>
        <p:nvSpPr>
          <p:cNvPr id="1378" name="Line"/>
          <p:cNvSpPr/>
          <p:nvPr/>
        </p:nvSpPr>
        <p:spPr>
          <a:xfrm flipV="1">
            <a:off x="18542000" y="11262939"/>
            <a:ext cx="1" cy="476345"/>
          </a:xfrm>
          <a:prstGeom prst="line">
            <a:avLst/>
          </a:prstGeom>
          <a:ln w="38100" cap="rnd">
            <a:solidFill>
              <a:srgbClr val="000000"/>
            </a:solidFill>
            <a:custDash>
              <a:ds d="100000" sp="200000"/>
            </a:custDash>
          </a:ln>
        </p:spPr>
        <p:txBody>
          <a:bodyPr lIns="50800" tIns="50800" rIns="50800" bIns="50800" anchor="ctr"/>
          <a:lstStyle/>
          <a:p>
            <a:endParaRPr/>
          </a:p>
        </p:txBody>
      </p:sp>
      <p:sp>
        <p:nvSpPr>
          <p:cNvPr id="1379" name="Working on new robust AEAD"/>
          <p:cNvSpPr txBox="1"/>
          <p:nvPr/>
        </p:nvSpPr>
        <p:spPr>
          <a:xfrm>
            <a:off x="16393814" y="2583973"/>
            <a:ext cx="5686858"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Working on new robust AEAD</a:t>
            </a:r>
          </a:p>
        </p:txBody>
      </p:sp>
      <p:pic>
        <p:nvPicPr>
          <p:cNvPr id="1409" name="Connection Line" descr="Connection Line"/>
          <p:cNvPicPr>
            <a:picLocks/>
          </p:cNvPicPr>
          <p:nvPr/>
        </p:nvPicPr>
        <p:blipFill>
          <a:blip r:embed="rId25"/>
          <a:stretch>
            <a:fillRect/>
          </a:stretch>
        </p:blipFill>
        <p:spPr>
          <a:xfrm>
            <a:off x="22029873" y="2808574"/>
            <a:ext cx="1253952" cy="1113279"/>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Authenticated Encryption"/>
          <p:cNvSpPr txBox="1">
            <a:spLocks noGrp="1"/>
          </p:cNvSpPr>
          <p:nvPr>
            <p:ph type="title"/>
          </p:nvPr>
        </p:nvSpPr>
        <p:spPr>
          <a:prstGeom prst="rect">
            <a:avLst/>
          </a:prstGeom>
        </p:spPr>
        <p:txBody>
          <a:bodyPr/>
          <a:lstStyle/>
          <a:p>
            <a:r>
              <a:t>Authenticated Encryption</a:t>
            </a:r>
          </a:p>
        </p:txBody>
      </p:sp>
      <p:sp>
        <p:nvSpPr>
          <p:cNvPr id="211" name="with Associated Data"/>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with Associated Data</a:t>
            </a:r>
          </a:p>
        </p:txBody>
      </p:sp>
      <p:sp>
        <p:nvSpPr>
          <p:cNvPr id="2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213" name="Notebook"/>
          <p:cNvSpPr/>
          <p:nvPr/>
        </p:nvSpPr>
        <p:spPr>
          <a:xfrm>
            <a:off x="1295400" y="4549147"/>
            <a:ext cx="3607709" cy="2020907"/>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000000"/>
          </a:solidFill>
          <a:ln w="12700">
            <a:miter lim="400000"/>
          </a:ln>
        </p:spPr>
        <p:txBody>
          <a:bodyPr lIns="50800" tIns="50800" rIns="50800" bIns="50800" anchor="ctr"/>
          <a:lstStyle/>
          <a:p>
            <a:pPr algn="ctr" defTabSz="457200">
              <a:spcBef>
                <a:spcPts val="0"/>
              </a:spcBef>
              <a:defRPr>
                <a:solidFill>
                  <a:srgbClr val="FFFFFF"/>
                </a:solidFill>
                <a:latin typeface="Graphik-Medium"/>
                <a:ea typeface="Graphik-Medium"/>
                <a:cs typeface="Graphik-Medium"/>
                <a:sym typeface="Graphik Medium"/>
              </a:defRPr>
            </a:pPr>
            <a:endParaRPr/>
          </a:p>
        </p:txBody>
      </p:sp>
      <p:sp>
        <p:nvSpPr>
          <p:cNvPr id="214"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sp>
        <p:nvSpPr>
          <p:cNvPr id="215" name="Scheme AEAD…"/>
          <p:cNvSpPr txBox="1"/>
          <p:nvPr/>
        </p:nvSpPr>
        <p:spPr>
          <a:xfrm>
            <a:off x="5038655" y="4063032"/>
            <a:ext cx="2881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Scheme </a:t>
            </a:r>
            <a:r>
              <a:rPr>
                <a:latin typeface="Graphik-Medium"/>
                <a:ea typeface="Graphik-Medium"/>
                <a:cs typeface="Graphik-Medium"/>
                <a:sym typeface="Graphik Medium"/>
              </a:rPr>
              <a:t>AEAD</a:t>
            </a:r>
          </a:p>
          <a:p>
            <a:r>
              <a:t>Key </a:t>
            </a:r>
            <a:r>
              <a:rPr>
                <a:latin typeface="Graphik-Medium"/>
                <a:ea typeface="Graphik-Medium"/>
                <a:cs typeface="Graphik-Medium"/>
                <a:sym typeface="Graphik Medium"/>
              </a:rPr>
              <a:t>K</a:t>
            </a:r>
          </a:p>
        </p:txBody>
      </p:sp>
      <p:sp>
        <p:nvSpPr>
          <p:cNvPr id="216" name="Scheme AEAD…"/>
          <p:cNvSpPr txBox="1"/>
          <p:nvPr/>
        </p:nvSpPr>
        <p:spPr>
          <a:xfrm>
            <a:off x="14807975" y="4063032"/>
            <a:ext cx="3008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t>Scheme </a:t>
            </a:r>
            <a:r>
              <a:rPr>
                <a:latin typeface="Graphik-Medium"/>
                <a:ea typeface="Graphik-Medium"/>
                <a:cs typeface="Graphik-Medium"/>
                <a:sym typeface="Graphik Medium"/>
              </a:rPr>
              <a:t>AEAD</a:t>
            </a:r>
          </a:p>
          <a:p>
            <a:pPr indent="127000"/>
            <a:r>
              <a:t>Key </a:t>
            </a:r>
            <a:r>
              <a:rPr>
                <a:latin typeface="Graphik-Medium"/>
                <a:ea typeface="Graphik-Medium"/>
                <a:cs typeface="Graphik-Medium"/>
                <a:sym typeface="Graphik Medium"/>
              </a:rPr>
              <a:t>K</a:t>
            </a:r>
          </a:p>
        </p:txBody>
      </p:sp>
      <p:sp>
        <p:nvSpPr>
          <p:cNvPr id="218" name="N ‖ A ‖ C"/>
          <p:cNvSpPr txBox="1"/>
          <p:nvPr/>
        </p:nvSpPr>
        <p:spPr>
          <a:xfrm>
            <a:off x="11222100" y="4922808"/>
            <a:ext cx="1761999" cy="634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latin typeface="Graphik-Medium"/>
                <a:ea typeface="Graphik-Medium"/>
                <a:cs typeface="Graphik-Medium"/>
                <a:sym typeface="Graphik Medium"/>
              </a:rPr>
              <a:t>N </a:t>
            </a:r>
            <a:r>
              <a:t>‖ </a:t>
            </a:r>
            <a:r>
              <a:rPr>
                <a:latin typeface="Graphik-Medium"/>
                <a:ea typeface="Graphik-Medium"/>
                <a:cs typeface="Graphik-Medium"/>
                <a:sym typeface="Graphik Medium"/>
              </a:rPr>
              <a:t>A </a:t>
            </a:r>
            <a:r>
              <a:t>‖ </a:t>
            </a:r>
            <a:r>
              <a:rPr>
                <a:latin typeface="Graphik-Medium"/>
                <a:ea typeface="Graphik-Medium"/>
                <a:cs typeface="Graphik-Medium"/>
                <a:sym typeface="Graphik Medium"/>
              </a:rPr>
              <a:t>C</a:t>
            </a:r>
          </a:p>
        </p:txBody>
      </p:sp>
      <p:pic>
        <p:nvPicPr>
          <p:cNvPr id="219" name="emoji_u1f608.png" descr="emoji_u1f608.png"/>
          <p:cNvPicPr>
            <a:picLocks noChangeAspect="1"/>
          </p:cNvPicPr>
          <p:nvPr/>
        </p:nvPicPr>
        <p:blipFill>
          <a:blip r:embed="rId3"/>
          <a:stretch>
            <a:fillRect/>
          </a:stretch>
        </p:blipFill>
        <p:spPr>
          <a:xfrm>
            <a:off x="11134028" y="6604000"/>
            <a:ext cx="1938144" cy="1938144"/>
          </a:xfrm>
          <a:prstGeom prst="rect">
            <a:avLst/>
          </a:prstGeom>
          <a:ln w="12700">
            <a:miter lim="400000"/>
          </a:ln>
        </p:spPr>
      </p:pic>
      <p:sp>
        <p:nvSpPr>
          <p:cNvPr id="221" name="Nonce N…"/>
          <p:cNvSpPr txBox="1"/>
          <p:nvPr/>
        </p:nvSpPr>
        <p:spPr>
          <a:xfrm>
            <a:off x="5041899" y="5336032"/>
            <a:ext cx="5102049" cy="253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Nonce </a:t>
            </a:r>
            <a:r>
              <a:rPr>
                <a:latin typeface="Graphik-Medium"/>
                <a:ea typeface="Graphik-Medium"/>
                <a:cs typeface="Graphik-Medium"/>
                <a:sym typeface="Graphik Medium"/>
              </a:rPr>
              <a:t>N</a:t>
            </a:r>
          </a:p>
          <a:p>
            <a:r>
              <a:t>Associated data </a:t>
            </a:r>
            <a:r>
              <a:rPr>
                <a:latin typeface="Graphik-Medium"/>
                <a:ea typeface="Graphik-Medium"/>
                <a:cs typeface="Graphik-Medium"/>
                <a:sym typeface="Graphik Medium"/>
              </a:rPr>
              <a:t>A</a:t>
            </a:r>
          </a:p>
          <a:p>
            <a:r>
              <a:t>Message </a:t>
            </a:r>
            <a:r>
              <a:rPr>
                <a:latin typeface="Graphik-Medium"/>
                <a:ea typeface="Graphik-Medium"/>
                <a:cs typeface="Graphik-Medium"/>
                <a:sym typeface="Graphik Medium"/>
              </a:rPr>
              <a:t>M</a:t>
            </a:r>
          </a:p>
          <a:p>
            <a:r>
              <a:rPr>
                <a:latin typeface="Graphik-Medium"/>
                <a:ea typeface="Graphik-Medium"/>
                <a:cs typeface="Graphik-Medium"/>
                <a:sym typeface="Graphik Medium"/>
              </a:rPr>
              <a:t>C</a:t>
            </a:r>
            <a:r>
              <a:t> ← </a:t>
            </a:r>
            <a:r>
              <a:rPr>
                <a:latin typeface="Graphik-Medium"/>
                <a:ea typeface="Graphik-Medium"/>
                <a:cs typeface="Graphik-Medium"/>
                <a:sym typeface="Graphik Medium"/>
              </a:rPr>
              <a:t>AEAD</a:t>
            </a:r>
            <a:r>
              <a:t>.Enc(</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M</a:t>
            </a:r>
            <a:r>
              <a:t>)</a:t>
            </a:r>
          </a:p>
        </p:txBody>
      </p:sp>
      <p:sp>
        <p:nvSpPr>
          <p:cNvPr id="222" name="M ← AEAD.Dec(K, N, A, C)"/>
          <p:cNvSpPr txBox="1"/>
          <p:nvPr/>
        </p:nvSpPr>
        <p:spPr>
          <a:xfrm>
            <a:off x="14592300" y="6567931"/>
            <a:ext cx="5269688"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rPr>
                <a:latin typeface="Graphik-Medium"/>
                <a:ea typeface="Graphik-Medium"/>
                <a:cs typeface="Graphik-Medium"/>
                <a:sym typeface="Graphik Medium"/>
              </a:rPr>
              <a:t>M</a:t>
            </a:r>
            <a:r>
              <a:t> ← </a:t>
            </a:r>
            <a:r>
              <a:rPr err="1">
                <a:latin typeface="Graphik-Medium"/>
                <a:ea typeface="Graphik-Medium"/>
                <a:cs typeface="Graphik-Medium"/>
                <a:sym typeface="Graphik Medium"/>
              </a:rPr>
              <a:t>AEAD</a:t>
            </a:r>
            <a:r>
              <a:rPr err="1"/>
              <a:t>.Dec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C</a:t>
            </a:r>
            <a:r>
              <a:t>)</a:t>
            </a:r>
          </a:p>
        </p:txBody>
      </p:sp>
      <p:sp>
        <p:nvSpPr>
          <p:cNvPr id="223" name="?"/>
          <p:cNvSpPr txBox="1"/>
          <p:nvPr/>
        </p:nvSpPr>
        <p:spPr>
          <a:xfrm>
            <a:off x="12979400" y="5810151"/>
            <a:ext cx="76200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sz="8000">
                <a:solidFill>
                  <a:schemeClr val="accent1">
                    <a:hueOff val="186192"/>
                    <a:satOff val="7243"/>
                    <a:lumOff val="-8570"/>
                  </a:schemeClr>
                </a:solidFill>
              </a:defRPr>
            </a:lvl1pPr>
          </a:lstStyle>
          <a:p>
            <a:r>
              <a:rPr>
                <a:solidFill>
                  <a:schemeClr val="accent1"/>
                </a:solidFill>
              </a:rPr>
              <a:t>?</a:t>
            </a:r>
          </a:p>
        </p:txBody>
      </p:sp>
      <p:sp>
        <p:nvSpPr>
          <p:cNvPr id="224" name="Widely Deployed…"/>
          <p:cNvSpPr/>
          <p:nvPr/>
        </p:nvSpPr>
        <p:spPr>
          <a:xfrm>
            <a:off x="15579501" y="8284224"/>
            <a:ext cx="7480301" cy="22733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t>Widely Deployed</a:t>
            </a:r>
          </a:p>
          <a:p>
            <a:pPr marL="753533" indent="-372533" defTabSz="457200">
              <a:spcBef>
                <a:spcPts val="1000"/>
              </a:spcBef>
              <a:buClr>
                <a:srgbClr val="000000"/>
              </a:buClr>
              <a:buSzPct val="100000"/>
              <a:buChar char="•"/>
            </a:pPr>
            <a:r>
              <a:t>AES-GCM</a:t>
            </a:r>
          </a:p>
          <a:p>
            <a:pPr marL="753533" indent="-372533" defTabSz="457200">
              <a:spcBef>
                <a:spcPts val="0"/>
              </a:spcBef>
              <a:buClr>
                <a:srgbClr val="000000"/>
              </a:buClr>
              <a:buSzPct val="100000"/>
              <a:buChar char="•"/>
            </a:pPr>
            <a:r>
              <a:t>ChaCha20/Poly1305</a:t>
            </a:r>
          </a:p>
        </p:txBody>
      </p:sp>
      <p:sp>
        <p:nvSpPr>
          <p:cNvPr id="225" name="Security Goals…"/>
          <p:cNvSpPr/>
          <p:nvPr/>
        </p:nvSpPr>
        <p:spPr>
          <a:xfrm>
            <a:off x="1339086" y="8284224"/>
            <a:ext cx="7772400" cy="22733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t>Security Goals</a:t>
            </a:r>
          </a:p>
          <a:p>
            <a:pPr marL="753533" indent="-372533" defTabSz="457200">
              <a:spcBef>
                <a:spcPts val="1000"/>
              </a:spcBef>
              <a:buClr>
                <a:srgbClr val="000000"/>
              </a:buClr>
              <a:buSzPct val="100000"/>
              <a:buChar char="•"/>
            </a:pPr>
            <a:r>
              <a:t>Confidentiality</a:t>
            </a:r>
          </a:p>
          <a:p>
            <a:pPr marL="753533" indent="-372533" defTabSz="457200">
              <a:spcBef>
                <a:spcPts val="0"/>
              </a:spcBef>
              <a:buClr>
                <a:srgbClr val="000000"/>
              </a:buClr>
              <a:buSzPct val="100000"/>
              <a:buChar char="•"/>
            </a:pPr>
            <a:r>
              <a:t>Authenticity</a:t>
            </a:r>
          </a:p>
        </p:txBody>
      </p:sp>
      <p:cxnSp>
        <p:nvCxnSpPr>
          <p:cNvPr id="3" name="Straight Arrow Connector 2">
            <a:extLst>
              <a:ext uri="{FF2B5EF4-FFF2-40B4-BE49-F238E27FC236}">
                <a16:creationId xmlns:a16="http://schemas.microsoft.com/office/drawing/2014/main" id="{4614A42A-6E0F-F5EF-C8BB-7040B55B53C2}"/>
              </a:ext>
            </a:extLst>
          </p:cNvPr>
          <p:cNvCxnSpPr>
            <a:cxnSpLocks/>
          </p:cNvCxnSpPr>
          <p:nvPr/>
        </p:nvCxnSpPr>
        <p:spPr>
          <a:xfrm>
            <a:off x="9144000" y="5557801"/>
            <a:ext cx="5663975" cy="492"/>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Arrow Connector 4">
            <a:extLst>
              <a:ext uri="{FF2B5EF4-FFF2-40B4-BE49-F238E27FC236}">
                <a16:creationId xmlns:a16="http://schemas.microsoft.com/office/drawing/2014/main" id="{AE37A69F-1575-EBA1-A365-9AE2867D3421}"/>
              </a:ext>
            </a:extLst>
          </p:cNvPr>
          <p:cNvCxnSpPr>
            <a:cxnSpLocks/>
            <a:stCxn id="219" idx="0"/>
          </p:cNvCxnSpPr>
          <p:nvPr/>
        </p:nvCxnSpPr>
        <p:spPr>
          <a:xfrm flipV="1">
            <a:off x="12103100" y="5557801"/>
            <a:ext cx="0" cy="1046199"/>
          </a:xfrm>
          <a:prstGeom prst="straightConnector1">
            <a:avLst/>
          </a:prstGeom>
          <a:ln w="7620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Rectangle 1">
            <a:extLst>
              <a:ext uri="{FF2B5EF4-FFF2-40B4-BE49-F238E27FC236}">
                <a16:creationId xmlns:a16="http://schemas.microsoft.com/office/drawing/2014/main" id="{E3B826B6-39AC-370E-EC7E-19A0E167A299}"/>
              </a:ext>
            </a:extLst>
          </p:cNvPr>
          <p:cNvSpPr/>
          <p:nvPr/>
        </p:nvSpPr>
        <p:spPr>
          <a:xfrm>
            <a:off x="492198" y="3016889"/>
            <a:ext cx="22967577" cy="8785412"/>
          </a:xfrm>
          <a:prstGeom prst="rect">
            <a:avLst/>
          </a:prstGeom>
          <a:solidFill>
            <a:srgbClr val="FFFFFF">
              <a:alpha val="70000"/>
            </a:srgbClr>
          </a:solidFill>
          <a:ln w="76200" cap="flat">
            <a:no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Graphik-Medium"/>
              <a:ea typeface="Graphik-Medium"/>
              <a:cs typeface="Graphik-Medium"/>
              <a:sym typeface="Graphik Medium"/>
            </a:endParaRPr>
          </a:p>
        </p:txBody>
      </p:sp>
      <p:sp>
        <p:nvSpPr>
          <p:cNvPr id="4" name="Two issues:…">
            <a:extLst>
              <a:ext uri="{FF2B5EF4-FFF2-40B4-BE49-F238E27FC236}">
                <a16:creationId xmlns:a16="http://schemas.microsoft.com/office/drawing/2014/main" id="{503177C9-BB39-0B6E-8CC6-F3CA74C8D2CE}"/>
              </a:ext>
            </a:extLst>
          </p:cNvPr>
          <p:cNvSpPr/>
          <p:nvPr/>
        </p:nvSpPr>
        <p:spPr>
          <a:xfrm>
            <a:off x="6846849" y="6532651"/>
            <a:ext cx="10297637" cy="4196019"/>
          </a:xfrm>
          <a:prstGeom prst="roundRect">
            <a:avLst>
              <a:gd name="adj" fmla="val 4934"/>
            </a:avLst>
          </a:prstGeom>
          <a:solidFill>
            <a:schemeClr val="accent2">
              <a:lumMod val="50000"/>
            </a:schemeClr>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8640" tIns="279400" rIns="548640" bIns="279400" anchor="t" anchorCtr="0"/>
          <a:lstStyle/>
          <a:p>
            <a:pPr indent="381000" defTabSz="457200">
              <a:lnSpc>
                <a:spcPct val="150000"/>
              </a:lnSpc>
              <a:spcBef>
                <a:spcPts val="0"/>
              </a:spcBef>
              <a:defRPr sz="5000">
                <a:solidFill>
                  <a:srgbClr val="FFFFFF"/>
                </a:solidFill>
                <a:latin typeface="Graphik-Medium"/>
                <a:ea typeface="Graphik-Medium"/>
                <a:cs typeface="Graphik-Medium"/>
                <a:sym typeface="Graphik Medium"/>
              </a:defRPr>
            </a:pPr>
            <a:r>
              <a:t>Two issues:</a:t>
            </a:r>
          </a:p>
          <a:p>
            <a:pPr marL="1016000" indent="-635000" defTabSz="457200">
              <a:lnSpc>
                <a:spcPct val="150000"/>
              </a:lnSpc>
              <a:spcBef>
                <a:spcPts val="0"/>
              </a:spcBef>
              <a:buSzPct val="100000"/>
              <a:buAutoNum type="arabicPeriod"/>
              <a:defRPr sz="5000">
                <a:solidFill>
                  <a:srgbClr val="FFFFFF"/>
                </a:solidFill>
              </a:defRPr>
            </a:pPr>
            <a:r>
              <a:rPr lang="en-US"/>
              <a:t>Performance</a:t>
            </a:r>
            <a:r>
              <a:t> challenges</a:t>
            </a:r>
          </a:p>
          <a:p>
            <a:pPr marL="1016000" indent="-635000" defTabSz="457200">
              <a:lnSpc>
                <a:spcPct val="150000"/>
              </a:lnSpc>
              <a:spcBef>
                <a:spcPts val="0"/>
              </a:spcBef>
              <a:buSzPct val="100000"/>
              <a:buAutoNum type="arabicPeriod"/>
              <a:defRPr sz="5000">
                <a:solidFill>
                  <a:srgbClr val="FFFFFF"/>
                </a:solidFill>
              </a:defRPr>
            </a:pPr>
            <a:r>
              <a:t>Expanding security goals</a:t>
            </a:r>
          </a:p>
        </p:txBody>
      </p:sp>
    </p:spTree>
    <p:extLst>
      <p:ext uri="{BB962C8B-B14F-4D97-AF65-F5344CB8AC3E}">
        <p14:creationId xmlns:p14="http://schemas.microsoft.com/office/powerpoint/2010/main" val="325510211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1 - Performance/deployment challenges"/>
          <p:cNvSpPr txBox="1">
            <a:spLocks noGrp="1"/>
          </p:cNvSpPr>
          <p:nvPr>
            <p:ph type="title"/>
          </p:nvPr>
        </p:nvSpPr>
        <p:spPr>
          <a:prstGeom prst="rect">
            <a:avLst/>
          </a:prstGeom>
        </p:spPr>
        <p:txBody>
          <a:bodyPr/>
          <a:lstStyle/>
          <a:p>
            <a:r>
              <a:rPr lang="en-US"/>
              <a:t>1 – Performance challenges</a:t>
            </a:r>
            <a:endParaRPr/>
          </a:p>
        </p:txBody>
      </p:sp>
      <p:sp>
        <p:nvSpPr>
          <p:cNvPr id="25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259" name="Notebook">
            <a:extLst>
              <a:ext uri="{C183D7F6-B498-43B3-948B-1728B52AA6E4}">
                <adec:decorative xmlns:adec="http://schemas.microsoft.com/office/drawing/2017/decorative" val="0"/>
              </a:ext>
            </a:extLst>
          </p:cNvPr>
          <p:cNvSpPr/>
          <p:nvPr/>
        </p:nvSpPr>
        <p:spPr>
          <a:xfrm>
            <a:off x="1270000" y="4549147"/>
            <a:ext cx="3607709" cy="2020907"/>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000000"/>
          </a:solidFill>
          <a:ln w="12700">
            <a:miter lim="400000"/>
          </a:ln>
        </p:spPr>
        <p:txBody>
          <a:bodyPr lIns="50800" tIns="50800" rIns="50800" bIns="50800" anchor="ctr"/>
          <a:lstStyle/>
          <a:p>
            <a:pPr algn="ctr" defTabSz="457200">
              <a:spcBef>
                <a:spcPts val="0"/>
              </a:spcBef>
              <a:defRPr>
                <a:solidFill>
                  <a:srgbClr val="FFFFFF"/>
                </a:solidFill>
                <a:latin typeface="Graphik-Medium"/>
                <a:ea typeface="Graphik-Medium"/>
                <a:cs typeface="Graphik-Medium"/>
                <a:sym typeface="Graphik Medium"/>
              </a:defRPr>
            </a:pPr>
            <a:endParaRPr/>
          </a:p>
        </p:txBody>
      </p:sp>
      <p:sp>
        <p:nvSpPr>
          <p:cNvPr id="260"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cxnSp>
        <p:nvCxnSpPr>
          <p:cNvPr id="3" name="Straight Arrow Connector 2">
            <a:extLst>
              <a:ext uri="{FF2B5EF4-FFF2-40B4-BE49-F238E27FC236}">
                <a16:creationId xmlns:a16="http://schemas.microsoft.com/office/drawing/2014/main" id="{1439CD25-D35D-B136-F51A-689853B994D2}"/>
              </a:ext>
            </a:extLst>
          </p:cNvPr>
          <p:cNvCxnSpPr>
            <a:cxnSpLocks/>
          </p:cNvCxnSpPr>
          <p:nvPr/>
        </p:nvCxnSpPr>
        <p:spPr>
          <a:xfrm>
            <a:off x="7881778" y="5559552"/>
            <a:ext cx="8849841" cy="0"/>
          </a:xfrm>
          <a:prstGeom prst="straightConnector1">
            <a:avLst/>
          </a:prstGeom>
          <a:ln w="1270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Widely Deployed…">
            <a:extLst>
              <a:ext uri="{FF2B5EF4-FFF2-40B4-BE49-F238E27FC236}">
                <a16:creationId xmlns:a16="http://schemas.microsoft.com/office/drawing/2014/main" id="{09229A15-E454-639B-7CC2-643BAEAD35FA}"/>
              </a:ext>
            </a:extLst>
          </p:cNvPr>
          <p:cNvSpPr/>
          <p:nvPr/>
        </p:nvSpPr>
        <p:spPr>
          <a:xfrm>
            <a:off x="15579501" y="8284224"/>
            <a:ext cx="7480301" cy="22733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rPr lang="en-US"/>
              <a:t>Performance Goals</a:t>
            </a:r>
          </a:p>
          <a:p>
            <a:pPr marL="753533" indent="-372533" defTabSz="457200">
              <a:spcBef>
                <a:spcPts val="1000"/>
              </a:spcBef>
              <a:buClr>
                <a:srgbClr val="000000"/>
              </a:buClr>
              <a:buSzPct val="100000"/>
              <a:buChar char="•"/>
            </a:pPr>
            <a:r>
              <a:rPr lang="en-US"/>
              <a:t>Streamable</a:t>
            </a:r>
          </a:p>
          <a:p>
            <a:pPr marL="753533" indent="-372533" defTabSz="457200">
              <a:spcBef>
                <a:spcPts val="1000"/>
              </a:spcBef>
              <a:buClr>
                <a:srgbClr val="000000"/>
              </a:buClr>
              <a:buSzPct val="100000"/>
              <a:buChar char="•"/>
            </a:pPr>
            <a:r>
              <a:rPr lang="en-US"/>
              <a:t>Fast with AES-NI hardware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1 - Performance/deployment challenges"/>
          <p:cNvSpPr txBox="1">
            <a:spLocks noGrp="1"/>
          </p:cNvSpPr>
          <p:nvPr>
            <p:ph type="title"/>
          </p:nvPr>
        </p:nvSpPr>
        <p:spPr>
          <a:prstGeom prst="rect">
            <a:avLst/>
          </a:prstGeom>
        </p:spPr>
        <p:txBody>
          <a:bodyPr/>
          <a:lstStyle/>
          <a:p>
            <a:r>
              <a:t>1 </a:t>
            </a:r>
            <a:r>
              <a:rPr lang="en-US"/>
              <a:t>– Performance </a:t>
            </a:r>
            <a:r>
              <a:t>challenges</a:t>
            </a:r>
          </a:p>
        </p:txBody>
      </p:sp>
      <p:sp>
        <p:nvSpPr>
          <p:cNvPr id="26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269"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sp>
        <p:nvSpPr>
          <p:cNvPr id="291" name="Connection Line"/>
          <p:cNvSpPr/>
          <p:nvPr/>
        </p:nvSpPr>
        <p:spPr>
          <a:xfrm>
            <a:off x="7881778" y="5826300"/>
            <a:ext cx="8849841"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0"/>
                  <a:pt x="14400" y="0"/>
                  <a:pt x="21600" y="21600"/>
                </a:cubicBezTo>
              </a:path>
            </a:pathLst>
          </a:custGeom>
          <a:ln w="101600">
            <a:solidFill>
              <a:srgbClr val="000000"/>
            </a:solidFill>
            <a:miter lim="400000"/>
            <a:tailEnd type="arrow"/>
          </a:ln>
        </p:spPr>
        <p:txBody>
          <a:bodyPr/>
          <a:lstStyle/>
          <a:p>
            <a:endParaRPr/>
          </a:p>
        </p:txBody>
      </p:sp>
      <p:sp>
        <p:nvSpPr>
          <p:cNvPr id="292" name="Connection Line"/>
          <p:cNvSpPr/>
          <p:nvPr/>
        </p:nvSpPr>
        <p:spPr>
          <a:xfrm>
            <a:off x="7678578" y="6425632"/>
            <a:ext cx="884984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01600">
            <a:solidFill>
              <a:srgbClr val="000000"/>
            </a:solidFill>
            <a:miter lim="400000"/>
            <a:tailEnd type="arrow"/>
          </a:ln>
        </p:spPr>
        <p:txBody>
          <a:bodyPr/>
          <a:lstStyle/>
          <a:p>
            <a:endParaRPr/>
          </a:p>
        </p:txBody>
      </p:sp>
      <p:sp>
        <p:nvSpPr>
          <p:cNvPr id="293" name="Connection Line"/>
          <p:cNvSpPr/>
          <p:nvPr/>
        </p:nvSpPr>
        <p:spPr>
          <a:xfrm>
            <a:off x="7411878" y="7334952"/>
            <a:ext cx="884984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01600">
            <a:solidFill>
              <a:srgbClr val="000000"/>
            </a:solidFill>
            <a:miter lim="400000"/>
            <a:tailEnd type="arrow"/>
          </a:ln>
        </p:spPr>
        <p:txBody>
          <a:bodyPr/>
          <a:lstStyle/>
          <a:p>
            <a:endParaRPr/>
          </a:p>
        </p:txBody>
      </p:sp>
      <p:sp>
        <p:nvSpPr>
          <p:cNvPr id="294" name="Connection Line"/>
          <p:cNvSpPr/>
          <p:nvPr/>
        </p:nvSpPr>
        <p:spPr>
          <a:xfrm>
            <a:off x="8274444" y="4336575"/>
            <a:ext cx="884984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01600">
            <a:solidFill>
              <a:srgbClr val="000000"/>
            </a:solidFill>
            <a:miter lim="400000"/>
            <a:tailEnd type="arrow"/>
          </a:ln>
        </p:spPr>
        <p:txBody>
          <a:bodyPr/>
          <a:lstStyle/>
          <a:p>
            <a:endParaRPr/>
          </a:p>
        </p:txBody>
      </p:sp>
      <p:sp>
        <p:nvSpPr>
          <p:cNvPr id="295" name="Connection Line"/>
          <p:cNvSpPr/>
          <p:nvPr/>
        </p:nvSpPr>
        <p:spPr>
          <a:xfrm>
            <a:off x="8135778" y="6908800"/>
            <a:ext cx="8849841"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01600">
            <a:solidFill>
              <a:srgbClr val="000000"/>
            </a:solidFill>
            <a:miter lim="400000"/>
            <a:tailEnd type="arrow"/>
          </a:ln>
        </p:spPr>
        <p:txBody>
          <a:bodyPr/>
          <a:lstStyle/>
          <a:p>
            <a:endParaRPr/>
          </a:p>
        </p:txBody>
      </p:sp>
      <p:sp>
        <p:nvSpPr>
          <p:cNvPr id="296" name="Connection Line"/>
          <p:cNvSpPr/>
          <p:nvPr/>
        </p:nvSpPr>
        <p:spPr>
          <a:xfrm>
            <a:off x="8478678" y="5394485"/>
            <a:ext cx="884984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01600">
            <a:solidFill>
              <a:srgbClr val="000000"/>
            </a:solidFill>
            <a:miter lim="400000"/>
            <a:tailEnd type="arrow"/>
          </a:ln>
        </p:spPr>
        <p:txBody>
          <a:bodyPr/>
          <a:lstStyle/>
          <a:p>
            <a:endParaRPr/>
          </a:p>
        </p:txBody>
      </p:sp>
      <p:sp>
        <p:nvSpPr>
          <p:cNvPr id="276" name="Cloud"/>
          <p:cNvSpPr/>
          <p:nvPr/>
        </p:nvSpPr>
        <p:spPr>
          <a:xfrm>
            <a:off x="3017809" y="6893935"/>
            <a:ext cx="1493092" cy="899821"/>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762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277" name="Cloud"/>
          <p:cNvSpPr/>
          <p:nvPr/>
        </p:nvSpPr>
        <p:spPr>
          <a:xfrm>
            <a:off x="1448205" y="5823322"/>
            <a:ext cx="1493092" cy="899821"/>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762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278" name="Cloud"/>
          <p:cNvSpPr/>
          <p:nvPr/>
        </p:nvSpPr>
        <p:spPr>
          <a:xfrm>
            <a:off x="1216030" y="4258375"/>
            <a:ext cx="1493092" cy="899821"/>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762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279" name="Cloud"/>
          <p:cNvSpPr/>
          <p:nvPr/>
        </p:nvSpPr>
        <p:spPr>
          <a:xfrm>
            <a:off x="3322808" y="5109690"/>
            <a:ext cx="1493092" cy="89982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762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280" name="Cloud"/>
          <p:cNvSpPr/>
          <p:nvPr/>
        </p:nvSpPr>
        <p:spPr>
          <a:xfrm>
            <a:off x="4736279" y="3912232"/>
            <a:ext cx="1493092" cy="899821"/>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762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281" name="Cloud"/>
          <p:cNvSpPr/>
          <p:nvPr/>
        </p:nvSpPr>
        <p:spPr>
          <a:xfrm>
            <a:off x="4686300" y="6121400"/>
            <a:ext cx="1493091" cy="899821"/>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762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282" name="Cloud"/>
          <p:cNvSpPr/>
          <p:nvPr/>
        </p:nvSpPr>
        <p:spPr>
          <a:xfrm>
            <a:off x="2527300" y="3238500"/>
            <a:ext cx="1493091" cy="899821"/>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762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283" name="Cloud"/>
          <p:cNvSpPr/>
          <p:nvPr/>
        </p:nvSpPr>
        <p:spPr>
          <a:xfrm>
            <a:off x="1054100" y="7620000"/>
            <a:ext cx="1493091" cy="899821"/>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762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297" name="Connection Line"/>
          <p:cNvSpPr/>
          <p:nvPr/>
        </p:nvSpPr>
        <p:spPr>
          <a:xfrm>
            <a:off x="8039100" y="4775200"/>
            <a:ext cx="8849840" cy="0"/>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101600">
            <a:solidFill>
              <a:srgbClr val="000000"/>
            </a:solidFill>
            <a:miter lim="400000"/>
            <a:tailEnd type="arrow"/>
          </a:ln>
        </p:spPr>
        <p:txBody>
          <a:bodyPr/>
          <a:lstStyle/>
          <a:p>
            <a:endParaRPr/>
          </a:p>
        </p:txBody>
      </p:sp>
      <p:grpSp>
        <p:nvGrpSpPr>
          <p:cNvPr id="287" name="Group"/>
          <p:cNvGrpSpPr/>
          <p:nvPr/>
        </p:nvGrpSpPr>
        <p:grpSpPr>
          <a:xfrm>
            <a:off x="4020391" y="8212667"/>
            <a:ext cx="11078360" cy="1901212"/>
            <a:chOff x="1117275" y="0"/>
            <a:chExt cx="9439384" cy="2479397"/>
          </a:xfrm>
        </p:grpSpPr>
        <p:sp>
          <p:nvSpPr>
            <p:cNvPr id="298" name="Connection Line"/>
            <p:cNvSpPr/>
            <p:nvPr/>
          </p:nvSpPr>
          <p:spPr>
            <a:xfrm>
              <a:off x="1117275" y="0"/>
              <a:ext cx="1807959" cy="1530276"/>
            </a:xfrm>
            <a:custGeom>
              <a:avLst/>
              <a:gdLst/>
              <a:ahLst/>
              <a:cxnLst>
                <a:cxn ang="0">
                  <a:pos x="wd2" y="hd2"/>
                </a:cxn>
                <a:cxn ang="5400000">
                  <a:pos x="wd2" y="hd2"/>
                </a:cxn>
                <a:cxn ang="10800000">
                  <a:pos x="wd2" y="hd2"/>
                </a:cxn>
                <a:cxn ang="16200000">
                  <a:pos x="wd2" y="hd2"/>
                </a:cxn>
              </a:cxnLst>
              <a:rect l="0" t="0" r="r" b="b"/>
              <a:pathLst>
                <a:path w="21600" h="20055" extrusionOk="0">
                  <a:moveTo>
                    <a:pt x="21600" y="19751"/>
                  </a:moveTo>
                  <a:cubicBezTo>
                    <a:pt x="12670" y="21600"/>
                    <a:pt x="5470" y="15016"/>
                    <a:pt x="0" y="0"/>
                  </a:cubicBezTo>
                </a:path>
              </a:pathLst>
            </a:custGeom>
            <a:noFill/>
            <a:ln w="101600" cap="flat">
              <a:solidFill>
                <a:schemeClr val="accent2"/>
              </a:solidFill>
              <a:prstDash val="solid"/>
              <a:miter lim="400000"/>
              <a:tailEnd type="arrow" w="med" len="med"/>
            </a:ln>
            <a:effectLst/>
          </p:spPr>
          <p:txBody>
            <a:bodyPr/>
            <a:lstStyle/>
            <a:p>
              <a:endParaRPr>
                <a:solidFill>
                  <a:schemeClr val="accent2"/>
                </a:solidFill>
              </a:endParaRPr>
            </a:p>
          </p:txBody>
        </p:sp>
        <p:sp>
          <p:nvSpPr>
            <p:cNvPr id="286" name="Scaling to modern workloads"/>
            <p:cNvSpPr/>
            <p:nvPr/>
          </p:nvSpPr>
          <p:spPr>
            <a:xfrm>
              <a:off x="2301658" y="637896"/>
              <a:ext cx="8255001" cy="1841501"/>
            </a:xfrm>
            <a:prstGeom prst="roundRect">
              <a:avLst>
                <a:gd name="adj" fmla="val 10345"/>
              </a:avLst>
            </a:prstGeom>
            <a:solidFill>
              <a:schemeClr val="accent2">
                <a:lumMod val="20000"/>
                <a:lumOff val="80000"/>
              </a:schemeClr>
            </a:solidFill>
            <a:ln w="762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marL="228600" indent="-228600" algn="ctr" defTabSz="457200">
                <a:spcBef>
                  <a:spcPts val="0"/>
                </a:spcBef>
                <a:defRPr sz="4000">
                  <a:latin typeface="Graphik-Medium"/>
                  <a:ea typeface="Graphik-Medium"/>
                  <a:cs typeface="Graphik-Medium"/>
                  <a:sym typeface="Graphik Medium"/>
                </a:defRPr>
              </a:lvl1pPr>
            </a:lstStyle>
            <a:p>
              <a:r>
                <a:t>Scaling to modern workloads</a:t>
              </a:r>
            </a:p>
          </p:txBody>
        </p:sp>
      </p:grpSp>
      <p:sp>
        <p:nvSpPr>
          <p:cNvPr id="288" name="AWS: 232 messages in 2 seconds"/>
          <p:cNvSpPr txBox="1"/>
          <p:nvPr/>
        </p:nvSpPr>
        <p:spPr>
          <a:xfrm>
            <a:off x="5410420" y="10167204"/>
            <a:ext cx="9688331" cy="21185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nchorCtr="0">
            <a:spAutoFit/>
          </a:bodyPr>
          <a:lstStyle/>
          <a:p>
            <a:pPr marL="753533" indent="-372533" defTabSz="457200">
              <a:lnSpc>
                <a:spcPct val="150000"/>
              </a:lnSpc>
              <a:spcBef>
                <a:spcPts val="0"/>
              </a:spcBef>
              <a:spcAft>
                <a:spcPts val="600"/>
              </a:spcAft>
              <a:buClr>
                <a:srgbClr val="000000"/>
              </a:buClr>
              <a:buSzPct val="100000"/>
              <a:buChar char="•"/>
            </a:pPr>
            <a:r>
              <a:rPr sz="3600"/>
              <a:t>AWS: 2</a:t>
            </a:r>
            <a:r>
              <a:rPr sz="3600" baseline="31999"/>
              <a:t>32</a:t>
            </a:r>
            <a:r>
              <a:rPr sz="3600"/>
              <a:t> messages </a:t>
            </a:r>
            <a:r>
              <a:rPr sz="3600" i="1"/>
              <a:t>in 2 seconds</a:t>
            </a:r>
            <a:endParaRPr lang="en-US" sz="3600" i="1"/>
          </a:p>
          <a:p>
            <a:pPr marL="753533" indent="-372533" defTabSz="457200">
              <a:spcBef>
                <a:spcPts val="0"/>
              </a:spcBef>
              <a:spcAft>
                <a:spcPts val="600"/>
              </a:spcAft>
              <a:buClr>
                <a:srgbClr val="000000"/>
              </a:buClr>
              <a:buSzPct val="100000"/>
              <a:buFontTx/>
              <a:buChar char="•"/>
            </a:pPr>
            <a:r>
              <a:rPr lang="en-US" sz="3600"/>
              <a:t>AES-GCM can encrypt &lt; 2</a:t>
            </a:r>
            <a:r>
              <a:rPr lang="en-US" sz="3600" baseline="31999"/>
              <a:t>32</a:t>
            </a:r>
            <a:r>
              <a:rPr lang="en-US" sz="3600"/>
              <a:t> messages per key (for random nonces)</a:t>
            </a:r>
          </a:p>
        </p:txBody>
      </p:sp>
      <p:sp>
        <p:nvSpPr>
          <p:cNvPr id="2" name="Widely Deployed…">
            <a:extLst>
              <a:ext uri="{FF2B5EF4-FFF2-40B4-BE49-F238E27FC236}">
                <a16:creationId xmlns:a16="http://schemas.microsoft.com/office/drawing/2014/main" id="{8BCE5C22-2D1E-83FC-82FD-7425DCF92D93}"/>
              </a:ext>
            </a:extLst>
          </p:cNvPr>
          <p:cNvSpPr/>
          <p:nvPr/>
        </p:nvSpPr>
        <p:spPr>
          <a:xfrm>
            <a:off x="15579501" y="8284224"/>
            <a:ext cx="7480301" cy="3308844"/>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rPr lang="en-US"/>
              <a:t>Performance Goals</a:t>
            </a:r>
          </a:p>
          <a:p>
            <a:pPr marL="753533" indent="-372533" defTabSz="457200">
              <a:spcBef>
                <a:spcPts val="1000"/>
              </a:spcBef>
              <a:buClr>
                <a:srgbClr val="000000"/>
              </a:buClr>
              <a:buSzPct val="100000"/>
              <a:buChar char="•"/>
            </a:pPr>
            <a:r>
              <a:rPr lang="en-US"/>
              <a:t>Streamable</a:t>
            </a:r>
          </a:p>
          <a:p>
            <a:pPr marL="753533" indent="-372533" defTabSz="457200">
              <a:spcBef>
                <a:spcPts val="1000"/>
              </a:spcBef>
              <a:buClr>
                <a:srgbClr val="000000"/>
              </a:buClr>
              <a:buSzPct val="100000"/>
              <a:buChar char="•"/>
            </a:pPr>
            <a:r>
              <a:rPr lang="en-US"/>
              <a:t>Fast with AES-NI hardware</a:t>
            </a:r>
          </a:p>
          <a:p>
            <a:pPr marL="753533" indent="-372533" defTabSz="457200">
              <a:spcBef>
                <a:spcPts val="1000"/>
              </a:spcBef>
              <a:buClr>
                <a:srgbClr val="000000"/>
              </a:buClr>
              <a:buSzPct val="100000"/>
              <a:buFontTx/>
              <a:buChar char="•"/>
            </a:pPr>
            <a:r>
              <a:rPr lang="en-US">
                <a:solidFill>
                  <a:schemeClr val="accent2"/>
                </a:solidFill>
                <a:latin typeface="Graphik-Medium"/>
                <a:ea typeface="Graphik-Medium"/>
                <a:cs typeface="Graphik-Medium"/>
                <a:sym typeface="Graphik Medium"/>
              </a:rPr>
              <a:t>Scalability</a:t>
            </a:r>
            <a:r>
              <a:rPr lang="en-US"/>
              <a:t> (2</a:t>
            </a:r>
            <a:r>
              <a:rPr lang="en-US" baseline="31999"/>
              <a:t>96</a:t>
            </a:r>
            <a:r>
              <a:rPr lang="en-US"/>
              <a:t> encryptions per key for random nonces)</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1 - Performance/deployment challenges"/>
          <p:cNvSpPr txBox="1">
            <a:spLocks noGrp="1"/>
          </p:cNvSpPr>
          <p:nvPr>
            <p:ph type="title"/>
          </p:nvPr>
        </p:nvSpPr>
        <p:spPr>
          <a:prstGeom prst="rect">
            <a:avLst/>
          </a:prstGeom>
        </p:spPr>
        <p:txBody>
          <a:bodyPr/>
          <a:lstStyle/>
          <a:p>
            <a:r>
              <a:rPr lang="en-US"/>
              <a:t>1 – Performance challenges</a:t>
            </a:r>
            <a:endParaRPr/>
          </a:p>
        </p:txBody>
      </p:sp>
      <p:sp>
        <p:nvSpPr>
          <p:cNvPr id="30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304"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sp>
        <p:nvSpPr>
          <p:cNvPr id="313" name="Connection Line"/>
          <p:cNvSpPr/>
          <p:nvPr/>
        </p:nvSpPr>
        <p:spPr>
          <a:xfrm>
            <a:off x="7881778" y="5559600"/>
            <a:ext cx="8849841"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0"/>
                  <a:pt x="14400" y="0"/>
                  <a:pt x="21600" y="21600"/>
                </a:cubicBezTo>
              </a:path>
            </a:pathLst>
          </a:custGeom>
          <a:ln w="101600">
            <a:solidFill>
              <a:srgbClr val="000000"/>
            </a:solidFill>
            <a:miter lim="400000"/>
            <a:tailEnd type="arrow"/>
          </a:ln>
        </p:spPr>
        <p:txBody>
          <a:bodyPr/>
          <a:lstStyle/>
          <a:p>
            <a:endParaRPr/>
          </a:p>
        </p:txBody>
      </p:sp>
      <p:sp>
        <p:nvSpPr>
          <p:cNvPr id="306" name="Light Bulb"/>
          <p:cNvSpPr/>
          <p:nvPr/>
        </p:nvSpPr>
        <p:spPr>
          <a:xfrm>
            <a:off x="3166640" y="4129737"/>
            <a:ext cx="1649260" cy="285972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2843"/>
                  <a:pt x="0" y="6352"/>
                </a:cubicBezTo>
                <a:cubicBezTo>
                  <a:pt x="0" y="7004"/>
                  <a:pt x="167" y="7633"/>
                  <a:pt x="477" y="8225"/>
                </a:cubicBezTo>
                <a:cubicBezTo>
                  <a:pt x="477" y="8225"/>
                  <a:pt x="477" y="8226"/>
                  <a:pt x="477" y="8227"/>
                </a:cubicBezTo>
                <a:cubicBezTo>
                  <a:pt x="491" y="8261"/>
                  <a:pt x="527" y="8322"/>
                  <a:pt x="579" y="8405"/>
                </a:cubicBezTo>
                <a:cubicBezTo>
                  <a:pt x="693" y="8601"/>
                  <a:pt x="822" y="8793"/>
                  <a:pt x="966" y="8979"/>
                </a:cubicBezTo>
                <a:cubicBezTo>
                  <a:pt x="2223" y="10787"/>
                  <a:pt x="5439" y="15160"/>
                  <a:pt x="5440" y="16141"/>
                </a:cubicBezTo>
                <a:lnTo>
                  <a:pt x="5656" y="16902"/>
                </a:lnTo>
                <a:cubicBezTo>
                  <a:pt x="5656" y="16902"/>
                  <a:pt x="5696" y="16981"/>
                  <a:pt x="5817" y="17079"/>
                </a:cubicBezTo>
                <a:lnTo>
                  <a:pt x="15815" y="17079"/>
                </a:lnTo>
                <a:cubicBezTo>
                  <a:pt x="15936" y="16981"/>
                  <a:pt x="15976" y="16902"/>
                  <a:pt x="15976" y="16902"/>
                </a:cubicBezTo>
                <a:lnTo>
                  <a:pt x="16193" y="16141"/>
                </a:lnTo>
                <a:cubicBezTo>
                  <a:pt x="16193" y="14948"/>
                  <a:pt x="20944" y="8742"/>
                  <a:pt x="21152" y="8227"/>
                </a:cubicBezTo>
                <a:cubicBezTo>
                  <a:pt x="21159" y="8211"/>
                  <a:pt x="21155" y="8198"/>
                  <a:pt x="21141" y="8188"/>
                </a:cubicBezTo>
                <a:cubicBezTo>
                  <a:pt x="21438" y="7607"/>
                  <a:pt x="21600" y="6990"/>
                  <a:pt x="21600" y="6352"/>
                </a:cubicBezTo>
                <a:cubicBezTo>
                  <a:pt x="21600" y="2843"/>
                  <a:pt x="16765" y="0"/>
                  <a:pt x="10800" y="0"/>
                </a:cubicBezTo>
                <a:close/>
                <a:moveTo>
                  <a:pt x="5943" y="17697"/>
                </a:moveTo>
                <a:cubicBezTo>
                  <a:pt x="5930" y="17727"/>
                  <a:pt x="5919" y="17758"/>
                  <a:pt x="5919" y="17791"/>
                </a:cubicBezTo>
                <a:lnTo>
                  <a:pt x="5919" y="18399"/>
                </a:lnTo>
                <a:cubicBezTo>
                  <a:pt x="5919" y="18599"/>
                  <a:pt x="6178" y="18765"/>
                  <a:pt x="6510" y="18795"/>
                </a:cubicBezTo>
                <a:cubicBezTo>
                  <a:pt x="6431" y="18855"/>
                  <a:pt x="6382" y="18929"/>
                  <a:pt x="6382" y="19010"/>
                </a:cubicBezTo>
                <a:lnTo>
                  <a:pt x="6382" y="19541"/>
                </a:lnTo>
                <a:cubicBezTo>
                  <a:pt x="6382" y="19736"/>
                  <a:pt x="6656" y="19894"/>
                  <a:pt x="6993" y="19894"/>
                </a:cubicBezTo>
                <a:lnTo>
                  <a:pt x="7186" y="19894"/>
                </a:lnTo>
                <a:lnTo>
                  <a:pt x="7186" y="20380"/>
                </a:lnTo>
                <a:cubicBezTo>
                  <a:pt x="7186" y="20568"/>
                  <a:pt x="7454" y="20721"/>
                  <a:pt x="7780" y="20721"/>
                </a:cubicBezTo>
                <a:lnTo>
                  <a:pt x="8816" y="20721"/>
                </a:lnTo>
                <a:cubicBezTo>
                  <a:pt x="8925" y="21215"/>
                  <a:pt x="9771" y="21600"/>
                  <a:pt x="10800" y="21600"/>
                </a:cubicBezTo>
                <a:cubicBezTo>
                  <a:pt x="11829" y="21600"/>
                  <a:pt x="12675" y="21215"/>
                  <a:pt x="12784" y="20721"/>
                </a:cubicBezTo>
                <a:lnTo>
                  <a:pt x="13820" y="20721"/>
                </a:lnTo>
                <a:cubicBezTo>
                  <a:pt x="14146" y="20721"/>
                  <a:pt x="14414" y="20568"/>
                  <a:pt x="14414" y="20380"/>
                </a:cubicBezTo>
                <a:lnTo>
                  <a:pt x="14414" y="19894"/>
                </a:lnTo>
                <a:lnTo>
                  <a:pt x="14607" y="19894"/>
                </a:lnTo>
                <a:cubicBezTo>
                  <a:pt x="14944" y="19894"/>
                  <a:pt x="15218" y="19736"/>
                  <a:pt x="15218" y="19541"/>
                </a:cubicBezTo>
                <a:lnTo>
                  <a:pt x="15218" y="19010"/>
                </a:lnTo>
                <a:cubicBezTo>
                  <a:pt x="15218" y="18929"/>
                  <a:pt x="15169" y="18855"/>
                  <a:pt x="15090" y="18795"/>
                </a:cubicBezTo>
                <a:cubicBezTo>
                  <a:pt x="15422" y="18765"/>
                  <a:pt x="15681" y="18599"/>
                  <a:pt x="15681" y="18399"/>
                </a:cubicBezTo>
                <a:lnTo>
                  <a:pt x="15681" y="17791"/>
                </a:lnTo>
                <a:cubicBezTo>
                  <a:pt x="15681" y="17758"/>
                  <a:pt x="15670" y="17727"/>
                  <a:pt x="15657" y="17697"/>
                </a:cubicBezTo>
                <a:lnTo>
                  <a:pt x="5943" y="17697"/>
                </a:lnTo>
                <a:close/>
              </a:path>
            </a:pathLst>
          </a:custGeom>
          <a:solidFill>
            <a:srgbClr val="FFFFFF"/>
          </a:solidFill>
          <a:ln w="76200">
            <a:solidFill>
              <a:srgbClr val="000000"/>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3" name="Widely Deployed…">
            <a:extLst>
              <a:ext uri="{FF2B5EF4-FFF2-40B4-BE49-F238E27FC236}">
                <a16:creationId xmlns:a16="http://schemas.microsoft.com/office/drawing/2014/main" id="{2C66C13E-0EC5-0FB1-29FF-08282BB7357D}"/>
              </a:ext>
            </a:extLst>
          </p:cNvPr>
          <p:cNvSpPr/>
          <p:nvPr/>
        </p:nvSpPr>
        <p:spPr>
          <a:xfrm>
            <a:off x="15579501" y="8284223"/>
            <a:ext cx="7480301" cy="3873473"/>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rPr lang="en-US"/>
              <a:t>Performance Goals</a:t>
            </a:r>
          </a:p>
          <a:p>
            <a:pPr marL="753533" indent="-372533" defTabSz="457200">
              <a:spcBef>
                <a:spcPts val="1000"/>
              </a:spcBef>
              <a:buClr>
                <a:srgbClr val="000000"/>
              </a:buClr>
              <a:buSzPct val="100000"/>
              <a:buChar char="•"/>
            </a:pPr>
            <a:r>
              <a:rPr lang="en-US"/>
              <a:t>Streamable</a:t>
            </a:r>
          </a:p>
          <a:p>
            <a:pPr marL="753533" indent="-372533" defTabSz="457200">
              <a:spcBef>
                <a:spcPts val="1000"/>
              </a:spcBef>
              <a:buClr>
                <a:srgbClr val="000000"/>
              </a:buClr>
              <a:buSzPct val="100000"/>
              <a:buChar char="•"/>
            </a:pPr>
            <a:r>
              <a:rPr lang="en-US"/>
              <a:t>Fast with AES-NI hardware</a:t>
            </a:r>
          </a:p>
          <a:p>
            <a:pPr marL="753533" indent="-372533" defTabSz="457200">
              <a:spcBef>
                <a:spcPts val="1000"/>
              </a:spcBef>
              <a:buClr>
                <a:srgbClr val="000000"/>
              </a:buClr>
              <a:buSzPct val="100000"/>
              <a:buFontTx/>
              <a:buChar char="•"/>
            </a:pPr>
            <a:r>
              <a:rPr lang="en-US">
                <a:solidFill>
                  <a:schemeClr val="accent2"/>
                </a:solidFill>
                <a:latin typeface="Graphik-Medium"/>
                <a:ea typeface="Graphik-Medium"/>
                <a:cs typeface="Graphik-Medium"/>
                <a:sym typeface="Graphik Medium"/>
              </a:rPr>
              <a:t>Scalability</a:t>
            </a:r>
            <a:r>
              <a:rPr lang="en-US"/>
              <a:t> (2</a:t>
            </a:r>
            <a:r>
              <a:rPr lang="en-US" baseline="31999"/>
              <a:t>96</a:t>
            </a:r>
            <a:r>
              <a:rPr lang="en-US"/>
              <a:t> encryptions per key for random nonces)</a:t>
            </a:r>
          </a:p>
          <a:p>
            <a:pPr marL="753533" indent="-372533" defTabSz="457200">
              <a:spcBef>
                <a:spcPts val="1000"/>
              </a:spcBef>
              <a:buClr>
                <a:srgbClr val="000000"/>
              </a:buClr>
              <a:buSzPct val="100000"/>
              <a:buFontTx/>
              <a:buChar char="•"/>
            </a:pPr>
            <a:r>
              <a:rPr lang="en-US">
                <a:solidFill>
                  <a:schemeClr val="accent2"/>
                </a:solidFill>
                <a:latin typeface="Graphik-Medium"/>
                <a:ea typeface="Graphik-Medium"/>
                <a:cs typeface="Graphik-Medium"/>
                <a:sym typeface="Graphik Medium"/>
              </a:rPr>
              <a:t>Fast on lightweight devices</a:t>
            </a:r>
          </a:p>
        </p:txBody>
      </p:sp>
      <p:grpSp>
        <p:nvGrpSpPr>
          <p:cNvPr id="4" name="Group">
            <a:extLst>
              <a:ext uri="{FF2B5EF4-FFF2-40B4-BE49-F238E27FC236}">
                <a16:creationId xmlns:a16="http://schemas.microsoft.com/office/drawing/2014/main" id="{3315D986-5EE6-1B05-8047-BE7E3653B0DB}"/>
              </a:ext>
            </a:extLst>
          </p:cNvPr>
          <p:cNvGrpSpPr/>
          <p:nvPr/>
        </p:nvGrpSpPr>
        <p:grpSpPr>
          <a:xfrm>
            <a:off x="4237464" y="7605132"/>
            <a:ext cx="10861287" cy="2508747"/>
            <a:chOff x="1302233" y="-792295"/>
            <a:chExt cx="9254426" cy="3271692"/>
          </a:xfrm>
        </p:grpSpPr>
        <p:sp>
          <p:nvSpPr>
            <p:cNvPr id="5" name="Connection Line">
              <a:extLst>
                <a:ext uri="{FF2B5EF4-FFF2-40B4-BE49-F238E27FC236}">
                  <a16:creationId xmlns:a16="http://schemas.microsoft.com/office/drawing/2014/main" id="{4B181526-7DAD-81EC-8606-24F93CBC2F2F}"/>
                </a:ext>
              </a:extLst>
            </p:cNvPr>
            <p:cNvSpPr/>
            <p:nvPr/>
          </p:nvSpPr>
          <p:spPr>
            <a:xfrm>
              <a:off x="1302233" y="-792295"/>
              <a:ext cx="1623002" cy="2322571"/>
            </a:xfrm>
            <a:custGeom>
              <a:avLst/>
              <a:gdLst/>
              <a:ahLst/>
              <a:cxnLst>
                <a:cxn ang="0">
                  <a:pos x="wd2" y="hd2"/>
                </a:cxn>
                <a:cxn ang="5400000">
                  <a:pos x="wd2" y="hd2"/>
                </a:cxn>
                <a:cxn ang="10800000">
                  <a:pos x="wd2" y="hd2"/>
                </a:cxn>
                <a:cxn ang="16200000">
                  <a:pos x="wd2" y="hd2"/>
                </a:cxn>
              </a:cxnLst>
              <a:rect l="0" t="0" r="r" b="b"/>
              <a:pathLst>
                <a:path w="21600" h="20055" extrusionOk="0">
                  <a:moveTo>
                    <a:pt x="21600" y="19751"/>
                  </a:moveTo>
                  <a:cubicBezTo>
                    <a:pt x="12670" y="21600"/>
                    <a:pt x="5470" y="15016"/>
                    <a:pt x="0" y="0"/>
                  </a:cubicBezTo>
                </a:path>
              </a:pathLst>
            </a:custGeom>
            <a:noFill/>
            <a:ln w="101600" cap="flat">
              <a:solidFill>
                <a:schemeClr val="accent2"/>
              </a:solidFill>
              <a:prstDash val="solid"/>
              <a:miter lim="400000"/>
              <a:tailEnd type="arrow" w="med" len="med"/>
            </a:ln>
            <a:effectLst/>
          </p:spPr>
          <p:txBody>
            <a:bodyPr/>
            <a:lstStyle/>
            <a:p>
              <a:endParaRPr>
                <a:solidFill>
                  <a:schemeClr val="accent2"/>
                </a:solidFill>
              </a:endParaRPr>
            </a:p>
          </p:txBody>
        </p:sp>
        <p:sp>
          <p:nvSpPr>
            <p:cNvPr id="6" name="Scaling to modern workloads">
              <a:extLst>
                <a:ext uri="{FF2B5EF4-FFF2-40B4-BE49-F238E27FC236}">
                  <a16:creationId xmlns:a16="http://schemas.microsoft.com/office/drawing/2014/main" id="{29EB2CF4-E60C-0FBF-A100-5E56A6BF17FC}"/>
                </a:ext>
              </a:extLst>
            </p:cNvPr>
            <p:cNvSpPr/>
            <p:nvPr/>
          </p:nvSpPr>
          <p:spPr>
            <a:xfrm>
              <a:off x="2301658" y="637896"/>
              <a:ext cx="8255001" cy="1841501"/>
            </a:xfrm>
            <a:prstGeom prst="roundRect">
              <a:avLst>
                <a:gd name="adj" fmla="val 10345"/>
              </a:avLst>
            </a:prstGeom>
            <a:solidFill>
              <a:schemeClr val="accent2">
                <a:lumMod val="20000"/>
                <a:lumOff val="80000"/>
              </a:schemeClr>
            </a:solidFill>
            <a:ln w="762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marL="228600" indent="-228600" algn="ctr" defTabSz="457200">
                <a:spcBef>
                  <a:spcPts val="0"/>
                </a:spcBef>
                <a:defRPr sz="4000">
                  <a:latin typeface="Graphik-Medium"/>
                  <a:ea typeface="Graphik-Medium"/>
                  <a:cs typeface="Graphik-Medium"/>
                  <a:sym typeface="Graphik Medium"/>
                </a:defRPr>
              </a:lvl1pPr>
            </a:lstStyle>
            <a:p>
              <a:r>
                <a:rPr lang="en-US"/>
                <a:t>Performance on lightweight devices</a:t>
              </a:r>
            </a:p>
          </p:txBody>
        </p:sp>
      </p:grpSp>
      <p:sp>
        <p:nvSpPr>
          <p:cNvPr id="7" name="AWS: 232 messages in 2 seconds">
            <a:extLst>
              <a:ext uri="{FF2B5EF4-FFF2-40B4-BE49-F238E27FC236}">
                <a16:creationId xmlns:a16="http://schemas.microsoft.com/office/drawing/2014/main" id="{EA1ED11F-2631-29A1-759F-0FA7F2604C19}"/>
              </a:ext>
            </a:extLst>
          </p:cNvPr>
          <p:cNvSpPr txBox="1"/>
          <p:nvPr/>
        </p:nvSpPr>
        <p:spPr>
          <a:xfrm>
            <a:off x="5410420" y="10167204"/>
            <a:ext cx="9688331" cy="1718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nchorCtr="0">
            <a:spAutoFit/>
          </a:bodyPr>
          <a:lstStyle/>
          <a:p>
            <a:pPr marL="753533" indent="-372533" defTabSz="457200">
              <a:lnSpc>
                <a:spcPct val="150000"/>
              </a:lnSpc>
              <a:spcBef>
                <a:spcPts val="0"/>
              </a:spcBef>
              <a:spcAft>
                <a:spcPts val="600"/>
              </a:spcAft>
              <a:buClr>
                <a:srgbClr val="000000"/>
              </a:buClr>
              <a:buSzPct val="100000"/>
              <a:buChar char="•"/>
            </a:pPr>
            <a:r>
              <a:rPr lang="en-US" sz="3600"/>
              <a:t>No AES instructions, so AES is too slow</a:t>
            </a:r>
          </a:p>
          <a:p>
            <a:pPr marL="753533" indent="-372533" defTabSz="457200">
              <a:lnSpc>
                <a:spcPct val="150000"/>
              </a:lnSpc>
              <a:spcBef>
                <a:spcPts val="0"/>
              </a:spcBef>
              <a:spcAft>
                <a:spcPts val="600"/>
              </a:spcAft>
              <a:buClr>
                <a:srgbClr val="000000"/>
              </a:buClr>
              <a:buSzPct val="100000"/>
              <a:buChar char="•"/>
            </a:pPr>
            <a:r>
              <a:rPr lang="en-US" sz="3600"/>
              <a:t>NIST Lightweight competition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Authenticated Encryption"/>
          <p:cNvSpPr txBox="1">
            <a:spLocks noGrp="1"/>
          </p:cNvSpPr>
          <p:nvPr>
            <p:ph type="title"/>
          </p:nvPr>
        </p:nvSpPr>
        <p:spPr>
          <a:prstGeom prst="rect">
            <a:avLst/>
          </a:prstGeom>
        </p:spPr>
        <p:txBody>
          <a:bodyPr/>
          <a:lstStyle/>
          <a:p>
            <a:r>
              <a:rPr lang="en-US" dirty="0"/>
              <a:t>2 – Expanding security goals</a:t>
            </a:r>
            <a:endParaRPr dirty="0"/>
          </a:p>
        </p:txBody>
      </p:sp>
      <p:sp>
        <p:nvSpPr>
          <p:cNvPr id="2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213" name="Notebook"/>
          <p:cNvSpPr/>
          <p:nvPr/>
        </p:nvSpPr>
        <p:spPr>
          <a:xfrm>
            <a:off x="1295400" y="4549147"/>
            <a:ext cx="3607709" cy="2020907"/>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000000"/>
          </a:solidFill>
          <a:ln w="12700">
            <a:miter lim="400000"/>
          </a:ln>
        </p:spPr>
        <p:txBody>
          <a:bodyPr lIns="50800" tIns="50800" rIns="50800" bIns="50800" anchor="ctr"/>
          <a:lstStyle/>
          <a:p>
            <a:pPr algn="ctr" defTabSz="457200">
              <a:spcBef>
                <a:spcPts val="0"/>
              </a:spcBef>
              <a:defRPr>
                <a:solidFill>
                  <a:srgbClr val="FFFFFF"/>
                </a:solidFill>
                <a:latin typeface="Graphik-Medium"/>
                <a:ea typeface="Graphik-Medium"/>
                <a:cs typeface="Graphik-Medium"/>
                <a:sym typeface="Graphik Medium"/>
              </a:defRPr>
            </a:pPr>
            <a:endParaRPr/>
          </a:p>
        </p:txBody>
      </p:sp>
      <p:sp>
        <p:nvSpPr>
          <p:cNvPr id="214"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sp>
        <p:nvSpPr>
          <p:cNvPr id="215" name="Scheme AEAD…"/>
          <p:cNvSpPr txBox="1"/>
          <p:nvPr/>
        </p:nvSpPr>
        <p:spPr>
          <a:xfrm>
            <a:off x="5038655" y="4063032"/>
            <a:ext cx="2881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Scheme </a:t>
            </a:r>
            <a:r>
              <a:rPr>
                <a:latin typeface="Graphik-Medium"/>
                <a:ea typeface="Graphik-Medium"/>
                <a:cs typeface="Graphik-Medium"/>
                <a:sym typeface="Graphik Medium"/>
              </a:rPr>
              <a:t>AEAD</a:t>
            </a:r>
          </a:p>
          <a:p>
            <a:r>
              <a:t>Key </a:t>
            </a:r>
            <a:r>
              <a:rPr>
                <a:latin typeface="Graphik-Medium"/>
                <a:ea typeface="Graphik-Medium"/>
                <a:cs typeface="Graphik-Medium"/>
                <a:sym typeface="Graphik Medium"/>
              </a:rPr>
              <a:t>K</a:t>
            </a:r>
          </a:p>
        </p:txBody>
      </p:sp>
      <p:sp>
        <p:nvSpPr>
          <p:cNvPr id="216" name="Scheme AEAD…"/>
          <p:cNvSpPr txBox="1"/>
          <p:nvPr/>
        </p:nvSpPr>
        <p:spPr>
          <a:xfrm>
            <a:off x="14807975" y="4063032"/>
            <a:ext cx="3008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t>Scheme </a:t>
            </a:r>
            <a:r>
              <a:rPr>
                <a:latin typeface="Graphik-Medium"/>
                <a:ea typeface="Graphik-Medium"/>
                <a:cs typeface="Graphik-Medium"/>
                <a:sym typeface="Graphik Medium"/>
              </a:rPr>
              <a:t>AEAD</a:t>
            </a:r>
          </a:p>
          <a:p>
            <a:pPr indent="127000"/>
            <a:r>
              <a:t>Key </a:t>
            </a:r>
            <a:r>
              <a:rPr>
                <a:latin typeface="Graphik-Medium"/>
                <a:ea typeface="Graphik-Medium"/>
                <a:cs typeface="Graphik-Medium"/>
                <a:sym typeface="Graphik Medium"/>
              </a:rPr>
              <a:t>K</a:t>
            </a:r>
          </a:p>
        </p:txBody>
      </p:sp>
      <p:sp>
        <p:nvSpPr>
          <p:cNvPr id="218" name="N ‖ A ‖ C"/>
          <p:cNvSpPr txBox="1"/>
          <p:nvPr/>
        </p:nvSpPr>
        <p:spPr>
          <a:xfrm>
            <a:off x="11222100" y="4922808"/>
            <a:ext cx="1761999" cy="634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latin typeface="Graphik-Medium"/>
                <a:ea typeface="Graphik-Medium"/>
                <a:cs typeface="Graphik-Medium"/>
                <a:sym typeface="Graphik Medium"/>
              </a:rPr>
              <a:t>N </a:t>
            </a:r>
            <a:r>
              <a:t>‖ </a:t>
            </a:r>
            <a:r>
              <a:rPr>
                <a:latin typeface="Graphik-Medium"/>
                <a:ea typeface="Graphik-Medium"/>
                <a:cs typeface="Graphik-Medium"/>
                <a:sym typeface="Graphik Medium"/>
              </a:rPr>
              <a:t>A </a:t>
            </a:r>
            <a:r>
              <a:t>‖ </a:t>
            </a:r>
            <a:r>
              <a:rPr>
                <a:latin typeface="Graphik-Medium"/>
                <a:ea typeface="Graphik-Medium"/>
                <a:cs typeface="Graphik-Medium"/>
                <a:sym typeface="Graphik Medium"/>
              </a:rPr>
              <a:t>C</a:t>
            </a:r>
          </a:p>
        </p:txBody>
      </p:sp>
      <p:sp>
        <p:nvSpPr>
          <p:cNvPr id="221" name="Nonce N…"/>
          <p:cNvSpPr txBox="1"/>
          <p:nvPr/>
        </p:nvSpPr>
        <p:spPr>
          <a:xfrm>
            <a:off x="5041899" y="5336032"/>
            <a:ext cx="5102049" cy="253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Nonce </a:t>
            </a:r>
            <a:r>
              <a:rPr>
                <a:latin typeface="Graphik-Medium"/>
                <a:ea typeface="Graphik-Medium"/>
                <a:cs typeface="Graphik-Medium"/>
                <a:sym typeface="Graphik Medium"/>
              </a:rPr>
              <a:t>N</a:t>
            </a:r>
          </a:p>
          <a:p>
            <a:r>
              <a:t>Associated data </a:t>
            </a:r>
            <a:r>
              <a:rPr>
                <a:latin typeface="Graphik-Medium"/>
                <a:ea typeface="Graphik-Medium"/>
                <a:cs typeface="Graphik-Medium"/>
                <a:sym typeface="Graphik Medium"/>
              </a:rPr>
              <a:t>A</a:t>
            </a:r>
          </a:p>
          <a:p>
            <a:r>
              <a:t>Message </a:t>
            </a:r>
            <a:r>
              <a:rPr>
                <a:latin typeface="Graphik-Medium"/>
                <a:ea typeface="Graphik-Medium"/>
                <a:cs typeface="Graphik-Medium"/>
                <a:sym typeface="Graphik Medium"/>
              </a:rPr>
              <a:t>M</a:t>
            </a:r>
          </a:p>
          <a:p>
            <a:r>
              <a:rPr>
                <a:latin typeface="Graphik-Medium"/>
                <a:ea typeface="Graphik-Medium"/>
                <a:cs typeface="Graphik-Medium"/>
                <a:sym typeface="Graphik Medium"/>
              </a:rPr>
              <a:t>C</a:t>
            </a:r>
            <a:r>
              <a:t> ← </a:t>
            </a:r>
            <a:r>
              <a:rPr>
                <a:latin typeface="Graphik-Medium"/>
                <a:ea typeface="Graphik-Medium"/>
                <a:cs typeface="Graphik-Medium"/>
                <a:sym typeface="Graphik Medium"/>
              </a:rPr>
              <a:t>AEAD</a:t>
            </a:r>
            <a:r>
              <a:t>.Enc(</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M</a:t>
            </a:r>
            <a:r>
              <a:t>)</a:t>
            </a:r>
          </a:p>
        </p:txBody>
      </p:sp>
      <p:sp>
        <p:nvSpPr>
          <p:cNvPr id="222" name="M ← AEAD.Dec(K, N, A, C)"/>
          <p:cNvSpPr txBox="1"/>
          <p:nvPr/>
        </p:nvSpPr>
        <p:spPr>
          <a:xfrm>
            <a:off x="14592300" y="6567931"/>
            <a:ext cx="5269688"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rPr>
                <a:latin typeface="Graphik-Medium"/>
                <a:ea typeface="Graphik-Medium"/>
                <a:cs typeface="Graphik-Medium"/>
                <a:sym typeface="Graphik Medium"/>
              </a:rPr>
              <a:t>M</a:t>
            </a:r>
            <a:r>
              <a:t> ← </a:t>
            </a:r>
            <a:r>
              <a:rPr err="1">
                <a:latin typeface="Graphik-Medium"/>
                <a:ea typeface="Graphik-Medium"/>
                <a:cs typeface="Graphik-Medium"/>
                <a:sym typeface="Graphik Medium"/>
              </a:rPr>
              <a:t>AEAD</a:t>
            </a:r>
            <a:r>
              <a:rPr err="1"/>
              <a:t>.Dec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C</a:t>
            </a:r>
            <a:r>
              <a:t>)</a:t>
            </a:r>
          </a:p>
        </p:txBody>
      </p:sp>
      <p:sp>
        <p:nvSpPr>
          <p:cNvPr id="225" name="Security Goals…"/>
          <p:cNvSpPr/>
          <p:nvPr/>
        </p:nvSpPr>
        <p:spPr>
          <a:xfrm>
            <a:off x="1339086" y="8284224"/>
            <a:ext cx="7772400" cy="2273301"/>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t>Security Goals</a:t>
            </a:r>
          </a:p>
          <a:p>
            <a:pPr marL="753533" indent="-372533" defTabSz="457200">
              <a:spcBef>
                <a:spcPts val="1000"/>
              </a:spcBef>
              <a:buClr>
                <a:srgbClr val="000000"/>
              </a:buClr>
              <a:buSzPct val="100000"/>
              <a:buChar char="•"/>
            </a:pPr>
            <a:r>
              <a:t>Confidentiality</a:t>
            </a:r>
          </a:p>
          <a:p>
            <a:pPr marL="753533" indent="-372533" defTabSz="457200">
              <a:spcBef>
                <a:spcPts val="0"/>
              </a:spcBef>
              <a:buClr>
                <a:srgbClr val="000000"/>
              </a:buClr>
              <a:buSzPct val="100000"/>
              <a:buChar char="•"/>
            </a:pPr>
            <a:r>
              <a:t>Authenticity</a:t>
            </a:r>
          </a:p>
        </p:txBody>
      </p:sp>
      <p:cxnSp>
        <p:nvCxnSpPr>
          <p:cNvPr id="3" name="Straight Arrow Connector 2">
            <a:extLst>
              <a:ext uri="{FF2B5EF4-FFF2-40B4-BE49-F238E27FC236}">
                <a16:creationId xmlns:a16="http://schemas.microsoft.com/office/drawing/2014/main" id="{4614A42A-6E0F-F5EF-C8BB-7040B55B53C2}"/>
              </a:ext>
            </a:extLst>
          </p:cNvPr>
          <p:cNvCxnSpPr>
            <a:cxnSpLocks/>
          </p:cNvCxnSpPr>
          <p:nvPr/>
        </p:nvCxnSpPr>
        <p:spPr>
          <a:xfrm>
            <a:off x="9144000" y="5557801"/>
            <a:ext cx="5663975" cy="492"/>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 Placeholder 3">
            <a:extLst>
              <a:ext uri="{FF2B5EF4-FFF2-40B4-BE49-F238E27FC236}">
                <a16:creationId xmlns:a16="http://schemas.microsoft.com/office/drawing/2014/main" id="{04991067-5CD7-9191-823E-27FD67167F0A}"/>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6441133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Authenticated Encryption"/>
          <p:cNvSpPr txBox="1">
            <a:spLocks noGrp="1"/>
          </p:cNvSpPr>
          <p:nvPr>
            <p:ph type="title"/>
          </p:nvPr>
        </p:nvSpPr>
        <p:spPr>
          <a:prstGeom prst="rect">
            <a:avLst/>
          </a:prstGeom>
        </p:spPr>
        <p:txBody>
          <a:bodyPr/>
          <a:lstStyle/>
          <a:p>
            <a:r>
              <a:rPr lang="en-US"/>
              <a:t>2 – Expanding security goals</a:t>
            </a:r>
            <a:endParaRPr/>
          </a:p>
        </p:txBody>
      </p:sp>
      <p:sp>
        <p:nvSpPr>
          <p:cNvPr id="2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
        <p:nvSpPr>
          <p:cNvPr id="213" name="Notebook"/>
          <p:cNvSpPr/>
          <p:nvPr/>
        </p:nvSpPr>
        <p:spPr>
          <a:xfrm>
            <a:off x="1295400" y="4549147"/>
            <a:ext cx="3607709" cy="2020907"/>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000000"/>
          </a:solidFill>
          <a:ln w="12700">
            <a:miter lim="400000"/>
          </a:ln>
        </p:spPr>
        <p:txBody>
          <a:bodyPr lIns="50800" tIns="50800" rIns="50800" bIns="50800" anchor="ctr"/>
          <a:lstStyle/>
          <a:p>
            <a:pPr algn="ctr" defTabSz="457200">
              <a:spcBef>
                <a:spcPts val="0"/>
              </a:spcBef>
              <a:defRPr>
                <a:solidFill>
                  <a:srgbClr val="FFFFFF"/>
                </a:solidFill>
                <a:latin typeface="Graphik-Medium"/>
                <a:ea typeface="Graphik-Medium"/>
                <a:cs typeface="Graphik-Medium"/>
                <a:sym typeface="Graphik Medium"/>
              </a:defRPr>
            </a:pPr>
            <a:endParaRPr/>
          </a:p>
        </p:txBody>
      </p:sp>
      <p:sp>
        <p:nvSpPr>
          <p:cNvPr id="214"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sp>
        <p:nvSpPr>
          <p:cNvPr id="215" name="Scheme AEAD…"/>
          <p:cNvSpPr txBox="1"/>
          <p:nvPr/>
        </p:nvSpPr>
        <p:spPr>
          <a:xfrm>
            <a:off x="5038655" y="4063032"/>
            <a:ext cx="2881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Scheme </a:t>
            </a:r>
            <a:r>
              <a:rPr>
                <a:latin typeface="Graphik-Medium"/>
                <a:ea typeface="Graphik-Medium"/>
                <a:cs typeface="Graphik-Medium"/>
                <a:sym typeface="Graphik Medium"/>
              </a:rPr>
              <a:t>AEAD</a:t>
            </a:r>
          </a:p>
          <a:p>
            <a:r>
              <a:t>Key </a:t>
            </a:r>
            <a:r>
              <a:rPr>
                <a:latin typeface="Graphik-Medium"/>
                <a:ea typeface="Graphik-Medium"/>
                <a:cs typeface="Graphik-Medium"/>
                <a:sym typeface="Graphik Medium"/>
              </a:rPr>
              <a:t>K</a:t>
            </a:r>
          </a:p>
        </p:txBody>
      </p:sp>
      <p:sp>
        <p:nvSpPr>
          <p:cNvPr id="216" name="Scheme AEAD…"/>
          <p:cNvSpPr txBox="1"/>
          <p:nvPr/>
        </p:nvSpPr>
        <p:spPr>
          <a:xfrm>
            <a:off x="14807975" y="4063032"/>
            <a:ext cx="3008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t>Scheme </a:t>
            </a:r>
            <a:r>
              <a:rPr>
                <a:latin typeface="Graphik-Medium"/>
                <a:ea typeface="Graphik-Medium"/>
                <a:cs typeface="Graphik-Medium"/>
                <a:sym typeface="Graphik Medium"/>
              </a:rPr>
              <a:t>AEAD</a:t>
            </a:r>
          </a:p>
          <a:p>
            <a:pPr indent="127000"/>
            <a:r>
              <a:t>Key </a:t>
            </a:r>
            <a:r>
              <a:rPr>
                <a:latin typeface="Graphik-Medium"/>
                <a:ea typeface="Graphik-Medium"/>
                <a:cs typeface="Graphik-Medium"/>
                <a:sym typeface="Graphik Medium"/>
              </a:rPr>
              <a:t>K</a:t>
            </a:r>
          </a:p>
        </p:txBody>
      </p:sp>
      <p:sp>
        <p:nvSpPr>
          <p:cNvPr id="218" name="N ‖ A ‖ C"/>
          <p:cNvSpPr txBox="1"/>
          <p:nvPr/>
        </p:nvSpPr>
        <p:spPr>
          <a:xfrm>
            <a:off x="11222100" y="4922808"/>
            <a:ext cx="1761999" cy="634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latin typeface="Graphik-Medium"/>
                <a:ea typeface="Graphik-Medium"/>
                <a:cs typeface="Graphik-Medium"/>
                <a:sym typeface="Graphik Medium"/>
              </a:rPr>
              <a:t>N </a:t>
            </a:r>
            <a:r>
              <a:t>‖ </a:t>
            </a:r>
            <a:r>
              <a:rPr>
                <a:latin typeface="Graphik-Medium"/>
                <a:ea typeface="Graphik-Medium"/>
                <a:cs typeface="Graphik-Medium"/>
                <a:sym typeface="Graphik Medium"/>
              </a:rPr>
              <a:t>A </a:t>
            </a:r>
            <a:r>
              <a:t>‖ </a:t>
            </a:r>
            <a:r>
              <a:rPr>
                <a:latin typeface="Graphik-Medium"/>
                <a:ea typeface="Graphik-Medium"/>
                <a:cs typeface="Graphik-Medium"/>
                <a:sym typeface="Graphik Medium"/>
              </a:rPr>
              <a:t>C</a:t>
            </a:r>
          </a:p>
        </p:txBody>
      </p:sp>
      <p:sp>
        <p:nvSpPr>
          <p:cNvPr id="221" name="Nonce N…"/>
          <p:cNvSpPr txBox="1"/>
          <p:nvPr/>
        </p:nvSpPr>
        <p:spPr>
          <a:xfrm>
            <a:off x="5041899" y="5336032"/>
            <a:ext cx="5102049" cy="253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Nonce </a:t>
            </a:r>
            <a:r>
              <a:rPr>
                <a:latin typeface="Graphik-Medium"/>
                <a:ea typeface="Graphik-Medium"/>
                <a:cs typeface="Graphik-Medium"/>
                <a:sym typeface="Graphik Medium"/>
              </a:rPr>
              <a:t>N</a:t>
            </a:r>
          </a:p>
          <a:p>
            <a:r>
              <a:t>Associated data </a:t>
            </a:r>
            <a:r>
              <a:rPr>
                <a:latin typeface="Graphik-Medium"/>
                <a:ea typeface="Graphik-Medium"/>
                <a:cs typeface="Graphik-Medium"/>
                <a:sym typeface="Graphik Medium"/>
              </a:rPr>
              <a:t>A</a:t>
            </a:r>
          </a:p>
          <a:p>
            <a:r>
              <a:t>Message </a:t>
            </a:r>
            <a:r>
              <a:rPr>
                <a:latin typeface="Graphik-Medium"/>
                <a:ea typeface="Graphik-Medium"/>
                <a:cs typeface="Graphik-Medium"/>
                <a:sym typeface="Graphik Medium"/>
              </a:rPr>
              <a:t>M</a:t>
            </a:r>
          </a:p>
          <a:p>
            <a:r>
              <a:rPr>
                <a:latin typeface="Graphik-Medium"/>
                <a:ea typeface="Graphik-Medium"/>
                <a:cs typeface="Graphik-Medium"/>
                <a:sym typeface="Graphik Medium"/>
              </a:rPr>
              <a:t>C</a:t>
            </a:r>
            <a:r>
              <a:t> ← </a:t>
            </a:r>
            <a:r>
              <a:rPr err="1">
                <a:latin typeface="Graphik-Medium"/>
                <a:ea typeface="Graphik-Medium"/>
                <a:cs typeface="Graphik-Medium"/>
                <a:sym typeface="Graphik Medium"/>
              </a:rPr>
              <a:t>AEAD</a:t>
            </a:r>
            <a:r>
              <a:rPr err="1"/>
              <a:t>.Enc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M</a:t>
            </a:r>
            <a:r>
              <a:t>)</a:t>
            </a:r>
          </a:p>
        </p:txBody>
      </p:sp>
      <p:sp>
        <p:nvSpPr>
          <p:cNvPr id="222" name="M ← AEAD.Dec(K, N, A, C)"/>
          <p:cNvSpPr txBox="1"/>
          <p:nvPr/>
        </p:nvSpPr>
        <p:spPr>
          <a:xfrm>
            <a:off x="14592300" y="6567931"/>
            <a:ext cx="5269688"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rPr>
                <a:latin typeface="Graphik-Medium"/>
                <a:ea typeface="Graphik-Medium"/>
                <a:cs typeface="Graphik-Medium"/>
                <a:sym typeface="Graphik Medium"/>
              </a:rPr>
              <a:t>M</a:t>
            </a:r>
            <a:r>
              <a:t> ← </a:t>
            </a:r>
            <a:r>
              <a:rPr err="1">
                <a:latin typeface="Graphik-Medium"/>
                <a:ea typeface="Graphik-Medium"/>
                <a:cs typeface="Graphik-Medium"/>
                <a:sym typeface="Graphik Medium"/>
              </a:rPr>
              <a:t>AEAD</a:t>
            </a:r>
            <a:r>
              <a:rPr err="1"/>
              <a:t>.Dec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C</a:t>
            </a:r>
            <a:r>
              <a:t>)</a:t>
            </a:r>
          </a:p>
        </p:txBody>
      </p:sp>
      <p:sp>
        <p:nvSpPr>
          <p:cNvPr id="225" name="Security Goals…"/>
          <p:cNvSpPr/>
          <p:nvPr/>
        </p:nvSpPr>
        <p:spPr>
          <a:xfrm>
            <a:off x="1339086" y="8284225"/>
            <a:ext cx="7772400" cy="2535938"/>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rPr dirty="0"/>
              <a:t>Security Goals</a:t>
            </a:r>
          </a:p>
          <a:p>
            <a:pPr marL="753533" indent="-372533" defTabSz="457200">
              <a:spcBef>
                <a:spcPts val="1000"/>
              </a:spcBef>
              <a:buClr>
                <a:srgbClr val="000000"/>
              </a:buClr>
              <a:buSzPct val="100000"/>
              <a:buChar char="•"/>
            </a:pPr>
            <a:r>
              <a:rPr dirty="0"/>
              <a:t>Confidentiality</a:t>
            </a:r>
          </a:p>
          <a:p>
            <a:pPr marL="753533" indent="-372533" defTabSz="457200">
              <a:spcBef>
                <a:spcPts val="0"/>
              </a:spcBef>
              <a:buClr>
                <a:srgbClr val="000000"/>
              </a:buClr>
              <a:buSzPct val="100000"/>
              <a:buChar char="•"/>
            </a:pPr>
            <a:r>
              <a:rPr dirty="0"/>
              <a:t>Authenticity</a:t>
            </a:r>
            <a:endParaRPr lang="en-US" dirty="0"/>
          </a:p>
          <a:p>
            <a:pPr marL="753533" indent="-372533" defTabSz="457200">
              <a:spcBef>
                <a:spcPts val="0"/>
              </a:spcBef>
              <a:buClr>
                <a:srgbClr val="000000"/>
              </a:buClr>
              <a:buSzPct val="100000"/>
              <a:buChar char="•"/>
              <a:defRPr>
                <a:solidFill>
                  <a:srgbClr val="A40800"/>
                </a:solidFill>
                <a:latin typeface="Graphik-Medium"/>
                <a:ea typeface="Graphik-Medium"/>
                <a:cs typeface="Graphik-Medium"/>
                <a:sym typeface="Graphik Medium"/>
              </a:defRPr>
            </a:pPr>
            <a:r>
              <a:rPr lang="en-US" dirty="0">
                <a:solidFill>
                  <a:schemeClr val="accent2"/>
                </a:solidFill>
              </a:rPr>
              <a:t>Nonce-misuse resistance</a:t>
            </a:r>
            <a:r>
              <a:rPr lang="en-US" dirty="0">
                <a:solidFill>
                  <a:schemeClr val="accent2"/>
                </a:solidFill>
                <a:latin typeface="GRAPHIK-LIGHT" panose="020B0403030202060203" pitchFamily="34" charset="77"/>
              </a:rPr>
              <a:t> </a:t>
            </a:r>
            <a:r>
              <a:rPr lang="en-US" sz="2700" dirty="0">
                <a:solidFill>
                  <a:srgbClr val="5E5E5E"/>
                </a:solidFill>
                <a:latin typeface="Graphik" panose="020B0503030202060203" pitchFamily="34" charset="77"/>
              </a:rPr>
              <a:t>[RS EC06]</a:t>
            </a:r>
          </a:p>
        </p:txBody>
      </p:sp>
      <p:cxnSp>
        <p:nvCxnSpPr>
          <p:cNvPr id="3" name="Straight Arrow Connector 2">
            <a:extLst>
              <a:ext uri="{FF2B5EF4-FFF2-40B4-BE49-F238E27FC236}">
                <a16:creationId xmlns:a16="http://schemas.microsoft.com/office/drawing/2014/main" id="{4614A42A-6E0F-F5EF-C8BB-7040B55B53C2}"/>
              </a:ext>
            </a:extLst>
          </p:cNvPr>
          <p:cNvCxnSpPr>
            <a:cxnSpLocks/>
          </p:cNvCxnSpPr>
          <p:nvPr/>
        </p:nvCxnSpPr>
        <p:spPr>
          <a:xfrm>
            <a:off x="9144000" y="5557801"/>
            <a:ext cx="5663975" cy="492"/>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Oval">
            <a:extLst>
              <a:ext uri="{FF2B5EF4-FFF2-40B4-BE49-F238E27FC236}">
                <a16:creationId xmlns:a16="http://schemas.microsoft.com/office/drawing/2014/main" id="{CB8258F8-8118-4784-35AC-9A800B6ECDFD}"/>
              </a:ext>
            </a:extLst>
          </p:cNvPr>
          <p:cNvSpPr/>
          <p:nvPr/>
        </p:nvSpPr>
        <p:spPr>
          <a:xfrm>
            <a:off x="4791943" y="5249607"/>
            <a:ext cx="2408249" cy="1016000"/>
          </a:xfrm>
          <a:prstGeom prst="ellipse">
            <a:avLst/>
          </a:prstGeom>
          <a:ln w="114300">
            <a:solidFill>
              <a:schemeClr val="accent2"/>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0" name="Decryption should succeed under a single context (K, N, A).">
            <a:extLst>
              <a:ext uri="{FF2B5EF4-FFF2-40B4-BE49-F238E27FC236}">
                <a16:creationId xmlns:a16="http://schemas.microsoft.com/office/drawing/2014/main" id="{266B84FE-5DDC-297C-E10D-E5EBCB872C80}"/>
              </a:ext>
            </a:extLst>
          </p:cNvPr>
          <p:cNvSpPr/>
          <p:nvPr/>
        </p:nvSpPr>
        <p:spPr>
          <a:xfrm>
            <a:off x="10706100" y="7948968"/>
            <a:ext cx="8648700" cy="2108200"/>
          </a:xfrm>
          <a:prstGeom prst="roundRect">
            <a:avLst>
              <a:gd name="adj" fmla="val 9036"/>
            </a:avLst>
          </a:prstGeom>
          <a:solidFill>
            <a:schemeClr val="accent2">
              <a:lumMod val="20000"/>
              <a:lumOff val="80000"/>
            </a:schemeClr>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4000">
                <a:latin typeface="Graphik-Medium"/>
                <a:ea typeface="Graphik-Medium"/>
                <a:cs typeface="Graphik-Medium"/>
                <a:sym typeface="Graphik Medium"/>
              </a:defRPr>
            </a:lvl1pPr>
          </a:lstStyle>
          <a:p>
            <a:r>
              <a:rPr lang="en-US"/>
              <a:t>If nonce reused, scheme broken</a:t>
            </a:r>
            <a:endParaRPr/>
          </a:p>
        </p:txBody>
      </p:sp>
      <p:sp>
        <p:nvSpPr>
          <p:cNvPr id="11" name="Real world attacks:…">
            <a:extLst>
              <a:ext uri="{FF2B5EF4-FFF2-40B4-BE49-F238E27FC236}">
                <a16:creationId xmlns:a16="http://schemas.microsoft.com/office/drawing/2014/main" id="{3DC88821-F146-D26C-85D3-3A418ADB2208}"/>
              </a:ext>
            </a:extLst>
          </p:cNvPr>
          <p:cNvSpPr txBox="1"/>
          <p:nvPr/>
        </p:nvSpPr>
        <p:spPr>
          <a:xfrm>
            <a:off x="9829588" y="10280170"/>
            <a:ext cx="13627100" cy="17030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chorCtr="0">
            <a:spAutoFit/>
          </a:bodyPr>
          <a:lstStyle/>
          <a:p>
            <a:pPr indent="228600" defTabSz="457200">
              <a:spcBef>
                <a:spcPts val="0"/>
              </a:spcBef>
              <a:spcAft>
                <a:spcPts val="600"/>
              </a:spcAft>
              <a:defRPr sz="3500" b="1"/>
            </a:pPr>
            <a:r>
              <a:rPr>
                <a:latin typeface="GRAPHIK-MEDIUM" panose="020B0503030202060203" pitchFamily="34" charset="77"/>
              </a:rPr>
              <a:t>Real world attacks:</a:t>
            </a:r>
          </a:p>
          <a:p>
            <a:pPr marL="753533" indent="-372533" defTabSz="457200">
              <a:spcBef>
                <a:spcPts val="0"/>
              </a:spcBef>
              <a:buClr>
                <a:srgbClr val="000000"/>
              </a:buClr>
              <a:buSzPct val="100000"/>
              <a:buChar char="•"/>
            </a:pPr>
            <a:r>
              <a:rPr lang="en-US"/>
              <a:t>Inject malicious content into HTTPS sessions </a:t>
            </a:r>
            <a:r>
              <a:rPr lang="en-US" sz="2700">
                <a:solidFill>
                  <a:srgbClr val="5E5E5E"/>
                </a:solidFill>
              </a:rPr>
              <a:t>[BZDSJ WOOT'16]</a:t>
            </a:r>
            <a:endParaRPr lang="en-US" sz="2700">
              <a:solidFill>
                <a:srgbClr val="929292"/>
              </a:solidFill>
            </a:endParaRPr>
          </a:p>
          <a:p>
            <a:pPr marL="753533" indent="-372533" defTabSz="457200">
              <a:spcBef>
                <a:spcPts val="0"/>
              </a:spcBef>
              <a:buClr>
                <a:srgbClr val="000000"/>
              </a:buClr>
              <a:buSzPct val="100000"/>
              <a:buChar char="•"/>
            </a:pPr>
            <a:r>
              <a:rPr lang="en-US"/>
              <a:t>Extract keys from Samsung </a:t>
            </a:r>
            <a:r>
              <a:rPr lang="en-US" err="1"/>
              <a:t>TrustZone</a:t>
            </a:r>
            <a:r>
              <a:rPr lang="en-US"/>
              <a:t> </a:t>
            </a:r>
            <a:r>
              <a:rPr lang="en-US" sz="2700">
                <a:solidFill>
                  <a:srgbClr val="5E5E5E"/>
                </a:solidFill>
              </a:rPr>
              <a:t>[SRW USENIX Sec'22]</a:t>
            </a:r>
            <a:endParaRPr sz="2700">
              <a:solidFill>
                <a:srgbClr val="5E5E5E"/>
              </a:solidFill>
            </a:endParaRPr>
          </a:p>
        </p:txBody>
      </p:sp>
      <p:cxnSp>
        <p:nvCxnSpPr>
          <p:cNvPr id="12" name="Straight Arrow Connector 3">
            <a:extLst>
              <a:ext uri="{FF2B5EF4-FFF2-40B4-BE49-F238E27FC236}">
                <a16:creationId xmlns:a16="http://schemas.microsoft.com/office/drawing/2014/main" id="{90F25C01-0D6A-EF2E-B5B8-D016C77133EE}"/>
              </a:ext>
            </a:extLst>
          </p:cNvPr>
          <p:cNvCxnSpPr>
            <a:cxnSpLocks/>
            <a:endCxn id="9" idx="6"/>
          </p:cNvCxnSpPr>
          <p:nvPr/>
        </p:nvCxnSpPr>
        <p:spPr>
          <a:xfrm rot="10800000">
            <a:off x="7200192" y="5757607"/>
            <a:ext cx="4687008" cy="2114362"/>
          </a:xfrm>
          <a:prstGeom prst="curvedConnector3">
            <a:avLst>
              <a:gd name="adj1" fmla="val 513"/>
            </a:avLst>
          </a:prstGeom>
          <a:ln w="76200">
            <a:solidFill>
              <a:schemeClr val="accent2"/>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5" name="Text Placeholder 24">
            <a:extLst>
              <a:ext uri="{FF2B5EF4-FFF2-40B4-BE49-F238E27FC236}">
                <a16:creationId xmlns:a16="http://schemas.microsoft.com/office/drawing/2014/main" id="{01F97D16-AC76-B0A9-7AE7-679C86C29E45}"/>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034035774"/>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Authenticated Encryption"/>
          <p:cNvSpPr txBox="1">
            <a:spLocks noGrp="1"/>
          </p:cNvSpPr>
          <p:nvPr>
            <p:ph type="title"/>
          </p:nvPr>
        </p:nvSpPr>
        <p:spPr>
          <a:prstGeom prst="rect">
            <a:avLst/>
          </a:prstGeom>
        </p:spPr>
        <p:txBody>
          <a:bodyPr/>
          <a:lstStyle/>
          <a:p>
            <a:r>
              <a:rPr lang="en-US"/>
              <a:t>2 – Expanding security goals</a:t>
            </a:r>
            <a:endParaRPr/>
          </a:p>
        </p:txBody>
      </p:sp>
      <p:sp>
        <p:nvSpPr>
          <p:cNvPr id="2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213" name="Notebook"/>
          <p:cNvSpPr/>
          <p:nvPr/>
        </p:nvSpPr>
        <p:spPr>
          <a:xfrm>
            <a:off x="1295400" y="4549147"/>
            <a:ext cx="3607709" cy="2020907"/>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000000"/>
          </a:solidFill>
          <a:ln w="12700">
            <a:miter lim="400000"/>
          </a:ln>
        </p:spPr>
        <p:txBody>
          <a:bodyPr lIns="50800" tIns="50800" rIns="50800" bIns="50800" anchor="ctr"/>
          <a:lstStyle/>
          <a:p>
            <a:pPr algn="ctr" defTabSz="457200">
              <a:spcBef>
                <a:spcPts val="0"/>
              </a:spcBef>
              <a:defRPr>
                <a:solidFill>
                  <a:srgbClr val="FFFFFF"/>
                </a:solidFill>
                <a:latin typeface="Graphik-Medium"/>
                <a:ea typeface="Graphik-Medium"/>
                <a:cs typeface="Graphik-Medium"/>
                <a:sym typeface="Graphik Medium"/>
              </a:defRPr>
            </a:pPr>
            <a:endParaRPr/>
          </a:p>
        </p:txBody>
      </p:sp>
      <p:sp>
        <p:nvSpPr>
          <p:cNvPr id="214" name="Cloud"/>
          <p:cNvSpPr/>
          <p:nvPr/>
        </p:nvSpPr>
        <p:spPr>
          <a:xfrm>
            <a:off x="19760668" y="4549147"/>
            <a:ext cx="3353332" cy="2020907"/>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127000">
            <a:solidFill>
              <a:srgbClr val="000000"/>
            </a:solidFill>
            <a:miter lim="400000"/>
          </a:ln>
        </p:spPr>
        <p:txBody>
          <a:bodyPr lIns="50800" tIns="50800" rIns="50800" bIns="50800" anchor="ctr"/>
          <a:lstStyle/>
          <a:p>
            <a:pPr algn="ctr" defTabSz="457200">
              <a:spcBef>
                <a:spcPts val="0"/>
              </a:spcBef>
              <a:defRPr>
                <a:latin typeface="Graphik-Medium"/>
                <a:ea typeface="Graphik-Medium"/>
                <a:cs typeface="Graphik-Medium"/>
                <a:sym typeface="Graphik Medium"/>
              </a:defRPr>
            </a:pPr>
            <a:endParaRPr/>
          </a:p>
        </p:txBody>
      </p:sp>
      <p:sp>
        <p:nvSpPr>
          <p:cNvPr id="215" name="Scheme AEAD…"/>
          <p:cNvSpPr txBox="1"/>
          <p:nvPr/>
        </p:nvSpPr>
        <p:spPr>
          <a:xfrm>
            <a:off x="5038655" y="4063032"/>
            <a:ext cx="2881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Scheme </a:t>
            </a:r>
            <a:r>
              <a:rPr>
                <a:latin typeface="Graphik-Medium"/>
                <a:ea typeface="Graphik-Medium"/>
                <a:cs typeface="Graphik-Medium"/>
                <a:sym typeface="Graphik Medium"/>
              </a:rPr>
              <a:t>AEAD</a:t>
            </a:r>
          </a:p>
          <a:p>
            <a:r>
              <a:t>Key </a:t>
            </a:r>
            <a:r>
              <a:rPr>
                <a:latin typeface="Graphik-Medium"/>
                <a:ea typeface="Graphik-Medium"/>
                <a:cs typeface="Graphik-Medium"/>
                <a:sym typeface="Graphik Medium"/>
              </a:rPr>
              <a:t>K</a:t>
            </a:r>
          </a:p>
        </p:txBody>
      </p:sp>
      <p:sp>
        <p:nvSpPr>
          <p:cNvPr id="216" name="Scheme AEAD…"/>
          <p:cNvSpPr txBox="1"/>
          <p:nvPr/>
        </p:nvSpPr>
        <p:spPr>
          <a:xfrm>
            <a:off x="14807975" y="4063032"/>
            <a:ext cx="3008885" cy="126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t>Scheme </a:t>
            </a:r>
            <a:r>
              <a:rPr>
                <a:latin typeface="Graphik-Medium"/>
                <a:ea typeface="Graphik-Medium"/>
                <a:cs typeface="Graphik-Medium"/>
                <a:sym typeface="Graphik Medium"/>
              </a:rPr>
              <a:t>AEAD</a:t>
            </a:r>
          </a:p>
          <a:p>
            <a:pPr indent="127000"/>
            <a:r>
              <a:t>Key </a:t>
            </a:r>
            <a:r>
              <a:rPr>
                <a:latin typeface="Graphik-Medium"/>
                <a:ea typeface="Graphik-Medium"/>
                <a:cs typeface="Graphik-Medium"/>
                <a:sym typeface="Graphik Medium"/>
              </a:rPr>
              <a:t>K</a:t>
            </a:r>
          </a:p>
        </p:txBody>
      </p:sp>
      <p:sp>
        <p:nvSpPr>
          <p:cNvPr id="218" name="N ‖ A ‖ C"/>
          <p:cNvSpPr txBox="1"/>
          <p:nvPr/>
        </p:nvSpPr>
        <p:spPr>
          <a:xfrm>
            <a:off x="11222100" y="4922808"/>
            <a:ext cx="1761999" cy="634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a:latin typeface="Graphik-Medium"/>
                <a:ea typeface="Graphik-Medium"/>
                <a:cs typeface="Graphik-Medium"/>
                <a:sym typeface="Graphik Medium"/>
              </a:rPr>
              <a:t>N </a:t>
            </a:r>
            <a:r>
              <a:t>‖ </a:t>
            </a:r>
            <a:r>
              <a:rPr>
                <a:latin typeface="Graphik-Medium"/>
                <a:ea typeface="Graphik-Medium"/>
                <a:cs typeface="Graphik-Medium"/>
                <a:sym typeface="Graphik Medium"/>
              </a:rPr>
              <a:t>A </a:t>
            </a:r>
            <a:r>
              <a:t>‖ </a:t>
            </a:r>
            <a:r>
              <a:rPr>
                <a:latin typeface="Graphik-Medium"/>
                <a:ea typeface="Graphik-Medium"/>
                <a:cs typeface="Graphik-Medium"/>
                <a:sym typeface="Graphik Medium"/>
              </a:rPr>
              <a:t>C</a:t>
            </a:r>
          </a:p>
        </p:txBody>
      </p:sp>
      <p:sp>
        <p:nvSpPr>
          <p:cNvPr id="221" name="Nonce N…"/>
          <p:cNvSpPr txBox="1"/>
          <p:nvPr/>
        </p:nvSpPr>
        <p:spPr>
          <a:xfrm>
            <a:off x="5041899" y="5336032"/>
            <a:ext cx="5102049" cy="2535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Nonce </a:t>
            </a:r>
            <a:r>
              <a:rPr>
                <a:latin typeface="Graphik-Medium"/>
                <a:ea typeface="Graphik-Medium"/>
                <a:cs typeface="Graphik-Medium"/>
                <a:sym typeface="Graphik Medium"/>
              </a:rPr>
              <a:t>N</a:t>
            </a:r>
          </a:p>
          <a:p>
            <a:r>
              <a:t>Associated data </a:t>
            </a:r>
            <a:r>
              <a:rPr>
                <a:latin typeface="Graphik-Medium"/>
                <a:ea typeface="Graphik-Medium"/>
                <a:cs typeface="Graphik-Medium"/>
                <a:sym typeface="Graphik Medium"/>
              </a:rPr>
              <a:t>A</a:t>
            </a:r>
          </a:p>
          <a:p>
            <a:r>
              <a:t>Message </a:t>
            </a:r>
            <a:r>
              <a:rPr>
                <a:latin typeface="Graphik-Medium"/>
                <a:ea typeface="Graphik-Medium"/>
                <a:cs typeface="Graphik-Medium"/>
                <a:sym typeface="Graphik Medium"/>
              </a:rPr>
              <a:t>M</a:t>
            </a:r>
          </a:p>
          <a:p>
            <a:r>
              <a:rPr>
                <a:latin typeface="Graphik-Medium"/>
                <a:ea typeface="Graphik-Medium"/>
                <a:cs typeface="Graphik-Medium"/>
                <a:sym typeface="Graphik Medium"/>
              </a:rPr>
              <a:t>C</a:t>
            </a:r>
            <a:r>
              <a:t> ← </a:t>
            </a:r>
            <a:r>
              <a:rPr err="1">
                <a:latin typeface="Graphik-Medium"/>
                <a:ea typeface="Graphik-Medium"/>
                <a:cs typeface="Graphik-Medium"/>
                <a:sym typeface="Graphik Medium"/>
              </a:rPr>
              <a:t>AEAD</a:t>
            </a:r>
            <a:r>
              <a:rPr err="1"/>
              <a:t>.Enc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M</a:t>
            </a:r>
            <a:r>
              <a:t>)</a:t>
            </a:r>
          </a:p>
        </p:txBody>
      </p:sp>
      <p:sp>
        <p:nvSpPr>
          <p:cNvPr id="222" name="M ← AEAD.Dec(K, N, A, C)"/>
          <p:cNvSpPr txBox="1"/>
          <p:nvPr/>
        </p:nvSpPr>
        <p:spPr>
          <a:xfrm>
            <a:off x="14592300" y="6567931"/>
            <a:ext cx="5269688" cy="63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indent="127000"/>
            <a:r>
              <a:rPr>
                <a:latin typeface="Graphik-Medium"/>
                <a:ea typeface="Graphik-Medium"/>
                <a:cs typeface="Graphik-Medium"/>
                <a:sym typeface="Graphik Medium"/>
              </a:rPr>
              <a:t>M</a:t>
            </a:r>
            <a:r>
              <a:t> ← </a:t>
            </a:r>
            <a:r>
              <a:rPr err="1">
                <a:latin typeface="Graphik-Medium"/>
                <a:ea typeface="Graphik-Medium"/>
                <a:cs typeface="Graphik-Medium"/>
                <a:sym typeface="Graphik Medium"/>
              </a:rPr>
              <a:t>AEAD</a:t>
            </a:r>
            <a:r>
              <a:rPr err="1"/>
              <a:t>.Dec</a:t>
            </a:r>
            <a:r>
              <a:t>(</a:t>
            </a:r>
            <a:r>
              <a:rPr>
                <a:latin typeface="Graphik-Medium"/>
                <a:ea typeface="Graphik-Medium"/>
                <a:cs typeface="Graphik-Medium"/>
                <a:sym typeface="Graphik Medium"/>
              </a:rPr>
              <a:t>K</a:t>
            </a:r>
            <a:r>
              <a:t>, </a:t>
            </a:r>
            <a:r>
              <a:rPr>
                <a:latin typeface="Graphik-Medium"/>
                <a:ea typeface="Graphik-Medium"/>
                <a:cs typeface="Graphik-Medium"/>
                <a:sym typeface="Graphik Medium"/>
              </a:rPr>
              <a:t>N</a:t>
            </a:r>
            <a:r>
              <a:t>, </a:t>
            </a:r>
            <a:r>
              <a:rPr>
                <a:latin typeface="Graphik-Medium"/>
                <a:ea typeface="Graphik-Medium"/>
                <a:cs typeface="Graphik-Medium"/>
                <a:sym typeface="Graphik Medium"/>
              </a:rPr>
              <a:t>A</a:t>
            </a:r>
            <a:r>
              <a:t>, </a:t>
            </a:r>
            <a:r>
              <a:rPr>
                <a:latin typeface="Graphik-Medium"/>
                <a:ea typeface="Graphik-Medium"/>
                <a:cs typeface="Graphik-Medium"/>
                <a:sym typeface="Graphik Medium"/>
              </a:rPr>
              <a:t>C</a:t>
            </a:r>
            <a:r>
              <a:t>)</a:t>
            </a:r>
          </a:p>
        </p:txBody>
      </p:sp>
      <p:sp>
        <p:nvSpPr>
          <p:cNvPr id="225" name="Security Goals…"/>
          <p:cNvSpPr/>
          <p:nvPr/>
        </p:nvSpPr>
        <p:spPr>
          <a:xfrm>
            <a:off x="1339086" y="8284224"/>
            <a:ext cx="7772400" cy="3067717"/>
          </a:xfrm>
          <a:prstGeom prst="rect">
            <a:avLst/>
          </a:prstGeom>
          <a:solidFill>
            <a:srgbClr val="FFFFFF"/>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182880" rIns="91440" bIns="182880"/>
          <a:lstStyle/>
          <a:p>
            <a:pPr algn="ctr" defTabSz="457200">
              <a:spcBef>
                <a:spcPts val="0"/>
              </a:spcBef>
              <a:defRPr>
                <a:latin typeface="Graphik-Medium"/>
                <a:ea typeface="Graphik-Medium"/>
                <a:cs typeface="Graphik-Medium"/>
                <a:sym typeface="Graphik Medium"/>
              </a:defRPr>
            </a:pPr>
            <a:r>
              <a:t>Security Goals</a:t>
            </a:r>
          </a:p>
          <a:p>
            <a:pPr marL="753533" indent="-372533" defTabSz="457200">
              <a:spcBef>
                <a:spcPts val="1000"/>
              </a:spcBef>
              <a:buClr>
                <a:srgbClr val="000000"/>
              </a:buClr>
              <a:buSzPct val="100000"/>
              <a:buChar char="•"/>
            </a:pPr>
            <a:r>
              <a:t>Confidentiality</a:t>
            </a:r>
          </a:p>
          <a:p>
            <a:pPr marL="753533" indent="-372533" defTabSz="457200">
              <a:spcBef>
                <a:spcPts val="0"/>
              </a:spcBef>
              <a:buClr>
                <a:srgbClr val="000000"/>
              </a:buClr>
              <a:buSzPct val="100000"/>
              <a:buChar char="•"/>
            </a:pPr>
            <a:r>
              <a:t>Authenticity</a:t>
            </a:r>
            <a:endParaRPr lang="en-US"/>
          </a:p>
          <a:p>
            <a:pPr marL="753533" indent="-372533" defTabSz="457200">
              <a:spcBef>
                <a:spcPts val="0"/>
              </a:spcBef>
              <a:buClr>
                <a:srgbClr val="000000"/>
              </a:buClr>
              <a:buSzPct val="100000"/>
              <a:buChar char="•"/>
              <a:defRPr>
                <a:solidFill>
                  <a:srgbClr val="A40800"/>
                </a:solidFill>
                <a:latin typeface="Graphik-Medium"/>
                <a:ea typeface="Graphik-Medium"/>
                <a:cs typeface="Graphik-Medium"/>
                <a:sym typeface="Graphik Medium"/>
              </a:defRPr>
            </a:pPr>
            <a:r>
              <a:rPr lang="en-US">
                <a:solidFill>
                  <a:schemeClr val="accent2"/>
                </a:solidFill>
              </a:rPr>
              <a:t>Nonce-misuse resistance</a:t>
            </a:r>
            <a:r>
              <a:rPr lang="en-US">
                <a:solidFill>
                  <a:schemeClr val="accent2"/>
                </a:solidFill>
                <a:latin typeface="GRAPHIK-LIGHT" panose="020B0403030202060203" pitchFamily="34" charset="77"/>
              </a:rPr>
              <a:t> </a:t>
            </a:r>
            <a:r>
              <a:rPr lang="en-US" sz="2700">
                <a:solidFill>
                  <a:srgbClr val="5E5E5E"/>
                </a:solidFill>
                <a:latin typeface="Graphik" panose="020B0503030202060203" pitchFamily="34" charset="77"/>
              </a:rPr>
              <a:t>[RS EC06]</a:t>
            </a:r>
          </a:p>
          <a:p>
            <a:pPr marL="753533" lvl="0" indent="-372533" defTabSz="457200">
              <a:spcBef>
                <a:spcPts val="0"/>
              </a:spcBef>
              <a:buClr>
                <a:srgbClr val="000000"/>
              </a:buClr>
              <a:buSzPct val="100000"/>
              <a:buFontTx/>
              <a:buChar char="•"/>
              <a:defRPr>
                <a:solidFill>
                  <a:srgbClr val="A40800"/>
                </a:solidFill>
                <a:latin typeface="Graphik-Medium"/>
                <a:ea typeface="Graphik-Medium"/>
                <a:cs typeface="Graphik-Medium"/>
                <a:sym typeface="Graphik Medium"/>
              </a:defRPr>
            </a:pPr>
            <a:r>
              <a:rPr lang="en-US">
                <a:solidFill>
                  <a:schemeClr val="accent2"/>
                </a:solidFill>
              </a:rPr>
              <a:t>Nonce hiding</a:t>
            </a:r>
            <a:r>
              <a:rPr lang="en-US">
                <a:solidFill>
                  <a:srgbClr val="E65050"/>
                </a:solidFill>
                <a:latin typeface="GRAPHIK-LIGHT" panose="020B0403030202060203" pitchFamily="34" charset="77"/>
                <a:sym typeface="Graphik Medium"/>
              </a:rPr>
              <a:t> </a:t>
            </a:r>
            <a:r>
              <a:rPr lang="en-US" sz="2700">
                <a:solidFill>
                  <a:srgbClr val="5E5E5E"/>
                </a:solidFill>
                <a:latin typeface="Graphik" panose="020B0503030202060203" pitchFamily="34" charset="77"/>
                <a:sym typeface="Graphik Medium"/>
              </a:rPr>
              <a:t>[BNT Crypto19]</a:t>
            </a:r>
          </a:p>
        </p:txBody>
      </p:sp>
      <p:cxnSp>
        <p:nvCxnSpPr>
          <p:cNvPr id="3" name="Straight Arrow Connector 2">
            <a:extLst>
              <a:ext uri="{FF2B5EF4-FFF2-40B4-BE49-F238E27FC236}">
                <a16:creationId xmlns:a16="http://schemas.microsoft.com/office/drawing/2014/main" id="{4614A42A-6E0F-F5EF-C8BB-7040B55B53C2}"/>
              </a:ext>
            </a:extLst>
          </p:cNvPr>
          <p:cNvCxnSpPr>
            <a:cxnSpLocks/>
          </p:cNvCxnSpPr>
          <p:nvPr/>
        </p:nvCxnSpPr>
        <p:spPr>
          <a:xfrm>
            <a:off x="9144000" y="5557801"/>
            <a:ext cx="5663975" cy="492"/>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Oval">
            <a:extLst>
              <a:ext uri="{FF2B5EF4-FFF2-40B4-BE49-F238E27FC236}">
                <a16:creationId xmlns:a16="http://schemas.microsoft.com/office/drawing/2014/main" id="{CB8258F8-8118-4784-35AC-9A800B6ECDFD}"/>
              </a:ext>
            </a:extLst>
          </p:cNvPr>
          <p:cNvSpPr/>
          <p:nvPr/>
        </p:nvSpPr>
        <p:spPr>
          <a:xfrm>
            <a:off x="11015330" y="4837748"/>
            <a:ext cx="775214" cy="843732"/>
          </a:xfrm>
          <a:prstGeom prst="ellipse">
            <a:avLst/>
          </a:prstGeom>
          <a:ln w="114300">
            <a:solidFill>
              <a:schemeClr val="accent2"/>
            </a:solidFill>
            <a:miter lim="400000"/>
          </a:ln>
        </p:spPr>
        <p:txBody>
          <a:bodyPr lIns="50800" tIns="50800" rIns="50800" bIns="50800"/>
          <a:lstStyle/>
          <a:p>
            <a:pPr algn="ctr" defTabSz="457200">
              <a:spcBef>
                <a:spcPts val="0"/>
              </a:spcBef>
              <a:defRPr>
                <a:latin typeface="Graphik-Medium"/>
                <a:ea typeface="Graphik-Medium"/>
                <a:cs typeface="Graphik-Medium"/>
                <a:sym typeface="Graphik Medium"/>
              </a:defRPr>
            </a:pPr>
            <a:endParaRPr/>
          </a:p>
        </p:txBody>
      </p:sp>
      <p:sp>
        <p:nvSpPr>
          <p:cNvPr id="10" name="Decryption should succeed under a single context (K, N, A).">
            <a:extLst>
              <a:ext uri="{FF2B5EF4-FFF2-40B4-BE49-F238E27FC236}">
                <a16:creationId xmlns:a16="http://schemas.microsoft.com/office/drawing/2014/main" id="{266B84FE-5DDC-297C-E10D-E5EBCB872C80}"/>
              </a:ext>
            </a:extLst>
          </p:cNvPr>
          <p:cNvSpPr/>
          <p:nvPr/>
        </p:nvSpPr>
        <p:spPr>
          <a:xfrm>
            <a:off x="10706100" y="7948968"/>
            <a:ext cx="8648700" cy="2108200"/>
          </a:xfrm>
          <a:prstGeom prst="roundRect">
            <a:avLst>
              <a:gd name="adj" fmla="val 9036"/>
            </a:avLst>
          </a:prstGeom>
          <a:solidFill>
            <a:schemeClr val="accent2">
              <a:lumMod val="20000"/>
              <a:lumOff val="80000"/>
            </a:schemeClr>
          </a:solidFill>
          <a:ln w="762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228600" defTabSz="457200">
              <a:spcBef>
                <a:spcPts val="0"/>
              </a:spcBef>
              <a:defRPr sz="4000">
                <a:latin typeface="Graphik-Medium"/>
                <a:ea typeface="Graphik-Medium"/>
                <a:cs typeface="Graphik-Medium"/>
                <a:sym typeface="Graphik Medium"/>
              </a:defRPr>
            </a:lvl1pPr>
          </a:lstStyle>
          <a:p>
            <a:r>
              <a:rPr lang="en-US"/>
              <a:t>Nonces are sent in the clear</a:t>
            </a:r>
            <a:endParaRPr/>
          </a:p>
        </p:txBody>
      </p:sp>
      <p:sp>
        <p:nvSpPr>
          <p:cNvPr id="11" name="Real world attacks:…">
            <a:extLst>
              <a:ext uri="{FF2B5EF4-FFF2-40B4-BE49-F238E27FC236}">
                <a16:creationId xmlns:a16="http://schemas.microsoft.com/office/drawing/2014/main" id="{3DC88821-F146-D26C-85D3-3A418ADB2208}"/>
              </a:ext>
            </a:extLst>
          </p:cNvPr>
          <p:cNvSpPr txBox="1"/>
          <p:nvPr/>
        </p:nvSpPr>
        <p:spPr>
          <a:xfrm>
            <a:off x="9829588" y="10280170"/>
            <a:ext cx="13627100" cy="2349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chorCtr="0">
            <a:spAutoFit/>
          </a:bodyPr>
          <a:lstStyle/>
          <a:p>
            <a:pPr indent="228600" defTabSz="457200">
              <a:spcBef>
                <a:spcPts val="0"/>
              </a:spcBef>
              <a:spcAft>
                <a:spcPts val="600"/>
              </a:spcAft>
              <a:defRPr sz="3500" b="1"/>
            </a:pPr>
            <a:r>
              <a:rPr lang="en-US">
                <a:latin typeface="GRAPHIK-MEDIUM" panose="020B0503030202060203" pitchFamily="34" charset="77"/>
              </a:rPr>
              <a:t>Privacy leaks</a:t>
            </a:r>
            <a:r>
              <a:rPr>
                <a:latin typeface="GRAPHIK-MEDIUM" panose="020B0503030202060203" pitchFamily="34" charset="77"/>
              </a:rPr>
              <a:t>:</a:t>
            </a:r>
            <a:r>
              <a:rPr kumimoji="0" lang="en-US" sz="2700" b="0" i="0" u="none" strike="noStrike" kern="0" cap="none" spc="0" normalizeH="0" baseline="0" noProof="0">
                <a:ln>
                  <a:noFill/>
                </a:ln>
                <a:solidFill>
                  <a:srgbClr val="5E5E5E"/>
                </a:solidFill>
                <a:effectLst/>
                <a:uLnTx/>
                <a:uFillTx/>
                <a:latin typeface="Graphik"/>
                <a:sym typeface="Graphik"/>
              </a:rPr>
              <a:t> [BNT Crypto'19]</a:t>
            </a:r>
            <a:endParaRPr>
              <a:latin typeface="GRAPHIK-MEDIUM" panose="020B0503030202060203" pitchFamily="34" charset="77"/>
            </a:endParaRPr>
          </a:p>
          <a:p>
            <a:pPr marL="753533" indent="-372533" defTabSz="457200">
              <a:spcBef>
                <a:spcPts val="0"/>
              </a:spcBef>
              <a:spcAft>
                <a:spcPts val="600"/>
              </a:spcAft>
              <a:buClr>
                <a:srgbClr val="000000"/>
              </a:buClr>
              <a:buSzPct val="100000"/>
              <a:buChar char="•"/>
            </a:pPr>
            <a:r>
              <a:rPr lang="en-US"/>
              <a:t>Can reveal information about the session; e.g., counters.</a:t>
            </a:r>
          </a:p>
          <a:p>
            <a:pPr marL="753533" indent="-372533" defTabSz="457200">
              <a:spcBef>
                <a:spcPts val="0"/>
              </a:spcBef>
              <a:spcAft>
                <a:spcPts val="600"/>
              </a:spcAft>
              <a:buClr>
                <a:srgbClr val="000000"/>
              </a:buClr>
              <a:buSzPct val="100000"/>
              <a:buChar char="•"/>
            </a:pPr>
            <a:r>
              <a:rPr lang="en-US"/>
              <a:t>Can reveal information about the sender; e.g., machine identifiers</a:t>
            </a:r>
          </a:p>
          <a:p>
            <a:pPr marL="753533" indent="-372533" defTabSz="457200">
              <a:spcBef>
                <a:spcPts val="0"/>
              </a:spcBef>
              <a:spcAft>
                <a:spcPts val="600"/>
              </a:spcAft>
              <a:buClr>
                <a:srgbClr val="000000"/>
              </a:buClr>
              <a:buSzPct val="100000"/>
              <a:buChar char="•"/>
            </a:pPr>
            <a:r>
              <a:rPr lang="en-US"/>
              <a:t>Can be plain bad choices; e.g., hash of the message</a:t>
            </a:r>
            <a:endParaRPr sz="2700">
              <a:solidFill>
                <a:srgbClr val="5E5E5E"/>
              </a:solidFill>
            </a:endParaRPr>
          </a:p>
        </p:txBody>
      </p:sp>
      <p:cxnSp>
        <p:nvCxnSpPr>
          <p:cNvPr id="12" name="Straight Arrow Connector 3">
            <a:extLst>
              <a:ext uri="{FF2B5EF4-FFF2-40B4-BE49-F238E27FC236}">
                <a16:creationId xmlns:a16="http://schemas.microsoft.com/office/drawing/2014/main" id="{90F25C01-0D6A-EF2E-B5B8-D016C77133EE}"/>
              </a:ext>
            </a:extLst>
          </p:cNvPr>
          <p:cNvCxnSpPr>
            <a:cxnSpLocks/>
            <a:endCxn id="9" idx="4"/>
          </p:cNvCxnSpPr>
          <p:nvPr/>
        </p:nvCxnSpPr>
        <p:spPr>
          <a:xfrm rot="5400000" flipH="1" flipV="1">
            <a:off x="10327203" y="6576376"/>
            <a:ext cx="1970630" cy="180838"/>
          </a:xfrm>
          <a:prstGeom prst="curvedConnector3">
            <a:avLst>
              <a:gd name="adj1" fmla="val 50000"/>
            </a:avLst>
          </a:prstGeom>
          <a:ln w="76200">
            <a:solidFill>
              <a:schemeClr val="accent2"/>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6" name="Text Placeholder 5">
            <a:extLst>
              <a:ext uri="{FF2B5EF4-FFF2-40B4-BE49-F238E27FC236}">
                <a16:creationId xmlns:a16="http://schemas.microsoft.com/office/drawing/2014/main" id="{888CD46A-D68D-2EB0-7CC9-ECF61556422F}"/>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30293895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Lst>
  </p:timing>
</p:sld>
</file>

<file path=ppt/theme/theme1.xml><?xml version="1.0" encoding="utf-8"?>
<a:theme xmlns:a="http://schemas.openxmlformats.org/drawingml/2006/main" name="31_ColorGradientLight">
  <a:themeElements>
    <a:clrScheme name="Custom 3">
      <a:dk1>
        <a:srgbClr val="000000"/>
      </a:dk1>
      <a:lt1>
        <a:srgbClr val="FFFFFF"/>
      </a:lt1>
      <a:dk2>
        <a:srgbClr val="5E5E5E"/>
      </a:dk2>
      <a:lt2>
        <a:srgbClr val="D5D5D5"/>
      </a:lt2>
      <a:accent1>
        <a:srgbClr val="A889E0"/>
      </a:accent1>
      <a:accent2>
        <a:srgbClr val="E65050"/>
      </a:accent2>
      <a:accent3>
        <a:srgbClr val="FFAA33"/>
      </a:accent3>
      <a:accent4>
        <a:srgbClr val="935FDE"/>
      </a:accent4>
      <a:accent5>
        <a:srgbClr val="E064B2"/>
      </a:accent5>
      <a:accent6>
        <a:srgbClr val="4CBF99"/>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762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t">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bodyPr/>
      <a:lstStyle/>
      <a:style>
        <a:lnRef idx="1">
          <a:schemeClr val="dk1"/>
        </a:lnRef>
        <a:fillRef idx="0">
          <a:schemeClr val="dk1"/>
        </a:fillRef>
        <a:effectRef idx="0">
          <a:schemeClr val="dk1"/>
        </a:effectRef>
        <a:fontRef idx="minor">
          <a:schemeClr val="tx1"/>
        </a:fontRef>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A889E0"/>
      </a:accent1>
      <a:accent2>
        <a:srgbClr val="DC90C3"/>
      </a:accent2>
      <a:accent3>
        <a:srgbClr val="F8EC96"/>
      </a:accent3>
      <a:accent4>
        <a:srgbClr val="90C8F2"/>
      </a:accent4>
      <a:accent5>
        <a:srgbClr val="AAF2E1"/>
      </a:accent5>
      <a:accent6>
        <a:srgbClr val="ADEAA8"/>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762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t">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800"/>
          </a:spcBef>
          <a:spcAft>
            <a:spcPts val="0"/>
          </a:spcAft>
          <a:buClrTx/>
          <a:buSzTx/>
          <a:buFontTx/>
          <a:buNone/>
          <a:tabLst/>
          <a:defRPr kumimoji="0" sz="32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5503</TotalTime>
  <Words>5026</Words>
  <Application>Microsoft Macintosh PowerPoint</Application>
  <PresentationFormat>Custom</PresentationFormat>
  <Paragraphs>741</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Graphik Semibold</vt:lpstr>
      <vt:lpstr>Graphik</vt:lpstr>
      <vt:lpstr>GRAPHIK-MEDIUM</vt:lpstr>
      <vt:lpstr>GRAPHIK-MEDIUM</vt:lpstr>
      <vt:lpstr>GRAPHIK-MEDIUMITALIC</vt:lpstr>
      <vt:lpstr>SF Pro Text</vt:lpstr>
      <vt:lpstr>Literata Regular Regular</vt:lpstr>
      <vt:lpstr>GRAPHIK-LIGHT</vt:lpstr>
      <vt:lpstr>31_ColorGradientLight</vt:lpstr>
      <vt:lpstr>Building the Next Generation of Authenticated Encryption</vt:lpstr>
      <vt:lpstr>Authenticated Encryption</vt:lpstr>
      <vt:lpstr>Authenticated Encryption</vt:lpstr>
      <vt:lpstr>1 – Performance challenges</vt:lpstr>
      <vt:lpstr>1 – Performance challenges</vt:lpstr>
      <vt:lpstr>1 – Performance challenges</vt:lpstr>
      <vt:lpstr>2 – Expanding security goals</vt:lpstr>
      <vt:lpstr>2 – Expanding security goals</vt:lpstr>
      <vt:lpstr>2 – Expanding security goals</vt:lpstr>
      <vt:lpstr>2 – Expanding security goals</vt:lpstr>
      <vt:lpstr>2 – Expanding security goals</vt:lpstr>
      <vt:lpstr>One scheme with all properties?</vt:lpstr>
      <vt:lpstr>One scheme with all properties?</vt:lpstr>
      <vt:lpstr>One scheme with all properties?</vt:lpstr>
      <vt:lpstr>One scheme with all properties?</vt:lpstr>
      <vt:lpstr>One scheme with all properties?</vt:lpstr>
      <vt:lpstr>One scheme with all properties?</vt:lpstr>
      <vt:lpstr>Current AEADs don’t meet all our goals We can’t have one do-everything AEAD We need many new AEAD schemes… …and an easy way to pick the right one</vt:lpstr>
      <vt:lpstr>Our vision for next generation AEAD</vt:lpstr>
      <vt:lpstr>Current approach leads to complex landscape</vt:lpstr>
      <vt:lpstr>A new approach: Flexible AEAD</vt:lpstr>
      <vt:lpstr>A new approach: Flexible AEAD</vt:lpstr>
      <vt:lpstr>A new approach: Flexible AEAD</vt:lpstr>
      <vt:lpstr>A new approach: Flexible AEAD</vt:lpstr>
      <vt:lpstr>Underlying cryptographic components</vt:lpstr>
      <vt:lpstr>OCH: Committing OCB3-inspired AEAD</vt:lpstr>
      <vt:lpstr>GCH: Drop-in for GCM</vt:lpstr>
      <vt:lpstr>CIV: Committing nonce-misuse resistance</vt:lpstr>
      <vt:lpstr>Summary: our vision for next generation AEAD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Next Generation of Authenticated Encryption</dc:title>
  <cp:lastModifiedBy>Sanketh Gora Menda</cp:lastModifiedBy>
  <cp:revision>36</cp:revision>
  <cp:lastPrinted>2024-03-26T17:21:47Z</cp:lastPrinted>
  <dcterms:modified xsi:type="dcterms:W3CDTF">2024-03-28T13:50:56Z</dcterms:modified>
</cp:coreProperties>
</file>