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redoka One" panose="02000000000000000000" pitchFamily="2" charset="0"/>
      <p:regular r:id="rId27"/>
    </p:embeddedFont>
    <p:embeddedFont>
      <p:font typeface="Nunito" pitchFamily="2" charset="0"/>
      <p:regular r:id="rId28"/>
      <p:bold r:id="rId29"/>
      <p:italic r:id="rId30"/>
      <p:boldItalic r:id="rId31"/>
    </p:embeddedFont>
    <p:embeddedFont>
      <p:font typeface="Nunito Bold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github.com/hardiantots/EyeDiseaseClassificatio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hardiantots/EyeDiseaseClassification.git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yediseaseclassificationhts.streamlit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rdiantots/EyeDiseaseClassification/blob/main/ClassificationEyeDisease.ipynb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68631" y="97821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695090" y="7029715"/>
            <a:ext cx="2521822" cy="779472"/>
          </a:xfrm>
          <a:custGeom>
            <a:avLst/>
            <a:gdLst/>
            <a:ahLst/>
            <a:cxnLst/>
            <a:rect l="l" t="t" r="r" b="b"/>
            <a:pathLst>
              <a:path w="2521822" h="779472">
                <a:moveTo>
                  <a:pt x="2521822" y="0"/>
                </a:moveTo>
                <a:lnTo>
                  <a:pt x="0" y="0"/>
                </a:lnTo>
                <a:lnTo>
                  <a:pt x="0" y="779472"/>
                </a:lnTo>
                <a:lnTo>
                  <a:pt x="2521822" y="779472"/>
                </a:lnTo>
                <a:lnTo>
                  <a:pt x="252182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240467" y="5013703"/>
            <a:ext cx="4885959" cy="1211311"/>
          </a:xfrm>
          <a:custGeom>
            <a:avLst/>
            <a:gdLst/>
            <a:ahLst/>
            <a:cxnLst/>
            <a:rect l="l" t="t" r="r" b="b"/>
            <a:pathLst>
              <a:path w="4885959" h="1211311">
                <a:moveTo>
                  <a:pt x="0" y="0"/>
                </a:moveTo>
                <a:lnTo>
                  <a:pt x="4885959" y="0"/>
                </a:lnTo>
                <a:lnTo>
                  <a:pt x="4885959" y="1211311"/>
                </a:lnTo>
                <a:lnTo>
                  <a:pt x="0" y="12113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161574" y="4495016"/>
            <a:ext cx="4135510" cy="2248684"/>
          </a:xfrm>
          <a:custGeom>
            <a:avLst/>
            <a:gdLst/>
            <a:ahLst/>
            <a:cxnLst/>
            <a:rect l="l" t="t" r="r" b="b"/>
            <a:pathLst>
              <a:path w="4135510" h="2248684">
                <a:moveTo>
                  <a:pt x="0" y="0"/>
                </a:moveTo>
                <a:lnTo>
                  <a:pt x="4135510" y="0"/>
                </a:lnTo>
                <a:lnTo>
                  <a:pt x="4135510" y="2248684"/>
                </a:lnTo>
                <a:lnTo>
                  <a:pt x="0" y="22486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3940" t="-21952" r="-12447" b="-1403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668631" y="1148669"/>
            <a:ext cx="14950738" cy="1574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41"/>
              </a:lnSpc>
            </a:pPr>
            <a:r>
              <a:rPr lang="en-US" sz="9243" dirty="0">
                <a:solidFill>
                  <a:srgbClr val="000000"/>
                </a:solidFill>
                <a:latin typeface="Fredoka One Bold"/>
              </a:rPr>
              <a:t>IMAGE CLASSIFICATION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90453" y="2949080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</a:rPr>
              <a:t>Eye Disease Classification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Hardianto Tandi Seno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Future ML Engineer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432EEB77-BDBB-701B-CFE2-F638E547C8C9}"/>
              </a:ext>
            </a:extLst>
          </p:cNvPr>
          <p:cNvSpPr txBox="1"/>
          <p:nvPr/>
        </p:nvSpPr>
        <p:spPr>
          <a:xfrm>
            <a:off x="2059782" y="7087510"/>
            <a:ext cx="14101762" cy="661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2800" dirty="0">
                <a:solidFill>
                  <a:srgbClr val="000000"/>
                </a:solidFill>
                <a:latin typeface="Nunito Bold"/>
                <a:hlinkClick r:id="rId10"/>
              </a:rPr>
              <a:t>https://github.com/hardiantots/EyeDiseaseClassification</a:t>
            </a:r>
            <a:endParaRPr lang="en-US" sz="2800" dirty="0">
              <a:solidFill>
                <a:srgbClr val="000000"/>
              </a:solidFill>
              <a:latin typeface="Nunit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98559" y="1202215"/>
            <a:ext cx="14690882" cy="5618157"/>
          </a:xfrm>
          <a:custGeom>
            <a:avLst/>
            <a:gdLst/>
            <a:ahLst/>
            <a:cxnLst/>
            <a:rect l="l" t="t" r="r" b="b"/>
            <a:pathLst>
              <a:path w="14690882" h="5618157">
                <a:moveTo>
                  <a:pt x="0" y="0"/>
                </a:moveTo>
                <a:lnTo>
                  <a:pt x="14690882" y="0"/>
                </a:lnTo>
                <a:lnTo>
                  <a:pt x="14690882" y="5618157"/>
                </a:lnTo>
                <a:lnTo>
                  <a:pt x="0" y="561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4258418" y="2963665"/>
            <a:ext cx="1735756" cy="525066"/>
          </a:xfrm>
          <a:custGeom>
            <a:avLst/>
            <a:gdLst/>
            <a:ahLst/>
            <a:cxnLst/>
            <a:rect l="l" t="t" r="r" b="b"/>
            <a:pathLst>
              <a:path w="1735756" h="525066">
                <a:moveTo>
                  <a:pt x="0" y="0"/>
                </a:moveTo>
                <a:lnTo>
                  <a:pt x="1735756" y="0"/>
                </a:lnTo>
                <a:lnTo>
                  <a:pt x="1735756" y="525066"/>
                </a:lnTo>
                <a:lnTo>
                  <a:pt x="0" y="525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300412" y="6981416"/>
            <a:ext cx="11687176" cy="2191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</a:pPr>
            <a:endParaRPr/>
          </a:p>
          <a:p>
            <a:pPr algn="ctr">
              <a:lnSpc>
                <a:spcPts val="6600"/>
              </a:lnSpc>
            </a:pPr>
            <a:r>
              <a:rPr lang="en-US" sz="3606">
                <a:solidFill>
                  <a:srgbClr val="000000"/>
                </a:solidFill>
                <a:latin typeface="Nunito Bold"/>
              </a:rPr>
              <a:t>Graph of Accuracy from training model</a:t>
            </a:r>
          </a:p>
          <a:p>
            <a:pPr algn="ctr">
              <a:lnSpc>
                <a:spcPts val="6600"/>
              </a:lnSpc>
            </a:pPr>
            <a:r>
              <a:rPr lang="en-US" sz="3606">
                <a:solidFill>
                  <a:srgbClr val="000000"/>
                </a:solidFill>
                <a:latin typeface="Nunito"/>
              </a:rPr>
              <a:t>(Using Validation Accuracy value for Accuracy Model)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47090" y="4501685"/>
            <a:ext cx="4528076" cy="5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sz="3006">
                <a:solidFill>
                  <a:srgbClr val="000000"/>
                </a:solidFill>
                <a:latin typeface="Nunito"/>
              </a:rPr>
              <a:t>Reach about 92%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50187" y="1085850"/>
            <a:ext cx="14587626" cy="5560571"/>
          </a:xfrm>
          <a:custGeom>
            <a:avLst/>
            <a:gdLst/>
            <a:ahLst/>
            <a:cxnLst/>
            <a:rect l="l" t="t" r="r" b="b"/>
            <a:pathLst>
              <a:path w="14587626" h="5560571">
                <a:moveTo>
                  <a:pt x="0" y="0"/>
                </a:moveTo>
                <a:lnTo>
                  <a:pt x="14587626" y="0"/>
                </a:lnTo>
                <a:lnTo>
                  <a:pt x="14587626" y="5560571"/>
                </a:lnTo>
                <a:lnTo>
                  <a:pt x="0" y="5560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00412" y="6590891"/>
            <a:ext cx="12261286" cy="2672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</a:pPr>
            <a:endParaRPr/>
          </a:p>
          <a:p>
            <a:pPr algn="ctr">
              <a:lnSpc>
                <a:spcPts val="7465"/>
              </a:lnSpc>
            </a:pPr>
            <a:r>
              <a:rPr lang="en-US" sz="3606">
                <a:solidFill>
                  <a:srgbClr val="000000"/>
                </a:solidFill>
                <a:latin typeface="Nunito Bold"/>
              </a:rPr>
              <a:t>Graph of Training &amp; Validation Loss from training model</a:t>
            </a:r>
          </a:p>
          <a:p>
            <a:pPr algn="ctr">
              <a:lnSpc>
                <a:spcPts val="4326"/>
              </a:lnSpc>
            </a:pPr>
            <a:r>
              <a:rPr lang="en-US" sz="3406">
                <a:solidFill>
                  <a:srgbClr val="000000"/>
                </a:solidFill>
                <a:latin typeface="Nunito"/>
              </a:rPr>
              <a:t>(From epoch 20, validation loss did not experience a significant decrease, even tended to stabilize around 0.2)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014627" y="2234458"/>
            <a:ext cx="7035123" cy="7323340"/>
          </a:xfrm>
          <a:custGeom>
            <a:avLst/>
            <a:gdLst/>
            <a:ahLst/>
            <a:cxnLst/>
            <a:rect l="l" t="t" r="r" b="b"/>
            <a:pathLst>
              <a:path w="7035123" h="7323340">
                <a:moveTo>
                  <a:pt x="0" y="0"/>
                </a:moveTo>
                <a:lnTo>
                  <a:pt x="7035123" y="0"/>
                </a:lnTo>
                <a:lnTo>
                  <a:pt x="7035123" y="7323341"/>
                </a:lnTo>
                <a:lnTo>
                  <a:pt x="0" y="732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69840" y="643015"/>
            <a:ext cx="11348321" cy="117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Test result of training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06" y="3224825"/>
            <a:ext cx="6952693" cy="5123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3606">
                <a:solidFill>
                  <a:srgbClr val="000000"/>
                </a:solidFill>
                <a:latin typeface="Nunito Bold"/>
              </a:rPr>
              <a:t>The model has been able to predict the object in the image correctly</a:t>
            </a:r>
          </a:p>
          <a:p>
            <a:pPr algn="just">
              <a:lnSpc>
                <a:spcPts val="6600"/>
              </a:lnSpc>
            </a:pPr>
            <a:endParaRPr lang="en-US" sz="3606">
              <a:solidFill>
                <a:srgbClr val="000000"/>
              </a:solidFill>
              <a:latin typeface="Nunito Bold"/>
            </a:endParaRPr>
          </a:p>
          <a:p>
            <a:pPr algn="just">
              <a:lnSpc>
                <a:spcPts val="4770"/>
              </a:lnSpc>
            </a:pPr>
            <a:r>
              <a:rPr lang="en-US" sz="2606">
                <a:solidFill>
                  <a:srgbClr val="000000"/>
                </a:solidFill>
                <a:latin typeface="Nunito"/>
              </a:rPr>
              <a:t>*although the accuracy is already high, it does not rule out the possibility of errors in the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74460" y="2897449"/>
            <a:ext cx="8584840" cy="5180829"/>
          </a:xfrm>
          <a:custGeom>
            <a:avLst/>
            <a:gdLst/>
            <a:ahLst/>
            <a:cxnLst/>
            <a:rect l="l" t="t" r="r" b="b"/>
            <a:pathLst>
              <a:path w="8584840" h="5180829">
                <a:moveTo>
                  <a:pt x="0" y="0"/>
                </a:moveTo>
                <a:lnTo>
                  <a:pt x="8584840" y="0"/>
                </a:lnTo>
                <a:lnTo>
                  <a:pt x="8584840" y="5180830"/>
                </a:lnTo>
                <a:lnTo>
                  <a:pt x="0" y="5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69840" y="643015"/>
            <a:ext cx="11348321" cy="117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Save the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75487"/>
            <a:ext cx="6900999" cy="3977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17"/>
              </a:lnSpc>
            </a:pPr>
            <a:r>
              <a:rPr lang="en-US" sz="3506">
                <a:solidFill>
                  <a:srgbClr val="000000"/>
                </a:solidFill>
                <a:latin typeface="Nunito"/>
              </a:rPr>
              <a:t>The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model parameters</a:t>
            </a:r>
            <a:r>
              <a:rPr lang="en-US" sz="3506">
                <a:solidFill>
                  <a:srgbClr val="000000"/>
                </a:solidFill>
                <a:latin typeface="Nunito"/>
              </a:rPr>
              <a:t> that have been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trained</a:t>
            </a:r>
            <a:r>
              <a:rPr lang="en-US" sz="3506">
                <a:solidFill>
                  <a:srgbClr val="000000"/>
                </a:solidFill>
                <a:latin typeface="Nunito"/>
              </a:rPr>
              <a:t>, which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include learnable weights and biases</a:t>
            </a:r>
            <a:r>
              <a:rPr lang="en-US" sz="3506">
                <a:solidFill>
                  <a:srgbClr val="000000"/>
                </a:solidFill>
                <a:latin typeface="Nunito"/>
              </a:rPr>
              <a:t>, are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saved to be loaded</a:t>
            </a:r>
            <a:r>
              <a:rPr lang="en-US" sz="3506">
                <a:solidFill>
                  <a:srgbClr val="000000"/>
                </a:solidFill>
                <a:latin typeface="Nunito"/>
              </a:rPr>
              <a:t> when entering the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deploy process</a:t>
            </a:r>
            <a:r>
              <a:rPr lang="en-US" sz="3506">
                <a:solidFill>
                  <a:srgbClr val="000000"/>
                </a:solidFill>
                <a:latin typeface="Nunito"/>
              </a:rPr>
              <a:t> with </a:t>
            </a:r>
            <a:r>
              <a:rPr lang="en-US" sz="3506">
                <a:solidFill>
                  <a:srgbClr val="000000"/>
                </a:solidFill>
                <a:latin typeface="Nunito Bold"/>
              </a:rPr>
              <a:t>streamlit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912859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4275" y="694010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68902" y="1435616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96293" y="2975288"/>
            <a:ext cx="12095414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DEPLOYING IN STREAMLIT</a:t>
            </a:r>
          </a:p>
        </p:txBody>
      </p:sp>
      <p:sp>
        <p:nvSpPr>
          <p:cNvPr id="11" name="Freeform 11"/>
          <p:cNvSpPr/>
          <p:nvPr/>
        </p:nvSpPr>
        <p:spPr>
          <a:xfrm>
            <a:off x="7076245" y="5138085"/>
            <a:ext cx="4135510" cy="2248684"/>
          </a:xfrm>
          <a:custGeom>
            <a:avLst/>
            <a:gdLst/>
            <a:ahLst/>
            <a:cxnLst/>
            <a:rect l="l" t="t" r="r" b="b"/>
            <a:pathLst>
              <a:path w="4135510" h="2248684">
                <a:moveTo>
                  <a:pt x="0" y="0"/>
                </a:moveTo>
                <a:lnTo>
                  <a:pt x="4135510" y="0"/>
                </a:lnTo>
                <a:lnTo>
                  <a:pt x="4135510" y="2248683"/>
                </a:lnTo>
                <a:lnTo>
                  <a:pt x="0" y="22486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940" t="-21952" r="-12447" b="-14034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363605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452123" y="5285460"/>
            <a:ext cx="15383753" cy="2637935"/>
            <a:chOff x="0" y="0"/>
            <a:chExt cx="4051688" cy="6947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059652" y="3321258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LOAD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9652" y="590973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 Bold"/>
              </a:rPr>
              <a:t>DEPLOY ON STREAMLIT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67732" y="274118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Load the model parameter for make sure that trained model is used to classify Eye Disease on </a:t>
            </a:r>
            <a:r>
              <a:rPr lang="en-US" sz="3499" dirty="0" err="1">
                <a:solidFill>
                  <a:srgbClr val="000000"/>
                </a:solidFill>
                <a:latin typeface="Nunito Bold"/>
              </a:rPr>
              <a:t>Streamlit</a:t>
            </a:r>
            <a:r>
              <a:rPr lang="en-US" sz="3499" dirty="0">
                <a:solidFill>
                  <a:srgbClr val="000000"/>
                </a:solidFill>
                <a:latin typeface="Nunito Bold"/>
              </a:rPr>
              <a:t> 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6672410" y="2618179"/>
            <a:ext cx="19050" cy="2128788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6672410" y="5540034"/>
            <a:ext cx="19050" cy="2128788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367732" y="5663040"/>
            <a:ext cx="9104784" cy="186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latin typeface="Nunito Bold"/>
                <a:hlinkClick r:id="rId6" tooltip="https://github.com/hardiantots/EyeDiseaseClassification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 load the model, we can code for make classification app via </a:t>
            </a:r>
            <a:r>
              <a:rPr lang="en-US" sz="3499" dirty="0" err="1">
                <a:latin typeface="Nunito Bold"/>
                <a:hlinkClick r:id="rId6" tooltip="https://github.com/hardiantots/EyeDiseaseClassification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sz="3499" dirty="0">
                <a:latin typeface="Nunito Bold"/>
                <a:hlinkClick r:id="rId6" tooltip="https://github.com/hardiantots/EyeDiseaseClassification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then deploy it to </a:t>
            </a:r>
            <a:r>
              <a:rPr lang="en-US" sz="3499" dirty="0" err="1">
                <a:latin typeface="Nunito Bold"/>
                <a:hlinkClick r:id="rId6" tooltip="https://github.com/hardiantots/EyeDiseaseClassification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sz="3499" dirty="0">
                <a:latin typeface="Nunito Bold"/>
                <a:hlinkClick r:id="rId6" tooltip="https://github.com/hardiantots/EyeDiseaseClassification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cloud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07345" y="1596664"/>
            <a:ext cx="12073309" cy="5565041"/>
          </a:xfrm>
          <a:custGeom>
            <a:avLst/>
            <a:gdLst/>
            <a:ahLst/>
            <a:cxnLst/>
            <a:rect l="l" t="t" r="r" b="b"/>
            <a:pathLst>
              <a:path w="12073309" h="5565041">
                <a:moveTo>
                  <a:pt x="0" y="0"/>
                </a:moveTo>
                <a:lnTo>
                  <a:pt x="12073310" y="0"/>
                </a:lnTo>
                <a:lnTo>
                  <a:pt x="12073310" y="5565041"/>
                </a:lnTo>
                <a:lnTo>
                  <a:pt x="0" y="556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15389" y="619760"/>
            <a:ext cx="9480723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DEPLOYMENT RESULT ON STREAMLIT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61367" y="7428405"/>
            <a:ext cx="12765266" cy="53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000000"/>
                </a:solidFill>
                <a:latin typeface="Nunito"/>
              </a:rPr>
              <a:t>Link Deployment : </a:t>
            </a:r>
            <a:r>
              <a:rPr lang="en-US" sz="3100" dirty="0">
                <a:solidFill>
                  <a:srgbClr val="000000"/>
                </a:solidFill>
                <a:latin typeface="Nunito"/>
                <a:hlinkClick r:id="rId7"/>
              </a:rPr>
              <a:t>https://eyediseaseclassificationhts.streamlit.app</a:t>
            </a:r>
            <a:endParaRPr lang="en-US" sz="3100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13669" y="8235490"/>
            <a:ext cx="13260662" cy="147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Nunito"/>
              </a:rPr>
              <a:t>When testing the model on </a:t>
            </a:r>
            <a:r>
              <a:rPr lang="en-US" sz="2800" dirty="0" err="1">
                <a:solidFill>
                  <a:srgbClr val="000000"/>
                </a:solidFill>
                <a:latin typeface="Nunito"/>
              </a:rPr>
              <a:t>Streamlit</a:t>
            </a:r>
            <a:r>
              <a:rPr lang="en-US" sz="2800" dirty="0">
                <a:solidFill>
                  <a:srgbClr val="000000"/>
                </a:solidFill>
                <a:latin typeface="Nunito"/>
              </a:rPr>
              <a:t>, it turns out that 1 of the 6 images in the </a:t>
            </a:r>
            <a:r>
              <a:rPr lang="en-US" sz="2800" dirty="0" err="1">
                <a:solidFill>
                  <a:srgbClr val="000000"/>
                </a:solidFill>
                <a:latin typeface="Nunito"/>
              </a:rPr>
              <a:t>testimg</a:t>
            </a:r>
            <a:r>
              <a:rPr lang="en-US" sz="2800" dirty="0">
                <a:solidFill>
                  <a:srgbClr val="000000"/>
                </a:solidFill>
                <a:latin typeface="Nunito"/>
              </a:rPr>
              <a:t> folder is misclassified. This can happen maybe because the image can be seen as a model that is more similar to another class than the original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1830205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452123" y="5799810"/>
            <a:ext cx="15383753" cy="2637935"/>
            <a:chOff x="0" y="0"/>
            <a:chExt cx="4051688" cy="6947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054923" y="2369084"/>
            <a:ext cx="8178155" cy="1468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7"/>
              </a:lnSpc>
            </a:pPr>
            <a:r>
              <a:rPr lang="en-US" sz="8576">
                <a:solidFill>
                  <a:srgbClr val="000000"/>
                </a:solidFill>
                <a:latin typeface="Fredoka One"/>
              </a:rPr>
              <a:t>CHALLENGES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4923" y="6329164"/>
            <a:ext cx="8178155" cy="1468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7"/>
              </a:lnSpc>
            </a:pPr>
            <a:r>
              <a:rPr lang="en-US" sz="8576">
                <a:solidFill>
                  <a:srgbClr val="000000"/>
                </a:solidFill>
                <a:latin typeface="Fredoka One Bold"/>
              </a:rPr>
              <a:t>CONCLUSION</a:t>
            </a:r>
          </a:p>
        </p:txBody>
      </p:sp>
      <p:sp>
        <p:nvSpPr>
          <p:cNvPr id="14" name="Freeform 14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1075" y="2750185"/>
            <a:ext cx="15992669" cy="739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Nunito Bold"/>
              </a:rPr>
              <a:t>Looking for the right dataset for the project :</a:t>
            </a:r>
          </a:p>
          <a:p>
            <a:pPr marL="1878336" lvl="3" indent="-469584" algn="just">
              <a:lnSpc>
                <a:spcPts val="464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 Bold"/>
              </a:rPr>
              <a:t>Dataset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is crucial for the Image Classification process. This is because the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diversity of the dataset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obtained will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affect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the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accuracy of the model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itself and the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ability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to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classify images outside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of the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dataset provided</a:t>
            </a:r>
          </a:p>
          <a:p>
            <a:pPr marL="1878336" lvl="3" indent="-469584" algn="just">
              <a:lnSpc>
                <a:spcPts val="464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 Bold"/>
              </a:rPr>
              <a:t>Choosing an inaccurate dataset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from existing sources (e.g. roboflow) will in fact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affect the model training process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. I'm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having a validation loss case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that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doesn't go down.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I've been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trying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to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tweak the model structure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that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I designed myself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, up to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replacing the model with ResNet-18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. Besides that, I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tried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to find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 good optimizer, epoch and learning rate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for the modeling process, but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the accuracy obtained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was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difficult to reach 80%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and the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validation loss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did not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decrease either.</a:t>
            </a:r>
          </a:p>
          <a:p>
            <a:pPr marL="1878336" lvl="3" indent="-469584" algn="just">
              <a:lnSpc>
                <a:spcPts val="464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Finally, after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searching the dataset on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kaggle and 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processing the dataset on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roboflow, my problem was solved.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5533" y="3321685"/>
            <a:ext cx="14596934" cy="595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Nunito Bold"/>
              </a:rPr>
              <a:t>Deployment Process on Streamlit :</a:t>
            </a:r>
          </a:p>
          <a:p>
            <a:pPr marL="1878336" lvl="3" indent="-469584" algn="just">
              <a:lnSpc>
                <a:spcPts val="493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When the modeling problem has been completed, another problem arises, namely an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error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that occurs when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deploying the project to streamlit cloud.</a:t>
            </a:r>
          </a:p>
          <a:p>
            <a:pPr marL="1878336" lvl="3" indent="-469584" algn="just">
              <a:lnSpc>
                <a:spcPts val="493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The problem that arises is that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there are several modules that are not available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in Streamlit, so I have to find a way to be able to provide these modules to the Streamlit cloud.</a:t>
            </a:r>
          </a:p>
          <a:p>
            <a:pPr marL="1878336" lvl="3" indent="-469584" algn="just">
              <a:lnSpc>
                <a:spcPts val="4930"/>
              </a:lnSpc>
              <a:buFont typeface="Arial"/>
              <a:buChar char="￭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Also, there are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some things that are different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when we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run streamlit on local device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and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run streamlit on the cloud provided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, so we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need to adjust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our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existing code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according to where streamlit is run.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CONTENT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992225" y="3644655"/>
            <a:ext cx="6863285" cy="809583"/>
            <a:chOff x="0" y="0"/>
            <a:chExt cx="9151047" cy="10794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9151047" cy="1079443"/>
              <a:chOff x="0" y="0"/>
              <a:chExt cx="16440449" cy="193929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2104502" cy="1079443"/>
              <a:chOff x="0" y="0"/>
              <a:chExt cx="3780875" cy="19392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DDED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870788" y="277102"/>
              <a:ext cx="362927" cy="477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12"/>
                </a:lnSpc>
              </a:pPr>
              <a:r>
                <a:rPr lang="en-US" sz="2151">
                  <a:solidFill>
                    <a:srgbClr val="000000"/>
                  </a:solidFill>
                  <a:latin typeface="Nunito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630440" y="243724"/>
              <a:ext cx="5986645" cy="569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15"/>
                </a:lnSpc>
              </a:pPr>
              <a:r>
                <a:rPr lang="en-US" sz="2582">
                  <a:solidFill>
                    <a:srgbClr val="000000"/>
                  </a:solidFill>
                  <a:latin typeface="Nunito"/>
                </a:rPr>
                <a:t>About Image Classification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410526" y="3654180"/>
            <a:ext cx="6863285" cy="809583"/>
            <a:chOff x="0" y="0"/>
            <a:chExt cx="9151047" cy="10794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9151047" cy="1079443"/>
              <a:chOff x="0" y="0"/>
              <a:chExt cx="16440449" cy="19392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0" y="0"/>
              <a:ext cx="2104502" cy="1079443"/>
              <a:chOff x="0" y="0"/>
              <a:chExt cx="3780875" cy="193929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DDEDE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870788" y="277102"/>
              <a:ext cx="362927" cy="477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12"/>
                </a:lnSpc>
              </a:pPr>
              <a:r>
                <a:rPr lang="en-US" sz="2151">
                  <a:solidFill>
                    <a:srgbClr val="000000"/>
                  </a:solidFill>
                  <a:latin typeface="Nunito Bold"/>
                </a:rPr>
                <a:t>2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630440" y="264402"/>
              <a:ext cx="5986645" cy="561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15"/>
                </a:lnSpc>
              </a:pPr>
              <a:r>
                <a:rPr lang="en-US" sz="2582">
                  <a:solidFill>
                    <a:srgbClr val="000000"/>
                  </a:solidFill>
                  <a:latin typeface="Nunito"/>
                </a:rPr>
                <a:t>Workflow In Pytorch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992225" y="5598650"/>
            <a:ext cx="14281586" cy="809583"/>
            <a:chOff x="0" y="0"/>
            <a:chExt cx="19042114" cy="10794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9151047" cy="1079443"/>
              <a:chOff x="0" y="0"/>
              <a:chExt cx="16440449" cy="193929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0"/>
              <a:ext cx="2104502" cy="1079443"/>
              <a:chOff x="0" y="0"/>
              <a:chExt cx="3780875" cy="19392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DDEDE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870788" y="277102"/>
              <a:ext cx="362927" cy="477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12"/>
                </a:lnSpc>
              </a:pPr>
              <a:r>
                <a:rPr lang="en-US" sz="2151">
                  <a:solidFill>
                    <a:srgbClr val="000000"/>
                  </a:solidFill>
                  <a:latin typeface="Nunito Bold"/>
                </a:rPr>
                <a:t>3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630440" y="243724"/>
              <a:ext cx="5986645" cy="569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15"/>
                </a:lnSpc>
              </a:pPr>
              <a:r>
                <a:rPr lang="en-US" sz="2582">
                  <a:solidFill>
                    <a:srgbClr val="000000"/>
                  </a:solidFill>
                  <a:latin typeface="Nunito"/>
                </a:rPr>
                <a:t>Deploying in Streamlit</a:t>
              </a:r>
            </a:p>
          </p:txBody>
        </p:sp>
        <p:grpSp>
          <p:nvGrpSpPr>
            <p:cNvPr id="44" name="Group 44"/>
            <p:cNvGrpSpPr/>
            <p:nvPr/>
          </p:nvGrpSpPr>
          <p:grpSpPr>
            <a:xfrm>
              <a:off x="9891068" y="0"/>
              <a:ext cx="9151047" cy="1079443"/>
              <a:chOff x="0" y="0"/>
              <a:chExt cx="16440449" cy="193929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9891068" y="0"/>
              <a:ext cx="2104502" cy="1079443"/>
              <a:chOff x="0" y="0"/>
              <a:chExt cx="3780875" cy="19392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DDEDE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0" name="TextBox 50"/>
            <p:cNvSpPr txBox="1"/>
            <p:nvPr/>
          </p:nvSpPr>
          <p:spPr>
            <a:xfrm>
              <a:off x="10761855" y="277102"/>
              <a:ext cx="362927" cy="477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12"/>
                </a:lnSpc>
              </a:pPr>
              <a:r>
                <a:rPr lang="en-US" sz="2151">
                  <a:solidFill>
                    <a:srgbClr val="000000"/>
                  </a:solidFill>
                  <a:latin typeface="Nunito Bold"/>
                </a:rPr>
                <a:t>4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2521507" y="247896"/>
              <a:ext cx="5986645" cy="561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15"/>
                </a:lnSpc>
              </a:pPr>
              <a:r>
                <a:rPr lang="en-US" sz="2582">
                  <a:solidFill>
                    <a:srgbClr val="000000"/>
                  </a:solidFill>
                  <a:latin typeface="Nunito"/>
                </a:rPr>
                <a:t>Challenge &amp; Conclusion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028700" y="9270844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Hardianto Tandi Seno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2777754" y="9270844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Future ML Engineer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7948232"/>
            <a:chOff x="0" y="0"/>
            <a:chExt cx="4274726" cy="20933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093362"/>
            </a:xfrm>
            <a:custGeom>
              <a:avLst/>
              <a:gdLst/>
              <a:ahLst/>
              <a:cxnLst/>
              <a:rect l="l" t="t" r="r" b="b"/>
              <a:pathLst>
                <a:path w="4274726" h="2093362">
                  <a:moveTo>
                    <a:pt x="0" y="0"/>
                  </a:moveTo>
                  <a:lnTo>
                    <a:pt x="4274726" y="0"/>
                  </a:lnTo>
                  <a:lnTo>
                    <a:pt x="4274726" y="2093362"/>
                  </a:lnTo>
                  <a:lnTo>
                    <a:pt x="0" y="2093362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442467" y="795980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CONCLUSION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45533" y="2978832"/>
            <a:ext cx="14596934" cy="595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Nunito Bold"/>
              </a:rPr>
              <a:t>From the various stages that I have done, there are several conclusions that I can get :</a:t>
            </a:r>
          </a:p>
          <a:p>
            <a:pPr marL="626112" lvl="1" indent="-313056" algn="just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Image classification is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very dependent on the diversity and amount in the image dataset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, the less diversity &amp; number of datasets, it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will be difficult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to provide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accurate classification predictions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if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images are used outside of the dataset provided.</a:t>
            </a:r>
          </a:p>
          <a:p>
            <a:pPr marL="626112" lvl="1" indent="-313056" algn="just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The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model used 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will also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affect the accuracy and loss results.</a:t>
            </a:r>
          </a:p>
          <a:p>
            <a:pPr marL="626112" lvl="1" indent="-313056" algn="just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Nunito"/>
              </a:rPr>
              <a:t>Even though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 the accuracy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 during the model training process is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high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, it is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not certain that it can classify all the images given correctly </a:t>
            </a:r>
            <a:r>
              <a:rPr lang="en-US" sz="2900">
                <a:solidFill>
                  <a:srgbClr val="000000"/>
                </a:solidFill>
                <a:latin typeface="Nunito"/>
              </a:rPr>
              <a:t>even though the </a:t>
            </a:r>
            <a:r>
              <a:rPr lang="en-US" sz="2900">
                <a:solidFill>
                  <a:srgbClr val="000000"/>
                </a:solidFill>
                <a:latin typeface="Nunito Bold"/>
              </a:rPr>
              <a:t>chance of error is also small.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Nunito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-361262" y="419266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6"/>
                </a:lnTo>
                <a:lnTo>
                  <a:pt x="3395205" y="1049426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52769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Hardianto Tandi Seno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Future ML Engineer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716195" y="5525064"/>
            <a:ext cx="12855611" cy="662238"/>
            <a:chOff x="0" y="0"/>
            <a:chExt cx="17140814" cy="882983"/>
          </a:xfrm>
        </p:grpSpPr>
        <p:sp>
          <p:nvSpPr>
            <p:cNvPr id="14" name="Freeform 14"/>
            <p:cNvSpPr/>
            <p:nvPr/>
          </p:nvSpPr>
          <p:spPr>
            <a:xfrm>
              <a:off x="0" y="42653"/>
              <a:ext cx="797678" cy="797678"/>
            </a:xfrm>
            <a:custGeom>
              <a:avLst/>
              <a:gdLst/>
              <a:ahLst/>
              <a:cxnLst/>
              <a:rect l="l" t="t" r="r" b="b"/>
              <a:pathLst>
                <a:path w="797678" h="797678">
                  <a:moveTo>
                    <a:pt x="0" y="0"/>
                  </a:moveTo>
                  <a:lnTo>
                    <a:pt x="797678" y="0"/>
                  </a:lnTo>
                  <a:lnTo>
                    <a:pt x="797678" y="797678"/>
                  </a:lnTo>
                  <a:lnTo>
                    <a:pt x="0" y="797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7648434" y="0"/>
              <a:ext cx="882983" cy="882983"/>
            </a:xfrm>
            <a:custGeom>
              <a:avLst/>
              <a:gdLst/>
              <a:ahLst/>
              <a:cxnLst/>
              <a:rect l="l" t="t" r="r" b="b"/>
              <a:pathLst>
                <a:path w="882983" h="882983">
                  <a:moveTo>
                    <a:pt x="0" y="0"/>
                  </a:moveTo>
                  <a:lnTo>
                    <a:pt x="882983" y="0"/>
                  </a:lnTo>
                  <a:lnTo>
                    <a:pt x="882983" y="882983"/>
                  </a:lnTo>
                  <a:lnTo>
                    <a:pt x="0" y="8829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997240" y="-35685"/>
              <a:ext cx="5985715" cy="853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48"/>
                </a:lnSpc>
              </a:pPr>
              <a:r>
                <a:rPr lang="en-US" sz="3085">
                  <a:solidFill>
                    <a:srgbClr val="000000"/>
                  </a:solidFill>
                  <a:latin typeface="Nunito Bold"/>
                </a:rPr>
                <a:t>Hardianto Tandi Seno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748601" y="-48461"/>
              <a:ext cx="8392213" cy="853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48"/>
                </a:lnSpc>
              </a:pPr>
              <a:r>
                <a:rPr lang="en-US" sz="3085">
                  <a:solidFill>
                    <a:srgbClr val="000000"/>
                  </a:solidFill>
                  <a:latin typeface="Nunito Bold"/>
                </a:rPr>
                <a:t>hardiantotandiseno@gmail.com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133868"/>
            <a:chOff x="0" y="0"/>
            <a:chExt cx="4274726" cy="21422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42253"/>
            </a:xfrm>
            <a:custGeom>
              <a:avLst/>
              <a:gdLst/>
              <a:ahLst/>
              <a:cxnLst/>
              <a:rect l="l" t="t" r="r" b="b"/>
              <a:pathLst>
                <a:path w="4274726" h="2142253">
                  <a:moveTo>
                    <a:pt x="0" y="0"/>
                  </a:moveTo>
                  <a:lnTo>
                    <a:pt x="4274726" y="0"/>
                  </a:lnTo>
                  <a:lnTo>
                    <a:pt x="4274726" y="2142253"/>
                  </a:lnTo>
                  <a:lnTo>
                    <a:pt x="0" y="21422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3698" y="687305"/>
            <a:ext cx="14440604" cy="1730229"/>
            <a:chOff x="0" y="0"/>
            <a:chExt cx="3803287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03286" cy="455698"/>
            </a:xfrm>
            <a:custGeom>
              <a:avLst/>
              <a:gdLst/>
              <a:ahLst/>
              <a:cxnLst/>
              <a:rect l="l" t="t" r="r" b="b"/>
              <a:pathLst>
                <a:path w="3803286" h="455698">
                  <a:moveTo>
                    <a:pt x="0" y="0"/>
                  </a:moveTo>
                  <a:lnTo>
                    <a:pt x="3803286" y="0"/>
                  </a:lnTo>
                  <a:lnTo>
                    <a:pt x="3803286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5882827" y="2815759"/>
            <a:ext cx="6522345" cy="4037416"/>
            <a:chOff x="0" y="0"/>
            <a:chExt cx="6973570" cy="43167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b="-7462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id="14" name="Freeform 14"/>
          <p:cNvSpPr/>
          <p:nvPr/>
        </p:nvSpPr>
        <p:spPr>
          <a:xfrm flipH="1">
            <a:off x="16779016" y="8097538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003979" y="26267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081252" y="904875"/>
            <a:ext cx="14125495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ABOUT IMAGE CLASSIFICATION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8861" y="7234175"/>
            <a:ext cx="15230278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</a:rPr>
              <a:t>Image classification is a supervised learning problem, in which define a set of target classes (objects to identify in an image), and train a model to recognize them using labeled sample photos.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133868"/>
            <a:chOff x="0" y="0"/>
            <a:chExt cx="4274726" cy="21422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42253"/>
            </a:xfrm>
            <a:custGeom>
              <a:avLst/>
              <a:gdLst/>
              <a:ahLst/>
              <a:cxnLst/>
              <a:rect l="l" t="t" r="r" b="b"/>
              <a:pathLst>
                <a:path w="4274726" h="2142253">
                  <a:moveTo>
                    <a:pt x="0" y="0"/>
                  </a:moveTo>
                  <a:lnTo>
                    <a:pt x="4274726" y="0"/>
                  </a:lnTo>
                  <a:lnTo>
                    <a:pt x="4274726" y="2142253"/>
                  </a:lnTo>
                  <a:lnTo>
                    <a:pt x="0" y="21422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3698" y="687305"/>
            <a:ext cx="14440604" cy="1730229"/>
            <a:chOff x="0" y="0"/>
            <a:chExt cx="3803287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03286" cy="455698"/>
            </a:xfrm>
            <a:custGeom>
              <a:avLst/>
              <a:gdLst/>
              <a:ahLst/>
              <a:cxnLst/>
              <a:rect l="l" t="t" r="r" b="b"/>
              <a:pathLst>
                <a:path w="3803286" h="455698">
                  <a:moveTo>
                    <a:pt x="0" y="0"/>
                  </a:moveTo>
                  <a:lnTo>
                    <a:pt x="3803286" y="0"/>
                  </a:lnTo>
                  <a:lnTo>
                    <a:pt x="3803286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6779016" y="8097538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003979" y="26267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750021" y="2983212"/>
            <a:ext cx="8787959" cy="3736558"/>
          </a:xfrm>
          <a:custGeom>
            <a:avLst/>
            <a:gdLst/>
            <a:ahLst/>
            <a:cxnLst/>
            <a:rect l="l" t="t" r="r" b="b"/>
            <a:pathLst>
              <a:path w="8787959" h="3736558">
                <a:moveTo>
                  <a:pt x="0" y="0"/>
                </a:moveTo>
                <a:lnTo>
                  <a:pt x="8787958" y="0"/>
                </a:lnTo>
                <a:lnTo>
                  <a:pt x="8787958" y="3736558"/>
                </a:lnTo>
                <a:lnTo>
                  <a:pt x="0" y="37365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116" t="-42103" r="-1623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081252" y="904875"/>
            <a:ext cx="14125495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ABOUT IMAGE CLASSIFICATION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8861" y="7262750"/>
            <a:ext cx="15230278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</a:rPr>
              <a:t>Image classification is divided into two types, namely </a:t>
            </a:r>
            <a:r>
              <a:rPr lang="en-US" sz="3200">
                <a:solidFill>
                  <a:srgbClr val="000000"/>
                </a:solidFill>
                <a:latin typeface="Nunito Bold"/>
              </a:rPr>
              <a:t>Single-label Classification (only detects one object in the image, that using in this project)</a:t>
            </a:r>
            <a:r>
              <a:rPr lang="en-US" sz="3200">
                <a:solidFill>
                  <a:srgbClr val="000000"/>
                </a:solidFill>
                <a:latin typeface="Nunito"/>
              </a:rPr>
              <a:t> &amp; </a:t>
            </a:r>
            <a:r>
              <a:rPr lang="en-US" sz="3200">
                <a:solidFill>
                  <a:srgbClr val="000000"/>
                </a:solidFill>
                <a:latin typeface="Nunito Bold"/>
              </a:rPr>
              <a:t>Multi-label Classification (can detect more than one object in the image)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808060" y="1422299"/>
            <a:ext cx="9185309" cy="7442402"/>
            <a:chOff x="0" y="0"/>
            <a:chExt cx="2419176" cy="19601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19176" cy="1960139"/>
            </a:xfrm>
            <a:custGeom>
              <a:avLst/>
              <a:gdLst/>
              <a:ahLst/>
              <a:cxnLst/>
              <a:rect l="l" t="t" r="r" b="b"/>
              <a:pathLst>
                <a:path w="2419176" h="1960139">
                  <a:moveTo>
                    <a:pt x="0" y="0"/>
                  </a:moveTo>
                  <a:lnTo>
                    <a:pt x="2419176" y="0"/>
                  </a:lnTo>
                  <a:lnTo>
                    <a:pt x="2419176" y="1960139"/>
                  </a:lnTo>
                  <a:lnTo>
                    <a:pt x="0" y="1960139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13901" y="2171700"/>
            <a:ext cx="6466041" cy="229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WORKFLOW</a:t>
            </a:r>
          </a:p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IN PYTORCH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10654" y="1881123"/>
            <a:ext cx="8339096" cy="628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Prepare the Datasets</a:t>
            </a:r>
          </a:p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Prepare model to be used</a:t>
            </a:r>
          </a:p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Train &amp; Evaluation model</a:t>
            </a:r>
          </a:p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Plot the Accuracy, Train &amp; Validation Loss</a:t>
            </a:r>
          </a:p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Test result of training model</a:t>
            </a:r>
          </a:p>
          <a:p>
            <a:pPr marL="839383" lvl="1" indent="-419691">
              <a:lnSpc>
                <a:spcPts val="7192"/>
              </a:lnSpc>
              <a:buFont typeface="Arial"/>
              <a:buChar char="•"/>
            </a:pPr>
            <a:r>
              <a:rPr lang="en-US" sz="3887" dirty="0">
                <a:solidFill>
                  <a:srgbClr val="000000"/>
                </a:solidFill>
                <a:latin typeface="Nunito Bold"/>
              </a:rPr>
              <a:t>Save the model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6590398" y="923757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3BA659F-CB2F-D1C0-BFDE-5DF3DF7CC8D4}"/>
              </a:ext>
            </a:extLst>
          </p:cNvPr>
          <p:cNvSpPr txBox="1"/>
          <p:nvPr/>
        </p:nvSpPr>
        <p:spPr>
          <a:xfrm>
            <a:off x="948929" y="6032679"/>
            <a:ext cx="6169818" cy="2082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2800" dirty="0">
                <a:solidFill>
                  <a:srgbClr val="000000"/>
                </a:solidFill>
                <a:latin typeface="Nunito Bold"/>
                <a:hlinkClick r:id="rId8"/>
              </a:rPr>
              <a:t>https://github.com/hardiantots/EyeDiseaseClassification/blob/main/ClassificationEyeDisease.ipynb</a:t>
            </a:r>
            <a:endParaRPr lang="en-US" sz="2800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BD37720B-05A0-1D51-A2DC-9E4FEB34BFBA}"/>
              </a:ext>
            </a:extLst>
          </p:cNvPr>
          <p:cNvSpPr txBox="1"/>
          <p:nvPr/>
        </p:nvSpPr>
        <p:spPr>
          <a:xfrm>
            <a:off x="948929" y="5143500"/>
            <a:ext cx="6169818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For Complete Process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72977" y="2955983"/>
            <a:ext cx="4733797" cy="1828323"/>
          </a:xfrm>
          <a:custGeom>
            <a:avLst/>
            <a:gdLst/>
            <a:ahLst/>
            <a:cxnLst/>
            <a:rect l="l" t="t" r="r" b="b"/>
            <a:pathLst>
              <a:path w="4733797" h="1828323">
                <a:moveTo>
                  <a:pt x="0" y="0"/>
                </a:moveTo>
                <a:lnTo>
                  <a:pt x="4733797" y="0"/>
                </a:lnTo>
                <a:lnTo>
                  <a:pt x="4733797" y="1828323"/>
                </a:lnTo>
                <a:lnTo>
                  <a:pt x="0" y="18283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985238" y="2744413"/>
            <a:ext cx="2251472" cy="2251463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469840" y="690640"/>
            <a:ext cx="11348321" cy="117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Prepare the datasets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7660" y="5699125"/>
            <a:ext cx="69644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Fetch dataset from kaggle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</a:rPr>
              <a:t>https://www.kaggle.com/datasets/gunavenkatdoddi/eye-diseases-classification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41682" y="5575300"/>
            <a:ext cx="6938583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Labelling, processing, divide the Image Dataset into train, val, &amp; loss in Roboflow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</a:rPr>
              <a:t>https://universe.roboflow.com/eye-disease/eyedisease-1/model/1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16441" y="2448681"/>
            <a:ext cx="11455118" cy="3476965"/>
          </a:xfrm>
          <a:custGeom>
            <a:avLst/>
            <a:gdLst/>
            <a:ahLst/>
            <a:cxnLst/>
            <a:rect l="l" t="t" r="r" b="b"/>
            <a:pathLst>
              <a:path w="11455118" h="3476965">
                <a:moveTo>
                  <a:pt x="0" y="0"/>
                </a:moveTo>
                <a:lnTo>
                  <a:pt x="11455118" y="0"/>
                </a:lnTo>
                <a:lnTo>
                  <a:pt x="11455118" y="3476965"/>
                </a:lnTo>
                <a:lnTo>
                  <a:pt x="0" y="34769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69840" y="690640"/>
            <a:ext cx="11348321" cy="117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Prepare model to be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61785" y="4481194"/>
            <a:ext cx="6964430" cy="96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000000"/>
                </a:solidFill>
                <a:latin typeface="Nunito Bold"/>
              </a:rPr>
              <a:t>ResNet-18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7078" y="6459046"/>
            <a:ext cx="14533844" cy="288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9"/>
              </a:lnSpc>
              <a:spcBef>
                <a:spcPct val="0"/>
              </a:spcBef>
            </a:pPr>
            <a:r>
              <a:rPr lang="en-US" sz="3321">
                <a:solidFill>
                  <a:srgbClr val="000000"/>
                </a:solidFill>
                <a:latin typeface="Nunito Bold"/>
              </a:rPr>
              <a:t>ResNet-18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is a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Convolutional Neural Network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that is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trained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on more than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a million images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from the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ImageNet database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. There are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18 layers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present in its architecture. It is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very useful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and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efficient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in image classification.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Modifications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were made to the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output layer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which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was changed to 4</a:t>
            </a:r>
            <a:r>
              <a:rPr lang="en-US" sz="3321">
                <a:solidFill>
                  <a:srgbClr val="000000"/>
                </a:solidFill>
                <a:latin typeface="Nunito"/>
              </a:rPr>
              <a:t> because there were </a:t>
            </a:r>
            <a:r>
              <a:rPr lang="en-US" sz="3321">
                <a:solidFill>
                  <a:srgbClr val="000000"/>
                </a:solidFill>
                <a:latin typeface="Nunito Bold"/>
              </a:rPr>
              <a:t>only 4 classes in the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69840" y="690640"/>
            <a:ext cx="11348321" cy="117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Train &amp; Evaluation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77078" y="2520787"/>
            <a:ext cx="14533844" cy="133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49"/>
              </a:lnSpc>
              <a:spcBef>
                <a:spcPct val="0"/>
              </a:spcBef>
            </a:pPr>
            <a:r>
              <a:rPr lang="en-US" sz="3821">
                <a:solidFill>
                  <a:srgbClr val="000000"/>
                </a:solidFill>
                <a:latin typeface="Nunito"/>
              </a:rPr>
              <a:t>In the process of train &amp; evaluation model, there are several important things that need to be known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0478" y="4547801"/>
            <a:ext cx="14578308" cy="38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190" lvl="1" indent="-434095" algn="just">
              <a:lnSpc>
                <a:spcPts val="7841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Nunito Bold"/>
              </a:rPr>
              <a:t>Loss Function      :</a:t>
            </a:r>
            <a:r>
              <a:rPr lang="en-US" sz="4021">
                <a:solidFill>
                  <a:srgbClr val="000000"/>
                </a:solidFill>
                <a:latin typeface="Nunito"/>
              </a:rPr>
              <a:t> Cross Entropy Loss</a:t>
            </a:r>
          </a:p>
          <a:p>
            <a:pPr marL="868190" lvl="1" indent="-434095" algn="just">
              <a:lnSpc>
                <a:spcPts val="7841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Nunito Bold"/>
              </a:rPr>
              <a:t>Optimizer             : </a:t>
            </a:r>
            <a:r>
              <a:rPr lang="en-US" sz="4021">
                <a:solidFill>
                  <a:srgbClr val="000000"/>
                </a:solidFill>
                <a:latin typeface="Nunito"/>
              </a:rPr>
              <a:t>SGD (Stochastic Gradient Descent)</a:t>
            </a:r>
          </a:p>
          <a:p>
            <a:pPr marL="868190" lvl="1" indent="-434095" algn="just">
              <a:lnSpc>
                <a:spcPts val="7841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Nunito Bold"/>
              </a:rPr>
              <a:t>Epoch (Iteration) : </a:t>
            </a:r>
            <a:r>
              <a:rPr lang="en-US" sz="4021">
                <a:solidFill>
                  <a:srgbClr val="000000"/>
                </a:solidFill>
                <a:latin typeface="Nunito"/>
              </a:rPr>
              <a:t>60</a:t>
            </a:r>
          </a:p>
          <a:p>
            <a:pPr marL="868190" lvl="1" indent="-434095" algn="just">
              <a:lnSpc>
                <a:spcPts val="7841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Nunito Bold"/>
              </a:rPr>
              <a:t>Learning Rate      : </a:t>
            </a:r>
            <a:r>
              <a:rPr lang="en-US" sz="4021">
                <a:solidFill>
                  <a:srgbClr val="000000"/>
                </a:solidFill>
                <a:latin typeface="Nunito"/>
              </a:rPr>
              <a:t>0.0004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17523" y="5344316"/>
            <a:ext cx="7894152" cy="1236975"/>
          </a:xfrm>
          <a:custGeom>
            <a:avLst/>
            <a:gdLst/>
            <a:ahLst/>
            <a:cxnLst/>
            <a:rect l="l" t="t" r="r" b="b"/>
            <a:pathLst>
              <a:path w="7894152" h="1236975">
                <a:moveTo>
                  <a:pt x="0" y="0"/>
                </a:moveTo>
                <a:lnTo>
                  <a:pt x="7894152" y="0"/>
                </a:lnTo>
                <a:lnTo>
                  <a:pt x="7894152" y="1236975"/>
                </a:lnTo>
                <a:lnTo>
                  <a:pt x="0" y="12369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69840" y="643015"/>
            <a:ext cx="11348321" cy="237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7">
                <a:solidFill>
                  <a:srgbClr val="000000"/>
                </a:solidFill>
                <a:latin typeface="Nunito"/>
              </a:rPr>
              <a:t>Plot the Accuracy, Train &amp; Validation Loss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3412" y="4000038"/>
            <a:ext cx="8064111" cy="3858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9"/>
              </a:lnSpc>
            </a:pPr>
            <a:r>
              <a:rPr lang="en-US" sz="3606">
                <a:solidFill>
                  <a:srgbClr val="000000"/>
                </a:solidFill>
                <a:latin typeface="Nunito Bold"/>
              </a:rPr>
              <a:t>Final result from training the model :</a:t>
            </a:r>
          </a:p>
          <a:p>
            <a:pPr marL="778687" lvl="1" indent="-389344" algn="just">
              <a:lnSpc>
                <a:spcPts val="6600"/>
              </a:lnSpc>
              <a:buFont typeface="Arial"/>
              <a:buChar char="•"/>
            </a:pPr>
            <a:r>
              <a:rPr lang="en-US" sz="3606">
                <a:solidFill>
                  <a:srgbClr val="000000"/>
                </a:solidFill>
                <a:latin typeface="Nunito"/>
              </a:rPr>
              <a:t>Train Loss = 0.064</a:t>
            </a:r>
          </a:p>
          <a:p>
            <a:pPr marL="778687" lvl="1" indent="-389344" algn="just">
              <a:lnSpc>
                <a:spcPts val="6600"/>
              </a:lnSpc>
              <a:buFont typeface="Arial"/>
              <a:buChar char="•"/>
            </a:pPr>
            <a:r>
              <a:rPr lang="en-US" sz="3606">
                <a:solidFill>
                  <a:srgbClr val="000000"/>
                </a:solidFill>
                <a:latin typeface="Nunito"/>
              </a:rPr>
              <a:t>Train Accuracy = 98.562%</a:t>
            </a:r>
          </a:p>
          <a:p>
            <a:pPr marL="778687" lvl="1" indent="-389344" algn="just">
              <a:lnSpc>
                <a:spcPts val="6600"/>
              </a:lnSpc>
              <a:buFont typeface="Arial"/>
              <a:buChar char="•"/>
            </a:pPr>
            <a:r>
              <a:rPr lang="en-US" sz="3606">
                <a:solidFill>
                  <a:srgbClr val="000000"/>
                </a:solidFill>
                <a:latin typeface="Nunito"/>
              </a:rPr>
              <a:t>Validation Loss = 0.217</a:t>
            </a:r>
          </a:p>
          <a:p>
            <a:pPr marL="778687" lvl="1" indent="-389344" algn="just">
              <a:lnSpc>
                <a:spcPts val="6600"/>
              </a:lnSpc>
              <a:buFont typeface="Arial"/>
              <a:buChar char="•"/>
            </a:pPr>
            <a:r>
              <a:rPr lang="en-US" sz="3606">
                <a:solidFill>
                  <a:srgbClr val="000000"/>
                </a:solidFill>
                <a:latin typeface="Nunito"/>
              </a:rPr>
              <a:t>Validation Accuracy = 92.326%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994</Words>
  <Application>Microsoft Office PowerPoint</Application>
  <PresentationFormat>Custom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Fredoka One</vt:lpstr>
      <vt:lpstr>Nunito Bold</vt:lpstr>
      <vt:lpstr>Fredoka One Bold</vt:lpstr>
      <vt:lpstr>Arial</vt:lpstr>
      <vt:lpstr>Calibri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Hardianto Tandi Seno</dc:title>
  <cp:lastModifiedBy>Hardianto Tandi Seno</cp:lastModifiedBy>
  <cp:revision>5</cp:revision>
  <dcterms:created xsi:type="dcterms:W3CDTF">2006-08-16T00:00:00Z</dcterms:created>
  <dcterms:modified xsi:type="dcterms:W3CDTF">2023-06-07T11:12:38Z</dcterms:modified>
  <dc:identifier>DAFlCgY6Y7c</dc:identifier>
</cp:coreProperties>
</file>