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66" r:id="rId4"/>
    <p:sldId id="267" r:id="rId5"/>
    <p:sldId id="260" r:id="rId6"/>
    <p:sldId id="268" r:id="rId7"/>
    <p:sldId id="261" r:id="rId8"/>
    <p:sldId id="263" r:id="rId9"/>
    <p:sldId id="270"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D5CF855-79A7-4E12-89E2-4D045F66E172}" type="datetimeFigureOut">
              <a:rPr lang="en-IN" smtClean="0"/>
              <a:t>16-04-2024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F477111-51DE-4BB9-B626-269B3AEC62A7}" type="slidenum">
              <a:rPr lang="en-IN" smtClean="0"/>
              <a:t>‹#›</a:t>
            </a:fld>
            <a:endParaRPr lang="en-IN"/>
          </a:p>
        </p:txBody>
      </p:sp>
    </p:spTree>
    <p:extLst>
      <p:ext uri="{BB962C8B-B14F-4D97-AF65-F5344CB8AC3E}">
        <p14:creationId xmlns:p14="http://schemas.microsoft.com/office/powerpoint/2010/main" val="412791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AF4F2E-22BA-4B45-A69D-23061AD52AA3}" type="datetime1">
              <a:rPr lang="en-US" smtClean="0"/>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09A649-2184-463C-9D0D-4349226B0400}" type="datetime1">
              <a:rPr lang="en-US" smtClean="0"/>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87D0AFC-4C87-4DD9-B5E5-ADDE3AB618E9}" type="datetime1">
              <a:rPr lang="en-US" smtClean="0"/>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6A7393B-7DDE-4D18-AEB4-8526009F463C}" type="datetime1">
              <a:rPr lang="en-US" smtClean="0"/>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6661E62-5320-4C36-A5DD-6FE7A394834C}" type="datetime1">
              <a:rPr lang="en-US" smtClean="0"/>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9CE7616-E7B6-49E2-BF6D-61C8BD46045D}" type="datetime1">
              <a:rPr lang="en-US" smtClean="0"/>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5" name="TextBox 14">
            <a:extLst>
              <a:ext uri="{FF2B5EF4-FFF2-40B4-BE49-F238E27FC236}">
                <a16:creationId xmlns:a16="http://schemas.microsoft.com/office/drawing/2014/main" id="{9DF8DCDD-2BEA-BCB7-483D-3C0264E6B711}"/>
              </a:ext>
            </a:extLst>
          </p:cNvPr>
          <p:cNvSpPr txBox="1"/>
          <p:nvPr/>
        </p:nvSpPr>
        <p:spPr>
          <a:xfrm>
            <a:off x="797552" y="2743895"/>
            <a:ext cx="10526014" cy="1336263"/>
          </a:xfrm>
          <a:prstGeom prst="rect">
            <a:avLst/>
          </a:prstGeom>
          <a:noFill/>
        </p:spPr>
        <p:txBody>
          <a:bodyPr wrap="square">
            <a:spAutoFit/>
          </a:bodyPr>
          <a:lstStyle/>
          <a:p>
            <a:pPr marL="9144" algn="ctr">
              <a:spcBef>
                <a:spcPts val="100"/>
              </a:spcBef>
            </a:pPr>
            <a:r>
              <a:rPr lang="en-IN" sz="4000" b="1" spc="10" dirty="0">
                <a:latin typeface="Trebuchet MS" panose="020B0603020202020204" pitchFamily="34" charset="0"/>
                <a:cs typeface="Trebuchet MS" panose="020B0603020202020204" pitchFamily="34" charset="0"/>
              </a:rPr>
              <a:t>Heart Disease Prediction</a:t>
            </a:r>
          </a:p>
          <a:p>
            <a:pPr marL="9144" algn="ctr" rtl="0" eaLnBrk="1" latinLnBrk="0" hangingPunct="1">
              <a:spcBef>
                <a:spcPts val="100"/>
              </a:spcBef>
              <a:spcAft>
                <a:spcPts val="0"/>
              </a:spcAft>
            </a:pPr>
            <a:endParaRPr lang="en-IN" sz="4000" dirty="0">
              <a:effectLst/>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a:t>
            </a:r>
            <a:r>
              <a:rPr lang="en-IN" sz="2000" b="1" spc="10" dirty="0" err="1">
                <a:solidFill>
                  <a:schemeClr val="tx1">
                    <a:lumMod val="85000"/>
                    <a:lumOff val="15000"/>
                  </a:schemeClr>
                </a:solidFill>
                <a:latin typeface="Trebuchet MS" panose="020B0603020202020204" pitchFamily="34" charset="0"/>
                <a:cs typeface="Trebuchet MS" panose="020B0603020202020204" pitchFamily="34" charset="0"/>
              </a:rPr>
              <a:t>Iniyan.M</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au2115211040854,</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Year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
        <p:nvSpPr>
          <p:cNvPr id="5" name="Slide Number Placeholder 4">
            <a:extLst>
              <a:ext uri="{FF2B5EF4-FFF2-40B4-BE49-F238E27FC236}">
                <a16:creationId xmlns:a16="http://schemas.microsoft.com/office/drawing/2014/main" id="{A9019C26-8665-668D-541E-18CB17CB43C7}"/>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a:t>
            </a:fld>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
        <p:nvSpPr>
          <p:cNvPr id="2" name="Slide Number Placeholder 1">
            <a:extLst>
              <a:ext uri="{FF2B5EF4-FFF2-40B4-BE49-F238E27FC236}">
                <a16:creationId xmlns:a16="http://schemas.microsoft.com/office/drawing/2014/main" id="{94568739-8F52-7544-462C-280C8DC12181}"/>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10</a:t>
            </a:fld>
            <a:endParaRPr lang="en-IN" spc="10" dirty="0"/>
          </a:p>
        </p:txBody>
      </p:sp>
      <p:sp>
        <p:nvSpPr>
          <p:cNvPr id="9" name="TextBox 8">
            <a:extLst>
              <a:ext uri="{FF2B5EF4-FFF2-40B4-BE49-F238E27FC236}">
                <a16:creationId xmlns:a16="http://schemas.microsoft.com/office/drawing/2014/main" id="{83E6DA89-83CA-9686-0B00-716F2E74EF08}"/>
              </a:ext>
            </a:extLst>
          </p:cNvPr>
          <p:cNvSpPr txBox="1"/>
          <p:nvPr/>
        </p:nvSpPr>
        <p:spPr>
          <a:xfrm>
            <a:off x="1447800" y="2274838"/>
            <a:ext cx="6099142" cy="2308324"/>
          </a:xfrm>
          <a:prstGeom prst="rect">
            <a:avLst/>
          </a:prstGeom>
          <a:noFill/>
        </p:spPr>
        <p:txBody>
          <a:bodyPr wrap="square">
            <a:spAutoFit/>
          </a:bodyPr>
          <a:lstStyle/>
          <a:p>
            <a:r>
              <a:rPr lang="en-IN" dirty="0"/>
              <a:t>In summary, the Heart Disease Prediction system utilizes machine learning and Flask to offer a user-friendly interface for diagnosing heart disease based on clinical parameters. It aims for high accuracy and reliability, aiding healthcare professionals in early diagnosis and treatment planning. This system empowers individuals to manage their cardiovascular health proactively, potentially reducing the burden of heart disease in the population.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11" name="TextBox 10">
            <a:extLst>
              <a:ext uri="{FF2B5EF4-FFF2-40B4-BE49-F238E27FC236}">
                <a16:creationId xmlns:a16="http://schemas.microsoft.com/office/drawing/2014/main" id="{39ACDD66-E5C8-E62E-26F9-64A4557CB287}"/>
              </a:ext>
            </a:extLst>
          </p:cNvPr>
          <p:cNvSpPr txBox="1"/>
          <p:nvPr/>
        </p:nvSpPr>
        <p:spPr>
          <a:xfrm>
            <a:off x="755332" y="2551837"/>
            <a:ext cx="6099142" cy="1754326"/>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err="1"/>
              <a:t>Tensorflow</a:t>
            </a:r>
            <a:r>
              <a:rPr lang="en-IN" dirty="0"/>
              <a:t>: </a:t>
            </a:r>
            <a:r>
              <a:rPr lang="en-IN" dirty="0">
                <a:hlinkClick r:id="rId2"/>
              </a:rPr>
              <a:t>https://www.tensorflow.org/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a:buClr>
                <a:srgbClr val="92D050"/>
              </a:buClr>
            </a:pPr>
            <a:endParaRPr lang="en-IN" dirty="0"/>
          </a:p>
          <a:p>
            <a:pPr marL="285750" indent="-285750">
              <a:buClr>
                <a:srgbClr val="92D050"/>
              </a:buClr>
              <a:buFont typeface="Arial" panose="020B0604020202020204" pitchFamily="34" charset="0"/>
              <a:buChar char="•"/>
            </a:pPr>
            <a:endParaRPr lang="en-IN" dirty="0"/>
          </a:p>
          <a:p>
            <a:pPr marL="285750" indent="-285750">
              <a:buClr>
                <a:srgbClr val="92D050"/>
              </a:buClr>
              <a:buFont typeface="Arial" panose="020B0604020202020204" pitchFamily="34" charset="0"/>
              <a:buChar char="•"/>
            </a:pPr>
            <a:endParaRPr lang="en-IN" b="1" dirty="0"/>
          </a:p>
        </p:txBody>
      </p:sp>
      <p:sp>
        <p:nvSpPr>
          <p:cNvPr id="2" name="Slide Number Placeholder 1">
            <a:extLst>
              <a:ext uri="{FF2B5EF4-FFF2-40B4-BE49-F238E27FC236}">
                <a16:creationId xmlns:a16="http://schemas.microsoft.com/office/drawing/2014/main" id="{891A4ADD-B222-FDF5-A496-CBC1BFA4F5A8}"/>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11</a:t>
            </a:fld>
            <a:endParaRPr lang="en-IN"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
        <p:nvSpPr>
          <p:cNvPr id="14" name="Slide Number Placeholder 13">
            <a:extLst>
              <a:ext uri="{FF2B5EF4-FFF2-40B4-BE49-F238E27FC236}">
                <a16:creationId xmlns:a16="http://schemas.microsoft.com/office/drawing/2014/main" id="{7FCBECBB-8A0C-F29F-B9AC-2999C75F7468}"/>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2</a:t>
            </a:fld>
            <a:endParaRPr lang="en-IN"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1857375"/>
            <a:ext cx="7316771" cy="4031873"/>
          </a:xfrm>
          <a:prstGeom prst="rect">
            <a:avLst/>
          </a:prstGeom>
          <a:noFill/>
        </p:spPr>
        <p:txBody>
          <a:bodyPr wrap="square">
            <a:spAutoFit/>
          </a:bodyPr>
          <a:lstStyle/>
          <a:p>
            <a:pPr algn="just"/>
            <a:endParaRPr lang="en-IN" sz="1600" dirty="0"/>
          </a:p>
          <a:p>
            <a:pPr algn="just"/>
            <a:endParaRPr lang="en-IN" sz="1600" dirty="0"/>
          </a:p>
          <a:p>
            <a:pPr algn="just"/>
            <a:r>
              <a:rPr lang="en-IN" sz="1600" dirty="0"/>
              <a:t>Develop a Heart Disease Prediction system using machine learning techniques implemented in Python and deployed using Flask framework. The goal is to create a predictive model capable of accurately diagnosing the presence of heart disease based on various clinical parameters. The system should take inputs such as age, sex, chest pain type, resting blood pressure, cholesterol levels, fasting blood sugar, resting electrocardiographic results, maximum heart rate achieved, exercise induced angina, ST depression induced by exercise relative to rest, slope of the peak exercise ST segment, number of major vessels </a:t>
            </a:r>
            <a:r>
              <a:rPr lang="en-IN" sz="1600" dirty="0" err="1"/>
              <a:t>colored</a:t>
            </a:r>
            <a:r>
              <a:rPr lang="en-IN" sz="1600" dirty="0"/>
              <a:t> by fluoroscopy, and thallium stress test result. The model should then classify the likelihood of heart disease presence. The deployed web application should provide a user-friendly interface where users can input their data and receive an immediate prediction regarding their heart disease status. The system should aim for high accuracy, sensitivity, and specificity to ensure reliable predictions and assist healthcare professionals in early diagnosis and treatment of heart disease.</a:t>
            </a:r>
            <a:endParaRPr lang="en-IN" sz="1600" dirty="0">
              <a:latin typeface="Trebuchet MS" panose="020B0603020202020204" pitchFamily="34" charset="0"/>
            </a:endParaRPr>
          </a:p>
        </p:txBody>
      </p:sp>
      <p:sp>
        <p:nvSpPr>
          <p:cNvPr id="2" name="Slide Number Placeholder 1">
            <a:extLst>
              <a:ext uri="{FF2B5EF4-FFF2-40B4-BE49-F238E27FC236}">
                <a16:creationId xmlns:a16="http://schemas.microsoft.com/office/drawing/2014/main" id="{34F84038-FF1D-7E54-62CE-16FDD901AE23}"/>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3</a:t>
            </a:fld>
            <a:endParaRPr lang="en-IN" spc="10" dirty="0"/>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47927" y="1371600"/>
            <a:ext cx="7316771" cy="5401479"/>
          </a:xfrm>
          <a:prstGeom prst="rect">
            <a:avLst/>
          </a:prstGeom>
          <a:noFill/>
        </p:spPr>
        <p:txBody>
          <a:bodyPr wrap="square">
            <a:spAutoFit/>
          </a:bodyPr>
          <a:lstStyle/>
          <a:p>
            <a:pPr algn="just"/>
            <a:endParaRPr lang="en-IN" sz="1500" dirty="0">
              <a:latin typeface="Trebuchet MS" panose="020B0603020202020204" pitchFamily="34" charset="0"/>
            </a:endParaRPr>
          </a:p>
          <a:p>
            <a:pPr algn="just"/>
            <a:endParaRPr lang="en-IN" sz="1500" dirty="0">
              <a:latin typeface="Trebuchet MS" panose="020B0603020202020204" pitchFamily="34" charset="0"/>
            </a:endParaRPr>
          </a:p>
          <a:p>
            <a:pPr algn="just"/>
            <a:r>
              <a:rPr lang="en-IN" sz="1500" dirty="0">
                <a:latin typeface="Trebuchet MS" panose="020B0603020202020204" pitchFamily="34" charset="0"/>
              </a:rPr>
              <a:t>The proposed solution involves building a Heart Disease Prediction system using machine learning algorithms in Python, leveraging libraries such as </a:t>
            </a:r>
            <a:r>
              <a:rPr lang="en-IN" sz="1500" dirty="0" err="1">
                <a:latin typeface="Trebuchet MS" panose="020B0603020202020204" pitchFamily="34" charset="0"/>
              </a:rPr>
              <a:t>Scikit</a:t>
            </a:r>
            <a:r>
              <a:rPr lang="en-IN" sz="1500" dirty="0">
                <a:latin typeface="Trebuchet MS" panose="020B0603020202020204" pitchFamily="34" charset="0"/>
              </a:rPr>
              <a:t>-learn, Pandas, and </a:t>
            </a:r>
            <a:r>
              <a:rPr lang="en-IN" sz="1500" dirty="0" err="1">
                <a:latin typeface="Trebuchet MS" panose="020B0603020202020204" pitchFamily="34" charset="0"/>
              </a:rPr>
              <a:t>NumPy</a:t>
            </a:r>
            <a:r>
              <a:rPr lang="en-IN" sz="1500" dirty="0">
                <a:latin typeface="Trebuchet MS" panose="020B0603020202020204" pitchFamily="34" charset="0"/>
              </a:rPr>
              <a:t> for data </a:t>
            </a:r>
            <a:r>
              <a:rPr lang="en-IN" sz="1500" dirty="0" err="1">
                <a:latin typeface="Trebuchet MS" panose="020B0603020202020204" pitchFamily="34" charset="0"/>
              </a:rPr>
              <a:t>preprocessing</a:t>
            </a:r>
            <a:r>
              <a:rPr lang="en-IN" sz="1500" dirty="0">
                <a:latin typeface="Trebuchet MS" panose="020B0603020202020204" pitchFamily="34" charset="0"/>
              </a:rPr>
              <a:t>, model training, and evaluation. The dataset, containing clinical parameters of individuals, will be utilized to train various classification algorithms like logistic regression, decision trees, random forests, and support vector machines to identify patterns indicative of heart disease presence. </a:t>
            </a:r>
            <a:r>
              <a:rPr lang="en-IN" sz="1500" dirty="0" err="1">
                <a:latin typeface="Trebuchet MS" panose="020B0603020202020204" pitchFamily="34" charset="0"/>
              </a:rPr>
              <a:t>Hyperparameter</a:t>
            </a:r>
            <a:r>
              <a:rPr lang="en-IN" sz="1500" dirty="0">
                <a:latin typeface="Trebuchet MS" panose="020B0603020202020204" pitchFamily="34" charset="0"/>
              </a:rPr>
              <a:t> tuning and cross-validation techniques will be employed to optimize model performance and prevent </a:t>
            </a:r>
            <a:r>
              <a:rPr lang="en-IN" sz="1500" dirty="0" err="1">
                <a:latin typeface="Trebuchet MS" panose="020B0603020202020204" pitchFamily="34" charset="0"/>
              </a:rPr>
              <a:t>overfitting</a:t>
            </a:r>
            <a:r>
              <a:rPr lang="en-IN" sz="1500" dirty="0">
                <a:latin typeface="Trebuchet MS" panose="020B0603020202020204" pitchFamily="34" charset="0"/>
              </a:rPr>
              <a:t>. Once the best-performing model is selected, a Flask web application will be developed to deploy the model. The application will provide a user-friendly interface where users can input their data, which will then be processed by the deployed model to predict the likelihood of heart disease presence. The system will prioritize accuracy, sensitivity, and specificity to ensure reliable predictions and assist healthcare professionals in timely diagnosis and intervention for individuals at risk of heart disease. Additionally, the system will be designed for scalability and maintainability to accommodate future updates and enhancements.</a:t>
            </a:r>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a:p>
            <a:pPr algn="just"/>
            <a:endParaRPr lang="en-US" sz="1500" dirty="0">
              <a:latin typeface="Trebuchet MS" panose="020B0603020202020204" pitchFamily="34" charset="0"/>
            </a:endParaRPr>
          </a:p>
        </p:txBody>
      </p:sp>
      <p:sp>
        <p:nvSpPr>
          <p:cNvPr id="8" name="Slide Number Placeholder 7">
            <a:extLst>
              <a:ext uri="{FF2B5EF4-FFF2-40B4-BE49-F238E27FC236}">
                <a16:creationId xmlns:a16="http://schemas.microsoft.com/office/drawing/2014/main" id="{11744B0E-54ED-8356-1FFF-1A1DCA78A3ED}"/>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4</a:t>
            </a:fld>
            <a:endParaRPr lang="en-IN" spc="10" dirty="0"/>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2105728"/>
            <a:ext cx="7561181" cy="297004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p:txBody>
      </p:sp>
      <p:sp>
        <p:nvSpPr>
          <p:cNvPr id="2" name="Slide Number Placeholder 1">
            <a:extLst>
              <a:ext uri="{FF2B5EF4-FFF2-40B4-BE49-F238E27FC236}">
                <a16:creationId xmlns:a16="http://schemas.microsoft.com/office/drawing/2014/main" id="{AF936A69-ED8D-FFAA-3F20-E7B11B5F04B1}"/>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1423405"/>
            <a:ext cx="7561181" cy="453970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(GAN)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endParaRPr lang="en-IN" sz="1700" dirty="0">
              <a:latin typeface="Trebuchet MS" panose="020B0603020202020204" pitchFamily="34" charset="0"/>
            </a:endParaRPr>
          </a:p>
          <a:p>
            <a:r>
              <a:rPr lang="en-IN" sz="1700" b="1" dirty="0">
                <a:latin typeface="Trebuchet MS" panose="020B0603020202020204" pitchFamily="34" charset="0"/>
              </a:rPr>
              <a:t>NumPy</a:t>
            </a:r>
            <a:r>
              <a:rPr lang="en-IN" sz="1700" dirty="0">
                <a:latin typeface="Trebuchet MS" panose="020B0603020202020204" pitchFamily="34" charset="0"/>
              </a:rPr>
              <a:t>: NumPy is a fundamental package for scientific computing in Python, essential for handling multidimensional arrays and mathematical operations. It is used extensively for data preprocessing, manipulation, and numerical computations within the GAN model.</a:t>
            </a:r>
          </a:p>
          <a:p>
            <a:endParaRPr lang="en-IN" sz="1700" dirty="0">
              <a:latin typeface="Trebuchet MS" panose="020B0603020202020204" pitchFamily="34" charset="0"/>
            </a:endParaRPr>
          </a:p>
          <a:p>
            <a:r>
              <a:rPr lang="en-IN" sz="1700" b="1" dirty="0" err="1">
                <a:latin typeface="Trebuchet MS" panose="020B0603020202020204" pitchFamily="34" charset="0"/>
              </a:rPr>
              <a:t>TorchVision</a:t>
            </a:r>
            <a:r>
              <a:rPr lang="en-IN" sz="1700" dirty="0">
                <a:latin typeface="Trebuchet MS" panose="020B0603020202020204" pitchFamily="34" charset="0"/>
              </a:rPr>
              <a:t>: </a:t>
            </a:r>
            <a:r>
              <a:rPr lang="en-IN" sz="1700" dirty="0" err="1">
                <a:latin typeface="Trebuchet MS" panose="020B0603020202020204" pitchFamily="34" charset="0"/>
              </a:rPr>
              <a:t>TorchVision</a:t>
            </a:r>
            <a:r>
              <a:rPr lang="en-IN" sz="1700" dirty="0">
                <a:latin typeface="Trebuchet MS" panose="020B0603020202020204" pitchFamily="34" charset="0"/>
              </a:rPr>
              <a:t>, a </a:t>
            </a:r>
            <a:r>
              <a:rPr lang="en-IN" sz="1700" dirty="0" err="1">
                <a:latin typeface="Trebuchet MS" panose="020B0603020202020204" pitchFamily="34" charset="0"/>
              </a:rPr>
              <a:t>PyTorch</a:t>
            </a:r>
            <a:r>
              <a:rPr lang="en-IN" sz="1700" dirty="0">
                <a:latin typeface="Trebuchet MS" panose="020B0603020202020204" pitchFamily="34" charset="0"/>
              </a:rPr>
              <a:t> library, provides datasets, transforms, and utilities for computer vision tasks. It is used for loading and preprocessing handwritten digit image datasets, facilitating seamless integration with the GAN model for training and evaluation.</a:t>
            </a:r>
          </a:p>
        </p:txBody>
      </p:sp>
      <p:sp>
        <p:nvSpPr>
          <p:cNvPr id="2" name="Slide Number Placeholder 1">
            <a:extLst>
              <a:ext uri="{FF2B5EF4-FFF2-40B4-BE49-F238E27FC236}">
                <a16:creationId xmlns:a16="http://schemas.microsoft.com/office/drawing/2014/main" id="{B8EAC46F-07FB-5BE9-78CF-7EFB538DBBDB}"/>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6</a:t>
            </a:fld>
            <a:endParaRPr lang="en-IN" spc="10" dirty="0"/>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457200"/>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37254" y="6230449"/>
            <a:ext cx="2181225" cy="485775"/>
          </a:xfrm>
          <a:prstGeom prst="rect">
            <a:avLst/>
          </a:prstGeom>
        </p:spPr>
      </p:pic>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1754326"/>
          </a:xfrm>
          <a:prstGeom prst="rect">
            <a:avLst/>
          </a:prstGeom>
          <a:noFill/>
        </p:spPr>
        <p:txBody>
          <a:bodyPr wrap="square">
            <a:spAutoFit/>
          </a:bodyPr>
          <a:lstStyle/>
          <a:p>
            <a:r>
              <a:rPr lang="en-IN" b="1" dirty="0"/>
              <a:t>1. Data Collection and </a:t>
            </a:r>
            <a:r>
              <a:rPr lang="en-IN" b="1" dirty="0" err="1"/>
              <a:t>Preprocessing</a:t>
            </a:r>
            <a:r>
              <a:rPr lang="en-IN" b="1" dirty="0"/>
              <a:t>:</a:t>
            </a:r>
            <a:endParaRPr lang="en-IN" dirty="0"/>
          </a:p>
          <a:p>
            <a:r>
              <a:rPr lang="en-IN" dirty="0"/>
              <a:t>Gather a dataset containing clinical parameters such as age, sex, chest pain type, blood pressure, cholesterol levels, etc., along with the corresponding heart disease labels.</a:t>
            </a:r>
          </a:p>
          <a:p>
            <a:r>
              <a:rPr lang="en-IN" dirty="0" err="1"/>
              <a:t>Preprocess</a:t>
            </a:r>
            <a:r>
              <a:rPr lang="en-IN" dirty="0"/>
              <a:t> the data by handling missing values, encoding categorical variables, and scaling numerical features.</a:t>
            </a:r>
          </a:p>
        </p:txBody>
      </p:sp>
      <p:sp>
        <p:nvSpPr>
          <p:cNvPr id="12" name="TextBox 11">
            <a:extLst>
              <a:ext uri="{FF2B5EF4-FFF2-40B4-BE49-F238E27FC236}">
                <a16:creationId xmlns:a16="http://schemas.microsoft.com/office/drawing/2014/main" id="{048B6682-AE27-0D6A-56CA-BD0B8D80A3BA}"/>
              </a:ext>
            </a:extLst>
          </p:cNvPr>
          <p:cNvSpPr txBox="1"/>
          <p:nvPr/>
        </p:nvSpPr>
        <p:spPr>
          <a:xfrm>
            <a:off x="723899" y="3124200"/>
            <a:ext cx="7770829" cy="1477328"/>
          </a:xfrm>
          <a:prstGeom prst="rect">
            <a:avLst/>
          </a:prstGeom>
          <a:noFill/>
        </p:spPr>
        <p:txBody>
          <a:bodyPr wrap="square">
            <a:spAutoFit/>
          </a:bodyPr>
          <a:lstStyle/>
          <a:p>
            <a:r>
              <a:rPr lang="en-IN" b="1" dirty="0"/>
              <a:t>2. Exploratory Data Analysis (EDA):</a:t>
            </a:r>
            <a:endParaRPr lang="en-IN" dirty="0"/>
          </a:p>
          <a:p>
            <a:r>
              <a:rPr lang="en-IN" dirty="0"/>
              <a:t>Conduct exploratory data analysis to understand the distribution of features, identify correlations, and gain insights into the dataset.</a:t>
            </a:r>
          </a:p>
          <a:p>
            <a:r>
              <a:rPr lang="en-IN" dirty="0"/>
              <a:t>Visualize the data using plots such as histograms, box plots, and correlation matrices to explore relationships between variables.</a:t>
            </a:r>
          </a:p>
        </p:txBody>
      </p:sp>
      <p:sp>
        <p:nvSpPr>
          <p:cNvPr id="7" name="Slide Number Placeholder 6">
            <a:extLst>
              <a:ext uri="{FF2B5EF4-FFF2-40B4-BE49-F238E27FC236}">
                <a16:creationId xmlns:a16="http://schemas.microsoft.com/office/drawing/2014/main" id="{F9D63DA4-A6AF-1F76-32A8-9E0A88792FDB}"/>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7</a:t>
            </a:fld>
            <a:endParaRPr lang="en-IN" spc="10" dirty="0"/>
          </a:p>
        </p:txBody>
      </p:sp>
      <p:sp>
        <p:nvSpPr>
          <p:cNvPr id="8" name="Rectangle 7"/>
          <p:cNvSpPr/>
          <p:nvPr/>
        </p:nvSpPr>
        <p:spPr>
          <a:xfrm>
            <a:off x="761005" y="4685253"/>
            <a:ext cx="6096000" cy="1477328"/>
          </a:xfrm>
          <a:prstGeom prst="rect">
            <a:avLst/>
          </a:prstGeom>
        </p:spPr>
        <p:txBody>
          <a:bodyPr>
            <a:spAutoFit/>
          </a:bodyPr>
          <a:lstStyle/>
          <a:p>
            <a:r>
              <a:rPr lang="en-IN" b="1" dirty="0"/>
              <a:t>3. Feature Selection:</a:t>
            </a:r>
            <a:endParaRPr lang="en-IN" dirty="0"/>
          </a:p>
          <a:p>
            <a:r>
              <a:rPr lang="en-IN" dirty="0"/>
              <a:t>Perform feature selection techniques such as correlation analysis, feature importance ranking, or dimensionality reduction methods to identify the most relevant features for predicting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sp>
        <p:nvSpPr>
          <p:cNvPr id="9" name="Slide Number Placeholder 8">
            <a:extLst>
              <a:ext uri="{FF2B5EF4-FFF2-40B4-BE49-F238E27FC236}">
                <a16:creationId xmlns:a16="http://schemas.microsoft.com/office/drawing/2014/main" id="{A303FF46-184E-3DAC-FEF1-FF1FA60A3CE0}"/>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8</a:t>
            </a:fld>
            <a:endParaRPr lang="en-IN" spc="10" dirty="0"/>
          </a:p>
        </p:txBody>
      </p:sp>
      <p:pic>
        <p:nvPicPr>
          <p:cNvPr id="1026" name="Picture 2" descr="C:\Users\2021PITCS193\Downloads\Heart-Disease-Prediction-main\Screenshots\screensho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0778" y="1371600"/>
            <a:ext cx="7092244" cy="3989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2</a:t>
            </a:r>
            <a:endParaRPr lang="en-IN" sz="2400" dirty="0">
              <a:latin typeface="Trebuchet MS" panose="020B0603020202020204" pitchFamily="34" charset="0"/>
            </a:endParaRPr>
          </a:p>
        </p:txBody>
      </p:sp>
      <p:sp>
        <p:nvSpPr>
          <p:cNvPr id="10" name="Slide Number Placeholder 9">
            <a:extLst>
              <a:ext uri="{FF2B5EF4-FFF2-40B4-BE49-F238E27FC236}">
                <a16:creationId xmlns:a16="http://schemas.microsoft.com/office/drawing/2014/main" id="{262A34CB-85A2-D83F-7E3D-EAFA60F4B872}"/>
              </a:ext>
            </a:extLst>
          </p:cNvPr>
          <p:cNvSpPr>
            <a:spLocks noGrp="1"/>
          </p:cNvSpPr>
          <p:nvPr>
            <p:ph type="sldNum" sz="quarter" idx="7"/>
          </p:nvPr>
        </p:nvSpPr>
        <p:spPr/>
        <p:txBody>
          <a:bodyPr/>
          <a:lstStyle/>
          <a:p>
            <a:pPr marL="38100">
              <a:lnSpc>
                <a:spcPct val="100000"/>
              </a:lnSpc>
              <a:spcBef>
                <a:spcPts val="55"/>
              </a:spcBef>
            </a:pPr>
            <a:fld id="{81D60167-4931-47E6-BA6A-407CBD079E47}" type="slidenum">
              <a:rPr lang="en-IN" spc="10" smtClean="0"/>
              <a:t>9</a:t>
            </a:fld>
            <a:endParaRPr lang="en-IN" spc="10" dirty="0"/>
          </a:p>
        </p:txBody>
      </p:sp>
      <p:pic>
        <p:nvPicPr>
          <p:cNvPr id="2050" name="Picture 2" descr="C:\Users\2021PITCS193\Downloads\Heart-Disease-Prediction-main\Screenshots\screenshot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066800"/>
            <a:ext cx="7645400" cy="430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63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894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Space Grotesk</vt:lpstr>
      <vt:lpstr>Trebuchet MS</vt:lpstr>
      <vt:lpstr>Office Theme</vt:lpstr>
      <vt:lpstr>PowerPoint Presentation</vt:lpstr>
      <vt:lpstr>OUTLINE</vt:lpstr>
      <vt:lpstr>PROBLEM STATEMENT</vt:lpstr>
      <vt:lpstr>PROPOSED SOLUTION</vt:lpstr>
      <vt:lpstr>SYSTEM APPROACH</vt:lpstr>
      <vt:lpstr>SYSTEM APPROACH – CONT.</vt:lpstr>
      <vt:lpstr>ALGORITHM</vt:lpstr>
      <vt:lpstr>RESULT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Magesh</dc:creator>
  <cp:lastModifiedBy>Magesh Kannan</cp:lastModifiedBy>
  <cp:revision>8</cp:revision>
  <dcterms:created xsi:type="dcterms:W3CDTF">2024-03-31T04:10:31Z</dcterms:created>
  <dcterms:modified xsi:type="dcterms:W3CDTF">2024-04-16T16:25:47Z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