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59" r:id="rId5"/>
    <p:sldId id="280" r:id="rId6"/>
    <p:sldId id="261" r:id="rId7"/>
    <p:sldId id="274" r:id="rId8"/>
    <p:sldId id="262" r:id="rId9"/>
    <p:sldId id="263" r:id="rId10"/>
    <p:sldId id="264" r:id="rId11"/>
    <p:sldId id="265" r:id="rId12"/>
    <p:sldId id="275" r:id="rId13"/>
    <p:sldId id="266" r:id="rId14"/>
    <p:sldId id="276" r:id="rId15"/>
    <p:sldId id="277" r:id="rId16"/>
    <p:sldId id="278" r:id="rId17"/>
    <p:sldId id="279" r:id="rId18"/>
    <p:sldId id="268" r:id="rId19"/>
    <p:sldId id="269" r:id="rId20"/>
    <p:sldId id="270" r:id="rId21"/>
    <p:sldId id="271" r:id="rId22"/>
    <p:sldId id="272" r:id="rId23"/>
    <p:sldId id="273" r:id="rId24"/>
  </p:sldIdLst>
  <p:sldSz cx="9144000" cy="5143500" type="screen16x9"/>
  <p:notesSz cx="6858000" cy="9144000"/>
  <p:embeddedFontLst>
    <p:embeddedFont>
      <p:font typeface="Average" panose="020B0604020202020204" charset="0"/>
      <p:regular r:id="rId26"/>
    </p:embeddedFont>
    <p:embeddedFont>
      <p:font typeface="Bree Serif" panose="020B0604020202020204" charset="0"/>
      <p:regular r:id="rId27"/>
    </p:embeddedFont>
    <p:embeddedFont>
      <p:font typeface="Oswald" panose="020B0604020202020204" charset="0"/>
      <p:regular r:id="rId28"/>
      <p:bold r:id="rId29"/>
    </p:embeddedFont>
    <p:embeddedFont>
      <p:font typeface="Roboto Mono"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hrN0VZjpMeXmHQaTxH0fmdJEZU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019" autoAdjust="0"/>
  </p:normalViewPr>
  <p:slideViewPr>
    <p:cSldViewPr snapToGrid="0">
      <p:cViewPr varScale="1">
        <p:scale>
          <a:sx n="79" d="100"/>
          <a:sy n="79" d="100"/>
        </p:scale>
        <p:origin x="114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L="914400" marR="0" lvl="1"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1828800" marR="0" lvl="3"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6pPr>
            <a:lvl7pPr marL="3200400" marR="0" lvl="6"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7pPr>
            <a:lvl8pPr marL="3657600" marR="0" lvl="7"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8pPr>
            <a:lvl9pPr marL="4114800" marR="0" lvl="8" indent="-298450" algn="l" rtl="0">
              <a:lnSpc>
                <a:spcPct val="100000"/>
              </a:lnSpc>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3ddf6157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83ddf61570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 We cannot state Illinois exploration in </a:t>
            </a:r>
            <a:r>
              <a:rPr lang="en-US" dirty="0" err="1"/>
              <a:t>eda</a:t>
            </a:r>
            <a:r>
              <a:rPr lang="en-US" dirty="0"/>
              <a:t>, we can call it in data preparation after we have declared that we will be focusing on </a:t>
            </a:r>
            <a:r>
              <a:rPr lang="en-US" dirty="0" err="1"/>
              <a:t>illinois</a:t>
            </a:r>
            <a:endParaRPr dirty="0"/>
          </a:p>
        </p:txBody>
      </p:sp>
    </p:spTree>
    <p:extLst>
      <p:ext uri="{BB962C8B-B14F-4D97-AF65-F5344CB8AC3E}">
        <p14:creationId xmlns:p14="http://schemas.microsoft.com/office/powerpoint/2010/main" val="2844477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83f00c33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83f00c33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 We cannot state Illinois exploration in </a:t>
            </a:r>
            <a:r>
              <a:rPr lang="en-US" dirty="0" err="1"/>
              <a:t>eda</a:t>
            </a:r>
            <a:r>
              <a:rPr lang="en-US" dirty="0"/>
              <a:t>, we can call it in data preparation after we have declared that we will be focusing on </a:t>
            </a:r>
            <a:r>
              <a:rPr lang="en-US" dirty="0" err="1"/>
              <a:t>illinois</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bg1"/>
                </a:solidFill>
                <a:latin typeface="Arial"/>
              </a:rPr>
              <a:t>We aim to build a personalized prototype of restaurant recommendation system, which not only considers the interaction between customers and restaurants, but also contains metadata representing </a:t>
            </a:r>
            <a:r>
              <a:rPr lang="en-US" dirty="0"/>
              <a:t>customers' personal taste and </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sz="1100" dirty="0">
                <a:solidFill>
                  <a:schemeClr val="bg1"/>
                </a:solidFill>
              </a:rPr>
              <a:t>We didn’t use Content based filtering because it  doesn’t consider interactions between users and items which can open up new options for users other than it’s past choices.</a:t>
            </a:r>
          </a:p>
          <a:p>
            <a:pPr marL="0" lvl="0" indent="0" algn="l" rtl="0">
              <a:spcBef>
                <a:spcPts val="0"/>
              </a:spcBef>
              <a:spcAft>
                <a:spcPts val="0"/>
              </a:spcAft>
              <a:buNone/>
            </a:pPr>
            <a:endParaRPr dirty="0"/>
          </a:p>
        </p:txBody>
      </p:sp>
      <p:sp>
        <p:nvSpPr>
          <p:cNvPr id="85" name="Google Shape;8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3f00c33e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3f00c33e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3f00c33e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3f00c33e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9790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83f00c33e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83f00c33e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3f00c33e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3f00c33e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83f00c33e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83f00c33e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83f00c33e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83f00c33e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3f00c33ef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83f00c33e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3f00c33e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3f00c33e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3f00c33e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83f00c33e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83d7f3170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g83d7f3170d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3d7f3170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g83d7f3170d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3d7f31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83d7f3170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3d7f31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83d7f3170d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83ddf6157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83ddf61570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3ddf6157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83ddf61570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dirty="0"/>
              <a:t>Mention that </a:t>
            </a:r>
            <a:r>
              <a:rPr lang="en-US" sz="1100" b="1" i="0" u="none" strike="noStrike" cap="none" dirty="0">
                <a:solidFill>
                  <a:schemeClr val="dk1"/>
                </a:solidFill>
                <a:effectLst/>
                <a:latin typeface="Arial"/>
                <a:ea typeface="Arial"/>
                <a:cs typeface="Arial"/>
                <a:sym typeface="Arial"/>
              </a:rPr>
              <a:t>### There are 1301 categories. We shall check top 10 categories.</a:t>
            </a:r>
            <a:br>
              <a:rPr lang="en-US" dirty="0"/>
            </a:b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grpSp>
        <p:nvGrpSpPr>
          <p:cNvPr id="12" name="Google Shape;12;p5"/>
          <p:cNvGrpSpPr/>
          <p:nvPr/>
        </p:nvGrpSpPr>
        <p:grpSpPr>
          <a:xfrm>
            <a:off x="4350279" y="2855377"/>
            <a:ext cx="443589" cy="105632"/>
            <a:chOff x="4137525" y="2915950"/>
            <a:chExt cx="869100" cy="207000"/>
          </a:xfrm>
        </p:grpSpPr>
        <p:sp>
          <p:nvSpPr>
            <p:cNvPr id="13" name="Google Shape;13;p5"/>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5"/>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5"/>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5"/>
          <p:cNvSpPr txBox="1">
            <a:spLocks noGrp="1"/>
          </p:cNvSpPr>
          <p:nvPr>
            <p:ph type="ctrTitle"/>
          </p:nvPr>
        </p:nvSpPr>
        <p:spPr>
          <a:xfrm>
            <a:off x="671258" y="990800"/>
            <a:ext cx="7801500" cy="1730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7" name="Google Shape;17;p5"/>
          <p:cNvSpPr txBox="1">
            <a:spLocks noGrp="1"/>
          </p:cNvSpPr>
          <p:nvPr>
            <p:ph type="subTitle" idx="1"/>
          </p:nvPr>
        </p:nvSpPr>
        <p:spPr>
          <a:xfrm>
            <a:off x="671250" y="3174876"/>
            <a:ext cx="78015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8" name="Google Shape;18;p5"/>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6"/>
          <p:cNvSpPr txBox="1">
            <a:spLocks noGrp="1"/>
          </p:cNvSpPr>
          <p:nvPr>
            <p:ph type="title"/>
          </p:nvPr>
        </p:nvSpPr>
        <p:spPr>
          <a:xfrm>
            <a:off x="82475" y="98238"/>
            <a:ext cx="15849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atin typeface="Bree Serif"/>
                <a:ea typeface="Bree Serif"/>
                <a:cs typeface="Bree Serif"/>
                <a:sym typeface="Bree Serif"/>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1" name="Google Shape;21;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2" name="Google Shape;22;p6"/>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3"/>
        <p:cNvGrpSpPr/>
        <p:nvPr/>
      </p:nvGrpSpPr>
      <p:grpSpPr>
        <a:xfrm>
          <a:off x="0" y="0"/>
          <a:ext cx="0" cy="0"/>
          <a:chOff x="0" y="0"/>
          <a:chExt cx="0" cy="0"/>
        </a:xfrm>
      </p:grpSpPr>
      <p:sp>
        <p:nvSpPr>
          <p:cNvPr id="24" name="Google Shape;24;p10"/>
          <p:cNvSpPr txBox="1">
            <a:spLocks noGrp="1"/>
          </p:cNvSpPr>
          <p:nvPr>
            <p:ph type="title"/>
          </p:nvPr>
        </p:nvSpPr>
        <p:spPr>
          <a:xfrm>
            <a:off x="490250" y="526350"/>
            <a:ext cx="62271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25" name="Google Shape;25;p10"/>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1pPr>
            <a:lvl2pPr marL="0" marR="0" lvl="1"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2pPr>
            <a:lvl3pPr marL="0" marR="0" lvl="2"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3pPr>
            <a:lvl4pPr marL="0" marR="0" lvl="3"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4pPr>
            <a:lvl5pPr marL="0" marR="0" lvl="4"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5pPr>
            <a:lvl6pPr marL="0" marR="0" lvl="5"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6pPr>
            <a:lvl7pPr marL="0" marR="0" lvl="6"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7pPr>
            <a:lvl8pPr marL="0" marR="0" lvl="7"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8pPr>
            <a:lvl9pPr marL="0" marR="0" lvl="8"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8" name="Google Shape;28;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9" name="Google Shape;29;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3" name="Google Shape;33;p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6" name="Google Shape;36;p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p9"/>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
        <p:cNvGrpSpPr/>
        <p:nvPr/>
      </p:nvGrpSpPr>
      <p:grpSpPr>
        <a:xfrm>
          <a:off x="0" y="0"/>
          <a:ext cx="0" cy="0"/>
          <a:chOff x="0" y="0"/>
          <a:chExt cx="0" cy="0"/>
        </a:xfrm>
      </p:grpSpPr>
      <p:sp>
        <p:nvSpPr>
          <p:cNvPr id="39" name="Google Shape;39;p11"/>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0" name="Google Shape;40;p1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11"/>
          <p:cNvSpPr txBox="1">
            <a:spLocks noGrp="1"/>
          </p:cNvSpPr>
          <p:nvPr>
            <p:ph type="title"/>
          </p:nvPr>
        </p:nvSpPr>
        <p:spPr>
          <a:xfrm>
            <a:off x="265500" y="1081400"/>
            <a:ext cx="4045200" cy="1710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p11"/>
          <p:cNvSpPr txBox="1">
            <a:spLocks noGrp="1"/>
          </p:cNvSpPr>
          <p:nvPr>
            <p:ph type="subTitle" idx="1"/>
          </p:nvPr>
        </p:nvSpPr>
        <p:spPr>
          <a:xfrm>
            <a:off x="265500" y="28452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3" name="Google Shape;43;p11"/>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44" name="Google Shape;44;p1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1pPr>
            <a:lvl2pPr marL="0" marR="0" lvl="1"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2pPr>
            <a:lvl3pPr marL="0" marR="0" lvl="2"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3pPr>
            <a:lvl4pPr marL="0" marR="0" lvl="3"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4pPr>
            <a:lvl5pPr marL="0" marR="0" lvl="4"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5pPr>
            <a:lvl6pPr marL="0" marR="0" lvl="5"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6pPr>
            <a:lvl7pPr marL="0" marR="0" lvl="6"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7pPr>
            <a:lvl8pPr marL="0" marR="0" lvl="7"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8pPr>
            <a:lvl9pPr marL="0" marR="0" lvl="8" indent="0" algn="l">
              <a:lnSpc>
                <a:spcPct val="100000"/>
              </a:lnSpc>
              <a:spcBef>
                <a:spcPts val="0"/>
              </a:spcBef>
              <a:spcAft>
                <a:spcPts val="0"/>
              </a:spcAft>
              <a:buClr>
                <a:schemeClr val="lt1"/>
              </a:buClr>
              <a:buSzPts val="1400"/>
              <a:buFont typeface="Arial"/>
              <a:buNone/>
              <a:defRPr sz="1000" b="0" i="0" u="none" strike="noStrike" cap="none">
                <a:solidFill>
                  <a:schemeClr val="lt1"/>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5"/>
        <p:cNvGrpSpPr/>
        <p:nvPr/>
      </p:nvGrpSpPr>
      <p:grpSpPr>
        <a:xfrm>
          <a:off x="0" y="0"/>
          <a:ext cx="0" cy="0"/>
          <a:chOff x="0" y="0"/>
          <a:chExt cx="0" cy="0"/>
        </a:xfrm>
      </p:grpSpPr>
      <p:sp>
        <p:nvSpPr>
          <p:cNvPr id="46" name="Google Shape;46;p1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7" name="Google Shape;47;p12"/>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8"/>
        <p:cNvGrpSpPr/>
        <p:nvPr/>
      </p:nvGrpSpPr>
      <p:grpSpPr>
        <a:xfrm>
          <a:off x="0" y="0"/>
          <a:ext cx="0" cy="0"/>
          <a:chOff x="0" y="0"/>
          <a:chExt cx="0" cy="0"/>
        </a:xfrm>
      </p:grpSpPr>
      <p:sp>
        <p:nvSpPr>
          <p:cNvPr id="49" name="Google Shape;49;p13"/>
          <p:cNvSpPr txBox="1">
            <a:spLocks noGrp="1"/>
          </p:cNvSpPr>
          <p:nvPr>
            <p:ph type="title"/>
          </p:nvPr>
        </p:nvSpPr>
        <p:spPr>
          <a:xfrm>
            <a:off x="311700" y="1255275"/>
            <a:ext cx="8520600" cy="1890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50" name="Google Shape;50;p13"/>
          <p:cNvSpPr txBox="1">
            <a:spLocks noGrp="1"/>
          </p:cNvSpPr>
          <p:nvPr>
            <p:ph type="body" idx="1"/>
          </p:nvPr>
        </p:nvSpPr>
        <p:spPr>
          <a:xfrm>
            <a:off x="311700" y="32284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1" name="Google Shape;51;p1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1pPr>
            <a:lvl2pPr marL="0" marR="0" lvl="1"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2pPr>
            <a:lvl3pPr marL="0" marR="0" lvl="2"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3pPr>
            <a:lvl4pPr marL="0" marR="0" lvl="3"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4pPr>
            <a:lvl5pPr marL="0" marR="0" lvl="4"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5pPr>
            <a:lvl6pPr marL="0" marR="0" lvl="5"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6pPr>
            <a:lvl7pPr marL="0" marR="0" lvl="6"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7pPr>
            <a:lvl8pPr marL="0" marR="0" lvl="7"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8pPr>
            <a:lvl9pPr marL="0" marR="0" lvl="8" indent="0" algn="l">
              <a:lnSpc>
                <a:spcPct val="100000"/>
              </a:lnSpc>
              <a:spcBef>
                <a:spcPts val="0"/>
              </a:spcBef>
              <a:spcAft>
                <a:spcPts val="0"/>
              </a:spcAft>
              <a:buClr>
                <a:srgbClr val="000000"/>
              </a:buClr>
              <a:buSzPts val="1400"/>
              <a:buFont typeface="Arial"/>
              <a:buNone/>
              <a:defRPr sz="1000" b="0" i="0" u="none" strike="noStrike" cap="none">
                <a:solidFill>
                  <a:schemeClr val="accent3"/>
                </a:solidFill>
                <a:latin typeface="Average"/>
                <a:ea typeface="Average"/>
                <a:cs typeface="Average"/>
                <a:sym typeface="Averag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rgbClr val="FFFFFF"/>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endParaRPr/>
          </a:p>
        </p:txBody>
      </p:sp>
      <p:sp>
        <p:nvSpPr>
          <p:cNvPr id="7" name="Google Shape;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1600"/>
              </a:spcBef>
              <a:spcAft>
                <a:spcPts val="160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endParaRPr/>
          </a:p>
        </p:txBody>
      </p:sp>
      <p:sp>
        <p:nvSpPr>
          <p:cNvPr id="8" name="Google Shape;8;p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1pPr>
            <a:lvl2pPr marL="0" marR="0" lvl="1"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2pPr>
            <a:lvl3pPr marL="0" marR="0" lvl="2"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3pPr>
            <a:lvl4pPr marL="0" marR="0" lvl="3"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4pPr>
            <a:lvl5pPr marL="0" marR="0" lvl="4"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5pPr>
            <a:lvl6pPr marL="0" marR="0" lvl="5"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6pPr>
            <a:lvl7pPr marL="0" marR="0" lvl="6"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7pPr>
            <a:lvl8pPr marL="0" marR="0" lvl="7"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8pPr>
            <a:lvl9pPr marL="0" marR="0" lvl="8" indent="0" algn="r" rtl="0">
              <a:lnSpc>
                <a:spcPct val="100000"/>
              </a:lnSpc>
              <a:spcBef>
                <a:spcPts val="0"/>
              </a:spcBef>
              <a:spcAft>
                <a:spcPts val="0"/>
              </a:spcAft>
              <a:buClr>
                <a:schemeClr val="accent3"/>
              </a:buClr>
              <a:buSzPts val="1000"/>
              <a:buFont typeface="Average"/>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US"/>
              <a:t>‹#›</a:t>
            </a:fld>
            <a:endParaRPr/>
          </a:p>
        </p:txBody>
      </p:sp>
      <p:cxnSp>
        <p:nvCxnSpPr>
          <p:cNvPr id="9" name="Google Shape;9;p4"/>
          <p:cNvCxnSpPr/>
          <p:nvPr/>
        </p:nvCxnSpPr>
        <p:spPr>
          <a:xfrm rot="10800000" flipH="1">
            <a:off x="12450" y="669150"/>
            <a:ext cx="9140400" cy="1800"/>
          </a:xfrm>
          <a:prstGeom prst="straightConnector1">
            <a:avLst/>
          </a:prstGeom>
          <a:noFill/>
          <a:ln w="38100" cap="flat" cmpd="sng">
            <a:solidFill>
              <a:srgbClr val="C60000"/>
            </a:solidFill>
            <a:prstDash val="dash"/>
            <a:round/>
            <a:headEnd type="none" w="sm" len="sm"/>
            <a:tailEnd type="none" w="sm" len="sm"/>
          </a:ln>
        </p:spPr>
      </p:cxnSp>
      <p:pic>
        <p:nvPicPr>
          <p:cNvPr id="10" name="Google Shape;10;p4"/>
          <p:cNvPicPr preferRelativeResize="0"/>
          <p:nvPr/>
        </p:nvPicPr>
        <p:blipFill rotWithShape="1">
          <a:blip r:embed="rId12">
            <a:alphaModFix/>
          </a:blip>
          <a:srcRect/>
          <a:stretch/>
        </p:blipFill>
        <p:spPr>
          <a:xfrm>
            <a:off x="7805225" y="-1526"/>
            <a:ext cx="1278225" cy="6220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pic>
        <p:nvPicPr>
          <p:cNvPr id="58" name="Google Shape;58;p1"/>
          <p:cNvPicPr preferRelativeResize="0"/>
          <p:nvPr/>
        </p:nvPicPr>
        <p:blipFill rotWithShape="1">
          <a:blip r:embed="rId3">
            <a:alphaModFix/>
          </a:blip>
          <a:srcRect/>
          <a:stretch/>
        </p:blipFill>
        <p:spPr>
          <a:xfrm>
            <a:off x="-34" y="0"/>
            <a:ext cx="9144033" cy="3240500"/>
          </a:xfrm>
          <a:prstGeom prst="rect">
            <a:avLst/>
          </a:prstGeom>
          <a:noFill/>
          <a:ln>
            <a:noFill/>
          </a:ln>
        </p:spPr>
      </p:pic>
      <p:sp>
        <p:nvSpPr>
          <p:cNvPr id="59" name="Google Shape;59;p1"/>
          <p:cNvSpPr txBox="1">
            <a:spLocks noGrp="1"/>
          </p:cNvSpPr>
          <p:nvPr>
            <p:ph type="ctrTitle"/>
          </p:nvPr>
        </p:nvSpPr>
        <p:spPr>
          <a:xfrm>
            <a:off x="257175" y="3393281"/>
            <a:ext cx="8801100" cy="1267625"/>
          </a:xfrm>
          <a:prstGeom prst="rect">
            <a:avLst/>
          </a:prstGeom>
          <a:noFill/>
          <a:ln>
            <a:noFill/>
          </a:ln>
          <a:effectLst>
            <a:outerShdw blurRad="57150" dist="19050" dir="5400000" algn="bl" rotWithShape="0">
              <a:srgbClr val="000000">
                <a:alpha val="56470"/>
              </a:srgbClr>
            </a:outerShdw>
          </a:effectLst>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US" sz="4000" b="1">
                <a:solidFill>
                  <a:srgbClr val="000000"/>
                </a:solidFill>
                <a:latin typeface="Roboto Mono"/>
                <a:ea typeface="Roboto Mono"/>
                <a:cs typeface="Roboto Mono"/>
                <a:sym typeface="Roboto Mono"/>
              </a:rPr>
              <a:t>Restaurant Recommendation Using Yelp Reviews</a:t>
            </a:r>
            <a:endParaRPr sz="4000" b="1">
              <a:solidFill>
                <a:srgbClr val="000000"/>
              </a:solidFill>
              <a:latin typeface="Roboto Mono"/>
              <a:ea typeface="Roboto Mono"/>
              <a:cs typeface="Roboto Mono"/>
              <a:sym typeface="Roboto Mono"/>
            </a:endParaRPr>
          </a:p>
        </p:txBody>
      </p:sp>
      <p:sp>
        <p:nvSpPr>
          <p:cNvPr id="60" name="Google Shape;60;p1"/>
          <p:cNvSpPr txBox="1">
            <a:spLocks noGrp="1"/>
          </p:cNvSpPr>
          <p:nvPr>
            <p:ph type="subTitle" idx="1"/>
          </p:nvPr>
        </p:nvSpPr>
        <p:spPr>
          <a:xfrm>
            <a:off x="562850" y="4525175"/>
            <a:ext cx="7801500" cy="49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r>
              <a:rPr lang="en-US" sz="1800">
                <a:solidFill>
                  <a:schemeClr val="lt1"/>
                </a:solidFill>
              </a:rPr>
              <a:t>Kausar Perveen | Sohan Puthran| Shouvik Sharma| Rahul Nair | Cheng Jiang</a:t>
            </a:r>
            <a:endParaRPr sz="18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83ddf61570_0_15"/>
          <p:cNvSpPr txBox="1">
            <a:spLocks noGrp="1"/>
          </p:cNvSpPr>
          <p:nvPr>
            <p:ph type="title"/>
          </p:nvPr>
        </p:nvSpPr>
        <p:spPr>
          <a:xfrm>
            <a:off x="0" y="0"/>
            <a:ext cx="4572000" cy="705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Data Cleaning </a:t>
            </a:r>
            <a:endParaRPr>
              <a:solidFill>
                <a:srgbClr val="000000"/>
              </a:solidFill>
            </a:endParaRPr>
          </a:p>
        </p:txBody>
      </p:sp>
      <p:sp>
        <p:nvSpPr>
          <p:cNvPr id="120" name="Google Shape;120;g83ddf61570_0_15"/>
          <p:cNvSpPr txBox="1">
            <a:spLocks noGrp="1"/>
          </p:cNvSpPr>
          <p:nvPr>
            <p:ph type="body" idx="1"/>
          </p:nvPr>
        </p:nvSpPr>
        <p:spPr>
          <a:xfrm>
            <a:off x="82475" y="705222"/>
            <a:ext cx="8520600" cy="4259684"/>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800"/>
              <a:buNone/>
            </a:pPr>
            <a:endParaRPr dirty="0">
              <a:solidFill>
                <a:schemeClr val="lt1"/>
              </a:solidFill>
            </a:endParaRPr>
          </a:p>
          <a:p>
            <a:pPr marL="285750" lvl="0" indent="-171450" algn="l" rtl="0">
              <a:lnSpc>
                <a:spcPct val="150000"/>
              </a:lnSpc>
              <a:spcBef>
                <a:spcPts val="0"/>
              </a:spcBef>
              <a:spcAft>
                <a:spcPts val="0"/>
              </a:spcAft>
              <a:buSzPts val="1800"/>
              <a:buFont typeface="Noto Sans Symbols"/>
              <a:buNone/>
            </a:pPr>
            <a:endParaRPr dirty="0">
              <a:solidFill>
                <a:schemeClr val="lt1"/>
              </a:solidFill>
            </a:endParaRPr>
          </a:p>
        </p:txBody>
      </p:sp>
      <p:pic>
        <p:nvPicPr>
          <p:cNvPr id="121" name="Google Shape;121;g83ddf61570_0_15"/>
          <p:cNvPicPr preferRelativeResize="0"/>
          <p:nvPr/>
        </p:nvPicPr>
        <p:blipFill rotWithShape="1">
          <a:blip r:embed="rId3">
            <a:alphaModFix/>
          </a:blip>
          <a:srcRect l="4576" r="5633" b="6"/>
          <a:stretch/>
        </p:blipFill>
        <p:spPr>
          <a:xfrm>
            <a:off x="5803406" y="1274160"/>
            <a:ext cx="1214438" cy="219058"/>
          </a:xfrm>
          <a:prstGeom prst="rect">
            <a:avLst/>
          </a:prstGeom>
          <a:noFill/>
          <a:ln w="9525" cap="flat" cmpd="sng">
            <a:solidFill>
              <a:schemeClr val="lt1"/>
            </a:solidFill>
            <a:prstDash val="solid"/>
            <a:round/>
            <a:headEnd type="none" w="sm" len="sm"/>
            <a:tailEnd type="none" w="sm" len="sm"/>
          </a:ln>
        </p:spPr>
      </p:pic>
      <p:pic>
        <p:nvPicPr>
          <p:cNvPr id="122" name="Google Shape;122;g83ddf61570_0_15"/>
          <p:cNvPicPr preferRelativeResize="0"/>
          <p:nvPr/>
        </p:nvPicPr>
        <p:blipFill rotWithShape="1">
          <a:blip r:embed="rId4">
            <a:alphaModFix/>
          </a:blip>
          <a:srcRect/>
          <a:stretch/>
        </p:blipFill>
        <p:spPr>
          <a:xfrm>
            <a:off x="7788289" y="1274160"/>
            <a:ext cx="1066800" cy="219075"/>
          </a:xfrm>
          <a:prstGeom prst="rect">
            <a:avLst/>
          </a:prstGeom>
          <a:noFill/>
          <a:ln w="9525" cap="flat" cmpd="sng">
            <a:solidFill>
              <a:schemeClr val="lt1"/>
            </a:solidFill>
            <a:prstDash val="solid"/>
            <a:round/>
            <a:headEnd type="none" w="sm" len="sm"/>
            <a:tailEnd type="none" w="sm" len="sm"/>
          </a:ln>
        </p:spPr>
      </p:pic>
      <p:cxnSp>
        <p:nvCxnSpPr>
          <p:cNvPr id="123" name="Google Shape;123;g83ddf61570_0_15"/>
          <p:cNvCxnSpPr/>
          <p:nvPr/>
        </p:nvCxnSpPr>
        <p:spPr>
          <a:xfrm>
            <a:off x="7243763" y="1387212"/>
            <a:ext cx="307181" cy="0"/>
          </a:xfrm>
          <a:prstGeom prst="straightConnector1">
            <a:avLst/>
          </a:prstGeom>
          <a:noFill/>
          <a:ln w="9525" cap="flat" cmpd="sng">
            <a:solidFill>
              <a:srgbClr val="5E5E5E"/>
            </a:solidFill>
            <a:prstDash val="solid"/>
            <a:round/>
            <a:headEnd type="triangle" w="med" len="med"/>
            <a:tailEnd type="triangle" w="med" len="med"/>
          </a:ln>
        </p:spPr>
      </p:cxnSp>
      <p:sp>
        <p:nvSpPr>
          <p:cNvPr id="124" name="Google Shape;124;g83ddf61570_0_15"/>
          <p:cNvSpPr txBox="1"/>
          <p:nvPr/>
        </p:nvSpPr>
        <p:spPr>
          <a:xfrm>
            <a:off x="288911" y="847653"/>
            <a:ext cx="1793100" cy="369300"/>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Business</a:t>
            </a:r>
            <a:endParaRPr/>
          </a:p>
        </p:txBody>
      </p:sp>
      <p:sp>
        <p:nvSpPr>
          <p:cNvPr id="125" name="Google Shape;125;g83ddf61570_0_15"/>
          <p:cNvSpPr txBox="1"/>
          <p:nvPr/>
        </p:nvSpPr>
        <p:spPr>
          <a:xfrm>
            <a:off x="288911" y="2562130"/>
            <a:ext cx="1793100" cy="369300"/>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a:t>User</a:t>
            </a:r>
            <a:endParaRPr/>
          </a:p>
        </p:txBody>
      </p:sp>
      <p:sp>
        <p:nvSpPr>
          <p:cNvPr id="126" name="Google Shape;126;g83ddf61570_0_15"/>
          <p:cNvSpPr txBox="1"/>
          <p:nvPr/>
        </p:nvSpPr>
        <p:spPr>
          <a:xfrm>
            <a:off x="165894" y="2941047"/>
            <a:ext cx="5062800" cy="985500"/>
          </a:xfrm>
          <a:prstGeom prst="rect">
            <a:avLst/>
          </a:prstGeom>
          <a:noFill/>
          <a:ln>
            <a:noFill/>
          </a:ln>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Clr>
                <a:schemeClr val="accent3"/>
              </a:buClr>
              <a:buSzPts val="1800"/>
              <a:buFont typeface="Noto Sans Symbols"/>
              <a:buChar char="▪"/>
            </a:pPr>
            <a:endParaRPr sz="1800" dirty="0">
              <a:solidFill>
                <a:schemeClr val="lt1"/>
              </a:solidFill>
              <a:latin typeface="Average"/>
              <a:ea typeface="Average"/>
              <a:cs typeface="Average"/>
              <a:sym typeface="Average"/>
            </a:endParaRPr>
          </a:p>
        </p:txBody>
      </p:sp>
      <p:pic>
        <p:nvPicPr>
          <p:cNvPr id="127" name="Google Shape;127;g83ddf61570_0_15"/>
          <p:cNvPicPr preferRelativeResize="0"/>
          <p:nvPr/>
        </p:nvPicPr>
        <p:blipFill>
          <a:blip r:embed="rId5">
            <a:alphaModFix/>
          </a:blip>
          <a:stretch>
            <a:fillRect/>
          </a:stretch>
        </p:blipFill>
        <p:spPr>
          <a:xfrm>
            <a:off x="6086251" y="2062155"/>
            <a:ext cx="885825" cy="2286000"/>
          </a:xfrm>
          <a:prstGeom prst="rect">
            <a:avLst/>
          </a:prstGeom>
          <a:noFill/>
          <a:ln w="12700">
            <a:solidFill>
              <a:schemeClr val="accent1"/>
            </a:solidFill>
          </a:ln>
        </p:spPr>
      </p:pic>
      <p:pic>
        <p:nvPicPr>
          <p:cNvPr id="128" name="Google Shape;128;g83ddf61570_0_15"/>
          <p:cNvPicPr preferRelativeResize="0"/>
          <p:nvPr/>
        </p:nvPicPr>
        <p:blipFill>
          <a:blip r:embed="rId6">
            <a:alphaModFix/>
          </a:blip>
          <a:stretch>
            <a:fillRect/>
          </a:stretch>
        </p:blipFill>
        <p:spPr>
          <a:xfrm>
            <a:off x="7980058" y="2074644"/>
            <a:ext cx="360448" cy="2261022"/>
          </a:xfrm>
          <a:prstGeom prst="rect">
            <a:avLst/>
          </a:prstGeom>
          <a:noFill/>
          <a:ln w="12700">
            <a:solidFill>
              <a:schemeClr val="bg1"/>
            </a:solidFill>
          </a:ln>
        </p:spPr>
      </p:pic>
      <p:cxnSp>
        <p:nvCxnSpPr>
          <p:cNvPr id="129" name="Google Shape;129;g83ddf61570_0_15"/>
          <p:cNvCxnSpPr/>
          <p:nvPr/>
        </p:nvCxnSpPr>
        <p:spPr>
          <a:xfrm>
            <a:off x="7232929" y="3130125"/>
            <a:ext cx="307200" cy="0"/>
          </a:xfrm>
          <a:prstGeom prst="straightConnector1">
            <a:avLst/>
          </a:prstGeom>
          <a:noFill/>
          <a:ln w="9525" cap="flat" cmpd="sng">
            <a:solidFill>
              <a:srgbClr val="5E5E5E"/>
            </a:solidFill>
            <a:prstDash val="solid"/>
            <a:round/>
            <a:headEnd type="triangle" w="med" len="med"/>
            <a:tailEnd type="triangle" w="med" len="med"/>
          </a:ln>
        </p:spPr>
      </p:cxnSp>
      <p:sp>
        <p:nvSpPr>
          <p:cNvPr id="13" name="Text Box 4">
            <a:extLst>
              <a:ext uri="{FF2B5EF4-FFF2-40B4-BE49-F238E27FC236}">
                <a16:creationId xmlns:a16="http://schemas.microsoft.com/office/drawing/2014/main" id="{94F7797F-B02B-4F12-859C-681D31C121BA}"/>
              </a:ext>
            </a:extLst>
          </p:cNvPr>
          <p:cNvSpPr txBox="1">
            <a:spLocks noChangeArrowheads="1"/>
          </p:cNvSpPr>
          <p:nvPr/>
        </p:nvSpPr>
        <p:spPr bwMode="auto">
          <a:xfrm>
            <a:off x="288911" y="1157214"/>
            <a:ext cx="4725233" cy="1208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285750" lvl="0" indent="-285750">
              <a:lnSpc>
                <a:spcPct val="150000"/>
              </a:lnSpc>
              <a:buSzPts val="1800"/>
              <a:buFont typeface="Noto Sans Symbols"/>
              <a:buChar char="▪"/>
            </a:pPr>
            <a:r>
              <a:rPr lang="en-US" dirty="0">
                <a:solidFill>
                  <a:schemeClr val="bg1"/>
                </a:solidFill>
              </a:rPr>
              <a:t>Spelling Correction for the </a:t>
            </a:r>
            <a:r>
              <a:rPr lang="en-US" dirty="0">
                <a:solidFill>
                  <a:srgbClr val="FF0000"/>
                </a:solidFill>
              </a:rPr>
              <a:t>City</a:t>
            </a:r>
            <a:r>
              <a:rPr lang="en-US" dirty="0">
                <a:solidFill>
                  <a:schemeClr val="bg1"/>
                </a:solidFill>
              </a:rPr>
              <a:t> variable</a:t>
            </a:r>
          </a:p>
          <a:p>
            <a:pPr marL="285750" lvl="0" indent="-285750">
              <a:lnSpc>
                <a:spcPct val="150000"/>
              </a:lnSpc>
              <a:buSzPts val="1800"/>
              <a:buFont typeface="Noto Sans Symbols"/>
              <a:buChar char="▪"/>
            </a:pPr>
            <a:r>
              <a:rPr lang="en-US" dirty="0">
                <a:solidFill>
                  <a:schemeClr val="bg1"/>
                </a:solidFill>
              </a:rPr>
              <a:t>Standardize the Date format of </a:t>
            </a:r>
            <a:r>
              <a:rPr lang="en-US" dirty="0">
                <a:solidFill>
                  <a:srgbClr val="FF0000"/>
                </a:solidFill>
              </a:rPr>
              <a:t>Hours</a:t>
            </a:r>
            <a:r>
              <a:rPr lang="en-US" dirty="0">
                <a:solidFill>
                  <a:schemeClr val="bg1"/>
                </a:solidFill>
              </a:rPr>
              <a:t> variable</a:t>
            </a:r>
          </a:p>
          <a:p>
            <a:pPr marL="285750" lvl="0" indent="-285750">
              <a:lnSpc>
                <a:spcPct val="150000"/>
              </a:lnSpc>
              <a:buSzPts val="1800"/>
              <a:buFont typeface="Noto Sans Symbols"/>
              <a:buChar char="▪"/>
            </a:pPr>
            <a:r>
              <a:rPr lang="en-US" dirty="0">
                <a:solidFill>
                  <a:schemeClr val="bg1"/>
                </a:solidFill>
              </a:rPr>
              <a:t>Remove </a:t>
            </a:r>
            <a:r>
              <a:rPr lang="en-US" dirty="0">
                <a:solidFill>
                  <a:schemeClr val="lt1"/>
                </a:solidFill>
              </a:rPr>
              <a:t>redundant </a:t>
            </a:r>
            <a:r>
              <a:rPr lang="en-US" dirty="0">
                <a:solidFill>
                  <a:srgbClr val="FF0000"/>
                </a:solidFill>
              </a:rPr>
              <a:t>Categories </a:t>
            </a:r>
            <a:endParaRPr lang="en-US" dirty="0"/>
          </a:p>
        </p:txBody>
      </p:sp>
      <p:sp>
        <p:nvSpPr>
          <p:cNvPr id="14" name="Text Box 4">
            <a:extLst>
              <a:ext uri="{FF2B5EF4-FFF2-40B4-BE49-F238E27FC236}">
                <a16:creationId xmlns:a16="http://schemas.microsoft.com/office/drawing/2014/main" id="{625B7A89-AAD6-4F1B-8232-5298721477F6}"/>
              </a:ext>
            </a:extLst>
          </p:cNvPr>
          <p:cNvSpPr txBox="1">
            <a:spLocks noChangeArrowheads="1"/>
          </p:cNvSpPr>
          <p:nvPr/>
        </p:nvSpPr>
        <p:spPr bwMode="auto">
          <a:xfrm>
            <a:off x="288910" y="3035790"/>
            <a:ext cx="4725233" cy="872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285750" lvl="0" indent="-285750">
              <a:lnSpc>
                <a:spcPct val="150000"/>
              </a:lnSpc>
              <a:buClr>
                <a:schemeClr val="lt1"/>
              </a:buClr>
              <a:buSzPts val="1800"/>
              <a:buFont typeface="Average"/>
              <a:buChar char="▪"/>
            </a:pPr>
            <a:r>
              <a:rPr lang="en-US" dirty="0">
                <a:solidFill>
                  <a:schemeClr val="lt1"/>
                </a:solidFill>
                <a:latin typeface="Average"/>
                <a:ea typeface="Average"/>
                <a:cs typeface="Average"/>
                <a:sym typeface="Average"/>
              </a:rPr>
              <a:t>Standardize account age by years</a:t>
            </a:r>
          </a:p>
          <a:p>
            <a:pPr marL="285750" indent="-285750">
              <a:lnSpc>
                <a:spcPct val="150000"/>
              </a:lnSpc>
              <a:buClr>
                <a:schemeClr val="lt1"/>
              </a:buClr>
              <a:buSzPts val="1800"/>
              <a:buFont typeface="Average"/>
              <a:buChar char="▪"/>
            </a:pPr>
            <a:r>
              <a:rPr lang="en-US" dirty="0">
                <a:solidFill>
                  <a:schemeClr val="lt1"/>
                </a:solidFill>
                <a:latin typeface="Average"/>
                <a:ea typeface="Average"/>
                <a:cs typeface="Average"/>
                <a:sym typeface="Average"/>
              </a:rPr>
              <a:t>Check the missing values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83ddf61570_0_20"/>
          <p:cNvSpPr txBox="1">
            <a:spLocks noGrp="1"/>
          </p:cNvSpPr>
          <p:nvPr>
            <p:ph type="title"/>
          </p:nvPr>
        </p:nvSpPr>
        <p:spPr>
          <a:xfrm>
            <a:off x="0" y="0"/>
            <a:ext cx="6279900" cy="67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Exploratory Data Analysis</a:t>
            </a:r>
            <a:endParaRPr>
              <a:solidFill>
                <a:srgbClr val="000000"/>
              </a:solidFill>
            </a:endParaRPr>
          </a:p>
        </p:txBody>
      </p:sp>
      <p:sp>
        <p:nvSpPr>
          <p:cNvPr id="135" name="Google Shape;135;g83ddf61570_0_20"/>
          <p:cNvSpPr txBox="1">
            <a:spLocks noGrp="1"/>
          </p:cNvSpPr>
          <p:nvPr>
            <p:ph type="body" idx="1"/>
          </p:nvPr>
        </p:nvSpPr>
        <p:spPr>
          <a:xfrm>
            <a:off x="428375" y="792950"/>
            <a:ext cx="7072500" cy="53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dirty="0">
                <a:solidFill>
                  <a:srgbClr val="000000"/>
                </a:solidFill>
              </a:rPr>
              <a:t>Business:                       </a:t>
            </a:r>
            <a:r>
              <a:rPr lang="en-US" sz="1350" b="1" dirty="0">
                <a:solidFill>
                  <a:srgbClr val="000000"/>
                </a:solidFill>
                <a:highlight>
                  <a:srgbClr val="FFFFFF"/>
                </a:highlight>
                <a:latin typeface="Arial"/>
                <a:ea typeface="Arial"/>
                <a:cs typeface="Arial"/>
                <a:sym typeface="Arial"/>
              </a:rPr>
              <a:t>Distribution of businesses in Illinois</a:t>
            </a:r>
            <a:endParaRPr sz="1350" b="1" dirty="0">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800"/>
              <a:buNone/>
            </a:pPr>
            <a:endParaRPr sz="1350" b="1" dirty="0">
              <a:solidFill>
                <a:srgbClr val="000000"/>
              </a:solidFill>
              <a:highlight>
                <a:srgbClr val="FFFFFF"/>
              </a:highlight>
              <a:latin typeface="Arial"/>
              <a:ea typeface="Arial"/>
              <a:cs typeface="Arial"/>
              <a:sym typeface="Arial"/>
            </a:endParaRPr>
          </a:p>
          <a:p>
            <a:pPr marL="0" lvl="0" indent="0" algn="l" rtl="0">
              <a:lnSpc>
                <a:spcPct val="100000"/>
              </a:lnSpc>
              <a:spcBef>
                <a:spcPts val="1000"/>
              </a:spcBef>
              <a:spcAft>
                <a:spcPts val="0"/>
              </a:spcAft>
              <a:buNone/>
            </a:pPr>
            <a:endParaRPr sz="1350" b="1" dirty="0">
              <a:solidFill>
                <a:srgbClr val="000000"/>
              </a:solidFill>
              <a:highlight>
                <a:srgbClr val="FFFFFF"/>
              </a:highlight>
              <a:latin typeface="Arial"/>
              <a:ea typeface="Arial"/>
              <a:cs typeface="Arial"/>
              <a:sym typeface="Arial"/>
            </a:endParaRPr>
          </a:p>
          <a:p>
            <a:pPr marL="0" lvl="0" indent="0" algn="l" rtl="0">
              <a:lnSpc>
                <a:spcPct val="115000"/>
              </a:lnSpc>
              <a:spcBef>
                <a:spcPts val="1600"/>
              </a:spcBef>
              <a:spcAft>
                <a:spcPts val="0"/>
              </a:spcAft>
              <a:buSzPts val="1800"/>
              <a:buNone/>
            </a:pPr>
            <a:endParaRPr dirty="0">
              <a:solidFill>
                <a:srgbClr val="000000"/>
              </a:solidFill>
            </a:endParaRPr>
          </a:p>
          <a:p>
            <a:pPr marL="0" lvl="0" indent="0" algn="l" rtl="0">
              <a:lnSpc>
                <a:spcPct val="115000"/>
              </a:lnSpc>
              <a:spcBef>
                <a:spcPts val="1600"/>
              </a:spcBef>
              <a:spcAft>
                <a:spcPts val="1600"/>
              </a:spcAft>
              <a:buSzPts val="1800"/>
              <a:buNone/>
            </a:pPr>
            <a:endParaRPr dirty="0">
              <a:solidFill>
                <a:srgbClr val="000000"/>
              </a:solidFill>
            </a:endParaRPr>
          </a:p>
        </p:txBody>
      </p:sp>
      <p:pic>
        <p:nvPicPr>
          <p:cNvPr id="1026" name="Picture 2">
            <a:extLst>
              <a:ext uri="{FF2B5EF4-FFF2-40B4-BE49-F238E27FC236}">
                <a16:creationId xmlns:a16="http://schemas.microsoft.com/office/drawing/2014/main" id="{EA5C39C4-F3A1-45BA-B280-7526C534FA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34620"/>
            <a:ext cx="9144000" cy="2459037"/>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14;g83d7f3170d_0_5">
            <a:extLst>
              <a:ext uri="{FF2B5EF4-FFF2-40B4-BE49-F238E27FC236}">
                <a16:creationId xmlns:a16="http://schemas.microsoft.com/office/drawing/2014/main" id="{2B6971E1-34CE-4688-A326-EB991C5D707F}"/>
              </a:ext>
            </a:extLst>
          </p:cNvPr>
          <p:cNvSpPr txBox="1">
            <a:spLocks/>
          </p:cNvSpPr>
          <p:nvPr/>
        </p:nvSpPr>
        <p:spPr>
          <a:xfrm>
            <a:off x="311700" y="3593657"/>
            <a:ext cx="8520600" cy="11259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1600"/>
              </a:spcBef>
              <a:spcAft>
                <a:spcPts val="160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pPr marL="285750" indent="-285750">
              <a:lnSpc>
                <a:spcPct val="100000"/>
              </a:lnSpc>
              <a:spcBef>
                <a:spcPts val="1600"/>
              </a:spcBef>
              <a:spcAft>
                <a:spcPts val="1600"/>
              </a:spcAft>
              <a:buClrTx/>
              <a:buFont typeface="Wingdings" panose="05000000000000000000" pitchFamily="2" charset="2"/>
              <a:buChar char="§"/>
            </a:pPr>
            <a:r>
              <a:rPr lang="en-US" sz="1400" dirty="0">
                <a:solidFill>
                  <a:srgbClr val="000000"/>
                </a:solidFill>
                <a:latin typeface="+mn-lt"/>
              </a:rPr>
              <a:t>The yelp dataset consists of variety of different businesses indicated by the column </a:t>
            </a:r>
          </a:p>
          <a:p>
            <a:pPr marL="285750" indent="-285750">
              <a:lnSpc>
                <a:spcPct val="100000"/>
              </a:lnSpc>
              <a:spcBef>
                <a:spcPts val="1600"/>
              </a:spcBef>
              <a:spcAft>
                <a:spcPts val="1600"/>
              </a:spcAft>
              <a:buClrTx/>
              <a:buFont typeface="Wingdings" panose="05000000000000000000" pitchFamily="2" charset="2"/>
              <a:buChar char="§"/>
            </a:pPr>
            <a:r>
              <a:rPr lang="en-US" sz="1400" dirty="0">
                <a:solidFill>
                  <a:srgbClr val="000000"/>
                </a:solidFill>
                <a:latin typeface="+mn-lt"/>
              </a:rPr>
              <a:t>Number of entries for the category ‘Restaurants’ was the highest.</a:t>
            </a:r>
          </a:p>
          <a:p>
            <a:pPr marL="285750" indent="-285750">
              <a:lnSpc>
                <a:spcPct val="100000"/>
              </a:lnSpc>
              <a:spcBef>
                <a:spcPts val="1600"/>
              </a:spcBef>
              <a:spcAft>
                <a:spcPts val="1600"/>
              </a:spcAft>
              <a:buClrTx/>
              <a:buFont typeface="Wingdings" panose="05000000000000000000" pitchFamily="2" charset="2"/>
              <a:buChar char="§"/>
            </a:pPr>
            <a:endParaRPr lang="en-US" sz="1400" dirty="0">
              <a:solidFill>
                <a:srgbClr val="000000"/>
              </a:solidFill>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83ddf61570_0_20"/>
          <p:cNvSpPr txBox="1">
            <a:spLocks noGrp="1"/>
          </p:cNvSpPr>
          <p:nvPr>
            <p:ph type="title"/>
          </p:nvPr>
        </p:nvSpPr>
        <p:spPr>
          <a:xfrm>
            <a:off x="0" y="0"/>
            <a:ext cx="6279900" cy="67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dirty="0">
                <a:solidFill>
                  <a:srgbClr val="000000"/>
                </a:solidFill>
                <a:highlight>
                  <a:srgbClr val="FF0000"/>
                </a:highlight>
              </a:rPr>
              <a:t>Exploratory Data Analysis</a:t>
            </a:r>
            <a:endParaRPr dirty="0">
              <a:solidFill>
                <a:srgbClr val="000000"/>
              </a:solidFill>
              <a:highlight>
                <a:srgbClr val="FF0000"/>
              </a:highlight>
            </a:endParaRPr>
          </a:p>
        </p:txBody>
      </p:sp>
      <p:sp>
        <p:nvSpPr>
          <p:cNvPr id="135" name="Google Shape;135;g83ddf61570_0_20"/>
          <p:cNvSpPr txBox="1">
            <a:spLocks noGrp="1"/>
          </p:cNvSpPr>
          <p:nvPr>
            <p:ph type="body" idx="1"/>
          </p:nvPr>
        </p:nvSpPr>
        <p:spPr>
          <a:xfrm>
            <a:off x="156322" y="785393"/>
            <a:ext cx="7072500" cy="53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dirty="0">
                <a:solidFill>
                  <a:srgbClr val="000000"/>
                </a:solidFill>
              </a:rPr>
              <a:t>Business:                       </a:t>
            </a:r>
            <a:r>
              <a:rPr lang="en-US" sz="1350" b="1" dirty="0">
                <a:solidFill>
                  <a:srgbClr val="000000"/>
                </a:solidFill>
                <a:highlight>
                  <a:srgbClr val="FFFFFF"/>
                </a:highlight>
                <a:latin typeface="Arial"/>
                <a:ea typeface="Arial"/>
                <a:cs typeface="Arial"/>
                <a:sym typeface="Arial"/>
              </a:rPr>
              <a:t>Distribution of restaurant business in Illinois</a:t>
            </a:r>
            <a:endParaRPr sz="1350" b="1" dirty="0">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800"/>
              <a:buNone/>
            </a:pPr>
            <a:endParaRPr sz="1350" b="1" dirty="0">
              <a:solidFill>
                <a:srgbClr val="000000"/>
              </a:solidFill>
              <a:highlight>
                <a:srgbClr val="FFFFFF"/>
              </a:highlight>
              <a:latin typeface="Arial"/>
              <a:ea typeface="Arial"/>
              <a:cs typeface="Arial"/>
              <a:sym typeface="Arial"/>
            </a:endParaRPr>
          </a:p>
          <a:p>
            <a:pPr marL="0" lvl="0" indent="0" algn="l" rtl="0">
              <a:lnSpc>
                <a:spcPct val="100000"/>
              </a:lnSpc>
              <a:spcBef>
                <a:spcPts val="1000"/>
              </a:spcBef>
              <a:spcAft>
                <a:spcPts val="0"/>
              </a:spcAft>
              <a:buNone/>
            </a:pPr>
            <a:endParaRPr sz="1350" b="1" dirty="0">
              <a:solidFill>
                <a:srgbClr val="000000"/>
              </a:solidFill>
              <a:highlight>
                <a:srgbClr val="FFFFFF"/>
              </a:highlight>
              <a:latin typeface="Arial"/>
              <a:ea typeface="Arial"/>
              <a:cs typeface="Arial"/>
              <a:sym typeface="Arial"/>
            </a:endParaRPr>
          </a:p>
          <a:p>
            <a:pPr marL="0" lvl="0" indent="0" algn="l" rtl="0">
              <a:lnSpc>
                <a:spcPct val="115000"/>
              </a:lnSpc>
              <a:spcBef>
                <a:spcPts val="1600"/>
              </a:spcBef>
              <a:spcAft>
                <a:spcPts val="0"/>
              </a:spcAft>
              <a:buSzPts val="1800"/>
              <a:buNone/>
            </a:pPr>
            <a:endParaRPr dirty="0">
              <a:solidFill>
                <a:srgbClr val="000000"/>
              </a:solidFill>
            </a:endParaRPr>
          </a:p>
          <a:p>
            <a:pPr marL="0" lvl="0" indent="0" algn="l" rtl="0">
              <a:lnSpc>
                <a:spcPct val="115000"/>
              </a:lnSpc>
              <a:spcBef>
                <a:spcPts val="1600"/>
              </a:spcBef>
              <a:spcAft>
                <a:spcPts val="1600"/>
              </a:spcAft>
              <a:buSzPts val="1800"/>
              <a:buNone/>
            </a:pPr>
            <a:endParaRPr dirty="0">
              <a:solidFill>
                <a:srgbClr val="000000"/>
              </a:solidFill>
            </a:endParaRPr>
          </a:p>
        </p:txBody>
      </p:sp>
      <p:pic>
        <p:nvPicPr>
          <p:cNvPr id="136" name="Google Shape;136;g83ddf61570_0_20"/>
          <p:cNvPicPr preferRelativeResize="0"/>
          <p:nvPr/>
        </p:nvPicPr>
        <p:blipFill>
          <a:blip r:embed="rId3">
            <a:alphaModFix/>
          </a:blip>
          <a:stretch>
            <a:fillRect/>
          </a:stretch>
        </p:blipFill>
        <p:spPr>
          <a:xfrm>
            <a:off x="587071" y="1136516"/>
            <a:ext cx="7559401" cy="3118089"/>
          </a:xfrm>
          <a:prstGeom prst="rect">
            <a:avLst/>
          </a:prstGeom>
          <a:noFill/>
          <a:ln>
            <a:noFill/>
          </a:ln>
        </p:spPr>
      </p:pic>
    </p:spTree>
    <p:extLst>
      <p:ext uri="{BB962C8B-B14F-4D97-AF65-F5344CB8AC3E}">
        <p14:creationId xmlns:p14="http://schemas.microsoft.com/office/powerpoint/2010/main" val="117015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83f00c33ef_0_0"/>
          <p:cNvSpPr txBox="1">
            <a:spLocks noGrp="1"/>
          </p:cNvSpPr>
          <p:nvPr>
            <p:ph type="title"/>
          </p:nvPr>
        </p:nvSpPr>
        <p:spPr>
          <a:xfrm>
            <a:off x="0" y="0"/>
            <a:ext cx="5047800" cy="6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3000"/>
              <a:buFont typeface="Arial"/>
              <a:buNone/>
            </a:pPr>
            <a:r>
              <a:rPr lang="en-US" dirty="0">
                <a:solidFill>
                  <a:srgbClr val="000000"/>
                </a:solidFill>
                <a:highlight>
                  <a:srgbClr val="FF0000"/>
                </a:highlight>
              </a:rPr>
              <a:t>Exploratory Data Analysis</a:t>
            </a:r>
            <a:endParaRPr dirty="0">
              <a:highlight>
                <a:srgbClr val="FF0000"/>
              </a:highlight>
            </a:endParaRPr>
          </a:p>
        </p:txBody>
      </p:sp>
      <p:sp>
        <p:nvSpPr>
          <p:cNvPr id="142" name="Google Shape;142;g83f00c33ef_0_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43" name="Google Shape;143;g83f00c33ef_0_0"/>
          <p:cNvPicPr preferRelativeResize="0"/>
          <p:nvPr/>
        </p:nvPicPr>
        <p:blipFill>
          <a:blip r:embed="rId3">
            <a:alphaModFix/>
          </a:blip>
          <a:stretch>
            <a:fillRect/>
          </a:stretch>
        </p:blipFill>
        <p:spPr>
          <a:xfrm>
            <a:off x="83127" y="1028500"/>
            <a:ext cx="8974721" cy="4057378"/>
          </a:xfrm>
          <a:prstGeom prst="rect">
            <a:avLst/>
          </a:prstGeom>
          <a:noFill/>
          <a:ln>
            <a:noFill/>
          </a:ln>
        </p:spPr>
      </p:pic>
      <p:sp>
        <p:nvSpPr>
          <p:cNvPr id="144" name="Google Shape;144;g83f00c33ef_0_0"/>
          <p:cNvSpPr txBox="1"/>
          <p:nvPr/>
        </p:nvSpPr>
        <p:spPr>
          <a:xfrm>
            <a:off x="0" y="696088"/>
            <a:ext cx="4575900" cy="33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Average"/>
                <a:ea typeface="Average"/>
                <a:cs typeface="Average"/>
                <a:sym typeface="Average"/>
              </a:rPr>
              <a:t>TOP 10 MOST RATED RESTAURANTS IN ILLINOIS</a:t>
            </a:r>
            <a:endParaRPr>
              <a:latin typeface="Average"/>
              <a:ea typeface="Average"/>
              <a:cs typeface="Average"/>
              <a:sym typeface="Average"/>
            </a:endParaRPr>
          </a:p>
          <a:p>
            <a:pPr marL="0" lvl="0" indent="0" algn="l" rtl="0">
              <a:spcBef>
                <a:spcPts val="0"/>
              </a:spcBef>
              <a:spcAft>
                <a:spcPts val="0"/>
              </a:spcAft>
              <a:buNone/>
            </a:pPr>
            <a:endParaRPr>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4C0185-EACB-43A2-B7B6-6BFBC056336F}"/>
              </a:ext>
            </a:extLst>
          </p:cNvPr>
          <p:cNvSpPr>
            <a:spLocks noGrp="1"/>
          </p:cNvSpPr>
          <p:nvPr>
            <p:ph type="body" idx="1"/>
          </p:nvPr>
        </p:nvSpPr>
        <p:spPr/>
        <p:txBody>
          <a:bodyPr/>
          <a:lstStyle/>
          <a:p>
            <a:endParaRPr lang="en-US" dirty="0"/>
          </a:p>
        </p:txBody>
      </p:sp>
      <p:pic>
        <p:nvPicPr>
          <p:cNvPr id="4" name="Picture 2">
            <a:extLst>
              <a:ext uri="{FF2B5EF4-FFF2-40B4-BE49-F238E27FC236}">
                <a16:creationId xmlns:a16="http://schemas.microsoft.com/office/drawing/2014/main" id="{3784B108-E90A-4548-8EF4-1C7FB8CEA8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 y="1114425"/>
            <a:ext cx="5748158" cy="374158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392EAFB-DD11-482A-A406-29FDBDBD3214}"/>
              </a:ext>
            </a:extLst>
          </p:cNvPr>
          <p:cNvSpPr/>
          <p:nvPr/>
        </p:nvSpPr>
        <p:spPr>
          <a:xfrm>
            <a:off x="874925" y="683538"/>
            <a:ext cx="5499996" cy="738664"/>
          </a:xfrm>
          <a:prstGeom prst="rect">
            <a:avLst/>
          </a:prstGeom>
        </p:spPr>
        <p:txBody>
          <a:bodyPr wrap="square">
            <a:spAutoFit/>
          </a:bodyPr>
          <a:lstStyle/>
          <a:p>
            <a:r>
              <a:rPr lang="en-US" b="1" dirty="0">
                <a:latin typeface="Average" panose="020B0604020202020204" charset="0"/>
              </a:rPr>
              <a:t>HISTOGRAM OF AVERAGE STARS FOR ILLINOIS USERS</a:t>
            </a:r>
            <a:endParaRPr lang="en-US" dirty="0"/>
          </a:p>
          <a:p>
            <a:br>
              <a:rPr lang="en-US" dirty="0"/>
            </a:br>
            <a:endParaRPr lang="en-US" dirty="0"/>
          </a:p>
        </p:txBody>
      </p:sp>
      <p:sp>
        <p:nvSpPr>
          <p:cNvPr id="8" name="Google Shape;141;g83f00c33ef_0_0">
            <a:extLst>
              <a:ext uri="{FF2B5EF4-FFF2-40B4-BE49-F238E27FC236}">
                <a16:creationId xmlns:a16="http://schemas.microsoft.com/office/drawing/2014/main" id="{FA80883C-F3C2-42AE-9B42-477E30E3A3E0}"/>
              </a:ext>
            </a:extLst>
          </p:cNvPr>
          <p:cNvSpPr txBox="1">
            <a:spLocks noGrp="1"/>
          </p:cNvSpPr>
          <p:nvPr>
            <p:ph type="title"/>
          </p:nvPr>
        </p:nvSpPr>
        <p:spPr>
          <a:xfrm>
            <a:off x="0" y="0"/>
            <a:ext cx="5047800" cy="6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3000"/>
              <a:buFont typeface="Arial"/>
              <a:buNone/>
            </a:pPr>
            <a:r>
              <a:rPr lang="en-US" dirty="0">
                <a:solidFill>
                  <a:srgbClr val="000000"/>
                </a:solidFill>
                <a:highlight>
                  <a:srgbClr val="FF0000"/>
                </a:highlight>
              </a:rPr>
              <a:t>Exploratory Data Analysis</a:t>
            </a:r>
            <a:endParaRPr dirty="0">
              <a:highlight>
                <a:srgbClr val="FF0000"/>
              </a:highlight>
            </a:endParaRPr>
          </a:p>
        </p:txBody>
      </p:sp>
    </p:spTree>
    <p:extLst>
      <p:ext uri="{BB962C8B-B14F-4D97-AF65-F5344CB8AC3E}">
        <p14:creationId xmlns:p14="http://schemas.microsoft.com/office/powerpoint/2010/main" val="2423538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p:nvPr/>
        </p:nvSpPr>
        <p:spPr>
          <a:xfrm>
            <a:off x="0" y="0"/>
            <a:ext cx="3618000" cy="669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3000"/>
              <a:buFont typeface="Oswald"/>
              <a:buNone/>
            </a:pPr>
            <a:r>
              <a:rPr lang="en-US" sz="3000" dirty="0">
                <a:latin typeface="Bree Serif"/>
                <a:sym typeface="Bree Serif"/>
              </a:rPr>
              <a:t>Models</a:t>
            </a:r>
            <a:endParaRPr dirty="0"/>
          </a:p>
        </p:txBody>
      </p:sp>
      <p:pic>
        <p:nvPicPr>
          <p:cNvPr id="88" name="Google Shape;88;p15"/>
          <p:cNvPicPr preferRelativeResize="0"/>
          <p:nvPr/>
        </p:nvPicPr>
        <p:blipFill rotWithShape="1">
          <a:blip r:embed="rId3">
            <a:alphaModFix/>
          </a:blip>
          <a:srcRect/>
          <a:stretch/>
        </p:blipFill>
        <p:spPr>
          <a:xfrm>
            <a:off x="966662" y="1163578"/>
            <a:ext cx="1056739" cy="1054693"/>
          </a:xfrm>
          <a:prstGeom prst="roundRect">
            <a:avLst>
              <a:gd name="adj" fmla="val 16667"/>
            </a:avLst>
          </a:prstGeom>
          <a:noFill/>
          <a:ln>
            <a:noFill/>
          </a:ln>
          <a:effectLst>
            <a:outerShdw blurRad="76200" dist="38100" dir="7800000" algn="tl" rotWithShape="0">
              <a:srgbClr val="000000">
                <a:alpha val="40000"/>
              </a:srgbClr>
            </a:outerShdw>
          </a:effectLst>
        </p:spPr>
      </p:pic>
      <p:pic>
        <p:nvPicPr>
          <p:cNvPr id="91" name="Google Shape;91;p15"/>
          <p:cNvPicPr preferRelativeResize="0"/>
          <p:nvPr/>
        </p:nvPicPr>
        <p:blipFill rotWithShape="1">
          <a:blip r:embed="rId4">
            <a:alphaModFix/>
          </a:blip>
          <a:srcRect/>
          <a:stretch/>
        </p:blipFill>
        <p:spPr>
          <a:xfrm>
            <a:off x="966662" y="2969263"/>
            <a:ext cx="1126244" cy="1054693"/>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 name="Text Box 4">
            <a:extLst>
              <a:ext uri="{FF2B5EF4-FFF2-40B4-BE49-F238E27FC236}">
                <a16:creationId xmlns:a16="http://schemas.microsoft.com/office/drawing/2014/main" id="{E84A79AE-9DD7-43C0-9BE2-376BE2BBA31B}"/>
              </a:ext>
            </a:extLst>
          </p:cNvPr>
          <p:cNvSpPr txBox="1">
            <a:spLocks noChangeArrowheads="1"/>
          </p:cNvSpPr>
          <p:nvPr/>
        </p:nvSpPr>
        <p:spPr bwMode="auto">
          <a:xfrm>
            <a:off x="2121219" y="1388044"/>
            <a:ext cx="6601453" cy="821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0" lvl="0" indent="0" algn="just"/>
            <a:r>
              <a:rPr lang="en-US" sz="1800" dirty="0">
                <a:solidFill>
                  <a:schemeClr val="bg1"/>
                </a:solidFill>
                <a:latin typeface="Arial"/>
              </a:rPr>
              <a:t> A Recommend</a:t>
            </a:r>
            <a:r>
              <a:rPr lang="en-US" sz="1800" dirty="0">
                <a:solidFill>
                  <a:schemeClr val="bg1"/>
                </a:solidFill>
              </a:rPr>
              <a:t>ation</a:t>
            </a:r>
            <a:r>
              <a:rPr lang="en-US" sz="1800" dirty="0">
                <a:solidFill>
                  <a:schemeClr val="bg1"/>
                </a:solidFill>
                <a:latin typeface="Arial"/>
              </a:rPr>
              <a:t> System refers to a system that can predict the future preference of a set of items for a user</a:t>
            </a:r>
          </a:p>
          <a:p>
            <a:pPr marL="0" lvl="0" indent="0" algn="just"/>
            <a:r>
              <a:rPr lang="en-US" dirty="0"/>
              <a:t>restaurant </a:t>
            </a:r>
            <a:r>
              <a:rPr lang="en-US" dirty="0" err="1"/>
              <a:t>functions.</a:t>
            </a:r>
            <a:r>
              <a:rPr lang="en-US" sz="1800" dirty="0" err="1"/>
              <a:t>zz</a:t>
            </a:r>
            <a:endParaRPr lang="en-US" sz="1800" dirty="0"/>
          </a:p>
        </p:txBody>
      </p:sp>
      <p:sp>
        <p:nvSpPr>
          <p:cNvPr id="8" name="Text Box 4">
            <a:extLst>
              <a:ext uri="{FF2B5EF4-FFF2-40B4-BE49-F238E27FC236}">
                <a16:creationId xmlns:a16="http://schemas.microsoft.com/office/drawing/2014/main" id="{DAC3C2E0-F8D7-4D39-BB79-D6612BEE7264}"/>
              </a:ext>
            </a:extLst>
          </p:cNvPr>
          <p:cNvSpPr txBox="1">
            <a:spLocks noChangeArrowheads="1"/>
          </p:cNvSpPr>
          <p:nvPr/>
        </p:nvSpPr>
        <p:spPr bwMode="auto">
          <a:xfrm>
            <a:off x="2155971" y="2711950"/>
            <a:ext cx="6699270" cy="156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0" lvl="0" indent="0"/>
            <a:r>
              <a:rPr lang="en-US" sz="1800" dirty="0">
                <a:solidFill>
                  <a:schemeClr val="bg1"/>
                </a:solidFill>
              </a:rPr>
              <a:t>Following are the models which we used:-</a:t>
            </a:r>
          </a:p>
          <a:p>
            <a:pPr marL="285750" indent="-285750">
              <a:buClr>
                <a:schemeClr val="bg1"/>
              </a:buClr>
              <a:buFont typeface="Wingdings" pitchFamily="2" charset="2"/>
              <a:buChar char="§"/>
            </a:pPr>
            <a:r>
              <a:rPr lang="en-US" sz="1800" dirty="0">
                <a:solidFill>
                  <a:schemeClr val="bg1"/>
                </a:solidFill>
              </a:rPr>
              <a:t>Singular Value Decomposition (SVD)</a:t>
            </a:r>
          </a:p>
          <a:p>
            <a:pPr marL="285750" indent="-285750">
              <a:buClr>
                <a:schemeClr val="bg1"/>
              </a:buClr>
              <a:buFont typeface="Wingdings" pitchFamily="2" charset="2"/>
              <a:buChar char="§"/>
            </a:pPr>
            <a:r>
              <a:rPr lang="en-US" sz="1800" dirty="0">
                <a:solidFill>
                  <a:schemeClr val="bg1"/>
                </a:solidFill>
              </a:rPr>
              <a:t>Approximate Nearest Neighbors</a:t>
            </a:r>
          </a:p>
          <a:p>
            <a:pPr marL="285750" indent="-285750">
              <a:buClr>
                <a:schemeClr val="bg1"/>
              </a:buClr>
              <a:buFont typeface="Wingdings" pitchFamily="2" charset="2"/>
              <a:buChar char="§"/>
            </a:pPr>
            <a:r>
              <a:rPr lang="en-US" sz="1800" dirty="0">
                <a:solidFill>
                  <a:schemeClr val="bg1"/>
                </a:solidFill>
              </a:rPr>
              <a:t>Collaborative Filtering</a:t>
            </a:r>
          </a:p>
          <a:p>
            <a:pPr marL="285750" indent="-285750">
              <a:buClr>
                <a:schemeClr val="bg1"/>
              </a:buClr>
              <a:buFont typeface="Wingdings" pitchFamily="2" charset="2"/>
              <a:buChar char="§"/>
            </a:pPr>
            <a:r>
              <a:rPr lang="en-US" sz="1800" dirty="0">
                <a:solidFill>
                  <a:schemeClr val="bg1"/>
                </a:solidFill>
              </a:rPr>
              <a:t>Hybrid Matrix Factorization</a:t>
            </a:r>
          </a:p>
          <a:p>
            <a:pPr marL="0" lvl="0" indent="0" algn="just">
              <a:buSzPts val="1600"/>
            </a:pPr>
            <a:endParaRPr lang="en-US" sz="1800" dirty="0"/>
          </a:p>
          <a:p>
            <a:pPr marL="0" lvl="0" indent="0"/>
            <a:endParaRPr lang="en-US" sz="1800" dirty="0">
              <a:solidFill>
                <a:srgbClr val="383838"/>
              </a:solidFill>
            </a:endParaRPr>
          </a:p>
          <a:p>
            <a:pPr marL="0" lvl="0" indent="0"/>
            <a:endParaRPr lang="en-US" sz="1800" dirty="0">
              <a:solidFill>
                <a:srgbClr val="383838"/>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83f00c33ef_0_17"/>
          <p:cNvSpPr txBox="1">
            <a:spLocks noGrp="1"/>
          </p:cNvSpPr>
          <p:nvPr>
            <p:ph type="title"/>
          </p:nvPr>
        </p:nvSpPr>
        <p:spPr>
          <a:xfrm>
            <a:off x="0" y="2"/>
            <a:ext cx="2927700" cy="68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Models</a:t>
            </a:r>
            <a:endParaRPr dirty="0">
              <a:solidFill>
                <a:srgbClr val="000000"/>
              </a:solidFill>
            </a:endParaRPr>
          </a:p>
          <a:p>
            <a:pPr marL="0" lvl="0" indent="0" algn="l" rtl="0">
              <a:spcBef>
                <a:spcPts val="0"/>
              </a:spcBef>
              <a:spcAft>
                <a:spcPts val="0"/>
              </a:spcAft>
              <a:buNone/>
            </a:pPr>
            <a:endParaRPr dirty="0"/>
          </a:p>
        </p:txBody>
      </p:sp>
      <p:sp>
        <p:nvSpPr>
          <p:cNvPr id="162" name="Google Shape;162;g83f00c33ef_0_17"/>
          <p:cNvSpPr txBox="1">
            <a:spLocks noGrp="1"/>
          </p:cNvSpPr>
          <p:nvPr>
            <p:ph type="body" idx="1"/>
          </p:nvPr>
        </p:nvSpPr>
        <p:spPr>
          <a:xfrm>
            <a:off x="80693" y="76746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bg1"/>
                </a:solidFill>
              </a:rPr>
              <a:t>Singular Value Decomposition:-</a:t>
            </a:r>
          </a:p>
          <a:p>
            <a:pPr marL="0" lvl="0" indent="0" algn="l" rtl="0">
              <a:spcBef>
                <a:spcPts val="0"/>
              </a:spcBef>
              <a:spcAft>
                <a:spcPts val="0"/>
              </a:spcAft>
              <a:buNone/>
            </a:pPr>
            <a:endParaRPr b="1"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83f00c33ef_0_17"/>
          <p:cNvSpPr txBox="1">
            <a:spLocks noGrp="1"/>
          </p:cNvSpPr>
          <p:nvPr>
            <p:ph type="title"/>
          </p:nvPr>
        </p:nvSpPr>
        <p:spPr>
          <a:xfrm>
            <a:off x="0" y="2"/>
            <a:ext cx="2927700" cy="68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rPr>
              <a:t>Models</a:t>
            </a:r>
            <a:endParaRPr dirty="0">
              <a:solidFill>
                <a:srgbClr val="000000"/>
              </a:solidFill>
            </a:endParaRPr>
          </a:p>
          <a:p>
            <a:pPr marL="0" lvl="0" indent="0" algn="l" rtl="0">
              <a:spcBef>
                <a:spcPts val="0"/>
              </a:spcBef>
              <a:spcAft>
                <a:spcPts val="0"/>
              </a:spcAft>
              <a:buNone/>
            </a:pPr>
            <a:endParaRPr dirty="0"/>
          </a:p>
        </p:txBody>
      </p:sp>
      <p:sp>
        <p:nvSpPr>
          <p:cNvPr id="162" name="Google Shape;162;g83f00c33ef_0_17"/>
          <p:cNvSpPr txBox="1">
            <a:spLocks noGrp="1"/>
          </p:cNvSpPr>
          <p:nvPr>
            <p:ph type="body" idx="1"/>
          </p:nvPr>
        </p:nvSpPr>
        <p:spPr>
          <a:xfrm>
            <a:off x="80693" y="76746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bg1"/>
                </a:solidFill>
              </a:rPr>
              <a:t>Approximate Nearest Neighbors:-</a:t>
            </a:r>
          </a:p>
          <a:p>
            <a:pPr marL="285750" indent="-285750">
              <a:buClr>
                <a:schemeClr val="bg1"/>
              </a:buClr>
              <a:buFont typeface="Wingdings" pitchFamily="2" charset="2"/>
              <a:buChar char="§"/>
            </a:pPr>
            <a:r>
              <a:rPr lang="en-US" b="1" dirty="0">
                <a:solidFill>
                  <a:schemeClr val="bg1"/>
                </a:solidFill>
              </a:rPr>
              <a:t>Retrieves a ‘good guess” of the nearest neighbor. For that, the algorithm doesn’t guarantee to return the actual nearest neighbor in every case, in order to improve speed or save memory.</a:t>
            </a:r>
          </a:p>
          <a:p>
            <a:pPr marL="285750" indent="-285750">
              <a:buClr>
                <a:schemeClr val="bg1"/>
              </a:buClr>
              <a:buFont typeface="Wingdings" pitchFamily="2" charset="2"/>
              <a:buChar char="§"/>
            </a:pPr>
            <a:endParaRPr lang="en-US" b="1" dirty="0">
              <a:solidFill>
                <a:schemeClr val="bg1"/>
              </a:solidFill>
            </a:endParaRPr>
          </a:p>
          <a:p>
            <a:pPr marL="0" lvl="0" indent="0" algn="l" rtl="0">
              <a:spcBef>
                <a:spcPts val="0"/>
              </a:spcBef>
              <a:spcAft>
                <a:spcPts val="0"/>
              </a:spcAft>
              <a:buNone/>
            </a:pPr>
            <a:endParaRPr b="1" dirty="0">
              <a:solidFill>
                <a:schemeClr val="bg1"/>
              </a:solidFill>
            </a:endParaRPr>
          </a:p>
        </p:txBody>
      </p:sp>
    </p:spTree>
    <p:extLst>
      <p:ext uri="{BB962C8B-B14F-4D97-AF65-F5344CB8AC3E}">
        <p14:creationId xmlns:p14="http://schemas.microsoft.com/office/powerpoint/2010/main" val="1721373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83f00c33ef_0_12"/>
          <p:cNvSpPr txBox="1">
            <a:spLocks noGrp="1"/>
          </p:cNvSpPr>
          <p:nvPr>
            <p:ph type="title"/>
          </p:nvPr>
        </p:nvSpPr>
        <p:spPr>
          <a:xfrm>
            <a:off x="0" y="-12"/>
            <a:ext cx="1584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0000"/>
                </a:solidFill>
              </a:rPr>
              <a:t>Model</a:t>
            </a:r>
            <a:endParaRPr>
              <a:solidFill>
                <a:srgbClr val="000000"/>
              </a:solidFill>
            </a:endParaRPr>
          </a:p>
        </p:txBody>
      </p:sp>
      <p:sp>
        <p:nvSpPr>
          <p:cNvPr id="156" name="Google Shape;156;g83f00c33ef_0_1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83f00c33ef_0_17"/>
          <p:cNvSpPr txBox="1">
            <a:spLocks noGrp="1"/>
          </p:cNvSpPr>
          <p:nvPr>
            <p:ph type="title"/>
          </p:nvPr>
        </p:nvSpPr>
        <p:spPr>
          <a:xfrm>
            <a:off x="0" y="2"/>
            <a:ext cx="2927700" cy="68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0000"/>
                </a:solidFill>
              </a:rPr>
              <a:t>Model</a:t>
            </a:r>
            <a:endParaRPr>
              <a:solidFill>
                <a:srgbClr val="000000"/>
              </a:solidFill>
            </a:endParaRPr>
          </a:p>
          <a:p>
            <a:pPr marL="0" lvl="0" indent="0" algn="l" rtl="0">
              <a:spcBef>
                <a:spcPts val="0"/>
              </a:spcBef>
              <a:spcAft>
                <a:spcPts val="0"/>
              </a:spcAft>
              <a:buNone/>
            </a:pPr>
            <a:endParaRPr/>
          </a:p>
        </p:txBody>
      </p:sp>
      <p:sp>
        <p:nvSpPr>
          <p:cNvPr id="162" name="Google Shape;162;g83f00c33ef_0_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g83f00c33ef_0_5"/>
          <p:cNvSpPr txBox="1">
            <a:spLocks noGrp="1"/>
          </p:cNvSpPr>
          <p:nvPr>
            <p:ph type="ctrTitle"/>
          </p:nvPr>
        </p:nvSpPr>
        <p:spPr>
          <a:xfrm>
            <a:off x="0" y="0"/>
            <a:ext cx="1831800" cy="64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solidFill>
                  <a:srgbClr val="000000"/>
                </a:solidFill>
                <a:latin typeface="Bree Serif"/>
                <a:ea typeface="Bree Serif"/>
                <a:cs typeface="Bree Serif"/>
                <a:sym typeface="Bree Serif"/>
              </a:rPr>
              <a:t>Agenda</a:t>
            </a:r>
            <a:endParaRPr sz="3000">
              <a:solidFill>
                <a:srgbClr val="000000"/>
              </a:solidFill>
              <a:latin typeface="Bree Serif"/>
              <a:ea typeface="Bree Serif"/>
              <a:cs typeface="Bree Serif"/>
              <a:sym typeface="Bree Serif"/>
            </a:endParaRPr>
          </a:p>
        </p:txBody>
      </p:sp>
      <p:sp>
        <p:nvSpPr>
          <p:cNvPr id="66" name="Google Shape;66;g83f00c33ef_0_5"/>
          <p:cNvSpPr txBox="1"/>
          <p:nvPr/>
        </p:nvSpPr>
        <p:spPr>
          <a:xfrm>
            <a:off x="483150" y="736950"/>
            <a:ext cx="8177700" cy="36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dirty="0">
                <a:latin typeface="+mn-lt"/>
                <a:ea typeface="Average"/>
                <a:cs typeface="Average"/>
                <a:sym typeface="Average"/>
              </a:rPr>
              <a:t>1.	Problem Statement</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2.	Data Preparation &amp; Data Cleaning</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3. 	EDA</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4.	Models</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5.	Lessons Learned and Future Plans</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6.	Deployment</a:t>
            </a:r>
            <a:endParaRPr sz="2500" dirty="0">
              <a:latin typeface="+mn-lt"/>
              <a:ea typeface="Average"/>
              <a:cs typeface="Average"/>
              <a:sym typeface="Average"/>
            </a:endParaRPr>
          </a:p>
          <a:p>
            <a:pPr marL="0" lvl="0" indent="0" algn="l" rtl="0">
              <a:spcBef>
                <a:spcPts val="0"/>
              </a:spcBef>
              <a:spcAft>
                <a:spcPts val="0"/>
              </a:spcAft>
              <a:buNone/>
            </a:pPr>
            <a:r>
              <a:rPr lang="en-US" sz="2500" dirty="0">
                <a:latin typeface="+mn-lt"/>
                <a:ea typeface="Average"/>
                <a:cs typeface="Average"/>
                <a:sym typeface="Average"/>
              </a:rPr>
              <a:t>7.	Questions</a:t>
            </a:r>
            <a:endParaRPr sz="2500" dirty="0">
              <a:latin typeface="+mn-lt"/>
              <a:ea typeface="Average"/>
              <a:cs typeface="Average"/>
              <a:sym typeface="Averag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83f00c33ef_0_22"/>
          <p:cNvSpPr txBox="1">
            <a:spLocks noGrp="1"/>
          </p:cNvSpPr>
          <p:nvPr>
            <p:ph type="title"/>
          </p:nvPr>
        </p:nvSpPr>
        <p:spPr>
          <a:xfrm>
            <a:off x="0" y="-12"/>
            <a:ext cx="1584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0000"/>
                </a:solidFill>
              </a:rPr>
              <a:t>Results</a:t>
            </a:r>
            <a:endParaRPr/>
          </a:p>
          <a:p>
            <a:pPr marL="0" lvl="0" indent="0" algn="l" rtl="0">
              <a:spcBef>
                <a:spcPts val="0"/>
              </a:spcBef>
              <a:spcAft>
                <a:spcPts val="0"/>
              </a:spcAft>
              <a:buNone/>
            </a:pPr>
            <a:endParaRPr/>
          </a:p>
        </p:txBody>
      </p:sp>
      <p:sp>
        <p:nvSpPr>
          <p:cNvPr id="168" name="Google Shape;168;g83f00c33ef_0_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83f00c33ef_0_27"/>
          <p:cNvSpPr txBox="1">
            <a:spLocks noGrp="1"/>
          </p:cNvSpPr>
          <p:nvPr>
            <p:ph type="title"/>
          </p:nvPr>
        </p:nvSpPr>
        <p:spPr>
          <a:xfrm>
            <a:off x="0" y="-12"/>
            <a:ext cx="1584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0000"/>
                </a:solidFill>
              </a:rPr>
              <a:t>Results</a:t>
            </a:r>
            <a:endParaRPr/>
          </a:p>
        </p:txBody>
      </p:sp>
      <p:sp>
        <p:nvSpPr>
          <p:cNvPr id="174" name="Google Shape;174;g83f00c33ef_0_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83f00c33ef_0_32"/>
          <p:cNvSpPr txBox="1">
            <a:spLocks noGrp="1"/>
          </p:cNvSpPr>
          <p:nvPr>
            <p:ph type="title"/>
          </p:nvPr>
        </p:nvSpPr>
        <p:spPr>
          <a:xfrm>
            <a:off x="0" y="0"/>
            <a:ext cx="312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000000"/>
                </a:solidFill>
              </a:rPr>
              <a:t>Lessons Learned</a:t>
            </a:r>
            <a:endParaRPr/>
          </a:p>
        </p:txBody>
      </p:sp>
      <p:sp>
        <p:nvSpPr>
          <p:cNvPr id="180" name="Google Shape;180;g83f00c33ef_0_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r>
              <a:rPr lang="en-IN" dirty="0">
                <a:solidFill>
                  <a:schemeClr val="bg1"/>
                </a:solidFill>
              </a:rPr>
              <a:t>How recommendation systems works</a:t>
            </a:r>
          </a:p>
          <a:p>
            <a:pPr marL="285750" indent="-285750"/>
            <a:r>
              <a:rPr lang="en-IN" dirty="0">
                <a:solidFill>
                  <a:schemeClr val="bg1"/>
                </a:solidFill>
              </a:rPr>
              <a:t>Web Scraping </a:t>
            </a:r>
          </a:p>
          <a:p>
            <a:pPr marL="285750" indent="-285750"/>
            <a:r>
              <a:rPr lang="en-IN" dirty="0">
                <a:solidFill>
                  <a:schemeClr val="bg1"/>
                </a:solidFill>
              </a:rPr>
              <a:t>Data Cleaning is not easy</a:t>
            </a:r>
          </a:p>
          <a:p>
            <a:pPr marL="285750" indent="-285750"/>
            <a:r>
              <a:rPr lang="en-IN" dirty="0">
                <a:solidFill>
                  <a:schemeClr val="bg1"/>
                </a:solidFill>
              </a:rPr>
              <a:t>Extracting insights from data</a:t>
            </a:r>
          </a:p>
          <a:p>
            <a:pPr marL="285750" indent="-285750"/>
            <a:endParaRPr lang="en-IN" dirty="0">
              <a:solidFill>
                <a:schemeClr val="bg1"/>
              </a:solidFill>
            </a:endParaRPr>
          </a:p>
          <a:p>
            <a:pPr marL="285750" indent="-285750"/>
            <a:endParaRPr lang="en-IN" dirty="0"/>
          </a:p>
          <a:p>
            <a:pPr marL="285750" indent="-285750"/>
            <a:endParaRPr lang="en-IN" dirty="0"/>
          </a:p>
          <a:p>
            <a:pPr marL="285750" indent="-285750"/>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83f00c33ef_0_37"/>
          <p:cNvSpPr txBox="1">
            <a:spLocks noGrp="1"/>
          </p:cNvSpPr>
          <p:nvPr>
            <p:ph type="title"/>
          </p:nvPr>
        </p:nvSpPr>
        <p:spPr>
          <a:xfrm>
            <a:off x="82474" y="98238"/>
            <a:ext cx="533077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bg1"/>
                </a:solidFill>
              </a:rPr>
              <a:t>Future Plans</a:t>
            </a:r>
            <a:endParaRPr dirty="0">
              <a:solidFill>
                <a:schemeClr val="bg1"/>
              </a:solidFill>
            </a:endParaRPr>
          </a:p>
        </p:txBody>
      </p:sp>
      <p:sp>
        <p:nvSpPr>
          <p:cNvPr id="186" name="Google Shape;186;g83f00c33ef_0_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r>
              <a:rPr lang="en-IN" dirty="0">
                <a:solidFill>
                  <a:schemeClr val="bg1"/>
                </a:solidFill>
              </a:rPr>
              <a:t>Location based recommendations</a:t>
            </a:r>
          </a:p>
          <a:p>
            <a:pPr marL="285750" indent="-285750"/>
            <a:r>
              <a:rPr lang="en-IN" dirty="0">
                <a:solidFill>
                  <a:schemeClr val="bg1"/>
                </a:solidFill>
              </a:rPr>
              <a:t>Expand the system for the entire country</a:t>
            </a:r>
          </a:p>
          <a:p>
            <a:pPr marL="285750" indent="-285750"/>
            <a:r>
              <a:rPr lang="en-IN" dirty="0">
                <a:solidFill>
                  <a:schemeClr val="bg1"/>
                </a:solidFill>
              </a:rPr>
              <a:t>Build a complete website for the system</a:t>
            </a:r>
          </a:p>
          <a:p>
            <a:pPr marL="285750" indent="-285750"/>
            <a:r>
              <a:rPr lang="en-IN" dirty="0">
                <a:solidFill>
                  <a:schemeClr val="bg1"/>
                </a:solidFill>
              </a:rPr>
              <a:t>Take user inputs and update the database</a:t>
            </a:r>
          </a:p>
          <a:p>
            <a:pPr marL="285750" indent="-285750"/>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0" y="0"/>
            <a:ext cx="3230400" cy="669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Problem &amp; Vision</a:t>
            </a:r>
            <a:endParaRPr/>
          </a:p>
        </p:txBody>
      </p:sp>
      <p:sp>
        <p:nvSpPr>
          <p:cNvPr id="73" name="Google Shape;73;p3"/>
          <p:cNvSpPr txBox="1"/>
          <p:nvPr/>
        </p:nvSpPr>
        <p:spPr>
          <a:xfrm>
            <a:off x="1925" y="1038067"/>
            <a:ext cx="5631300" cy="3785611"/>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r>
              <a:rPr lang="en-US" sz="1400" b="0" i="0" u="none" strike="noStrike" cap="none" dirty="0">
                <a:solidFill>
                  <a:srgbClr val="000000"/>
                </a:solidFill>
                <a:latin typeface="+mn-lt"/>
                <a:sym typeface="Arial"/>
              </a:rPr>
              <a:t>In terms of restaurants, there are too many options available for people to choose from based on their preferences.  </a:t>
            </a: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endParaRPr lang="en-US" dirty="0">
              <a:latin typeface="+mn-lt"/>
            </a:endParaRP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endParaRPr lang="en-US" dirty="0">
              <a:latin typeface="+mn-lt"/>
            </a:endParaRP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r>
              <a:rPr lang="en-US" dirty="0">
                <a:latin typeface="+mn-lt"/>
              </a:rPr>
              <a:t>It's always difficult for new visitors, even locals, to find the ideal restaurants that are exciting and novelty.</a:t>
            </a: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endParaRPr lang="en-US" dirty="0">
              <a:latin typeface="+mn-lt"/>
            </a:endParaRP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endParaRPr lang="en-US" dirty="0">
              <a:latin typeface="+mn-lt"/>
            </a:endParaRP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r>
              <a:rPr lang="en-US" dirty="0"/>
              <a:t>We aim to build a personalized prototype of restaurant recommendation system, which not only considers the interaction between customers and restaurants, but also contains metadata representing customers' personal taste and restaurant functions.</a:t>
            </a:r>
          </a:p>
          <a:p>
            <a:pPr marL="285750" marR="0" lvl="0" indent="-285750" algn="just" rtl="0">
              <a:lnSpc>
                <a:spcPct val="100000"/>
              </a:lnSpc>
              <a:spcBef>
                <a:spcPts val="0"/>
              </a:spcBef>
              <a:spcAft>
                <a:spcPts val="0"/>
              </a:spcAft>
              <a:buClr>
                <a:srgbClr val="000000"/>
              </a:buClr>
              <a:buSzPts val="1400"/>
              <a:buFont typeface="Wingdings" panose="05000000000000000000" pitchFamily="2" charset="2"/>
              <a:buChar char="§"/>
            </a:pPr>
            <a:endParaRPr dirty="0">
              <a:latin typeface="+mn-lt"/>
            </a:endParaRPr>
          </a:p>
          <a:p>
            <a:pPr marL="285750" marR="0" lvl="0" indent="-184150" algn="just" rtl="0">
              <a:lnSpc>
                <a:spcPct val="100000"/>
              </a:lnSpc>
              <a:spcBef>
                <a:spcPts val="0"/>
              </a:spcBef>
              <a:spcAft>
                <a:spcPts val="0"/>
              </a:spcAft>
              <a:buClr>
                <a:srgbClr val="000000"/>
              </a:buClr>
              <a:buSzPts val="1600"/>
              <a:buFont typeface="Noto Sans Symbols"/>
              <a:buNone/>
            </a:pPr>
            <a:endParaRPr sz="1600" b="0" i="0" u="none" strike="noStrike" cap="none" dirty="0">
              <a:solidFill>
                <a:srgbClr val="383838"/>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Noto Sans Symbols"/>
              <a:buNone/>
            </a:pPr>
            <a:endParaRPr sz="1400" b="0" i="0" u="none" strike="noStrike" cap="none" dirty="0">
              <a:solidFill>
                <a:srgbClr val="0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Noto Sans Symbols"/>
              <a:buNone/>
            </a:pPr>
            <a:endParaRPr sz="1400" b="0" i="0" u="none" strike="noStrike" cap="none" dirty="0">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4" name="Google Shape;74;p3"/>
          <p:cNvSpPr/>
          <p:nvPr/>
        </p:nvSpPr>
        <p:spPr>
          <a:xfrm>
            <a:off x="614363" y="2419349"/>
            <a:ext cx="4110037" cy="4110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75" name="Google Shape;75;p3" descr="A picture containing screenshot, food, sign&#10;&#10;Description automatically generated"/>
          <p:cNvPicPr preferRelativeResize="0"/>
          <p:nvPr/>
        </p:nvPicPr>
        <p:blipFill rotWithShape="1">
          <a:blip r:embed="rId3">
            <a:alphaModFix/>
          </a:blip>
          <a:srcRect/>
          <a:stretch/>
        </p:blipFill>
        <p:spPr>
          <a:xfrm>
            <a:off x="6542049" y="886175"/>
            <a:ext cx="1724722" cy="279372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g83d7f3170d_0_10"/>
          <p:cNvSpPr txBox="1">
            <a:spLocks noGrp="1"/>
          </p:cNvSpPr>
          <p:nvPr>
            <p:ph type="title"/>
          </p:nvPr>
        </p:nvSpPr>
        <p:spPr>
          <a:xfrm>
            <a:off x="64388" y="1925"/>
            <a:ext cx="64365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dirty="0">
                <a:solidFill>
                  <a:srgbClr val="000000"/>
                </a:solidFill>
              </a:rPr>
              <a:t>Project Goal</a:t>
            </a:r>
            <a:endParaRPr dirty="0">
              <a:solidFill>
                <a:srgbClr val="000000"/>
              </a:solidFill>
            </a:endParaRPr>
          </a:p>
        </p:txBody>
      </p:sp>
      <p:sp>
        <p:nvSpPr>
          <p:cNvPr id="81" name="Google Shape;81;g83d7f3170d_0_10"/>
          <p:cNvSpPr txBox="1">
            <a:spLocks noGrp="1"/>
          </p:cNvSpPr>
          <p:nvPr>
            <p:ph type="body" idx="1"/>
          </p:nvPr>
        </p:nvSpPr>
        <p:spPr>
          <a:xfrm>
            <a:off x="311700" y="1152475"/>
            <a:ext cx="5558400" cy="3416400"/>
          </a:xfrm>
          <a:prstGeom prst="rect">
            <a:avLst/>
          </a:prstGeom>
          <a:noFill/>
          <a:ln>
            <a:noFill/>
          </a:ln>
        </p:spPr>
        <p:txBody>
          <a:bodyPr spcFirstLastPara="1" wrap="square" lIns="91425" tIns="91425" rIns="91425" bIns="91425" anchor="t" anchorCtr="0">
            <a:noAutofit/>
          </a:bodyPr>
          <a:lstStyle/>
          <a:p>
            <a:pPr marL="342900">
              <a:spcAft>
                <a:spcPts val="1600"/>
              </a:spcAft>
            </a:pPr>
            <a:endParaRPr sz="2400" dirty="0">
              <a:solidFill>
                <a:srgbClr val="000000"/>
              </a:solidFill>
              <a:latin typeface="+mn-lt"/>
            </a:endParaRPr>
          </a:p>
        </p:txBody>
      </p:sp>
      <p:pic>
        <p:nvPicPr>
          <p:cNvPr id="82" name="Google Shape;82;g83d7f3170d_0_10" descr="Related image"/>
          <p:cNvPicPr preferRelativeResize="0"/>
          <p:nvPr/>
        </p:nvPicPr>
        <p:blipFill rotWithShape="1">
          <a:blip r:embed="rId3">
            <a:alphaModFix/>
          </a:blip>
          <a:srcRect/>
          <a:stretch/>
        </p:blipFill>
        <p:spPr>
          <a:xfrm>
            <a:off x="6500888" y="965858"/>
            <a:ext cx="2274200" cy="38204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ACA7C-4B7E-45F2-841C-FD6536EAF04B}"/>
              </a:ext>
            </a:extLst>
          </p:cNvPr>
          <p:cNvSpPr>
            <a:spLocks noGrp="1"/>
          </p:cNvSpPr>
          <p:nvPr>
            <p:ph type="title"/>
          </p:nvPr>
        </p:nvSpPr>
        <p:spPr>
          <a:xfrm>
            <a:off x="82474" y="98238"/>
            <a:ext cx="6806005" cy="572700"/>
          </a:xfrm>
        </p:spPr>
        <p:txBody>
          <a:bodyPr/>
          <a:lstStyle/>
          <a:p>
            <a:r>
              <a:rPr lang="en-IN" dirty="0">
                <a:solidFill>
                  <a:schemeClr val="bg1"/>
                </a:solidFill>
                <a:latin typeface="Bree Serif" panose="020B0604020202020204" charset="0"/>
              </a:rPr>
              <a:t>Technologies Used</a:t>
            </a:r>
          </a:p>
        </p:txBody>
      </p:sp>
      <p:sp>
        <p:nvSpPr>
          <p:cNvPr id="3" name="Text Placeholder 2">
            <a:extLst>
              <a:ext uri="{FF2B5EF4-FFF2-40B4-BE49-F238E27FC236}">
                <a16:creationId xmlns:a16="http://schemas.microsoft.com/office/drawing/2014/main" id="{5290D465-D5F1-4CCB-907B-7735542B3643}"/>
              </a:ext>
            </a:extLst>
          </p:cNvPr>
          <p:cNvSpPr>
            <a:spLocks noGrp="1"/>
          </p:cNvSpPr>
          <p:nvPr>
            <p:ph type="body" idx="1"/>
          </p:nvPr>
        </p:nvSpPr>
        <p:spPr/>
        <p:txBody>
          <a:bodyPr/>
          <a:lstStyle/>
          <a:p>
            <a:endParaRPr lang="en-IN" dirty="0"/>
          </a:p>
          <a:p>
            <a:r>
              <a:rPr lang="en-IN" dirty="0"/>
              <a:t>Natural Language Processing</a:t>
            </a:r>
          </a:p>
          <a:p>
            <a:endParaRPr lang="en-IN" dirty="0"/>
          </a:p>
          <a:p>
            <a:r>
              <a:rPr lang="en-IN" dirty="0"/>
              <a:t>Angular 8</a:t>
            </a:r>
          </a:p>
          <a:p>
            <a:r>
              <a:rPr lang="en-IN" dirty="0"/>
              <a:t>Flask</a:t>
            </a:r>
          </a:p>
          <a:p>
            <a:endParaRPr lang="en-IN" dirty="0"/>
          </a:p>
        </p:txBody>
      </p:sp>
    </p:spTree>
    <p:extLst>
      <p:ext uri="{BB962C8B-B14F-4D97-AF65-F5344CB8AC3E}">
        <p14:creationId xmlns:p14="http://schemas.microsoft.com/office/powerpoint/2010/main" val="583071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83d7f3170d_0_16"/>
          <p:cNvSpPr txBox="1">
            <a:spLocks noGrp="1"/>
          </p:cNvSpPr>
          <p:nvPr>
            <p:ph type="title"/>
          </p:nvPr>
        </p:nvSpPr>
        <p:spPr>
          <a:xfrm>
            <a:off x="0" y="0"/>
            <a:ext cx="3966300" cy="66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Datasets</a:t>
            </a:r>
            <a:endParaRPr>
              <a:solidFill>
                <a:srgbClr val="000000"/>
              </a:solidFill>
            </a:endParaRPr>
          </a:p>
        </p:txBody>
      </p:sp>
      <p:pic>
        <p:nvPicPr>
          <p:cNvPr id="97" name="Google Shape;97;g83d7f3170d_0_16"/>
          <p:cNvPicPr preferRelativeResize="0"/>
          <p:nvPr/>
        </p:nvPicPr>
        <p:blipFill rotWithShape="1">
          <a:blip r:embed="rId3">
            <a:alphaModFix/>
          </a:blip>
          <a:srcRect r="28481"/>
          <a:stretch/>
        </p:blipFill>
        <p:spPr>
          <a:xfrm>
            <a:off x="4725208" y="756988"/>
            <a:ext cx="4234144" cy="4243444"/>
          </a:xfrm>
          <a:prstGeom prst="rect">
            <a:avLst/>
          </a:prstGeom>
          <a:noFill/>
          <a:ln>
            <a:noFill/>
          </a:ln>
        </p:spPr>
      </p:pic>
      <p:sp>
        <p:nvSpPr>
          <p:cNvPr id="99" name="Google Shape;99;g83d7f3170d_0_16"/>
          <p:cNvSpPr/>
          <p:nvPr/>
        </p:nvSpPr>
        <p:spPr>
          <a:xfrm>
            <a:off x="4828080" y="815339"/>
            <a:ext cx="525900" cy="15990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0" name="Google Shape;100;g83d7f3170d_0_16"/>
          <p:cNvSpPr/>
          <p:nvPr/>
        </p:nvSpPr>
        <p:spPr>
          <a:xfrm>
            <a:off x="6510799" y="2399926"/>
            <a:ext cx="454996" cy="171823"/>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1" name="Google Shape;101;g83d7f3170d_0_16"/>
          <p:cNvSpPr/>
          <p:nvPr/>
        </p:nvSpPr>
        <p:spPr>
          <a:xfrm>
            <a:off x="8043720" y="1173479"/>
            <a:ext cx="533400" cy="14490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 name="Text Box 4">
            <a:extLst>
              <a:ext uri="{FF2B5EF4-FFF2-40B4-BE49-F238E27FC236}">
                <a16:creationId xmlns:a16="http://schemas.microsoft.com/office/drawing/2014/main" id="{E7CF602A-37EB-4EA6-8FC1-30CFA7ACFA95}"/>
              </a:ext>
            </a:extLst>
          </p:cNvPr>
          <p:cNvSpPr txBox="1">
            <a:spLocks noChangeArrowheads="1"/>
          </p:cNvSpPr>
          <p:nvPr/>
        </p:nvSpPr>
        <p:spPr bwMode="auto">
          <a:xfrm>
            <a:off x="-25" y="690719"/>
            <a:ext cx="4725233" cy="2090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342900" lvl="0" indent="-342900">
              <a:buSzPts val="1600"/>
              <a:buFont typeface="Arial"/>
              <a:buAutoNum type="arabicPeriod"/>
            </a:pPr>
            <a:r>
              <a:rPr lang="en-US" u="sng" dirty="0">
                <a:solidFill>
                  <a:srgbClr val="383838"/>
                </a:solidFill>
              </a:rPr>
              <a:t>Primary Dataset</a:t>
            </a:r>
            <a:r>
              <a:rPr lang="en-US" dirty="0">
                <a:solidFill>
                  <a:srgbClr val="383838"/>
                </a:solidFill>
              </a:rPr>
              <a:t> :-</a:t>
            </a:r>
          </a:p>
          <a:p>
            <a:pPr marL="285750" lvl="0" indent="-225425">
              <a:buSzPts val="1600"/>
              <a:buFont typeface="Wingdings" panose="05000000000000000000" pitchFamily="2" charset="2"/>
              <a:buChar char="§"/>
            </a:pPr>
            <a:r>
              <a:rPr lang="en-US" dirty="0">
                <a:solidFill>
                  <a:srgbClr val="383838"/>
                </a:solidFill>
              </a:rPr>
              <a:t>Datasets are acquired from the official website of yelp</a:t>
            </a:r>
          </a:p>
          <a:p>
            <a:pPr marL="285750" lvl="0" indent="-225425">
              <a:buSzPts val="1600"/>
              <a:buFont typeface="Wingdings" panose="05000000000000000000" pitchFamily="2" charset="2"/>
              <a:buChar char="§"/>
            </a:pPr>
            <a:r>
              <a:rPr lang="en-US" dirty="0">
                <a:solidFill>
                  <a:srgbClr val="383838"/>
                </a:solidFill>
              </a:rPr>
              <a:t>We are using following datasets :- </a:t>
            </a:r>
          </a:p>
          <a:p>
            <a:pPr marL="568325" lvl="0" indent="-285750">
              <a:buSzPts val="1600"/>
              <a:buFont typeface="Wingdings" panose="05000000000000000000" pitchFamily="2" charset="2"/>
              <a:buChar char="Ø"/>
            </a:pPr>
            <a:r>
              <a:rPr lang="en-US" dirty="0" err="1">
                <a:solidFill>
                  <a:srgbClr val="383838"/>
                </a:solidFill>
              </a:rPr>
              <a:t>User.json</a:t>
            </a:r>
            <a:endParaRPr lang="en-US" dirty="0">
              <a:solidFill>
                <a:srgbClr val="383838"/>
              </a:solidFill>
            </a:endParaRPr>
          </a:p>
          <a:p>
            <a:pPr marL="568325" lvl="0" indent="-285750">
              <a:buSzPts val="1600"/>
              <a:buFont typeface="Wingdings" panose="05000000000000000000" pitchFamily="2" charset="2"/>
              <a:buChar char="Ø"/>
            </a:pPr>
            <a:r>
              <a:rPr lang="en-US" dirty="0" err="1">
                <a:solidFill>
                  <a:srgbClr val="383838"/>
                </a:solidFill>
              </a:rPr>
              <a:t>Review.json</a:t>
            </a:r>
            <a:endParaRPr lang="en-US" dirty="0">
              <a:solidFill>
                <a:srgbClr val="383838"/>
              </a:solidFill>
            </a:endParaRPr>
          </a:p>
          <a:p>
            <a:pPr marL="568325" lvl="0" indent="-285750">
              <a:buSzPts val="1600"/>
              <a:buFont typeface="Wingdings" panose="05000000000000000000" pitchFamily="2" charset="2"/>
              <a:buChar char="Ø"/>
            </a:pPr>
            <a:r>
              <a:rPr lang="en-US" dirty="0" err="1">
                <a:solidFill>
                  <a:srgbClr val="383838"/>
                </a:solidFill>
              </a:rPr>
              <a:t>Business.json</a:t>
            </a:r>
            <a:endParaRPr lang="en-US" dirty="0">
              <a:solidFill>
                <a:srgbClr val="383838"/>
              </a:solidFill>
            </a:endParaRPr>
          </a:p>
          <a:p>
            <a:pPr marL="282575" lvl="0" indent="0">
              <a:buSzPts val="1600"/>
            </a:pPr>
            <a:endParaRPr lang="en-US" dirty="0">
              <a:solidFill>
                <a:srgbClr val="383838"/>
              </a:solidFill>
            </a:endParaRPr>
          </a:p>
          <a:p>
            <a:pPr marL="342900" lvl="0" indent="-342900">
              <a:buSzPts val="1600"/>
              <a:buAutoNum type="arabicPeriod" startAt="2"/>
            </a:pPr>
            <a:r>
              <a:rPr lang="en-US" u="sng" dirty="0">
                <a:solidFill>
                  <a:srgbClr val="383838"/>
                </a:solidFill>
              </a:rPr>
              <a:t>Secondary Dataset</a:t>
            </a:r>
            <a:r>
              <a:rPr lang="en-US" dirty="0">
                <a:solidFill>
                  <a:srgbClr val="383838"/>
                </a:solidFill>
              </a:rPr>
              <a:t> :-</a:t>
            </a:r>
          </a:p>
          <a:p>
            <a:pPr marL="285750" lvl="0" indent="-225425">
              <a:buSzPts val="1600"/>
              <a:buFont typeface="Wingdings" panose="05000000000000000000" pitchFamily="2" charset="2"/>
              <a:buChar char="§"/>
            </a:pPr>
            <a:r>
              <a:rPr lang="en-US" dirty="0">
                <a:solidFill>
                  <a:srgbClr val="383838"/>
                </a:solidFill>
              </a:rPr>
              <a:t>We have acquired median income for each </a:t>
            </a:r>
            <a:r>
              <a:rPr lang="en-US" dirty="0" err="1">
                <a:solidFill>
                  <a:srgbClr val="383838"/>
                </a:solidFill>
              </a:rPr>
              <a:t>zipcode</a:t>
            </a:r>
            <a:r>
              <a:rPr lang="en-US" dirty="0">
                <a:solidFill>
                  <a:srgbClr val="383838"/>
                </a:solidFill>
              </a:rPr>
              <a:t> for the year 2019, and mapped to restaurants 		</a:t>
            </a:r>
          </a:p>
          <a:p>
            <a:pPr marL="342900" lvl="0" indent="-342900">
              <a:buSzPts val="1600"/>
              <a:buFont typeface="Arial" panose="020B0604020202020204" pitchFamily="34" charset="0"/>
              <a:buChar char="•"/>
            </a:pPr>
            <a:endParaRPr lang="en-US" dirty="0">
              <a:solidFill>
                <a:srgbClr val="383838"/>
              </a:solidFill>
            </a:endParaRPr>
          </a:p>
          <a:p>
            <a:pPr marL="342900" lvl="0" indent="-342900">
              <a:buSzPts val="1600"/>
              <a:buFont typeface="Arial"/>
              <a:buAutoNum type="arabicPeriod"/>
            </a:pPr>
            <a:endParaRPr lang="en-US" dirty="0">
              <a:solidFill>
                <a:srgbClr val="383838"/>
              </a:solidFill>
            </a:endParaRPr>
          </a:p>
        </p:txBody>
      </p:sp>
      <p:pic>
        <p:nvPicPr>
          <p:cNvPr id="2" name="Picture 1">
            <a:extLst>
              <a:ext uri="{FF2B5EF4-FFF2-40B4-BE49-F238E27FC236}">
                <a16:creationId xmlns:a16="http://schemas.microsoft.com/office/drawing/2014/main" id="{75077C98-B72C-49CE-8CED-95DEA7F9814C}"/>
              </a:ext>
            </a:extLst>
          </p:cNvPr>
          <p:cNvPicPr>
            <a:picLocks noChangeAspect="1"/>
          </p:cNvPicPr>
          <p:nvPr/>
        </p:nvPicPr>
        <p:blipFill>
          <a:blip r:embed="rId4"/>
          <a:stretch>
            <a:fillRect/>
          </a:stretch>
        </p:blipFill>
        <p:spPr>
          <a:xfrm>
            <a:off x="1779159" y="2988357"/>
            <a:ext cx="2792841" cy="207042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1924D-2600-44A5-BD9A-C9D12D1CBE40}"/>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7D3401DF-8A1D-4E7E-B4C2-9FC0CA72BCD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2886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83d7f3170d_0_0"/>
          <p:cNvSpPr txBox="1">
            <a:spLocks noGrp="1"/>
          </p:cNvSpPr>
          <p:nvPr>
            <p:ph type="title"/>
          </p:nvPr>
        </p:nvSpPr>
        <p:spPr>
          <a:xfrm>
            <a:off x="0" y="0"/>
            <a:ext cx="3909600" cy="648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dirty="0">
                <a:solidFill>
                  <a:srgbClr val="000000"/>
                </a:solidFill>
              </a:rPr>
              <a:t>Data Preparation</a:t>
            </a:r>
            <a:endParaRPr dirty="0">
              <a:solidFill>
                <a:srgbClr val="000000"/>
              </a:solidFill>
            </a:endParaRPr>
          </a:p>
        </p:txBody>
      </p:sp>
      <p:sp>
        <p:nvSpPr>
          <p:cNvPr id="4" name="Text Box 4">
            <a:extLst>
              <a:ext uri="{FF2B5EF4-FFF2-40B4-BE49-F238E27FC236}">
                <a16:creationId xmlns:a16="http://schemas.microsoft.com/office/drawing/2014/main" id="{85E66F16-B3E1-48E2-A19A-00B4E29CF1F3}"/>
              </a:ext>
            </a:extLst>
          </p:cNvPr>
          <p:cNvSpPr txBox="1">
            <a:spLocks noChangeArrowheads="1"/>
          </p:cNvSpPr>
          <p:nvPr/>
        </p:nvSpPr>
        <p:spPr bwMode="auto">
          <a:xfrm>
            <a:off x="94890" y="863528"/>
            <a:ext cx="8385742" cy="3241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lstStyle>
            <a:lvl1pPr marL="265113" indent="-265113">
              <a:defRPr sz="1400">
                <a:solidFill>
                  <a:schemeClr val="tx1"/>
                </a:solidFill>
                <a:latin typeface="Arial" charset="0"/>
              </a:defRPr>
            </a:lvl1pPr>
            <a:lvl2pPr marL="742950" indent="-285750">
              <a:defRPr sz="1400">
                <a:solidFill>
                  <a:schemeClr val="tx1"/>
                </a:solidFill>
                <a:latin typeface="Arial" charset="0"/>
              </a:defRPr>
            </a:lvl2pPr>
            <a:lvl3pPr marL="1143000" indent="-228600">
              <a:defRPr sz="1400">
                <a:solidFill>
                  <a:schemeClr val="tx1"/>
                </a:solidFill>
                <a:latin typeface="Arial" charset="0"/>
              </a:defRPr>
            </a:lvl3pPr>
            <a:lvl4pPr marL="1600200" indent="-228600">
              <a:defRPr sz="1400">
                <a:solidFill>
                  <a:schemeClr val="tx1"/>
                </a:solidFill>
                <a:latin typeface="Arial" charset="0"/>
              </a:defRPr>
            </a:lvl4pPr>
            <a:lvl5pPr marL="2057400" indent="-228600">
              <a:defRPr sz="1400">
                <a:solidFill>
                  <a:schemeClr val="tx1"/>
                </a:solidFill>
                <a:latin typeface="Arial" charset="0"/>
              </a:defRPr>
            </a:lvl5pPr>
            <a:lvl6pPr marL="25146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6pPr>
            <a:lvl7pPr marL="29718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7pPr>
            <a:lvl8pPr marL="34290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8pPr>
            <a:lvl9pPr marL="3886200" indent="-228600" algn="ctr" eaLnBrk="0" fontAlgn="base" hangingPunct="0">
              <a:spcBef>
                <a:spcPct val="50000"/>
              </a:spcBef>
              <a:spcAft>
                <a:spcPct val="0"/>
              </a:spcAft>
              <a:buSzPct val="120000"/>
              <a:buFont typeface="Wingdings" pitchFamily="2" charset="2"/>
              <a:defRPr sz="1400">
                <a:solidFill>
                  <a:schemeClr val="tx1"/>
                </a:solidFill>
                <a:latin typeface="Arial" charset="0"/>
              </a:defRPr>
            </a:lvl9pPr>
          </a:lstStyle>
          <a:p>
            <a:pPr marL="0" lvl="0" indent="0">
              <a:lnSpc>
                <a:spcPct val="115000"/>
              </a:lnSpc>
              <a:buSzPts val="1800"/>
            </a:pPr>
            <a:r>
              <a:rPr lang="en-US" u="sng" dirty="0">
                <a:solidFill>
                  <a:srgbClr val="000000"/>
                </a:solidFill>
                <a:latin typeface="Arial"/>
              </a:rPr>
              <a:t>Business</a:t>
            </a:r>
          </a:p>
          <a:p>
            <a:pPr marL="285750" lvl="0" indent="-285750">
              <a:lnSpc>
                <a:spcPct val="115000"/>
              </a:lnSpc>
              <a:buSzPts val="1800"/>
              <a:buFont typeface="Wingdings" panose="05000000000000000000" pitchFamily="2" charset="2"/>
              <a:buChar char="§"/>
            </a:pPr>
            <a:r>
              <a:rPr lang="en-US" dirty="0">
                <a:solidFill>
                  <a:srgbClr val="000000"/>
                </a:solidFill>
                <a:latin typeface="Arial"/>
              </a:rPr>
              <a:t>Businesses with open = 1 tag were only considered</a:t>
            </a:r>
          </a:p>
          <a:p>
            <a:pPr marL="285750" lvl="0" indent="-285750">
              <a:lnSpc>
                <a:spcPct val="115000"/>
              </a:lnSpc>
              <a:buSzPts val="1800"/>
              <a:buFont typeface="Wingdings" panose="05000000000000000000" pitchFamily="2" charset="2"/>
              <a:buChar char="§"/>
            </a:pPr>
            <a:r>
              <a:rPr lang="en-US" dirty="0">
                <a:solidFill>
                  <a:srgbClr val="000000"/>
                </a:solidFill>
                <a:latin typeface="Arial"/>
              </a:rPr>
              <a:t>We have taken into consideration restaurants in the state of Illinois.</a:t>
            </a:r>
          </a:p>
          <a:p>
            <a:pPr marL="285750" lvl="0" indent="-285750">
              <a:lnSpc>
                <a:spcPct val="115000"/>
              </a:lnSpc>
              <a:buSzPts val="1800"/>
              <a:buFont typeface="Wingdings" panose="05000000000000000000" pitchFamily="2" charset="2"/>
              <a:buChar char="§"/>
            </a:pPr>
            <a:r>
              <a:rPr lang="en-US" dirty="0">
                <a:solidFill>
                  <a:srgbClr val="000000"/>
                </a:solidFill>
                <a:latin typeface="Arial"/>
              </a:rPr>
              <a:t>‘Attributes’ column in the dataset was extrapolated to create new features</a:t>
            </a:r>
          </a:p>
          <a:p>
            <a:pPr marL="285750" lvl="0" indent="-285750">
              <a:lnSpc>
                <a:spcPct val="115000"/>
              </a:lnSpc>
              <a:buSzPts val="1800"/>
              <a:buFont typeface="Arial" panose="020B0604020202020204" pitchFamily="34" charset="0"/>
              <a:buChar char="•"/>
            </a:pPr>
            <a:endParaRPr lang="en-US" dirty="0">
              <a:solidFill>
                <a:srgbClr val="000000"/>
              </a:solidFill>
              <a:latin typeface="Arial"/>
            </a:endParaRPr>
          </a:p>
          <a:p>
            <a:pPr marL="285750" lvl="0" indent="-285750">
              <a:lnSpc>
                <a:spcPct val="115000"/>
              </a:lnSpc>
              <a:buSzPts val="1800"/>
              <a:buFont typeface="Arial" panose="020B0604020202020204" pitchFamily="34" charset="0"/>
              <a:buChar char="•"/>
            </a:pPr>
            <a:endParaRPr lang="en-US" dirty="0">
              <a:solidFill>
                <a:srgbClr val="000000"/>
              </a:solidFill>
              <a:latin typeface="Arial"/>
            </a:endParaRPr>
          </a:p>
        </p:txBody>
      </p:sp>
      <p:pic>
        <p:nvPicPr>
          <p:cNvPr id="7" name="Picture 6">
            <a:extLst>
              <a:ext uri="{FF2B5EF4-FFF2-40B4-BE49-F238E27FC236}">
                <a16:creationId xmlns:a16="http://schemas.microsoft.com/office/drawing/2014/main" id="{8AE24471-478B-43EF-A30A-4FB9BAAECB1C}"/>
              </a:ext>
            </a:extLst>
          </p:cNvPr>
          <p:cNvPicPr/>
          <p:nvPr/>
        </p:nvPicPr>
        <p:blipFill rotWithShape="1">
          <a:blip r:embed="rId3"/>
          <a:srcRect l="38071" t="46574" r="23846" b="27206"/>
          <a:stretch/>
        </p:blipFill>
        <p:spPr bwMode="auto">
          <a:xfrm>
            <a:off x="301923" y="2398142"/>
            <a:ext cx="4910239" cy="2501661"/>
          </a:xfrm>
          <a:prstGeom prst="rect">
            <a:avLst/>
          </a:prstGeom>
          <a:ln>
            <a:solidFill>
              <a:schemeClr val="bg1"/>
            </a:solidFill>
          </a:ln>
          <a:extLst>
            <a:ext uri="{53640926-AAD7-44D8-BBD7-CCE9431645EC}">
              <a14:shadowObscured xmlns:a14="http://schemas.microsoft.com/office/drawing/2010/main"/>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83d7f3170d_0_5"/>
          <p:cNvSpPr txBox="1">
            <a:spLocks noGrp="1"/>
          </p:cNvSpPr>
          <p:nvPr>
            <p:ph type="title"/>
          </p:nvPr>
        </p:nvSpPr>
        <p:spPr>
          <a:xfrm>
            <a:off x="0" y="0"/>
            <a:ext cx="4067100" cy="684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solidFill>
                  <a:srgbClr val="000000"/>
                </a:solidFill>
              </a:rPr>
              <a:t>Data Cleaning</a:t>
            </a:r>
            <a:endParaRPr>
              <a:solidFill>
                <a:srgbClr val="000000"/>
              </a:solidFill>
            </a:endParaRPr>
          </a:p>
        </p:txBody>
      </p:sp>
      <p:sp>
        <p:nvSpPr>
          <p:cNvPr id="114" name="Google Shape;114;g83d7f3170d_0_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dirty="0">
                <a:solidFill>
                  <a:srgbClr val="000000"/>
                </a:solidFill>
              </a:rPr>
              <a:t>1. column value extraction:- Extracted values (such as cuisine type, theme, etc.) from the category column of business data. Since we were creating a recommender system for restaurants in Illinois, we extracted records of restaurants in Illinois only.</a:t>
            </a:r>
            <a:endParaRPr dirty="0">
              <a:solidFill>
                <a:srgbClr val="000000"/>
              </a:solidFill>
            </a:endParaRPr>
          </a:p>
          <a:p>
            <a:pPr marL="0" lvl="0" indent="0" algn="l" rtl="0">
              <a:lnSpc>
                <a:spcPct val="115000"/>
              </a:lnSpc>
              <a:spcBef>
                <a:spcPts val="1600"/>
              </a:spcBef>
              <a:spcAft>
                <a:spcPts val="0"/>
              </a:spcAft>
              <a:buSzPts val="1800"/>
              <a:buNone/>
            </a:pPr>
            <a:r>
              <a:rPr lang="en-US" dirty="0">
                <a:solidFill>
                  <a:srgbClr val="000000"/>
                </a:solidFill>
              </a:rPr>
              <a:t>2. Null Values:- There were lot of columns with null values, mainly in the columns which were extracted from the category column, so we removed those columns which had null value count more than 300.</a:t>
            </a:r>
            <a:endParaRPr dirty="0">
              <a:solidFill>
                <a:srgbClr val="000000"/>
              </a:solidFill>
            </a:endParaRPr>
          </a:p>
          <a:p>
            <a:pPr marL="0" lvl="0" indent="0" algn="l" rtl="0">
              <a:lnSpc>
                <a:spcPct val="115000"/>
              </a:lnSpc>
              <a:spcBef>
                <a:spcPts val="1600"/>
              </a:spcBef>
              <a:spcAft>
                <a:spcPts val="0"/>
              </a:spcAft>
              <a:buSzPts val="1800"/>
              <a:buNone/>
            </a:pPr>
            <a:r>
              <a:rPr lang="en-US" dirty="0">
                <a:solidFill>
                  <a:srgbClr val="000000"/>
                </a:solidFill>
              </a:rPr>
              <a:t>3. Duplicate Record:- In Users data, there were lot of users who gave multiple reviews to the same restaurants. For that, we kept the most recent one and removed the others.</a:t>
            </a:r>
            <a:endParaRPr dirty="0">
              <a:solidFill>
                <a:srgbClr val="000000"/>
              </a:solidFill>
            </a:endParaRPr>
          </a:p>
          <a:p>
            <a:pPr marL="0" lvl="0" indent="0" algn="l" rtl="0">
              <a:lnSpc>
                <a:spcPct val="115000"/>
              </a:lnSpc>
              <a:spcBef>
                <a:spcPts val="1600"/>
              </a:spcBef>
              <a:spcAft>
                <a:spcPts val="1600"/>
              </a:spcAft>
              <a:buSzPts val="1800"/>
              <a:buNone/>
            </a:pPr>
            <a:endParaRPr dirty="0">
              <a:solidFill>
                <a:srgbClr val="000000"/>
              </a:solidFill>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750</TotalTime>
  <Words>694</Words>
  <Application>Microsoft Office PowerPoint</Application>
  <PresentationFormat>On-screen Show (16:9)</PresentationFormat>
  <Paragraphs>106</Paragraphs>
  <Slides>23</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Average</vt:lpstr>
      <vt:lpstr>Bree Serif</vt:lpstr>
      <vt:lpstr>Roboto Mono</vt:lpstr>
      <vt:lpstr>Noto Sans Symbols</vt:lpstr>
      <vt:lpstr>Oswald</vt:lpstr>
      <vt:lpstr>Wingdings</vt:lpstr>
      <vt:lpstr>Slate</vt:lpstr>
      <vt:lpstr>Restaurant Recommendation Using Yelp Reviews</vt:lpstr>
      <vt:lpstr>Agenda</vt:lpstr>
      <vt:lpstr>Problem &amp; Vision</vt:lpstr>
      <vt:lpstr>Project Goal</vt:lpstr>
      <vt:lpstr>Technologies Used</vt:lpstr>
      <vt:lpstr>Datasets</vt:lpstr>
      <vt:lpstr>PowerPoint Presentation</vt:lpstr>
      <vt:lpstr>Data Preparation</vt:lpstr>
      <vt:lpstr>Data Cleaning</vt:lpstr>
      <vt:lpstr>Data Cleaning </vt:lpstr>
      <vt:lpstr>Exploratory Data Analysis</vt:lpstr>
      <vt:lpstr>Exploratory Data Analysis</vt:lpstr>
      <vt:lpstr>Exploratory Data Analysis</vt:lpstr>
      <vt:lpstr>Exploratory Data Analysis</vt:lpstr>
      <vt:lpstr>PowerPoint Presentation</vt:lpstr>
      <vt:lpstr>Models </vt:lpstr>
      <vt:lpstr>Models </vt:lpstr>
      <vt:lpstr>Model</vt:lpstr>
      <vt:lpstr>Model </vt:lpstr>
      <vt:lpstr>Results </vt:lpstr>
      <vt:lpstr>Results</vt:lpstr>
      <vt:lpstr>Lessons Learned</vt:lpstr>
      <vt:lpstr>Future Plans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Recommendation Using Yelp Reviews</dc:title>
  <dc:creator>Shouvik Sharma</dc:creator>
  <cp:lastModifiedBy>Sohan Puthran</cp:lastModifiedBy>
  <cp:revision>29</cp:revision>
  <dcterms:modified xsi:type="dcterms:W3CDTF">2020-04-23T20:23:37Z</dcterms:modified>
</cp:coreProperties>
</file>