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1" r:id="rId6"/>
    <p:sldId id="274" r:id="rId7"/>
    <p:sldId id="262" r:id="rId8"/>
    <p:sldId id="263" r:id="rId9"/>
    <p:sldId id="264" r:id="rId10"/>
    <p:sldId id="265" r:id="rId11"/>
    <p:sldId id="275" r:id="rId12"/>
    <p:sldId id="266" r:id="rId13"/>
    <p:sldId id="267" r:id="rId14"/>
    <p:sldId id="260" r:id="rId15"/>
    <p:sldId id="268" r:id="rId16"/>
    <p:sldId id="269" r:id="rId17"/>
    <p:sldId id="270" r:id="rId18"/>
    <p:sldId id="271" r:id="rId19"/>
    <p:sldId id="272" r:id="rId20"/>
    <p:sldId id="273" r:id="rId21"/>
  </p:sldIdLst>
  <p:sldSz cx="9144000" cy="5143500" type="screen16x9"/>
  <p:notesSz cx="6858000" cy="9144000"/>
  <p:embeddedFontLst>
    <p:embeddedFont>
      <p:font typeface="Average" panose="020B0604020202020204" charset="0"/>
      <p:regular r:id="rId23"/>
    </p:embeddedFont>
    <p:embeddedFont>
      <p:font typeface="Bree Serif" panose="020B0604020202020204" charset="0"/>
      <p:regular r:id="rId24"/>
    </p:embeddedFont>
    <p:embeddedFont>
      <p:font typeface="Oswald" panose="020B0604020202020204" charset="0"/>
      <p:regular r:id="rId25"/>
      <p:bold r:id="rId26"/>
    </p:embeddedFont>
    <p:embeddedFont>
      <p:font typeface="Roboto Mono"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2" roundtripDataSignature="AMtx7mhrN0VZjpMeXmHQaTxH0fmdJEZU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019" autoAdjust="0"/>
  </p:normalViewPr>
  <p:slideViewPr>
    <p:cSldViewPr snapToGrid="0">
      <p:cViewPr varScale="1">
        <p:scale>
          <a:sx n="89" d="100"/>
          <a:sy n="89" d="100"/>
        </p:scale>
        <p:origin x="1210"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L="914400" marR="0" lvl="1"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1828800" marR="0" lvl="3"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6pPr>
            <a:lvl7pPr marL="3200400" marR="0" lvl="6"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7pPr>
            <a:lvl8pPr marL="3657600" marR="0" lvl="7"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8pPr>
            <a:lvl9pPr marL="4114800" marR="0" lvl="8"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3ddf6157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83ddf61570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 We cannot state Illinois exploration in </a:t>
            </a:r>
            <a:r>
              <a:rPr lang="en-US" dirty="0" err="1"/>
              <a:t>eda</a:t>
            </a:r>
            <a:r>
              <a:rPr lang="en-US" dirty="0"/>
              <a:t>, we can call it in data preparation after we have declared that we will be focusing on </a:t>
            </a:r>
            <a:r>
              <a:rPr lang="en-US" dirty="0" err="1"/>
              <a:t>illinois</a:t>
            </a:r>
            <a:endParaRPr dirty="0"/>
          </a:p>
        </p:txBody>
      </p:sp>
    </p:spTree>
    <p:extLst>
      <p:ext uri="{BB962C8B-B14F-4D97-AF65-F5344CB8AC3E}">
        <p14:creationId xmlns:p14="http://schemas.microsoft.com/office/powerpoint/2010/main" val="2844477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83f00c33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83f00c33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 We cannot state Illinois exploration in </a:t>
            </a:r>
            <a:r>
              <a:rPr lang="en-US" dirty="0" err="1"/>
              <a:t>eda</a:t>
            </a:r>
            <a:r>
              <a:rPr lang="en-US" dirty="0"/>
              <a:t>, we can call it in data preparation after we have declared that we will be focusing on </a:t>
            </a:r>
            <a:r>
              <a:rPr lang="en-US" dirty="0" err="1"/>
              <a:t>illinois</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a:t>1) We can speak in this slide about the business model of yelp or what it is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bg1"/>
                </a:solidFill>
                <a:latin typeface="Arial"/>
              </a:rPr>
              <a:t>We aim to build a personalized prototype of restaurant recommendation system, which not only considers the interaction between customers and restaurants, but also contains metadata representing </a:t>
            </a:r>
            <a:r>
              <a:rPr lang="en-US" dirty="0"/>
              <a:t>customers' personal taste and </a:t>
            </a:r>
            <a:endParaRPr dirty="0"/>
          </a:p>
        </p:txBody>
      </p:sp>
      <p:sp>
        <p:nvSpPr>
          <p:cNvPr id="85" name="Google Shape;8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83f00c33e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83f00c33e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3f00c33e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3f00c33e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83f00c33e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83f00c33e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83f00c33e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83f00c33e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3f00c33ef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83f00c33e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3f00c33e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83f00c33e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3f00c33e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3f00c33e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83d7f3170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g83d7f3170d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d7f3170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g83d7f3170d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3d7f31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83d7f3170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3d7f31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83d7f3170d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83ddf6157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83ddf61570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3ddf6157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83ddf61570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grpSp>
        <p:nvGrpSpPr>
          <p:cNvPr id="12" name="Google Shape;12;p5"/>
          <p:cNvGrpSpPr/>
          <p:nvPr/>
        </p:nvGrpSpPr>
        <p:grpSpPr>
          <a:xfrm>
            <a:off x="4350279" y="2855377"/>
            <a:ext cx="443589" cy="105632"/>
            <a:chOff x="4137525" y="2915950"/>
            <a:chExt cx="869100" cy="207000"/>
          </a:xfrm>
        </p:grpSpPr>
        <p:sp>
          <p:nvSpPr>
            <p:cNvPr id="13" name="Google Shape;13;p5"/>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5"/>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5"/>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5"/>
          <p:cNvSpPr txBox="1">
            <a:spLocks noGrp="1"/>
          </p:cNvSpPr>
          <p:nvPr>
            <p:ph type="ctrTitle"/>
          </p:nvPr>
        </p:nvSpPr>
        <p:spPr>
          <a:xfrm>
            <a:off x="671258" y="990800"/>
            <a:ext cx="7801500" cy="1730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7" name="Google Shape;17;p5"/>
          <p:cNvSpPr txBox="1">
            <a:spLocks noGrp="1"/>
          </p:cNvSpPr>
          <p:nvPr>
            <p:ph type="subTitle" idx="1"/>
          </p:nvPr>
        </p:nvSpPr>
        <p:spPr>
          <a:xfrm>
            <a:off x="671250" y="3174876"/>
            <a:ext cx="78015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8" name="Google Shape;18;p5"/>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6"/>
          <p:cNvSpPr txBox="1">
            <a:spLocks noGrp="1"/>
          </p:cNvSpPr>
          <p:nvPr>
            <p:ph type="title"/>
          </p:nvPr>
        </p:nvSpPr>
        <p:spPr>
          <a:xfrm>
            <a:off x="82475" y="98238"/>
            <a:ext cx="15849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atin typeface="Bree Serif"/>
                <a:ea typeface="Bree Serif"/>
                <a:cs typeface="Bree Serif"/>
                <a:sym typeface="Bree Serif"/>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1" name="Google Shape;21;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2" name="Google Shape;22;p6"/>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3"/>
        <p:cNvGrpSpPr/>
        <p:nvPr/>
      </p:nvGrpSpPr>
      <p:grpSpPr>
        <a:xfrm>
          <a:off x="0" y="0"/>
          <a:ext cx="0" cy="0"/>
          <a:chOff x="0" y="0"/>
          <a:chExt cx="0" cy="0"/>
        </a:xfrm>
      </p:grpSpPr>
      <p:sp>
        <p:nvSpPr>
          <p:cNvPr id="24" name="Google Shape;24;p10"/>
          <p:cNvSpPr txBox="1">
            <a:spLocks noGrp="1"/>
          </p:cNvSpPr>
          <p:nvPr>
            <p:ph type="title"/>
          </p:nvPr>
        </p:nvSpPr>
        <p:spPr>
          <a:xfrm>
            <a:off x="490250" y="526350"/>
            <a:ext cx="62271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25" name="Google Shape;25;p10"/>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1pPr>
            <a:lvl2pPr marL="0" marR="0" lvl="1"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2pPr>
            <a:lvl3pPr marL="0" marR="0" lvl="2"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3pPr>
            <a:lvl4pPr marL="0" marR="0" lvl="3"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4pPr>
            <a:lvl5pPr marL="0" marR="0" lvl="4"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5pPr>
            <a:lvl6pPr marL="0" marR="0" lvl="5"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6pPr>
            <a:lvl7pPr marL="0" marR="0" lvl="6"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7pPr>
            <a:lvl8pPr marL="0" marR="0" lvl="7"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8pPr>
            <a:lvl9pPr marL="0" marR="0" lvl="8"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8" name="Google Shape;28;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9" name="Google Shape;29;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3" name="Google Shape;33;p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6" name="Google Shape;36;p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p9"/>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
        <p:cNvGrpSpPr/>
        <p:nvPr/>
      </p:nvGrpSpPr>
      <p:grpSpPr>
        <a:xfrm>
          <a:off x="0" y="0"/>
          <a:ext cx="0" cy="0"/>
          <a:chOff x="0" y="0"/>
          <a:chExt cx="0" cy="0"/>
        </a:xfrm>
      </p:grpSpPr>
      <p:sp>
        <p:nvSpPr>
          <p:cNvPr id="39" name="Google Shape;39;p11"/>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0" name="Google Shape;40;p1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11"/>
          <p:cNvSpPr txBox="1">
            <a:spLocks noGrp="1"/>
          </p:cNvSpPr>
          <p:nvPr>
            <p:ph type="title"/>
          </p:nvPr>
        </p:nvSpPr>
        <p:spPr>
          <a:xfrm>
            <a:off x="265500" y="1081400"/>
            <a:ext cx="4045200" cy="1710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p11"/>
          <p:cNvSpPr txBox="1">
            <a:spLocks noGrp="1"/>
          </p:cNvSpPr>
          <p:nvPr>
            <p:ph type="subTitle" idx="1"/>
          </p:nvPr>
        </p:nvSpPr>
        <p:spPr>
          <a:xfrm>
            <a:off x="265500" y="28452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3" name="Google Shape;43;p11"/>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44" name="Google Shape;44;p1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1pPr>
            <a:lvl2pPr marL="0" marR="0" lvl="1"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2pPr>
            <a:lvl3pPr marL="0" marR="0" lvl="2"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3pPr>
            <a:lvl4pPr marL="0" marR="0" lvl="3"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4pPr>
            <a:lvl5pPr marL="0" marR="0" lvl="4"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5pPr>
            <a:lvl6pPr marL="0" marR="0" lvl="5"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6pPr>
            <a:lvl7pPr marL="0" marR="0" lvl="6"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7pPr>
            <a:lvl8pPr marL="0" marR="0" lvl="7"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8pPr>
            <a:lvl9pPr marL="0" marR="0" lvl="8"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5"/>
        <p:cNvGrpSpPr/>
        <p:nvPr/>
      </p:nvGrpSpPr>
      <p:grpSpPr>
        <a:xfrm>
          <a:off x="0" y="0"/>
          <a:ext cx="0" cy="0"/>
          <a:chOff x="0" y="0"/>
          <a:chExt cx="0" cy="0"/>
        </a:xfrm>
      </p:grpSpPr>
      <p:sp>
        <p:nvSpPr>
          <p:cNvPr id="46" name="Google Shape;46;p1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7" name="Google Shape;47;p12"/>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8"/>
        <p:cNvGrpSpPr/>
        <p:nvPr/>
      </p:nvGrpSpPr>
      <p:grpSpPr>
        <a:xfrm>
          <a:off x="0" y="0"/>
          <a:ext cx="0" cy="0"/>
          <a:chOff x="0" y="0"/>
          <a:chExt cx="0" cy="0"/>
        </a:xfrm>
      </p:grpSpPr>
      <p:sp>
        <p:nvSpPr>
          <p:cNvPr id="49" name="Google Shape;49;p13"/>
          <p:cNvSpPr txBox="1">
            <a:spLocks noGrp="1"/>
          </p:cNvSpPr>
          <p:nvPr>
            <p:ph type="title"/>
          </p:nvPr>
        </p:nvSpPr>
        <p:spPr>
          <a:xfrm>
            <a:off x="311700" y="1255275"/>
            <a:ext cx="8520600" cy="1890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50" name="Google Shape;50;p13"/>
          <p:cNvSpPr txBox="1">
            <a:spLocks noGrp="1"/>
          </p:cNvSpPr>
          <p:nvPr>
            <p:ph type="body" idx="1"/>
          </p:nvPr>
        </p:nvSpPr>
        <p:spPr>
          <a:xfrm>
            <a:off x="311700" y="32284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1" name="Google Shape;51;p1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rgbClr val="FFFFFF"/>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endParaRPr/>
          </a:p>
        </p:txBody>
      </p:sp>
      <p:sp>
        <p:nvSpPr>
          <p:cNvPr id="7" name="Google Shape;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1600"/>
              </a:spcBef>
              <a:spcAft>
                <a:spcPts val="160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endParaRPr/>
          </a:p>
        </p:txBody>
      </p:sp>
      <p:sp>
        <p:nvSpPr>
          <p:cNvPr id="8" name="Google Shape;8;p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1pPr>
            <a:lvl2pPr marL="0" marR="0" lvl="1"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2pPr>
            <a:lvl3pPr marL="0" marR="0" lvl="2"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3pPr>
            <a:lvl4pPr marL="0" marR="0" lvl="3"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4pPr>
            <a:lvl5pPr marL="0" marR="0" lvl="4"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5pPr>
            <a:lvl6pPr marL="0" marR="0" lvl="5"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6pPr>
            <a:lvl7pPr marL="0" marR="0" lvl="6"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7pPr>
            <a:lvl8pPr marL="0" marR="0" lvl="7"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8pPr>
            <a:lvl9pPr marL="0" marR="0" lvl="8"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US"/>
              <a:t>‹#›</a:t>
            </a:fld>
            <a:endParaRPr/>
          </a:p>
        </p:txBody>
      </p:sp>
      <p:cxnSp>
        <p:nvCxnSpPr>
          <p:cNvPr id="9" name="Google Shape;9;p4"/>
          <p:cNvCxnSpPr/>
          <p:nvPr/>
        </p:nvCxnSpPr>
        <p:spPr>
          <a:xfrm rot="10800000" flipH="1">
            <a:off x="12450" y="669150"/>
            <a:ext cx="9140400" cy="1800"/>
          </a:xfrm>
          <a:prstGeom prst="straightConnector1">
            <a:avLst/>
          </a:prstGeom>
          <a:noFill/>
          <a:ln w="38100" cap="flat" cmpd="sng">
            <a:solidFill>
              <a:srgbClr val="C60000"/>
            </a:solidFill>
            <a:prstDash val="dash"/>
            <a:round/>
            <a:headEnd type="none" w="sm" len="sm"/>
            <a:tailEnd type="none" w="sm" len="sm"/>
          </a:ln>
        </p:spPr>
      </p:cxnSp>
      <p:pic>
        <p:nvPicPr>
          <p:cNvPr id="10" name="Google Shape;10;p4"/>
          <p:cNvPicPr preferRelativeResize="0"/>
          <p:nvPr/>
        </p:nvPicPr>
        <p:blipFill rotWithShape="1">
          <a:blip r:embed="rId12">
            <a:alphaModFix/>
          </a:blip>
          <a:srcRect/>
          <a:stretch/>
        </p:blipFill>
        <p:spPr>
          <a:xfrm>
            <a:off x="7805225" y="-1526"/>
            <a:ext cx="1278225" cy="6220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pic>
        <p:nvPicPr>
          <p:cNvPr id="58" name="Google Shape;58;p1"/>
          <p:cNvPicPr preferRelativeResize="0"/>
          <p:nvPr/>
        </p:nvPicPr>
        <p:blipFill rotWithShape="1">
          <a:blip r:embed="rId3">
            <a:alphaModFix/>
          </a:blip>
          <a:srcRect/>
          <a:stretch/>
        </p:blipFill>
        <p:spPr>
          <a:xfrm>
            <a:off x="-34" y="0"/>
            <a:ext cx="9144033" cy="3240500"/>
          </a:xfrm>
          <a:prstGeom prst="rect">
            <a:avLst/>
          </a:prstGeom>
          <a:noFill/>
          <a:ln>
            <a:noFill/>
          </a:ln>
        </p:spPr>
      </p:pic>
      <p:sp>
        <p:nvSpPr>
          <p:cNvPr id="59" name="Google Shape;59;p1"/>
          <p:cNvSpPr txBox="1">
            <a:spLocks noGrp="1"/>
          </p:cNvSpPr>
          <p:nvPr>
            <p:ph type="ctrTitle"/>
          </p:nvPr>
        </p:nvSpPr>
        <p:spPr>
          <a:xfrm>
            <a:off x="257175" y="3393281"/>
            <a:ext cx="8801100" cy="1267625"/>
          </a:xfrm>
          <a:prstGeom prst="rect">
            <a:avLst/>
          </a:prstGeom>
          <a:noFill/>
          <a:ln>
            <a:noFill/>
          </a:ln>
          <a:effectLst>
            <a:outerShdw blurRad="57150" dist="19050" dir="5400000" algn="bl" rotWithShape="0">
              <a:srgbClr val="000000">
                <a:alpha val="56470"/>
              </a:srgbClr>
            </a:outerShdw>
          </a:effectLst>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US" sz="4000" b="1">
                <a:solidFill>
                  <a:srgbClr val="000000"/>
                </a:solidFill>
                <a:latin typeface="Roboto Mono"/>
                <a:ea typeface="Roboto Mono"/>
                <a:cs typeface="Roboto Mono"/>
                <a:sym typeface="Roboto Mono"/>
              </a:rPr>
              <a:t>Restaurant Recommendation Using Yelp Reviews</a:t>
            </a:r>
            <a:endParaRPr sz="4000" b="1">
              <a:solidFill>
                <a:srgbClr val="000000"/>
              </a:solidFill>
              <a:latin typeface="Roboto Mono"/>
              <a:ea typeface="Roboto Mono"/>
              <a:cs typeface="Roboto Mono"/>
              <a:sym typeface="Roboto Mono"/>
            </a:endParaRPr>
          </a:p>
        </p:txBody>
      </p:sp>
      <p:sp>
        <p:nvSpPr>
          <p:cNvPr id="60" name="Google Shape;60;p1"/>
          <p:cNvSpPr txBox="1">
            <a:spLocks noGrp="1"/>
          </p:cNvSpPr>
          <p:nvPr>
            <p:ph type="subTitle" idx="1"/>
          </p:nvPr>
        </p:nvSpPr>
        <p:spPr>
          <a:xfrm>
            <a:off x="562850" y="4525175"/>
            <a:ext cx="7801500" cy="49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r>
              <a:rPr lang="en-US" sz="1800">
                <a:solidFill>
                  <a:schemeClr val="lt1"/>
                </a:solidFill>
              </a:rPr>
              <a:t>Kausar Perveen | Sohan Puthran| Shouvik Sharma| Rahul Nair | Cheng Jiang</a:t>
            </a:r>
            <a:endParaRPr sz="18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83ddf61570_0_20"/>
          <p:cNvSpPr txBox="1">
            <a:spLocks noGrp="1"/>
          </p:cNvSpPr>
          <p:nvPr>
            <p:ph type="title"/>
          </p:nvPr>
        </p:nvSpPr>
        <p:spPr>
          <a:xfrm>
            <a:off x="0" y="0"/>
            <a:ext cx="6279900" cy="67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Exploratory Data Analysis</a:t>
            </a:r>
            <a:endParaRPr>
              <a:solidFill>
                <a:srgbClr val="000000"/>
              </a:solidFill>
            </a:endParaRPr>
          </a:p>
        </p:txBody>
      </p:sp>
      <p:sp>
        <p:nvSpPr>
          <p:cNvPr id="135" name="Google Shape;135;g83ddf61570_0_20"/>
          <p:cNvSpPr txBox="1">
            <a:spLocks noGrp="1"/>
          </p:cNvSpPr>
          <p:nvPr>
            <p:ph type="body" idx="1"/>
          </p:nvPr>
        </p:nvSpPr>
        <p:spPr>
          <a:xfrm>
            <a:off x="428375" y="792950"/>
            <a:ext cx="7072500" cy="53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dirty="0">
                <a:solidFill>
                  <a:srgbClr val="000000"/>
                </a:solidFill>
              </a:rPr>
              <a:t>Business:                       </a:t>
            </a:r>
            <a:r>
              <a:rPr lang="en-US" sz="1350" b="1" dirty="0">
                <a:solidFill>
                  <a:srgbClr val="000000"/>
                </a:solidFill>
                <a:highlight>
                  <a:srgbClr val="FFFFFF"/>
                </a:highlight>
                <a:latin typeface="Arial"/>
                <a:ea typeface="Arial"/>
                <a:cs typeface="Arial"/>
                <a:sym typeface="Arial"/>
              </a:rPr>
              <a:t>Distribution of businesses in Illinois</a:t>
            </a:r>
            <a:endParaRPr sz="1350" b="1" dirty="0">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800"/>
              <a:buNone/>
            </a:pPr>
            <a:endParaRPr sz="1350" b="1" dirty="0">
              <a:solidFill>
                <a:srgbClr val="000000"/>
              </a:solidFill>
              <a:highlight>
                <a:srgbClr val="FFFFFF"/>
              </a:highlight>
              <a:latin typeface="Arial"/>
              <a:ea typeface="Arial"/>
              <a:cs typeface="Arial"/>
              <a:sym typeface="Arial"/>
            </a:endParaRPr>
          </a:p>
          <a:p>
            <a:pPr marL="0" lvl="0" indent="0" algn="l" rtl="0">
              <a:lnSpc>
                <a:spcPct val="100000"/>
              </a:lnSpc>
              <a:spcBef>
                <a:spcPts val="1000"/>
              </a:spcBef>
              <a:spcAft>
                <a:spcPts val="0"/>
              </a:spcAft>
              <a:buNone/>
            </a:pPr>
            <a:endParaRPr sz="1350" b="1" dirty="0">
              <a:solidFill>
                <a:srgbClr val="000000"/>
              </a:solidFill>
              <a:highlight>
                <a:srgbClr val="FFFFFF"/>
              </a:highlight>
              <a:latin typeface="Arial"/>
              <a:ea typeface="Arial"/>
              <a:cs typeface="Arial"/>
              <a:sym typeface="Arial"/>
            </a:endParaRPr>
          </a:p>
          <a:p>
            <a:pPr marL="0" lvl="0" indent="0" algn="l" rtl="0">
              <a:lnSpc>
                <a:spcPct val="115000"/>
              </a:lnSpc>
              <a:spcBef>
                <a:spcPts val="1600"/>
              </a:spcBef>
              <a:spcAft>
                <a:spcPts val="0"/>
              </a:spcAft>
              <a:buSzPts val="1800"/>
              <a:buNone/>
            </a:pPr>
            <a:endParaRPr dirty="0">
              <a:solidFill>
                <a:srgbClr val="000000"/>
              </a:solidFill>
            </a:endParaRPr>
          </a:p>
          <a:p>
            <a:pPr marL="0" lvl="0" indent="0" algn="l" rtl="0">
              <a:lnSpc>
                <a:spcPct val="115000"/>
              </a:lnSpc>
              <a:spcBef>
                <a:spcPts val="1600"/>
              </a:spcBef>
              <a:spcAft>
                <a:spcPts val="1600"/>
              </a:spcAft>
              <a:buSzPts val="1800"/>
              <a:buNone/>
            </a:pPr>
            <a:endParaRPr dirty="0">
              <a:solidFill>
                <a:srgbClr val="000000"/>
              </a:solidFill>
            </a:endParaRPr>
          </a:p>
        </p:txBody>
      </p:sp>
      <p:pic>
        <p:nvPicPr>
          <p:cNvPr id="1026" name="Picture 2">
            <a:extLst>
              <a:ext uri="{FF2B5EF4-FFF2-40B4-BE49-F238E27FC236}">
                <a16:creationId xmlns:a16="http://schemas.microsoft.com/office/drawing/2014/main" id="{EA5C39C4-F3A1-45BA-B280-7526C534FA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34620"/>
            <a:ext cx="9144000" cy="2459037"/>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14;g83d7f3170d_0_5">
            <a:extLst>
              <a:ext uri="{FF2B5EF4-FFF2-40B4-BE49-F238E27FC236}">
                <a16:creationId xmlns:a16="http://schemas.microsoft.com/office/drawing/2014/main" id="{2B6971E1-34CE-4688-A326-EB991C5D707F}"/>
              </a:ext>
            </a:extLst>
          </p:cNvPr>
          <p:cNvSpPr txBox="1">
            <a:spLocks/>
          </p:cNvSpPr>
          <p:nvPr/>
        </p:nvSpPr>
        <p:spPr>
          <a:xfrm>
            <a:off x="311700" y="3593657"/>
            <a:ext cx="8520600" cy="11259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1600"/>
              </a:spcBef>
              <a:spcAft>
                <a:spcPts val="160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pPr marL="285750" indent="-285750">
              <a:lnSpc>
                <a:spcPct val="100000"/>
              </a:lnSpc>
              <a:spcBef>
                <a:spcPts val="1600"/>
              </a:spcBef>
              <a:spcAft>
                <a:spcPts val="1600"/>
              </a:spcAft>
              <a:buClrTx/>
              <a:buFont typeface="Wingdings" panose="05000000000000000000" pitchFamily="2" charset="2"/>
              <a:buChar char="§"/>
            </a:pPr>
            <a:r>
              <a:rPr lang="en-US" sz="1400" dirty="0">
                <a:solidFill>
                  <a:srgbClr val="000000"/>
                </a:solidFill>
                <a:latin typeface="+mn-lt"/>
              </a:rPr>
              <a:t>The yelp dataset consists of variety of different businesses indicated by the column </a:t>
            </a:r>
          </a:p>
          <a:p>
            <a:pPr marL="285750" indent="-285750">
              <a:lnSpc>
                <a:spcPct val="100000"/>
              </a:lnSpc>
              <a:spcBef>
                <a:spcPts val="1600"/>
              </a:spcBef>
              <a:spcAft>
                <a:spcPts val="1600"/>
              </a:spcAft>
              <a:buClrTx/>
              <a:buFont typeface="Wingdings" panose="05000000000000000000" pitchFamily="2" charset="2"/>
              <a:buChar char="§"/>
            </a:pPr>
            <a:r>
              <a:rPr lang="en-US" sz="1400" dirty="0">
                <a:solidFill>
                  <a:srgbClr val="000000"/>
                </a:solidFill>
                <a:latin typeface="+mn-lt"/>
              </a:rPr>
              <a:t>Number of entries for the category ‘Restaurants’ was the highest.</a:t>
            </a:r>
          </a:p>
          <a:p>
            <a:pPr marL="285750" indent="-285750">
              <a:lnSpc>
                <a:spcPct val="100000"/>
              </a:lnSpc>
              <a:spcBef>
                <a:spcPts val="1600"/>
              </a:spcBef>
              <a:spcAft>
                <a:spcPts val="1600"/>
              </a:spcAft>
              <a:buClrTx/>
              <a:buFont typeface="Wingdings" panose="05000000000000000000" pitchFamily="2" charset="2"/>
              <a:buChar char="§"/>
            </a:pPr>
            <a:endParaRPr lang="en-US" sz="1400" dirty="0">
              <a:solidFill>
                <a:srgbClr val="000000"/>
              </a:solidFill>
              <a:latin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83ddf61570_0_20"/>
          <p:cNvSpPr txBox="1">
            <a:spLocks noGrp="1"/>
          </p:cNvSpPr>
          <p:nvPr>
            <p:ph type="title"/>
          </p:nvPr>
        </p:nvSpPr>
        <p:spPr>
          <a:xfrm>
            <a:off x="0" y="0"/>
            <a:ext cx="6279900" cy="67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dirty="0">
                <a:solidFill>
                  <a:srgbClr val="000000"/>
                </a:solidFill>
                <a:highlight>
                  <a:srgbClr val="FF0000"/>
                </a:highlight>
              </a:rPr>
              <a:t>Exploratory Data Analysis</a:t>
            </a:r>
            <a:endParaRPr dirty="0">
              <a:solidFill>
                <a:srgbClr val="000000"/>
              </a:solidFill>
              <a:highlight>
                <a:srgbClr val="FF0000"/>
              </a:highlight>
            </a:endParaRPr>
          </a:p>
        </p:txBody>
      </p:sp>
      <p:sp>
        <p:nvSpPr>
          <p:cNvPr id="135" name="Google Shape;135;g83ddf61570_0_20"/>
          <p:cNvSpPr txBox="1">
            <a:spLocks noGrp="1"/>
          </p:cNvSpPr>
          <p:nvPr>
            <p:ph type="body" idx="1"/>
          </p:nvPr>
        </p:nvSpPr>
        <p:spPr>
          <a:xfrm>
            <a:off x="156322" y="785393"/>
            <a:ext cx="7072500" cy="53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dirty="0">
                <a:solidFill>
                  <a:srgbClr val="000000"/>
                </a:solidFill>
              </a:rPr>
              <a:t>Business:                       </a:t>
            </a:r>
            <a:r>
              <a:rPr lang="en-US" sz="1350" b="1" dirty="0">
                <a:solidFill>
                  <a:srgbClr val="000000"/>
                </a:solidFill>
                <a:highlight>
                  <a:srgbClr val="FFFFFF"/>
                </a:highlight>
                <a:latin typeface="Arial"/>
                <a:ea typeface="Arial"/>
                <a:cs typeface="Arial"/>
                <a:sym typeface="Arial"/>
              </a:rPr>
              <a:t>Distribution of restaurant business in Illinois</a:t>
            </a:r>
            <a:endParaRPr sz="1350" b="1" dirty="0">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800"/>
              <a:buNone/>
            </a:pPr>
            <a:endParaRPr sz="1350" b="1" dirty="0">
              <a:solidFill>
                <a:srgbClr val="000000"/>
              </a:solidFill>
              <a:highlight>
                <a:srgbClr val="FFFFFF"/>
              </a:highlight>
              <a:latin typeface="Arial"/>
              <a:ea typeface="Arial"/>
              <a:cs typeface="Arial"/>
              <a:sym typeface="Arial"/>
            </a:endParaRPr>
          </a:p>
          <a:p>
            <a:pPr marL="0" lvl="0" indent="0" algn="l" rtl="0">
              <a:lnSpc>
                <a:spcPct val="100000"/>
              </a:lnSpc>
              <a:spcBef>
                <a:spcPts val="1000"/>
              </a:spcBef>
              <a:spcAft>
                <a:spcPts val="0"/>
              </a:spcAft>
              <a:buNone/>
            </a:pPr>
            <a:endParaRPr sz="1350" b="1" dirty="0">
              <a:solidFill>
                <a:srgbClr val="000000"/>
              </a:solidFill>
              <a:highlight>
                <a:srgbClr val="FFFFFF"/>
              </a:highlight>
              <a:latin typeface="Arial"/>
              <a:ea typeface="Arial"/>
              <a:cs typeface="Arial"/>
              <a:sym typeface="Arial"/>
            </a:endParaRPr>
          </a:p>
          <a:p>
            <a:pPr marL="0" lvl="0" indent="0" algn="l" rtl="0">
              <a:lnSpc>
                <a:spcPct val="115000"/>
              </a:lnSpc>
              <a:spcBef>
                <a:spcPts val="1600"/>
              </a:spcBef>
              <a:spcAft>
                <a:spcPts val="0"/>
              </a:spcAft>
              <a:buSzPts val="1800"/>
              <a:buNone/>
            </a:pPr>
            <a:endParaRPr dirty="0">
              <a:solidFill>
                <a:srgbClr val="000000"/>
              </a:solidFill>
            </a:endParaRPr>
          </a:p>
          <a:p>
            <a:pPr marL="0" lvl="0" indent="0" algn="l" rtl="0">
              <a:lnSpc>
                <a:spcPct val="115000"/>
              </a:lnSpc>
              <a:spcBef>
                <a:spcPts val="1600"/>
              </a:spcBef>
              <a:spcAft>
                <a:spcPts val="1600"/>
              </a:spcAft>
              <a:buSzPts val="1800"/>
              <a:buNone/>
            </a:pPr>
            <a:endParaRPr dirty="0">
              <a:solidFill>
                <a:srgbClr val="000000"/>
              </a:solidFill>
            </a:endParaRPr>
          </a:p>
        </p:txBody>
      </p:sp>
      <p:pic>
        <p:nvPicPr>
          <p:cNvPr id="136" name="Google Shape;136;g83ddf61570_0_20"/>
          <p:cNvPicPr preferRelativeResize="0"/>
          <p:nvPr/>
        </p:nvPicPr>
        <p:blipFill>
          <a:blip r:embed="rId3">
            <a:alphaModFix/>
          </a:blip>
          <a:stretch>
            <a:fillRect/>
          </a:stretch>
        </p:blipFill>
        <p:spPr>
          <a:xfrm>
            <a:off x="587071" y="1136516"/>
            <a:ext cx="7559401" cy="3118089"/>
          </a:xfrm>
          <a:prstGeom prst="rect">
            <a:avLst/>
          </a:prstGeom>
          <a:noFill/>
          <a:ln>
            <a:noFill/>
          </a:ln>
        </p:spPr>
      </p:pic>
    </p:spTree>
    <p:extLst>
      <p:ext uri="{BB962C8B-B14F-4D97-AF65-F5344CB8AC3E}">
        <p14:creationId xmlns:p14="http://schemas.microsoft.com/office/powerpoint/2010/main" val="117015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83f00c33ef_0_0"/>
          <p:cNvSpPr txBox="1">
            <a:spLocks noGrp="1"/>
          </p:cNvSpPr>
          <p:nvPr>
            <p:ph type="title"/>
          </p:nvPr>
        </p:nvSpPr>
        <p:spPr>
          <a:xfrm>
            <a:off x="0" y="0"/>
            <a:ext cx="5047800" cy="6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3000"/>
              <a:buFont typeface="Arial"/>
              <a:buNone/>
            </a:pPr>
            <a:r>
              <a:rPr lang="en-US" dirty="0">
                <a:solidFill>
                  <a:srgbClr val="000000"/>
                </a:solidFill>
                <a:highlight>
                  <a:srgbClr val="FF0000"/>
                </a:highlight>
              </a:rPr>
              <a:t>Exploratory Data Analysis</a:t>
            </a:r>
            <a:endParaRPr dirty="0">
              <a:highlight>
                <a:srgbClr val="FF0000"/>
              </a:highlight>
            </a:endParaRPr>
          </a:p>
        </p:txBody>
      </p:sp>
      <p:sp>
        <p:nvSpPr>
          <p:cNvPr id="142" name="Google Shape;142;g83f00c33ef_0_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43" name="Google Shape;143;g83f00c33ef_0_0"/>
          <p:cNvPicPr preferRelativeResize="0"/>
          <p:nvPr/>
        </p:nvPicPr>
        <p:blipFill>
          <a:blip r:embed="rId3">
            <a:alphaModFix/>
          </a:blip>
          <a:stretch>
            <a:fillRect/>
          </a:stretch>
        </p:blipFill>
        <p:spPr>
          <a:xfrm>
            <a:off x="83127" y="1028500"/>
            <a:ext cx="8974721" cy="4057378"/>
          </a:xfrm>
          <a:prstGeom prst="rect">
            <a:avLst/>
          </a:prstGeom>
          <a:noFill/>
          <a:ln>
            <a:noFill/>
          </a:ln>
        </p:spPr>
      </p:pic>
      <p:sp>
        <p:nvSpPr>
          <p:cNvPr id="144" name="Google Shape;144;g83f00c33ef_0_0"/>
          <p:cNvSpPr txBox="1"/>
          <p:nvPr/>
        </p:nvSpPr>
        <p:spPr>
          <a:xfrm>
            <a:off x="0" y="696088"/>
            <a:ext cx="4575900" cy="33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Average"/>
                <a:ea typeface="Average"/>
                <a:cs typeface="Average"/>
                <a:sym typeface="Average"/>
              </a:rPr>
              <a:t>TOP 10 MOST RATED RESTAURANTS IN ILLINOIS</a:t>
            </a:r>
            <a:endParaRPr>
              <a:latin typeface="Average"/>
              <a:ea typeface="Average"/>
              <a:cs typeface="Average"/>
              <a:sym typeface="Average"/>
            </a:endParaRPr>
          </a:p>
          <a:p>
            <a:pPr marL="0" lvl="0" indent="0" algn="l" rtl="0">
              <a:spcBef>
                <a:spcPts val="0"/>
              </a:spcBef>
              <a:spcAft>
                <a:spcPts val="0"/>
              </a:spcAft>
              <a:buNone/>
            </a:pPr>
            <a:endParaRPr>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
          <p:cNvSpPr txBox="1"/>
          <p:nvPr/>
        </p:nvSpPr>
        <p:spPr>
          <a:xfrm>
            <a:off x="314325" y="1114425"/>
            <a:ext cx="588645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0" name="Google Shape;150;p2"/>
          <p:cNvSpPr txBox="1">
            <a:spLocks noGrp="1"/>
          </p:cNvSpPr>
          <p:nvPr>
            <p:ph type="title"/>
          </p:nvPr>
        </p:nvSpPr>
        <p:spPr>
          <a:xfrm>
            <a:off x="82475" y="98238"/>
            <a:ext cx="15849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p:nvPr/>
        </p:nvSpPr>
        <p:spPr>
          <a:xfrm>
            <a:off x="0" y="0"/>
            <a:ext cx="3618000" cy="669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3000"/>
              <a:buFont typeface="Oswald"/>
              <a:buNone/>
            </a:pPr>
            <a:r>
              <a:rPr lang="en-US" sz="3000" b="0" i="0" u="none" strike="noStrike" cap="none">
                <a:solidFill>
                  <a:srgbClr val="000000"/>
                </a:solidFill>
                <a:latin typeface="Bree Serif"/>
                <a:ea typeface="Bree Serif"/>
                <a:cs typeface="Bree Serif"/>
                <a:sym typeface="Bree Serif"/>
              </a:rPr>
              <a:t>Background</a:t>
            </a:r>
            <a:endParaRPr/>
          </a:p>
        </p:txBody>
      </p:sp>
      <p:pic>
        <p:nvPicPr>
          <p:cNvPr id="88" name="Google Shape;88;p15"/>
          <p:cNvPicPr preferRelativeResize="0"/>
          <p:nvPr/>
        </p:nvPicPr>
        <p:blipFill rotWithShape="1">
          <a:blip r:embed="rId3">
            <a:alphaModFix/>
          </a:blip>
          <a:srcRect/>
          <a:stretch/>
        </p:blipFill>
        <p:spPr>
          <a:xfrm>
            <a:off x="849063" y="878609"/>
            <a:ext cx="1217700" cy="1272900"/>
          </a:xfrm>
          <a:prstGeom prst="roundRect">
            <a:avLst>
              <a:gd name="adj" fmla="val 16667"/>
            </a:avLst>
          </a:prstGeom>
          <a:noFill/>
          <a:ln>
            <a:noFill/>
          </a:ln>
          <a:effectLst>
            <a:outerShdw blurRad="76200" dist="38100" dir="7800000" algn="tl" rotWithShape="0">
              <a:srgbClr val="000000">
                <a:alpha val="40000"/>
              </a:srgbClr>
            </a:outerShdw>
          </a:effectLst>
        </p:spPr>
      </p:pic>
      <p:pic>
        <p:nvPicPr>
          <p:cNvPr id="91" name="Google Shape;91;p15"/>
          <p:cNvPicPr preferRelativeResize="0"/>
          <p:nvPr/>
        </p:nvPicPr>
        <p:blipFill rotWithShape="1">
          <a:blip r:embed="rId4">
            <a:alphaModFix/>
          </a:blip>
          <a:srcRect/>
          <a:stretch/>
        </p:blipFill>
        <p:spPr>
          <a:xfrm>
            <a:off x="849063" y="2843625"/>
            <a:ext cx="1217700" cy="1272900"/>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 name="Text Box 4">
            <a:extLst>
              <a:ext uri="{FF2B5EF4-FFF2-40B4-BE49-F238E27FC236}">
                <a16:creationId xmlns:a16="http://schemas.microsoft.com/office/drawing/2014/main" id="{E84A79AE-9DD7-43C0-9BE2-376BE2BBA31B}"/>
              </a:ext>
            </a:extLst>
          </p:cNvPr>
          <p:cNvSpPr txBox="1">
            <a:spLocks noChangeArrowheads="1"/>
          </p:cNvSpPr>
          <p:nvPr/>
        </p:nvSpPr>
        <p:spPr bwMode="auto">
          <a:xfrm>
            <a:off x="2155971" y="1026975"/>
            <a:ext cx="6601453" cy="1746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285750" lvl="0" indent="-285750" algn="just">
              <a:buFont typeface="Wingdings" panose="05000000000000000000" pitchFamily="2" charset="2"/>
              <a:buChar char="§"/>
            </a:pPr>
            <a:r>
              <a:rPr lang="en-US" sz="1800" dirty="0">
                <a:solidFill>
                  <a:schemeClr val="bg1"/>
                </a:solidFill>
                <a:latin typeface="Arial"/>
              </a:rPr>
              <a:t>A Recommend</a:t>
            </a:r>
            <a:r>
              <a:rPr lang="en-US" sz="1800" dirty="0">
                <a:solidFill>
                  <a:schemeClr val="bg1"/>
                </a:solidFill>
              </a:rPr>
              <a:t>ation</a:t>
            </a:r>
            <a:r>
              <a:rPr lang="en-US" sz="1800" dirty="0">
                <a:solidFill>
                  <a:schemeClr val="bg1"/>
                </a:solidFill>
                <a:latin typeface="Arial"/>
              </a:rPr>
              <a:t> System refers to a system that can predict the future preference of a set of items for a user</a:t>
            </a:r>
          </a:p>
          <a:p>
            <a:pPr marL="0" lvl="0" indent="0" algn="just"/>
            <a:r>
              <a:rPr lang="en-US" dirty="0"/>
              <a:t>restaurant functions.</a:t>
            </a:r>
          </a:p>
          <a:p>
            <a:pPr algn="just"/>
            <a:r>
              <a:rPr lang="en-US" dirty="0"/>
              <a:t> </a:t>
            </a:r>
          </a:p>
          <a:p>
            <a:pPr marL="285750" lvl="0" indent="-285750" algn="just">
              <a:buFont typeface="Wingdings" panose="05000000000000000000" pitchFamily="2" charset="2"/>
              <a:buChar char="§"/>
            </a:pPr>
            <a:endParaRPr lang="en-US" sz="1800" dirty="0"/>
          </a:p>
        </p:txBody>
      </p:sp>
      <p:sp>
        <p:nvSpPr>
          <p:cNvPr id="8" name="Text Box 4">
            <a:extLst>
              <a:ext uri="{FF2B5EF4-FFF2-40B4-BE49-F238E27FC236}">
                <a16:creationId xmlns:a16="http://schemas.microsoft.com/office/drawing/2014/main" id="{DAC3C2E0-F8D7-4D39-BB79-D6612BEE7264}"/>
              </a:ext>
            </a:extLst>
          </p:cNvPr>
          <p:cNvSpPr txBox="1">
            <a:spLocks noChangeArrowheads="1"/>
          </p:cNvSpPr>
          <p:nvPr/>
        </p:nvSpPr>
        <p:spPr bwMode="auto">
          <a:xfrm>
            <a:off x="2155972" y="2810175"/>
            <a:ext cx="6601453" cy="130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0" lvl="0" indent="0" algn="just"/>
            <a:r>
              <a:rPr lang="en-US" sz="1800" dirty="0">
                <a:solidFill>
                  <a:srgbClr val="383838"/>
                </a:solidFill>
              </a:rPr>
              <a:t>Recommender Systems are built using following methods:-</a:t>
            </a:r>
            <a:endParaRPr lang="en-US" sz="1800" dirty="0"/>
          </a:p>
          <a:p>
            <a:pPr marL="342900" lvl="0" indent="-342900" algn="just">
              <a:buSzPts val="1600"/>
              <a:buFont typeface="Wingdings" panose="05000000000000000000" pitchFamily="2" charset="2"/>
              <a:buChar char="§"/>
            </a:pPr>
            <a:r>
              <a:rPr lang="en-US" sz="1800" dirty="0">
                <a:solidFill>
                  <a:srgbClr val="383838"/>
                </a:solidFill>
              </a:rPr>
              <a:t>Content Based Filtering</a:t>
            </a:r>
            <a:endParaRPr lang="en-US" sz="1800" dirty="0"/>
          </a:p>
          <a:p>
            <a:pPr marL="342900" lvl="0" indent="-342900" algn="just">
              <a:buSzPts val="1600"/>
              <a:buFont typeface="Wingdings" panose="05000000000000000000" pitchFamily="2" charset="2"/>
              <a:buChar char="§"/>
            </a:pPr>
            <a:r>
              <a:rPr lang="en-US" sz="1800" dirty="0">
                <a:solidFill>
                  <a:srgbClr val="383838"/>
                </a:solidFill>
              </a:rPr>
              <a:t>Approximate Nearest Neighbors</a:t>
            </a:r>
            <a:endParaRPr lang="en-US" sz="1800" dirty="0"/>
          </a:p>
          <a:p>
            <a:pPr marL="342900" lvl="0" indent="-342900" algn="just">
              <a:buSzPts val="1600"/>
              <a:buFont typeface="Wingdings" panose="05000000000000000000" pitchFamily="2" charset="2"/>
              <a:buChar char="§"/>
            </a:pPr>
            <a:r>
              <a:rPr lang="en-US" sz="1800" dirty="0">
                <a:solidFill>
                  <a:srgbClr val="383838"/>
                </a:solidFill>
              </a:rPr>
              <a:t>Collaborative Filtering</a:t>
            </a:r>
            <a:endParaRPr lang="en-US" sz="1800" dirty="0"/>
          </a:p>
          <a:p>
            <a:pPr marL="342900" lvl="0" indent="-342900" algn="just">
              <a:buSzPts val="1600"/>
              <a:buFont typeface="Wingdings" panose="05000000000000000000" pitchFamily="2" charset="2"/>
              <a:buChar char="§"/>
            </a:pPr>
            <a:r>
              <a:rPr lang="en-US" sz="1800" dirty="0">
                <a:solidFill>
                  <a:srgbClr val="383838"/>
                </a:solidFill>
              </a:rPr>
              <a:t>Hybrid Matrix Factorization</a:t>
            </a:r>
          </a:p>
          <a:p>
            <a:pPr marL="342900" lvl="0" indent="-342900" algn="just">
              <a:buSzPts val="1600"/>
              <a:buFont typeface="Wingdings" panose="05000000000000000000" pitchFamily="2" charset="2"/>
              <a:buChar char="§"/>
            </a:pPr>
            <a:endParaRPr lang="en-US" sz="1800" dirty="0"/>
          </a:p>
          <a:p>
            <a:pPr marL="285750" lvl="0" indent="-285750">
              <a:buFont typeface="Wingdings" panose="05000000000000000000" pitchFamily="2" charset="2"/>
              <a:buChar char="§"/>
            </a:pPr>
            <a:endParaRPr lang="en-US" sz="1800" dirty="0">
              <a:solidFill>
                <a:srgbClr val="383838"/>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83f00c33ef_0_12"/>
          <p:cNvSpPr txBox="1">
            <a:spLocks noGrp="1"/>
          </p:cNvSpPr>
          <p:nvPr>
            <p:ph type="title"/>
          </p:nvPr>
        </p:nvSpPr>
        <p:spPr>
          <a:xfrm>
            <a:off x="0" y="-12"/>
            <a:ext cx="1584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0000"/>
                </a:solidFill>
              </a:rPr>
              <a:t>Model</a:t>
            </a:r>
            <a:endParaRPr>
              <a:solidFill>
                <a:srgbClr val="000000"/>
              </a:solidFill>
            </a:endParaRPr>
          </a:p>
        </p:txBody>
      </p:sp>
      <p:sp>
        <p:nvSpPr>
          <p:cNvPr id="156" name="Google Shape;156;g83f00c33ef_0_1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83f00c33ef_0_17"/>
          <p:cNvSpPr txBox="1">
            <a:spLocks noGrp="1"/>
          </p:cNvSpPr>
          <p:nvPr>
            <p:ph type="title"/>
          </p:nvPr>
        </p:nvSpPr>
        <p:spPr>
          <a:xfrm>
            <a:off x="0" y="2"/>
            <a:ext cx="2927700" cy="68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0000"/>
                </a:solidFill>
              </a:rPr>
              <a:t>Model</a:t>
            </a:r>
            <a:endParaRPr>
              <a:solidFill>
                <a:srgbClr val="000000"/>
              </a:solidFill>
            </a:endParaRPr>
          </a:p>
          <a:p>
            <a:pPr marL="0" lvl="0" indent="0" algn="l" rtl="0">
              <a:spcBef>
                <a:spcPts val="0"/>
              </a:spcBef>
              <a:spcAft>
                <a:spcPts val="0"/>
              </a:spcAft>
              <a:buNone/>
            </a:pPr>
            <a:endParaRPr/>
          </a:p>
        </p:txBody>
      </p:sp>
      <p:sp>
        <p:nvSpPr>
          <p:cNvPr id="162" name="Google Shape;162;g83f00c33ef_0_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83f00c33ef_0_22"/>
          <p:cNvSpPr txBox="1">
            <a:spLocks noGrp="1"/>
          </p:cNvSpPr>
          <p:nvPr>
            <p:ph type="title"/>
          </p:nvPr>
        </p:nvSpPr>
        <p:spPr>
          <a:xfrm>
            <a:off x="0" y="-12"/>
            <a:ext cx="1584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0000"/>
                </a:solidFill>
              </a:rPr>
              <a:t>Results</a:t>
            </a:r>
            <a:endParaRPr/>
          </a:p>
          <a:p>
            <a:pPr marL="0" lvl="0" indent="0" algn="l" rtl="0">
              <a:spcBef>
                <a:spcPts val="0"/>
              </a:spcBef>
              <a:spcAft>
                <a:spcPts val="0"/>
              </a:spcAft>
              <a:buNone/>
            </a:pPr>
            <a:endParaRPr/>
          </a:p>
        </p:txBody>
      </p:sp>
      <p:sp>
        <p:nvSpPr>
          <p:cNvPr id="168" name="Google Shape;168;g83f00c33ef_0_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83f00c33ef_0_27"/>
          <p:cNvSpPr txBox="1">
            <a:spLocks noGrp="1"/>
          </p:cNvSpPr>
          <p:nvPr>
            <p:ph type="title"/>
          </p:nvPr>
        </p:nvSpPr>
        <p:spPr>
          <a:xfrm>
            <a:off x="0" y="-12"/>
            <a:ext cx="1584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0000"/>
                </a:solidFill>
              </a:rPr>
              <a:t>Results</a:t>
            </a:r>
            <a:endParaRPr/>
          </a:p>
        </p:txBody>
      </p:sp>
      <p:sp>
        <p:nvSpPr>
          <p:cNvPr id="174" name="Google Shape;174;g83f00c33ef_0_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83f00c33ef_0_32"/>
          <p:cNvSpPr txBox="1">
            <a:spLocks noGrp="1"/>
          </p:cNvSpPr>
          <p:nvPr>
            <p:ph type="title"/>
          </p:nvPr>
        </p:nvSpPr>
        <p:spPr>
          <a:xfrm>
            <a:off x="0" y="0"/>
            <a:ext cx="312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0000"/>
                </a:solidFill>
              </a:rPr>
              <a:t>Lessons Learned</a:t>
            </a:r>
            <a:endParaRPr/>
          </a:p>
        </p:txBody>
      </p:sp>
      <p:sp>
        <p:nvSpPr>
          <p:cNvPr id="180" name="Google Shape;180;g83f00c33ef_0_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g83f00c33ef_0_5"/>
          <p:cNvSpPr txBox="1">
            <a:spLocks noGrp="1"/>
          </p:cNvSpPr>
          <p:nvPr>
            <p:ph type="ctrTitle"/>
          </p:nvPr>
        </p:nvSpPr>
        <p:spPr>
          <a:xfrm>
            <a:off x="0" y="0"/>
            <a:ext cx="1831800" cy="64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solidFill>
                  <a:srgbClr val="000000"/>
                </a:solidFill>
                <a:latin typeface="Bree Serif"/>
                <a:ea typeface="Bree Serif"/>
                <a:cs typeface="Bree Serif"/>
                <a:sym typeface="Bree Serif"/>
              </a:rPr>
              <a:t>Agenda</a:t>
            </a:r>
            <a:endParaRPr sz="3000">
              <a:solidFill>
                <a:srgbClr val="000000"/>
              </a:solidFill>
              <a:latin typeface="Bree Serif"/>
              <a:ea typeface="Bree Serif"/>
              <a:cs typeface="Bree Serif"/>
              <a:sym typeface="Bree Serif"/>
            </a:endParaRPr>
          </a:p>
        </p:txBody>
      </p:sp>
      <p:sp>
        <p:nvSpPr>
          <p:cNvPr id="66" name="Google Shape;66;g83f00c33ef_0_5"/>
          <p:cNvSpPr txBox="1"/>
          <p:nvPr/>
        </p:nvSpPr>
        <p:spPr>
          <a:xfrm>
            <a:off x="483150" y="736950"/>
            <a:ext cx="8177700" cy="36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dirty="0">
                <a:latin typeface="+mn-lt"/>
                <a:ea typeface="Average"/>
                <a:cs typeface="Average"/>
                <a:sym typeface="Average"/>
              </a:rPr>
              <a:t>1.	Problem Statement</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2.	Data Preparation &amp; Data Cleaning</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3. 	EDA</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4.	Models</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5.	Lessons Learned and Future Plans</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6.	Deployment</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7.	Questions</a:t>
            </a:r>
            <a:endParaRPr sz="2500" dirty="0">
              <a:latin typeface="+mn-lt"/>
              <a:ea typeface="Average"/>
              <a:cs typeface="Average"/>
              <a:sym typeface="Averag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83f00c33ef_0_37"/>
          <p:cNvSpPr txBox="1">
            <a:spLocks noGrp="1"/>
          </p:cNvSpPr>
          <p:nvPr>
            <p:ph type="title"/>
          </p:nvPr>
        </p:nvSpPr>
        <p:spPr>
          <a:xfrm>
            <a:off x="82475" y="98238"/>
            <a:ext cx="1584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g83f00c33ef_0_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0" y="0"/>
            <a:ext cx="3230400" cy="669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Problem &amp; Vision</a:t>
            </a:r>
            <a:endParaRPr/>
          </a:p>
        </p:txBody>
      </p:sp>
      <p:sp>
        <p:nvSpPr>
          <p:cNvPr id="73" name="Google Shape;73;p3"/>
          <p:cNvSpPr txBox="1"/>
          <p:nvPr/>
        </p:nvSpPr>
        <p:spPr>
          <a:xfrm>
            <a:off x="150650" y="1081199"/>
            <a:ext cx="5631300" cy="3354724"/>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r>
              <a:rPr lang="en-US" sz="1400" b="0" i="0" u="none" strike="noStrike" cap="none" dirty="0">
                <a:solidFill>
                  <a:srgbClr val="000000"/>
                </a:solidFill>
                <a:latin typeface="+mn-lt"/>
                <a:sym typeface="Arial"/>
              </a:rPr>
              <a:t>In terms of restaurants, there are too many options available for people to choose from based on their preferences.  </a:t>
            </a:r>
            <a:endParaRPr dirty="0">
              <a:latin typeface="+mn-lt"/>
            </a:endParaRPr>
          </a:p>
          <a:p>
            <a:pPr marL="374650" marR="0" lvl="0" indent="-285750" algn="just" rtl="0">
              <a:lnSpc>
                <a:spcPct val="100000"/>
              </a:lnSpc>
              <a:spcBef>
                <a:spcPts val="0"/>
              </a:spcBef>
              <a:spcAft>
                <a:spcPts val="0"/>
              </a:spcAft>
              <a:buClr>
                <a:srgbClr val="000000"/>
              </a:buClr>
              <a:buSzPts val="1400"/>
              <a:buFont typeface="Wingdings" panose="05000000000000000000" pitchFamily="2" charset="2"/>
              <a:buChar char="§"/>
            </a:pPr>
            <a:endParaRPr sz="1400" b="0" i="0" u="none" strike="noStrike" cap="none" dirty="0">
              <a:solidFill>
                <a:srgbClr val="000000"/>
              </a:solidFill>
              <a:latin typeface="+mn-lt"/>
              <a:sym typeface="Arial"/>
            </a:endParaRP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r>
              <a:rPr lang="en-US" dirty="0">
                <a:latin typeface="+mn-lt"/>
              </a:rPr>
              <a:t>It's always difficult for new visitors, even locals, to find the ideal restaurants that are exciting and novelty.</a:t>
            </a:r>
          </a:p>
          <a:p>
            <a:pPr marR="0" lvl="0" algn="just" rtl="0">
              <a:lnSpc>
                <a:spcPct val="100000"/>
              </a:lnSpc>
              <a:spcBef>
                <a:spcPts val="0"/>
              </a:spcBef>
              <a:spcAft>
                <a:spcPts val="0"/>
              </a:spcAft>
              <a:buClr>
                <a:srgbClr val="000000"/>
              </a:buClr>
              <a:buSzPts val="1400"/>
            </a:pPr>
            <a:endParaRPr lang="en-US" dirty="0">
              <a:latin typeface="+mn-lt"/>
            </a:endParaRPr>
          </a:p>
          <a:p>
            <a:pPr marL="285750" indent="-285750" algn="just">
              <a:buSzPts val="1400"/>
              <a:buFont typeface="Wingdings" panose="05000000000000000000" pitchFamily="2" charset="2"/>
              <a:buChar char="§"/>
            </a:pPr>
            <a:r>
              <a:rPr lang="en-US" dirty="0"/>
              <a:t>We aim to build a personalized prototype of restaurant recommendation system, which not only considers the interaction between customers and restaurants, but also contains metadata representing customers' personal taste and restaurant functions.</a:t>
            </a: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endParaRPr dirty="0">
              <a:latin typeface="+mn-lt"/>
            </a:endParaRPr>
          </a:p>
          <a:p>
            <a:pPr marL="285750" marR="0" lvl="0" indent="-184150" algn="just" rtl="0">
              <a:lnSpc>
                <a:spcPct val="100000"/>
              </a:lnSpc>
              <a:spcBef>
                <a:spcPts val="0"/>
              </a:spcBef>
              <a:spcAft>
                <a:spcPts val="0"/>
              </a:spcAft>
              <a:buClr>
                <a:srgbClr val="000000"/>
              </a:buClr>
              <a:buSzPts val="1600"/>
              <a:buFont typeface="Noto Sans Symbols"/>
              <a:buNone/>
            </a:pPr>
            <a:endParaRPr sz="1600" b="0" i="0" u="none" strike="noStrike" cap="none" dirty="0">
              <a:solidFill>
                <a:srgbClr val="383838"/>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Noto Sans Symbols"/>
              <a:buNone/>
            </a:pPr>
            <a:endParaRPr sz="1400" b="0" i="0" u="none" strike="noStrike" cap="none" dirty="0">
              <a:solidFill>
                <a:srgbClr val="0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Noto Sans Symbols"/>
              <a:buNone/>
            </a:pPr>
            <a:endParaRPr sz="1400" b="0" i="0" u="none" strike="noStrike" cap="none" dirty="0">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4" name="Google Shape;74;p3"/>
          <p:cNvSpPr/>
          <p:nvPr/>
        </p:nvSpPr>
        <p:spPr>
          <a:xfrm>
            <a:off x="614363" y="2419349"/>
            <a:ext cx="4110037" cy="4110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75" name="Google Shape;75;p3" descr="A picture containing screenshot, food, sign&#10;&#10;Description automatically generated"/>
          <p:cNvPicPr preferRelativeResize="0"/>
          <p:nvPr/>
        </p:nvPicPr>
        <p:blipFill rotWithShape="1">
          <a:blip r:embed="rId3">
            <a:alphaModFix/>
          </a:blip>
          <a:srcRect/>
          <a:stretch/>
        </p:blipFill>
        <p:spPr>
          <a:xfrm>
            <a:off x="6542049" y="886175"/>
            <a:ext cx="1724722" cy="279372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g83d7f3170d_0_10"/>
          <p:cNvSpPr txBox="1">
            <a:spLocks noGrp="1"/>
          </p:cNvSpPr>
          <p:nvPr>
            <p:ph type="title"/>
          </p:nvPr>
        </p:nvSpPr>
        <p:spPr>
          <a:xfrm>
            <a:off x="64388" y="1925"/>
            <a:ext cx="64365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dirty="0">
                <a:solidFill>
                  <a:srgbClr val="000000"/>
                </a:solidFill>
              </a:rPr>
              <a:t>Project Goal</a:t>
            </a:r>
            <a:endParaRPr dirty="0">
              <a:solidFill>
                <a:srgbClr val="000000"/>
              </a:solidFill>
            </a:endParaRPr>
          </a:p>
        </p:txBody>
      </p:sp>
      <p:sp>
        <p:nvSpPr>
          <p:cNvPr id="81" name="Google Shape;81;g83d7f3170d_0_10"/>
          <p:cNvSpPr txBox="1">
            <a:spLocks noGrp="1"/>
          </p:cNvSpPr>
          <p:nvPr>
            <p:ph type="body" idx="1"/>
          </p:nvPr>
        </p:nvSpPr>
        <p:spPr>
          <a:xfrm>
            <a:off x="311700" y="1152475"/>
            <a:ext cx="5558400" cy="3416400"/>
          </a:xfrm>
          <a:prstGeom prst="rect">
            <a:avLst/>
          </a:prstGeom>
          <a:noFill/>
          <a:ln>
            <a:noFill/>
          </a:ln>
        </p:spPr>
        <p:txBody>
          <a:bodyPr spcFirstLastPara="1" wrap="square" lIns="91425" tIns="91425" rIns="91425" bIns="91425" anchor="t" anchorCtr="0">
            <a:noAutofit/>
          </a:bodyPr>
          <a:lstStyle/>
          <a:p>
            <a:pPr marL="342900">
              <a:spcAft>
                <a:spcPts val="1600"/>
              </a:spcAft>
            </a:pPr>
            <a:endParaRPr sz="2400" dirty="0">
              <a:solidFill>
                <a:srgbClr val="000000"/>
              </a:solidFill>
              <a:latin typeface="+mn-lt"/>
            </a:endParaRPr>
          </a:p>
        </p:txBody>
      </p:sp>
      <p:pic>
        <p:nvPicPr>
          <p:cNvPr id="82" name="Google Shape;82;g83d7f3170d_0_10" descr="Related image"/>
          <p:cNvPicPr preferRelativeResize="0"/>
          <p:nvPr/>
        </p:nvPicPr>
        <p:blipFill rotWithShape="1">
          <a:blip r:embed="rId3">
            <a:alphaModFix/>
          </a:blip>
          <a:srcRect/>
          <a:stretch/>
        </p:blipFill>
        <p:spPr>
          <a:xfrm>
            <a:off x="6500888" y="965858"/>
            <a:ext cx="2274200" cy="38204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83d7f3170d_0_16"/>
          <p:cNvSpPr txBox="1">
            <a:spLocks noGrp="1"/>
          </p:cNvSpPr>
          <p:nvPr>
            <p:ph type="title"/>
          </p:nvPr>
        </p:nvSpPr>
        <p:spPr>
          <a:xfrm>
            <a:off x="0" y="0"/>
            <a:ext cx="3966300" cy="66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Datasets</a:t>
            </a:r>
            <a:endParaRPr>
              <a:solidFill>
                <a:srgbClr val="000000"/>
              </a:solidFill>
            </a:endParaRPr>
          </a:p>
        </p:txBody>
      </p:sp>
      <p:pic>
        <p:nvPicPr>
          <p:cNvPr id="97" name="Google Shape;97;g83d7f3170d_0_16"/>
          <p:cNvPicPr preferRelativeResize="0"/>
          <p:nvPr/>
        </p:nvPicPr>
        <p:blipFill rotWithShape="1">
          <a:blip r:embed="rId3">
            <a:alphaModFix/>
          </a:blip>
          <a:srcRect r="28481"/>
          <a:stretch/>
        </p:blipFill>
        <p:spPr>
          <a:xfrm>
            <a:off x="4725208" y="756988"/>
            <a:ext cx="4234144" cy="4243444"/>
          </a:xfrm>
          <a:prstGeom prst="rect">
            <a:avLst/>
          </a:prstGeom>
          <a:noFill/>
          <a:ln>
            <a:noFill/>
          </a:ln>
        </p:spPr>
      </p:pic>
      <p:sp>
        <p:nvSpPr>
          <p:cNvPr id="99" name="Google Shape;99;g83d7f3170d_0_16"/>
          <p:cNvSpPr/>
          <p:nvPr/>
        </p:nvSpPr>
        <p:spPr>
          <a:xfrm>
            <a:off x="4828080" y="815339"/>
            <a:ext cx="525900" cy="15990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0" name="Google Shape;100;g83d7f3170d_0_16"/>
          <p:cNvSpPr/>
          <p:nvPr/>
        </p:nvSpPr>
        <p:spPr>
          <a:xfrm>
            <a:off x="6510799" y="2399926"/>
            <a:ext cx="454996" cy="171823"/>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1" name="Google Shape;101;g83d7f3170d_0_16"/>
          <p:cNvSpPr/>
          <p:nvPr/>
        </p:nvSpPr>
        <p:spPr>
          <a:xfrm>
            <a:off x="8043720" y="1173479"/>
            <a:ext cx="533400" cy="14490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 name="Text Box 4">
            <a:extLst>
              <a:ext uri="{FF2B5EF4-FFF2-40B4-BE49-F238E27FC236}">
                <a16:creationId xmlns:a16="http://schemas.microsoft.com/office/drawing/2014/main" id="{E7CF602A-37EB-4EA6-8FC1-30CFA7ACFA95}"/>
              </a:ext>
            </a:extLst>
          </p:cNvPr>
          <p:cNvSpPr txBox="1">
            <a:spLocks noChangeArrowheads="1"/>
          </p:cNvSpPr>
          <p:nvPr/>
        </p:nvSpPr>
        <p:spPr bwMode="auto">
          <a:xfrm>
            <a:off x="-25" y="690719"/>
            <a:ext cx="4725233" cy="2090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342900" lvl="0" indent="-342900">
              <a:buSzPts val="1600"/>
              <a:buFont typeface="Arial"/>
              <a:buAutoNum type="arabicPeriod"/>
            </a:pPr>
            <a:r>
              <a:rPr lang="en-US" u="sng" dirty="0">
                <a:solidFill>
                  <a:srgbClr val="383838"/>
                </a:solidFill>
              </a:rPr>
              <a:t>Primary Dataset</a:t>
            </a:r>
            <a:r>
              <a:rPr lang="en-US" dirty="0">
                <a:solidFill>
                  <a:srgbClr val="383838"/>
                </a:solidFill>
              </a:rPr>
              <a:t> :-</a:t>
            </a:r>
          </a:p>
          <a:p>
            <a:pPr marL="342900" lvl="0" indent="-342900">
              <a:buSzPts val="1600"/>
              <a:buFont typeface="Wingdings" panose="05000000000000000000" pitchFamily="2" charset="2"/>
              <a:buChar char="§"/>
            </a:pPr>
            <a:r>
              <a:rPr lang="en-US" dirty="0">
                <a:solidFill>
                  <a:srgbClr val="383838"/>
                </a:solidFill>
              </a:rPr>
              <a:t>Datasets are acquired from the official website of yelp</a:t>
            </a:r>
          </a:p>
          <a:p>
            <a:pPr marL="342900" lvl="0" indent="-342900">
              <a:buSzPts val="1600"/>
              <a:buFont typeface="Wingdings" panose="05000000000000000000" pitchFamily="2" charset="2"/>
              <a:buChar char="§"/>
            </a:pPr>
            <a:r>
              <a:rPr lang="en-US" dirty="0">
                <a:solidFill>
                  <a:srgbClr val="383838"/>
                </a:solidFill>
              </a:rPr>
              <a:t>We are using following datasets :- </a:t>
            </a:r>
          </a:p>
          <a:p>
            <a:pPr marL="568325" lvl="0" indent="-285750">
              <a:buSzPts val="1600"/>
              <a:buFont typeface="Wingdings" panose="05000000000000000000" pitchFamily="2" charset="2"/>
              <a:buChar char="Ø"/>
            </a:pPr>
            <a:r>
              <a:rPr lang="en-US" dirty="0" err="1">
                <a:solidFill>
                  <a:srgbClr val="383838"/>
                </a:solidFill>
              </a:rPr>
              <a:t>User.json</a:t>
            </a:r>
            <a:endParaRPr lang="en-US" dirty="0">
              <a:solidFill>
                <a:srgbClr val="383838"/>
              </a:solidFill>
            </a:endParaRPr>
          </a:p>
          <a:p>
            <a:pPr marL="568325" lvl="0" indent="-285750">
              <a:buSzPts val="1600"/>
              <a:buFont typeface="Wingdings" panose="05000000000000000000" pitchFamily="2" charset="2"/>
              <a:buChar char="Ø"/>
            </a:pPr>
            <a:r>
              <a:rPr lang="en-US" dirty="0" err="1">
                <a:solidFill>
                  <a:srgbClr val="383838"/>
                </a:solidFill>
              </a:rPr>
              <a:t>Review.json</a:t>
            </a:r>
            <a:endParaRPr lang="en-US" dirty="0">
              <a:solidFill>
                <a:srgbClr val="383838"/>
              </a:solidFill>
            </a:endParaRPr>
          </a:p>
          <a:p>
            <a:pPr marL="568325" lvl="0" indent="-285750">
              <a:buSzPts val="1600"/>
              <a:buFont typeface="Wingdings" panose="05000000000000000000" pitchFamily="2" charset="2"/>
              <a:buChar char="Ø"/>
            </a:pPr>
            <a:r>
              <a:rPr lang="en-US" dirty="0" err="1">
                <a:solidFill>
                  <a:srgbClr val="383838"/>
                </a:solidFill>
              </a:rPr>
              <a:t>Business.json</a:t>
            </a:r>
            <a:endParaRPr lang="en-US" dirty="0">
              <a:solidFill>
                <a:srgbClr val="383838"/>
              </a:solidFill>
            </a:endParaRPr>
          </a:p>
          <a:p>
            <a:pPr marL="282575" lvl="0" indent="0">
              <a:buSzPts val="1600"/>
            </a:pPr>
            <a:endParaRPr lang="en-US" dirty="0">
              <a:solidFill>
                <a:srgbClr val="383838"/>
              </a:solidFill>
            </a:endParaRPr>
          </a:p>
          <a:p>
            <a:pPr marL="0" lvl="0" indent="0">
              <a:buSzPts val="1600"/>
            </a:pPr>
            <a:r>
              <a:rPr lang="en-US" dirty="0">
                <a:solidFill>
                  <a:srgbClr val="383838"/>
                </a:solidFill>
              </a:rPr>
              <a:t>2.    </a:t>
            </a:r>
            <a:r>
              <a:rPr lang="en-US" u="sng" dirty="0">
                <a:solidFill>
                  <a:srgbClr val="383838"/>
                </a:solidFill>
              </a:rPr>
              <a:t>Secondary Dataset</a:t>
            </a:r>
            <a:r>
              <a:rPr lang="en-US" dirty="0">
                <a:solidFill>
                  <a:srgbClr val="383838"/>
                </a:solidFill>
              </a:rPr>
              <a:t> :-</a:t>
            </a:r>
          </a:p>
          <a:p>
            <a:pPr marL="341313" lvl="0" indent="-341313">
              <a:buSzPts val="1600"/>
              <a:buFont typeface="Wingdings" panose="05000000000000000000" pitchFamily="2" charset="2"/>
              <a:buChar char="§"/>
            </a:pPr>
            <a:r>
              <a:rPr lang="en-US" dirty="0">
                <a:solidFill>
                  <a:srgbClr val="383838"/>
                </a:solidFill>
              </a:rPr>
              <a:t>We have acquired median income for each </a:t>
            </a:r>
            <a:r>
              <a:rPr lang="en-US" dirty="0" err="1">
                <a:solidFill>
                  <a:srgbClr val="383838"/>
                </a:solidFill>
              </a:rPr>
              <a:t>zipcode</a:t>
            </a:r>
            <a:r>
              <a:rPr lang="en-US" dirty="0">
                <a:solidFill>
                  <a:srgbClr val="383838"/>
                </a:solidFill>
              </a:rPr>
              <a:t> for the year 2019, and mapped to restaurants 		</a:t>
            </a:r>
          </a:p>
          <a:p>
            <a:pPr marL="342900" lvl="0" indent="-342900">
              <a:buSzPts val="1600"/>
              <a:buFont typeface="Arial" panose="020B0604020202020204" pitchFamily="34" charset="0"/>
              <a:buChar char="•"/>
            </a:pPr>
            <a:endParaRPr lang="en-US" dirty="0">
              <a:solidFill>
                <a:srgbClr val="383838"/>
              </a:solidFill>
            </a:endParaRPr>
          </a:p>
          <a:p>
            <a:pPr marL="342900" lvl="0" indent="-342900">
              <a:buSzPts val="1600"/>
              <a:buFont typeface="Arial"/>
              <a:buAutoNum type="arabicPeriod"/>
            </a:pPr>
            <a:endParaRPr lang="en-US" dirty="0">
              <a:solidFill>
                <a:srgbClr val="383838"/>
              </a:solidFill>
            </a:endParaRPr>
          </a:p>
        </p:txBody>
      </p:sp>
      <p:pic>
        <p:nvPicPr>
          <p:cNvPr id="2" name="Picture 1">
            <a:extLst>
              <a:ext uri="{FF2B5EF4-FFF2-40B4-BE49-F238E27FC236}">
                <a16:creationId xmlns:a16="http://schemas.microsoft.com/office/drawing/2014/main" id="{75077C98-B72C-49CE-8CED-95DEA7F9814C}"/>
              </a:ext>
            </a:extLst>
          </p:cNvPr>
          <p:cNvPicPr>
            <a:picLocks noChangeAspect="1"/>
          </p:cNvPicPr>
          <p:nvPr/>
        </p:nvPicPr>
        <p:blipFill>
          <a:blip r:embed="rId4"/>
          <a:stretch>
            <a:fillRect/>
          </a:stretch>
        </p:blipFill>
        <p:spPr>
          <a:xfrm>
            <a:off x="1779159" y="2988357"/>
            <a:ext cx="2792841" cy="207042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1924D-2600-44A5-BD9A-C9D12D1CBE40}"/>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7D3401DF-8A1D-4E7E-B4C2-9FC0CA72BCD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2886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83d7f3170d_0_0"/>
          <p:cNvSpPr txBox="1">
            <a:spLocks noGrp="1"/>
          </p:cNvSpPr>
          <p:nvPr>
            <p:ph type="title"/>
          </p:nvPr>
        </p:nvSpPr>
        <p:spPr>
          <a:xfrm>
            <a:off x="0" y="0"/>
            <a:ext cx="3909600" cy="648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Data Preparation</a:t>
            </a:r>
            <a:endParaRPr>
              <a:solidFill>
                <a:srgbClr val="000000"/>
              </a:solidFill>
            </a:endParaRPr>
          </a:p>
        </p:txBody>
      </p:sp>
      <p:sp>
        <p:nvSpPr>
          <p:cNvPr id="4" name="Text Box 4">
            <a:extLst>
              <a:ext uri="{FF2B5EF4-FFF2-40B4-BE49-F238E27FC236}">
                <a16:creationId xmlns:a16="http://schemas.microsoft.com/office/drawing/2014/main" id="{85E66F16-B3E1-48E2-A19A-00B4E29CF1F3}"/>
              </a:ext>
            </a:extLst>
          </p:cNvPr>
          <p:cNvSpPr txBox="1">
            <a:spLocks noChangeArrowheads="1"/>
          </p:cNvSpPr>
          <p:nvPr/>
        </p:nvSpPr>
        <p:spPr bwMode="auto">
          <a:xfrm>
            <a:off x="89185" y="742758"/>
            <a:ext cx="8385742" cy="3241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285750" lvl="0" indent="-285750">
              <a:lnSpc>
                <a:spcPct val="115000"/>
              </a:lnSpc>
              <a:buSzPts val="1800"/>
              <a:buFont typeface="Arial" panose="020B0604020202020204" pitchFamily="34" charset="0"/>
              <a:buChar char="•"/>
            </a:pPr>
            <a:r>
              <a:rPr lang="en-US" dirty="0">
                <a:solidFill>
                  <a:srgbClr val="000000"/>
                </a:solidFill>
                <a:latin typeface="Arial"/>
              </a:rPr>
              <a:t>Businesses with open = 1 tag were only considered</a:t>
            </a:r>
          </a:p>
          <a:p>
            <a:pPr marL="285750" lvl="0" indent="-285750">
              <a:lnSpc>
                <a:spcPct val="115000"/>
              </a:lnSpc>
              <a:buSzPts val="1800"/>
              <a:buFont typeface="Arial" panose="020B0604020202020204" pitchFamily="34" charset="0"/>
              <a:buChar char="•"/>
            </a:pPr>
            <a:endParaRPr lang="en-US" dirty="0">
              <a:solidFill>
                <a:srgbClr val="000000"/>
              </a:solidFill>
              <a:latin typeface="Arial"/>
            </a:endParaRPr>
          </a:p>
          <a:p>
            <a:pPr marL="285750" lvl="0" indent="-285750">
              <a:lnSpc>
                <a:spcPct val="115000"/>
              </a:lnSpc>
              <a:buSzPts val="1800"/>
              <a:buFont typeface="Arial" panose="020B0604020202020204" pitchFamily="34" charset="0"/>
              <a:buChar char="•"/>
            </a:pPr>
            <a:endParaRPr lang="en-US" dirty="0">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83d7f3170d_0_5"/>
          <p:cNvSpPr txBox="1">
            <a:spLocks noGrp="1"/>
          </p:cNvSpPr>
          <p:nvPr>
            <p:ph type="title"/>
          </p:nvPr>
        </p:nvSpPr>
        <p:spPr>
          <a:xfrm>
            <a:off x="0" y="0"/>
            <a:ext cx="4067100" cy="684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Data Cleaning</a:t>
            </a:r>
            <a:endParaRPr>
              <a:solidFill>
                <a:srgbClr val="000000"/>
              </a:solidFill>
            </a:endParaRPr>
          </a:p>
        </p:txBody>
      </p:sp>
      <p:sp>
        <p:nvSpPr>
          <p:cNvPr id="114" name="Google Shape;114;g83d7f3170d_0_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dirty="0">
                <a:solidFill>
                  <a:srgbClr val="000000"/>
                </a:solidFill>
              </a:rPr>
              <a:t>1. column value extraction:- Extracted values (such as cuisine type, theme, etc.) from the category column of business data. Since we were creating a recommender system for restaurants in Illinois, we extracted records of restaurants in Illinois only.</a:t>
            </a:r>
            <a:endParaRPr dirty="0">
              <a:solidFill>
                <a:srgbClr val="000000"/>
              </a:solidFill>
            </a:endParaRPr>
          </a:p>
          <a:p>
            <a:pPr marL="0" lvl="0" indent="0" algn="l" rtl="0">
              <a:lnSpc>
                <a:spcPct val="115000"/>
              </a:lnSpc>
              <a:spcBef>
                <a:spcPts val="1600"/>
              </a:spcBef>
              <a:spcAft>
                <a:spcPts val="0"/>
              </a:spcAft>
              <a:buSzPts val="1800"/>
              <a:buNone/>
            </a:pPr>
            <a:r>
              <a:rPr lang="en-US" dirty="0">
                <a:solidFill>
                  <a:srgbClr val="000000"/>
                </a:solidFill>
              </a:rPr>
              <a:t>2. Null Values:- There were lot of columns with null values, mainly in the columns which were extracted from the category column, so we removed those columns which had null value count more than 300.</a:t>
            </a:r>
            <a:endParaRPr dirty="0">
              <a:solidFill>
                <a:srgbClr val="000000"/>
              </a:solidFill>
            </a:endParaRPr>
          </a:p>
          <a:p>
            <a:pPr marL="0" lvl="0" indent="0" algn="l" rtl="0">
              <a:lnSpc>
                <a:spcPct val="115000"/>
              </a:lnSpc>
              <a:spcBef>
                <a:spcPts val="1600"/>
              </a:spcBef>
              <a:spcAft>
                <a:spcPts val="0"/>
              </a:spcAft>
              <a:buSzPts val="1800"/>
              <a:buNone/>
            </a:pPr>
            <a:r>
              <a:rPr lang="en-US" dirty="0">
                <a:solidFill>
                  <a:srgbClr val="000000"/>
                </a:solidFill>
              </a:rPr>
              <a:t>3. Duplicate Record:- In Users data, there were lot of users who gave multiple reviews to the same restaurants. For that, we kept the most recent one and removed the others.</a:t>
            </a:r>
            <a:endParaRPr dirty="0">
              <a:solidFill>
                <a:srgbClr val="000000"/>
              </a:solidFill>
            </a:endParaRPr>
          </a:p>
          <a:p>
            <a:pPr marL="0" lvl="0" indent="0" algn="l" rtl="0">
              <a:lnSpc>
                <a:spcPct val="115000"/>
              </a:lnSpc>
              <a:spcBef>
                <a:spcPts val="1600"/>
              </a:spcBef>
              <a:spcAft>
                <a:spcPts val="1600"/>
              </a:spcAft>
              <a:buSzPts val="1800"/>
              <a:buNone/>
            </a:pPr>
            <a:endParaRPr dirty="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83ddf61570_0_15"/>
          <p:cNvSpPr txBox="1">
            <a:spLocks noGrp="1"/>
          </p:cNvSpPr>
          <p:nvPr>
            <p:ph type="title"/>
          </p:nvPr>
        </p:nvSpPr>
        <p:spPr>
          <a:xfrm>
            <a:off x="0" y="0"/>
            <a:ext cx="4572000" cy="705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Data Cleaning </a:t>
            </a:r>
            <a:endParaRPr>
              <a:solidFill>
                <a:srgbClr val="000000"/>
              </a:solidFill>
            </a:endParaRPr>
          </a:p>
        </p:txBody>
      </p:sp>
      <p:sp>
        <p:nvSpPr>
          <p:cNvPr id="120" name="Google Shape;120;g83ddf61570_0_15"/>
          <p:cNvSpPr txBox="1">
            <a:spLocks noGrp="1"/>
          </p:cNvSpPr>
          <p:nvPr>
            <p:ph type="body" idx="1"/>
          </p:nvPr>
        </p:nvSpPr>
        <p:spPr>
          <a:xfrm>
            <a:off x="82475" y="705222"/>
            <a:ext cx="8520600" cy="4259684"/>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800"/>
              <a:buNone/>
            </a:pPr>
            <a:endParaRPr dirty="0">
              <a:solidFill>
                <a:schemeClr val="lt1"/>
              </a:solidFill>
            </a:endParaRPr>
          </a:p>
          <a:p>
            <a:pPr marL="285750" lvl="0" indent="-171450" algn="l" rtl="0">
              <a:lnSpc>
                <a:spcPct val="150000"/>
              </a:lnSpc>
              <a:spcBef>
                <a:spcPts val="0"/>
              </a:spcBef>
              <a:spcAft>
                <a:spcPts val="0"/>
              </a:spcAft>
              <a:buSzPts val="1800"/>
              <a:buFont typeface="Noto Sans Symbols"/>
              <a:buNone/>
            </a:pPr>
            <a:endParaRPr dirty="0">
              <a:solidFill>
                <a:schemeClr val="lt1"/>
              </a:solidFill>
            </a:endParaRPr>
          </a:p>
        </p:txBody>
      </p:sp>
      <p:pic>
        <p:nvPicPr>
          <p:cNvPr id="121" name="Google Shape;121;g83ddf61570_0_15"/>
          <p:cNvPicPr preferRelativeResize="0"/>
          <p:nvPr/>
        </p:nvPicPr>
        <p:blipFill rotWithShape="1">
          <a:blip r:embed="rId3">
            <a:alphaModFix/>
          </a:blip>
          <a:srcRect l="4576" r="5633" b="6"/>
          <a:stretch/>
        </p:blipFill>
        <p:spPr>
          <a:xfrm>
            <a:off x="5803406" y="1274160"/>
            <a:ext cx="1214438" cy="219058"/>
          </a:xfrm>
          <a:prstGeom prst="rect">
            <a:avLst/>
          </a:prstGeom>
          <a:noFill/>
          <a:ln w="9525" cap="flat" cmpd="sng">
            <a:solidFill>
              <a:schemeClr val="lt1"/>
            </a:solidFill>
            <a:prstDash val="solid"/>
            <a:round/>
            <a:headEnd type="none" w="sm" len="sm"/>
            <a:tailEnd type="none" w="sm" len="sm"/>
          </a:ln>
        </p:spPr>
      </p:pic>
      <p:pic>
        <p:nvPicPr>
          <p:cNvPr id="122" name="Google Shape;122;g83ddf61570_0_15"/>
          <p:cNvPicPr preferRelativeResize="0"/>
          <p:nvPr/>
        </p:nvPicPr>
        <p:blipFill rotWithShape="1">
          <a:blip r:embed="rId4">
            <a:alphaModFix/>
          </a:blip>
          <a:srcRect/>
          <a:stretch/>
        </p:blipFill>
        <p:spPr>
          <a:xfrm>
            <a:off x="7788289" y="1274160"/>
            <a:ext cx="1066800" cy="219075"/>
          </a:xfrm>
          <a:prstGeom prst="rect">
            <a:avLst/>
          </a:prstGeom>
          <a:noFill/>
          <a:ln w="9525" cap="flat" cmpd="sng">
            <a:solidFill>
              <a:schemeClr val="lt1"/>
            </a:solidFill>
            <a:prstDash val="solid"/>
            <a:round/>
            <a:headEnd type="none" w="sm" len="sm"/>
            <a:tailEnd type="none" w="sm" len="sm"/>
          </a:ln>
        </p:spPr>
      </p:pic>
      <p:cxnSp>
        <p:nvCxnSpPr>
          <p:cNvPr id="123" name="Google Shape;123;g83ddf61570_0_15"/>
          <p:cNvCxnSpPr/>
          <p:nvPr/>
        </p:nvCxnSpPr>
        <p:spPr>
          <a:xfrm>
            <a:off x="7243763" y="1387212"/>
            <a:ext cx="307181" cy="0"/>
          </a:xfrm>
          <a:prstGeom prst="straightConnector1">
            <a:avLst/>
          </a:prstGeom>
          <a:noFill/>
          <a:ln w="9525" cap="flat" cmpd="sng">
            <a:solidFill>
              <a:srgbClr val="5E5E5E"/>
            </a:solidFill>
            <a:prstDash val="solid"/>
            <a:round/>
            <a:headEnd type="triangle" w="med" len="med"/>
            <a:tailEnd type="triangle" w="med" len="med"/>
          </a:ln>
        </p:spPr>
      </p:cxnSp>
      <p:sp>
        <p:nvSpPr>
          <p:cNvPr id="124" name="Google Shape;124;g83ddf61570_0_15"/>
          <p:cNvSpPr txBox="1"/>
          <p:nvPr/>
        </p:nvSpPr>
        <p:spPr>
          <a:xfrm>
            <a:off x="288911" y="847653"/>
            <a:ext cx="1793100" cy="369300"/>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Business</a:t>
            </a:r>
            <a:endParaRPr/>
          </a:p>
        </p:txBody>
      </p:sp>
      <p:sp>
        <p:nvSpPr>
          <p:cNvPr id="125" name="Google Shape;125;g83ddf61570_0_15"/>
          <p:cNvSpPr txBox="1"/>
          <p:nvPr/>
        </p:nvSpPr>
        <p:spPr>
          <a:xfrm>
            <a:off x="288911" y="2562130"/>
            <a:ext cx="1793100" cy="369300"/>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a:t>User</a:t>
            </a:r>
            <a:endParaRPr/>
          </a:p>
        </p:txBody>
      </p:sp>
      <p:sp>
        <p:nvSpPr>
          <p:cNvPr id="126" name="Google Shape;126;g83ddf61570_0_15"/>
          <p:cNvSpPr txBox="1"/>
          <p:nvPr/>
        </p:nvSpPr>
        <p:spPr>
          <a:xfrm>
            <a:off x="165894" y="2941047"/>
            <a:ext cx="5062800" cy="985500"/>
          </a:xfrm>
          <a:prstGeom prst="rect">
            <a:avLst/>
          </a:prstGeom>
          <a:noFill/>
          <a:ln>
            <a:noFill/>
          </a:ln>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Clr>
                <a:schemeClr val="accent3"/>
              </a:buClr>
              <a:buSzPts val="1800"/>
              <a:buFont typeface="Noto Sans Symbols"/>
              <a:buChar char="▪"/>
            </a:pPr>
            <a:endParaRPr sz="1800" dirty="0">
              <a:solidFill>
                <a:schemeClr val="lt1"/>
              </a:solidFill>
              <a:latin typeface="Average"/>
              <a:ea typeface="Average"/>
              <a:cs typeface="Average"/>
              <a:sym typeface="Average"/>
            </a:endParaRPr>
          </a:p>
        </p:txBody>
      </p:sp>
      <p:pic>
        <p:nvPicPr>
          <p:cNvPr id="127" name="Google Shape;127;g83ddf61570_0_15"/>
          <p:cNvPicPr preferRelativeResize="0"/>
          <p:nvPr/>
        </p:nvPicPr>
        <p:blipFill>
          <a:blip r:embed="rId5">
            <a:alphaModFix/>
          </a:blip>
          <a:stretch>
            <a:fillRect/>
          </a:stretch>
        </p:blipFill>
        <p:spPr>
          <a:xfrm>
            <a:off x="6086251" y="2062155"/>
            <a:ext cx="885825" cy="2286000"/>
          </a:xfrm>
          <a:prstGeom prst="rect">
            <a:avLst/>
          </a:prstGeom>
          <a:noFill/>
          <a:ln w="12700">
            <a:solidFill>
              <a:schemeClr val="accent1"/>
            </a:solidFill>
          </a:ln>
        </p:spPr>
      </p:pic>
      <p:pic>
        <p:nvPicPr>
          <p:cNvPr id="128" name="Google Shape;128;g83ddf61570_0_15"/>
          <p:cNvPicPr preferRelativeResize="0"/>
          <p:nvPr/>
        </p:nvPicPr>
        <p:blipFill>
          <a:blip r:embed="rId6">
            <a:alphaModFix/>
          </a:blip>
          <a:stretch>
            <a:fillRect/>
          </a:stretch>
        </p:blipFill>
        <p:spPr>
          <a:xfrm>
            <a:off x="7980058" y="2074644"/>
            <a:ext cx="360448" cy="2261022"/>
          </a:xfrm>
          <a:prstGeom prst="rect">
            <a:avLst/>
          </a:prstGeom>
          <a:noFill/>
          <a:ln w="12700">
            <a:solidFill>
              <a:schemeClr val="bg1"/>
            </a:solidFill>
          </a:ln>
        </p:spPr>
      </p:pic>
      <p:cxnSp>
        <p:nvCxnSpPr>
          <p:cNvPr id="129" name="Google Shape;129;g83ddf61570_0_15"/>
          <p:cNvCxnSpPr/>
          <p:nvPr/>
        </p:nvCxnSpPr>
        <p:spPr>
          <a:xfrm>
            <a:off x="7232929" y="3130125"/>
            <a:ext cx="307200" cy="0"/>
          </a:xfrm>
          <a:prstGeom prst="straightConnector1">
            <a:avLst/>
          </a:prstGeom>
          <a:noFill/>
          <a:ln w="9525" cap="flat" cmpd="sng">
            <a:solidFill>
              <a:srgbClr val="5E5E5E"/>
            </a:solidFill>
            <a:prstDash val="solid"/>
            <a:round/>
            <a:headEnd type="triangle" w="med" len="med"/>
            <a:tailEnd type="triangle" w="med" len="med"/>
          </a:ln>
        </p:spPr>
      </p:cxnSp>
      <p:sp>
        <p:nvSpPr>
          <p:cNvPr id="13" name="Text Box 4">
            <a:extLst>
              <a:ext uri="{FF2B5EF4-FFF2-40B4-BE49-F238E27FC236}">
                <a16:creationId xmlns:a16="http://schemas.microsoft.com/office/drawing/2014/main" id="{94F7797F-B02B-4F12-859C-681D31C121BA}"/>
              </a:ext>
            </a:extLst>
          </p:cNvPr>
          <p:cNvSpPr txBox="1">
            <a:spLocks noChangeArrowheads="1"/>
          </p:cNvSpPr>
          <p:nvPr/>
        </p:nvSpPr>
        <p:spPr bwMode="auto">
          <a:xfrm>
            <a:off x="288911" y="1157214"/>
            <a:ext cx="4725233" cy="1208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285750" lvl="0" indent="-285750">
              <a:lnSpc>
                <a:spcPct val="150000"/>
              </a:lnSpc>
              <a:buSzPts val="1800"/>
              <a:buFont typeface="Noto Sans Symbols"/>
              <a:buChar char="▪"/>
            </a:pPr>
            <a:r>
              <a:rPr lang="en-US" dirty="0">
                <a:solidFill>
                  <a:schemeClr val="bg1"/>
                </a:solidFill>
              </a:rPr>
              <a:t>Spelling Correction for the </a:t>
            </a:r>
            <a:r>
              <a:rPr lang="en-US" dirty="0">
                <a:solidFill>
                  <a:srgbClr val="FF0000"/>
                </a:solidFill>
              </a:rPr>
              <a:t>City</a:t>
            </a:r>
            <a:r>
              <a:rPr lang="en-US" dirty="0">
                <a:solidFill>
                  <a:schemeClr val="bg1"/>
                </a:solidFill>
              </a:rPr>
              <a:t> variable</a:t>
            </a:r>
          </a:p>
          <a:p>
            <a:pPr marL="285750" lvl="0" indent="-285750">
              <a:lnSpc>
                <a:spcPct val="150000"/>
              </a:lnSpc>
              <a:buSzPts val="1800"/>
              <a:buFont typeface="Noto Sans Symbols"/>
              <a:buChar char="▪"/>
            </a:pPr>
            <a:r>
              <a:rPr lang="en-US" dirty="0">
                <a:solidFill>
                  <a:schemeClr val="bg1"/>
                </a:solidFill>
              </a:rPr>
              <a:t>Standardize the Date format of </a:t>
            </a:r>
            <a:r>
              <a:rPr lang="en-US" dirty="0">
                <a:solidFill>
                  <a:srgbClr val="FF0000"/>
                </a:solidFill>
              </a:rPr>
              <a:t>Hours</a:t>
            </a:r>
            <a:r>
              <a:rPr lang="en-US" dirty="0">
                <a:solidFill>
                  <a:schemeClr val="bg1"/>
                </a:solidFill>
              </a:rPr>
              <a:t> variable</a:t>
            </a:r>
          </a:p>
          <a:p>
            <a:pPr marL="285750" lvl="0" indent="-285750">
              <a:lnSpc>
                <a:spcPct val="150000"/>
              </a:lnSpc>
              <a:buSzPts val="1800"/>
              <a:buFont typeface="Noto Sans Symbols"/>
              <a:buChar char="▪"/>
            </a:pPr>
            <a:r>
              <a:rPr lang="en-US" dirty="0">
                <a:solidFill>
                  <a:schemeClr val="bg1"/>
                </a:solidFill>
              </a:rPr>
              <a:t>Remove </a:t>
            </a:r>
            <a:r>
              <a:rPr lang="en-US" dirty="0">
                <a:solidFill>
                  <a:schemeClr val="lt1"/>
                </a:solidFill>
              </a:rPr>
              <a:t>redundant </a:t>
            </a:r>
            <a:r>
              <a:rPr lang="en-US" dirty="0">
                <a:solidFill>
                  <a:srgbClr val="FF0000"/>
                </a:solidFill>
              </a:rPr>
              <a:t>Categories </a:t>
            </a:r>
            <a:endParaRPr lang="en-US" dirty="0"/>
          </a:p>
        </p:txBody>
      </p:sp>
      <p:sp>
        <p:nvSpPr>
          <p:cNvPr id="14" name="Text Box 4">
            <a:extLst>
              <a:ext uri="{FF2B5EF4-FFF2-40B4-BE49-F238E27FC236}">
                <a16:creationId xmlns:a16="http://schemas.microsoft.com/office/drawing/2014/main" id="{625B7A89-AAD6-4F1B-8232-5298721477F6}"/>
              </a:ext>
            </a:extLst>
          </p:cNvPr>
          <p:cNvSpPr txBox="1">
            <a:spLocks noChangeArrowheads="1"/>
          </p:cNvSpPr>
          <p:nvPr/>
        </p:nvSpPr>
        <p:spPr bwMode="auto">
          <a:xfrm>
            <a:off x="288910" y="3035790"/>
            <a:ext cx="4725233" cy="872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285750" lvl="0" indent="-285750">
              <a:lnSpc>
                <a:spcPct val="150000"/>
              </a:lnSpc>
              <a:buClr>
                <a:schemeClr val="lt1"/>
              </a:buClr>
              <a:buSzPts val="1800"/>
              <a:buFont typeface="Average"/>
              <a:buChar char="▪"/>
            </a:pPr>
            <a:r>
              <a:rPr lang="en-US" dirty="0">
                <a:solidFill>
                  <a:schemeClr val="lt1"/>
                </a:solidFill>
                <a:latin typeface="Average"/>
                <a:ea typeface="Average"/>
                <a:cs typeface="Average"/>
                <a:sym typeface="Average"/>
              </a:rPr>
              <a:t>Standardize account age by years</a:t>
            </a:r>
          </a:p>
          <a:p>
            <a:pPr marL="285750" indent="-285750">
              <a:lnSpc>
                <a:spcPct val="150000"/>
              </a:lnSpc>
              <a:buClr>
                <a:schemeClr val="lt1"/>
              </a:buClr>
              <a:buSzPts val="1800"/>
              <a:buFont typeface="Average"/>
              <a:buChar char="▪"/>
            </a:pPr>
            <a:r>
              <a:rPr lang="en-US" dirty="0">
                <a:solidFill>
                  <a:schemeClr val="lt1"/>
                </a:solidFill>
                <a:latin typeface="Average"/>
                <a:ea typeface="Average"/>
                <a:cs typeface="Average"/>
                <a:sym typeface="Average"/>
              </a:rPr>
              <a:t>Check the missing values</a:t>
            </a: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578</TotalTime>
  <Words>571</Words>
  <Application>Microsoft Office PowerPoint</Application>
  <PresentationFormat>On-screen Show (16:9)</PresentationFormat>
  <Paragraphs>74</Paragraphs>
  <Slides>20</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Bree Serif</vt:lpstr>
      <vt:lpstr>Wingdings</vt:lpstr>
      <vt:lpstr>Noto Sans Symbols</vt:lpstr>
      <vt:lpstr>Roboto Mono</vt:lpstr>
      <vt:lpstr>Oswald</vt:lpstr>
      <vt:lpstr>Average</vt:lpstr>
      <vt:lpstr>Slate</vt:lpstr>
      <vt:lpstr>Restaurant Recommendation Using Yelp Reviews</vt:lpstr>
      <vt:lpstr>Agenda</vt:lpstr>
      <vt:lpstr>Problem &amp; Vision</vt:lpstr>
      <vt:lpstr>Project Goal</vt:lpstr>
      <vt:lpstr>Datasets</vt:lpstr>
      <vt:lpstr>PowerPoint Presentation</vt:lpstr>
      <vt:lpstr>Data Preparation</vt:lpstr>
      <vt:lpstr>Data Cleaning</vt:lpstr>
      <vt:lpstr>Data Cleaning </vt:lpstr>
      <vt:lpstr>Exploratory Data Analysis</vt:lpstr>
      <vt:lpstr>Exploratory Data Analysis</vt:lpstr>
      <vt:lpstr>Exploratory Data Analysis</vt:lpstr>
      <vt:lpstr>PowerPoint Presentation</vt:lpstr>
      <vt:lpstr>PowerPoint Presentation</vt:lpstr>
      <vt:lpstr>Model</vt:lpstr>
      <vt:lpstr>Model </vt:lpstr>
      <vt:lpstr>Results </vt:lpstr>
      <vt:lpstr>Results</vt:lpstr>
      <vt:lpstr>Lessons Learned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Recommendation Using Yelp Reviews</dc:title>
  <dc:creator>Shouvik Sharma</dc:creator>
  <cp:lastModifiedBy>Shouvik Sharma</cp:lastModifiedBy>
  <cp:revision>15</cp:revision>
  <dcterms:modified xsi:type="dcterms:W3CDTF">2020-04-23T07:00:49Z</dcterms:modified>
</cp:coreProperties>
</file>