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1" r:id="rId6"/>
    <p:sldId id="274" r:id="rId7"/>
    <p:sldId id="262" r:id="rId8"/>
    <p:sldId id="263" r:id="rId9"/>
    <p:sldId id="264" r:id="rId10"/>
    <p:sldId id="265" r:id="rId11"/>
    <p:sldId id="275" r:id="rId12"/>
    <p:sldId id="266" r:id="rId13"/>
    <p:sldId id="276" r:id="rId14"/>
    <p:sldId id="277" r:id="rId15"/>
    <p:sldId id="278" r:id="rId16"/>
    <p:sldId id="279" r:id="rId17"/>
    <p:sldId id="280" r:id="rId18"/>
    <p:sldId id="268" r:id="rId19"/>
    <p:sldId id="283" r:id="rId20"/>
    <p:sldId id="269" r:id="rId21"/>
    <p:sldId id="270" r:id="rId22"/>
    <p:sldId id="271" r:id="rId23"/>
    <p:sldId id="281" r:id="rId24"/>
    <p:sldId id="282" r:id="rId25"/>
  </p:sldIdLst>
  <p:sldSz cx="9144000" cy="5143500" type="screen16x9"/>
  <p:notesSz cx="6858000" cy="9144000"/>
  <p:embeddedFontLst>
    <p:embeddedFont>
      <p:font typeface="Average" panose="020B0604020202020204" charset="0"/>
      <p:regular r:id="rId27"/>
    </p:embeddedFont>
    <p:embeddedFont>
      <p:font typeface="Bree Serif" panose="020B0604020202020204" charset="0"/>
      <p:regular r:id="rId28"/>
    </p:embeddedFont>
    <p:embeddedFont>
      <p:font typeface="Calibri" panose="020F0502020204030204" pitchFamily="34" charset="0"/>
      <p:regular r:id="rId29"/>
      <p:bold r:id="rId30"/>
      <p:italic r:id="rId31"/>
      <p:boldItalic r:id="rId32"/>
    </p:embeddedFont>
    <p:embeddedFont>
      <p:font typeface="Oswald" panose="020B0604020202020204" charset="0"/>
      <p:regular r:id="rId33"/>
      <p:bold r:id="rId34"/>
    </p:embeddedFont>
    <p:embeddedFont>
      <p:font typeface="Roboto Mon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rN0VZjpMeXmHQaTxH0fmdJEZ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19" autoAdjust="0"/>
  </p:normalViewPr>
  <p:slideViewPr>
    <p:cSldViewPr snapToGrid="0">
      <p:cViewPr varScale="1">
        <p:scale>
          <a:sx n="89" d="100"/>
          <a:sy n="89" d="100"/>
        </p:scale>
        <p:origin x="121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dirty="0"/>
          </a:p>
        </p:txBody>
      </p:sp>
    </p:spTree>
    <p:extLst>
      <p:ext uri="{BB962C8B-B14F-4D97-AF65-F5344CB8AC3E}">
        <p14:creationId xmlns:p14="http://schemas.microsoft.com/office/powerpoint/2010/main" val="284447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00c3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00c3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latin typeface="Arial"/>
              </a:rPr>
              <a:t>We aim to build a personalized prototype of restaurant recommendation system, which not only considers the interaction between customers and restaurants, but also contains metadata representing </a:t>
            </a:r>
            <a:r>
              <a:rPr lang="en-US" dirty="0"/>
              <a:t>customers' personal taste and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chemeClr val="bg1"/>
                </a:solidFill>
              </a:rPr>
              <a:t>We didn’t use Content based filtering because it  doesn’t consider interactions between users and items which can open up new options for users other than it’s past choices.</a:t>
            </a:r>
          </a:p>
          <a:p>
            <a:pPr marL="0" lvl="0" indent="0" algn="l" rtl="0">
              <a:spcBef>
                <a:spcPts val="0"/>
              </a:spcBef>
              <a:spcAft>
                <a:spcPts val="0"/>
              </a:spcAft>
              <a:buNone/>
            </a:pPr>
            <a:endParaRPr dirty="0"/>
          </a:p>
        </p:txBody>
      </p:sp>
      <p:sp>
        <p:nvSpPr>
          <p:cNvPr id="85" name="Google Shape;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We have used </a:t>
            </a:r>
            <a:r>
              <a:rPr lang="en-US" dirty="0" err="1"/>
              <a:t>manhathan</a:t>
            </a:r>
            <a:r>
              <a:rPr lang="en-US" dirty="0"/>
              <a:t> </a:t>
            </a:r>
            <a:r>
              <a:rPr lang="en-US" dirty="0" err="1"/>
              <a:t>disatance</a:t>
            </a:r>
            <a:r>
              <a:rPr lang="en-US" dirty="0"/>
              <a:t> as we have high dimensional data</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[20:52, 23/04/2020] Rahul Illinois Tech: If you want to place less emphasis on outliers, </a:t>
            </a:r>
            <a:r>
              <a:rPr lang="en-US" dirty="0" err="1"/>
              <a:t>manhattan</a:t>
            </a:r>
            <a:r>
              <a:rPr lang="en-US" dirty="0"/>
              <a:t> distance will try to reduce all errors equally since the gradient has constant magnitude.[20:55, 23/04/2020] Rahul Illinois Tech: The use of Manhattan distance depends a lot on the kind of co-ordinate system that your dataset is using. </a:t>
            </a:r>
          </a:p>
          <a:p>
            <a:pPr marL="228600" lvl="0" indent="-228600" algn="l" rtl="0">
              <a:spcBef>
                <a:spcPts val="0"/>
              </a:spcBef>
              <a:spcAft>
                <a:spcPts val="0"/>
              </a:spcAft>
              <a:buAutoNum type="arabicPeriod"/>
            </a:pPr>
            <a:r>
              <a:rPr lang="en-US" dirty="0"/>
              <a:t>While Euclidean distance gives the shortest or minimum distance between two points, Manhattan has specific </a:t>
            </a:r>
            <a:r>
              <a:rPr lang="en-US" dirty="0" err="1"/>
              <a:t>implementations.For</a:t>
            </a:r>
            <a:r>
              <a:rPr lang="en-US" dirty="0"/>
              <a:t> example, if we were to use a Chess dataset, the use of Manhattan distance is more appropriate than Euclidean distance. </a:t>
            </a:r>
          </a:p>
          <a:p>
            <a:pPr marL="228600" lvl="0" indent="-228600" algn="l" rtl="0">
              <a:spcBef>
                <a:spcPts val="0"/>
              </a:spcBef>
              <a:spcAft>
                <a:spcPts val="0"/>
              </a:spcAft>
              <a:buAutoNum type="arabicPeriod"/>
            </a:pPr>
            <a:r>
              <a:rPr lang="en-US" dirty="0"/>
              <a:t>Another use would be when are interested in knowing the distance between houses which are few blocks </a:t>
            </a:r>
            <a:r>
              <a:rPr lang="en-US" dirty="0" err="1"/>
              <a:t>apart.Also</a:t>
            </a:r>
            <a:r>
              <a:rPr lang="en-US" dirty="0"/>
              <a:t>, you might want to consider Manhattan distance if the input variables are not similar in type (such as age, gender, height, etc.). </a:t>
            </a:r>
          </a:p>
          <a:p>
            <a:pPr marL="228600" lvl="0" indent="-228600" algn="l" rtl="0">
              <a:spcBef>
                <a:spcPts val="0"/>
              </a:spcBef>
              <a:spcAft>
                <a:spcPts val="0"/>
              </a:spcAft>
              <a:buAutoNum type="arabicPeriod"/>
            </a:pPr>
            <a:r>
              <a:rPr lang="en-US" dirty="0"/>
              <a:t>Due to the curse of dimensionality, we know that Euclidean distance becomes a poor choice as the number of dimensions increases.</a:t>
            </a:r>
          </a:p>
          <a:p>
            <a:pPr marL="228600" lvl="0" indent="-228600" algn="l" rtl="0">
              <a:spcBef>
                <a:spcPts val="0"/>
              </a:spcBef>
              <a:spcAft>
                <a:spcPts val="0"/>
              </a:spcAft>
              <a:buAutoNum type="arabicPeriod"/>
            </a:pPr>
            <a:r>
              <a:rPr lang="en-US" dirty="0"/>
              <a:t>So in a nutshell: Manhattan distance generally works only if the points are arranged in the form of a grid and the problem which we are working on gives more priority to the distance between the points only along with the grids, but not the geometric distance.</a:t>
            </a:r>
            <a:endParaRPr dirty="0"/>
          </a:p>
        </p:txBody>
      </p:sp>
    </p:spTree>
    <p:extLst>
      <p:ext uri="{BB962C8B-B14F-4D97-AF65-F5344CB8AC3E}">
        <p14:creationId xmlns:p14="http://schemas.microsoft.com/office/powerpoint/2010/main" val="410979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7258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f00c33e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f00c33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f00c33e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f00c33e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3f00c33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3f00c33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00c33e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00c33e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00c33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00c33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3f00c33e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3f00c33e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d7f317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83d7f317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d7f31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3d7f317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d7f31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3d7f3170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ddf615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83ddf615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5"/>
          <p:cNvGrpSpPr/>
          <p:nvPr/>
        </p:nvGrpSpPr>
        <p:grpSpPr>
          <a:xfrm>
            <a:off x="4350279" y="2855377"/>
            <a:ext cx="443589" cy="105632"/>
            <a:chOff x="4137525" y="2915950"/>
            <a:chExt cx="869100" cy="207000"/>
          </a:xfrm>
        </p:grpSpPr>
        <p:sp>
          <p:nvSpPr>
            <p:cNvPr id="13" name="Google Shape;13;p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atin typeface="Bree Serif"/>
                <a:ea typeface="Bree Serif"/>
                <a:cs typeface="Bree Serif"/>
                <a:sym typeface="Bree Serif"/>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5" name="Google Shape;2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3" name="Google Shape;43;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0" name="Google Shape;50;p1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4"/>
          <p:cNvCxnSpPr/>
          <p:nvPr/>
        </p:nvCxnSpPr>
        <p:spPr>
          <a:xfrm rot="10800000" flipH="1">
            <a:off x="12450" y="669150"/>
            <a:ext cx="9140400" cy="1800"/>
          </a:xfrm>
          <a:prstGeom prst="straightConnector1">
            <a:avLst/>
          </a:prstGeom>
          <a:noFill/>
          <a:ln w="38100" cap="flat" cmpd="sng">
            <a:solidFill>
              <a:srgbClr val="C60000"/>
            </a:solidFill>
            <a:prstDash val="dash"/>
            <a:round/>
            <a:headEnd type="none" w="sm" len="sm"/>
            <a:tailEnd type="none" w="sm" len="sm"/>
          </a:ln>
        </p:spPr>
      </p:cxnSp>
      <p:pic>
        <p:nvPicPr>
          <p:cNvPr id="10" name="Google Shape;10;p4"/>
          <p:cNvPicPr preferRelativeResize="0"/>
          <p:nvPr/>
        </p:nvPicPr>
        <p:blipFill rotWithShape="1">
          <a:blip r:embed="rId12">
            <a:alphaModFix/>
          </a:blip>
          <a:srcRect/>
          <a:stretch/>
        </p:blipFill>
        <p:spPr>
          <a:xfrm>
            <a:off x="7805225" y="-1526"/>
            <a:ext cx="1278225" cy="622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a:stretch/>
        </p:blipFill>
        <p:spPr>
          <a:xfrm>
            <a:off x="-34" y="0"/>
            <a:ext cx="9144033" cy="3240500"/>
          </a:xfrm>
          <a:prstGeom prst="rect">
            <a:avLst/>
          </a:prstGeom>
          <a:noFill/>
          <a:ln>
            <a:noFill/>
          </a:ln>
        </p:spPr>
      </p:pic>
      <p:sp>
        <p:nvSpPr>
          <p:cNvPr id="59" name="Google Shape;59;p1"/>
          <p:cNvSpPr txBox="1">
            <a:spLocks noGrp="1"/>
          </p:cNvSpPr>
          <p:nvPr>
            <p:ph type="ctrTitle"/>
          </p:nvPr>
        </p:nvSpPr>
        <p:spPr>
          <a:xfrm>
            <a:off x="257175" y="3393281"/>
            <a:ext cx="8801100" cy="1267625"/>
          </a:xfrm>
          <a:prstGeom prst="rect">
            <a:avLst/>
          </a:prstGeom>
          <a:noFill/>
          <a:ln>
            <a:noFill/>
          </a:ln>
          <a:effectLst>
            <a:outerShdw blurRad="57150" dist="19050" dir="5400000" algn="bl" rotWithShape="0">
              <a:srgbClr val="000000">
                <a:alpha val="5647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4000" b="1">
                <a:solidFill>
                  <a:srgbClr val="000000"/>
                </a:solidFill>
                <a:latin typeface="Roboto Mono"/>
                <a:ea typeface="Roboto Mono"/>
                <a:cs typeface="Roboto Mono"/>
                <a:sym typeface="Roboto Mono"/>
              </a:rPr>
              <a:t>Restaurant Recommendation Using Yelp Reviews</a:t>
            </a:r>
            <a:endParaRPr sz="4000" b="1">
              <a:solidFill>
                <a:srgbClr val="000000"/>
              </a:solidFill>
              <a:latin typeface="Roboto Mono"/>
              <a:ea typeface="Roboto Mono"/>
              <a:cs typeface="Roboto Mono"/>
              <a:sym typeface="Roboto Mono"/>
            </a:endParaRPr>
          </a:p>
        </p:txBody>
      </p:sp>
      <p:sp>
        <p:nvSpPr>
          <p:cNvPr id="60" name="Google Shape;60;p1"/>
          <p:cNvSpPr txBox="1">
            <a:spLocks noGrp="1"/>
          </p:cNvSpPr>
          <p:nvPr>
            <p:ph type="subTitle" idx="1"/>
          </p:nvPr>
        </p:nvSpPr>
        <p:spPr>
          <a:xfrm>
            <a:off x="562850" y="4525175"/>
            <a:ext cx="7801500" cy="49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sz="1800">
                <a:solidFill>
                  <a:schemeClr val="lt1"/>
                </a:solidFill>
              </a:rPr>
              <a:t>Kausar Perveen | Sohan Puthran| Shouvik Sharma| Rahul Nair | Cheng Jiang</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highlight>
                  <a:srgbClr val="FF0000"/>
                </a:highlight>
              </a:rPr>
              <a:t>Exploratory Data Analysis</a:t>
            </a:r>
            <a:endParaRPr dirty="0">
              <a:solidFill>
                <a:srgbClr val="000000"/>
              </a:solidFill>
              <a:highlight>
                <a:srgbClr val="FF0000"/>
              </a:highlight>
            </a:endParaRPr>
          </a:p>
        </p:txBody>
      </p:sp>
      <p:sp>
        <p:nvSpPr>
          <p:cNvPr id="135" name="Google Shape;135;g83ddf61570_0_20"/>
          <p:cNvSpPr txBox="1">
            <a:spLocks noGrp="1"/>
          </p:cNvSpPr>
          <p:nvPr>
            <p:ph type="body" idx="1"/>
          </p:nvPr>
        </p:nvSpPr>
        <p:spPr>
          <a:xfrm>
            <a:off x="156322" y="785393"/>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restaurant business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36" name="Google Shape;136;g83ddf61570_0_20"/>
          <p:cNvPicPr preferRelativeResize="0"/>
          <p:nvPr/>
        </p:nvPicPr>
        <p:blipFill>
          <a:blip r:embed="rId3">
            <a:alphaModFix/>
          </a:blip>
          <a:stretch>
            <a:fillRect/>
          </a:stretch>
        </p:blipFill>
        <p:spPr>
          <a:xfrm>
            <a:off x="587071" y="1136516"/>
            <a:ext cx="7559401" cy="3118089"/>
          </a:xfrm>
          <a:prstGeom prst="rect">
            <a:avLst/>
          </a:prstGeom>
          <a:noFill/>
          <a:ln>
            <a:noFill/>
          </a:ln>
        </p:spPr>
      </p:pic>
    </p:spTree>
    <p:extLst>
      <p:ext uri="{BB962C8B-B14F-4D97-AF65-F5344CB8AC3E}">
        <p14:creationId xmlns:p14="http://schemas.microsoft.com/office/powerpoint/2010/main" val="11701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3f00c33ef_0_0"/>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
        <p:nvSpPr>
          <p:cNvPr id="142" name="Google Shape;142;g83f00c33e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 name="Google Shape;143;g83f00c33ef_0_0"/>
          <p:cNvPicPr preferRelativeResize="0"/>
          <p:nvPr/>
        </p:nvPicPr>
        <p:blipFill>
          <a:blip r:embed="rId3">
            <a:alphaModFix/>
          </a:blip>
          <a:stretch>
            <a:fillRect/>
          </a:stretch>
        </p:blipFill>
        <p:spPr>
          <a:xfrm>
            <a:off x="83127" y="1028500"/>
            <a:ext cx="8974721" cy="4057378"/>
          </a:xfrm>
          <a:prstGeom prst="rect">
            <a:avLst/>
          </a:prstGeom>
          <a:noFill/>
          <a:ln>
            <a:noFill/>
          </a:ln>
        </p:spPr>
      </p:pic>
      <p:sp>
        <p:nvSpPr>
          <p:cNvPr id="144" name="Google Shape;144;g83f00c33ef_0_0"/>
          <p:cNvSpPr txBox="1"/>
          <p:nvPr/>
        </p:nvSpPr>
        <p:spPr>
          <a:xfrm>
            <a:off x="0" y="696088"/>
            <a:ext cx="45759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verage"/>
                <a:ea typeface="Average"/>
                <a:cs typeface="Average"/>
                <a:sym typeface="Average"/>
              </a:rPr>
              <a:t>TOP 10 MOST RATED RESTAURANTS IN ILLINOIS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4C0185-EACB-43A2-B7B6-6BFBC056336F}"/>
              </a:ext>
            </a:extLst>
          </p:cNvPr>
          <p:cNvSpPr>
            <a:spLocks noGrp="1"/>
          </p:cNvSpPr>
          <p:nvPr>
            <p:ph type="body" idx="1"/>
          </p:nvPr>
        </p:nvSpPr>
        <p:spPr/>
        <p:txBody>
          <a:bodyPr/>
          <a:lstStyle/>
          <a:p>
            <a:endParaRPr lang="en-US" dirty="0"/>
          </a:p>
        </p:txBody>
      </p:sp>
      <p:pic>
        <p:nvPicPr>
          <p:cNvPr id="4" name="Picture 2">
            <a:extLst>
              <a:ext uri="{FF2B5EF4-FFF2-40B4-BE49-F238E27FC236}">
                <a16:creationId xmlns:a16="http://schemas.microsoft.com/office/drawing/2014/main" id="{3784B108-E90A-4548-8EF4-1C7FB8CEA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114425"/>
            <a:ext cx="5748158" cy="37415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92EAFB-DD11-482A-A406-29FDBDBD3214}"/>
              </a:ext>
            </a:extLst>
          </p:cNvPr>
          <p:cNvSpPr/>
          <p:nvPr/>
        </p:nvSpPr>
        <p:spPr>
          <a:xfrm>
            <a:off x="874925" y="683538"/>
            <a:ext cx="5499996" cy="738664"/>
          </a:xfrm>
          <a:prstGeom prst="rect">
            <a:avLst/>
          </a:prstGeom>
        </p:spPr>
        <p:txBody>
          <a:bodyPr wrap="square">
            <a:spAutoFit/>
          </a:bodyPr>
          <a:lstStyle/>
          <a:p>
            <a:r>
              <a:rPr lang="en-US" b="1" dirty="0">
                <a:latin typeface="Average" panose="020B0604020202020204" charset="0"/>
              </a:rPr>
              <a:t>HISTOGRAM OF AVERAGE STARS FOR ILLINOIS USERS</a:t>
            </a:r>
            <a:endParaRPr lang="en-US" dirty="0"/>
          </a:p>
          <a:p>
            <a:br>
              <a:rPr lang="en-US" dirty="0"/>
            </a:br>
            <a:endParaRPr lang="en-US" dirty="0"/>
          </a:p>
        </p:txBody>
      </p:sp>
      <p:sp>
        <p:nvSpPr>
          <p:cNvPr id="8" name="Google Shape;141;g83f00c33ef_0_0">
            <a:extLst>
              <a:ext uri="{FF2B5EF4-FFF2-40B4-BE49-F238E27FC236}">
                <a16:creationId xmlns:a16="http://schemas.microsoft.com/office/drawing/2014/main" id="{FA80883C-F3C2-42AE-9B42-477E30E3A3E0}"/>
              </a:ext>
            </a:extLst>
          </p:cNvPr>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Tree>
    <p:extLst>
      <p:ext uri="{BB962C8B-B14F-4D97-AF65-F5344CB8AC3E}">
        <p14:creationId xmlns:p14="http://schemas.microsoft.com/office/powerpoint/2010/main" val="242353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0" y="0"/>
            <a:ext cx="3618000" cy="6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Oswald"/>
              <a:buNone/>
            </a:pPr>
            <a:r>
              <a:rPr lang="en-US" sz="3000" dirty="0">
                <a:latin typeface="Bree Serif"/>
                <a:sym typeface="Bree Serif"/>
              </a:rPr>
              <a:t>Models</a:t>
            </a:r>
            <a:endParaRPr dirty="0"/>
          </a:p>
        </p:txBody>
      </p:sp>
      <p:pic>
        <p:nvPicPr>
          <p:cNvPr id="88" name="Google Shape;88;p15"/>
          <p:cNvPicPr preferRelativeResize="0"/>
          <p:nvPr/>
        </p:nvPicPr>
        <p:blipFill rotWithShape="1">
          <a:blip r:embed="rId3">
            <a:alphaModFix/>
          </a:blip>
          <a:srcRect/>
          <a:stretch/>
        </p:blipFill>
        <p:spPr>
          <a:xfrm>
            <a:off x="966662" y="1163578"/>
            <a:ext cx="1056739" cy="1054693"/>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91" name="Google Shape;91;p15"/>
          <p:cNvPicPr preferRelativeResize="0"/>
          <p:nvPr/>
        </p:nvPicPr>
        <p:blipFill rotWithShape="1">
          <a:blip r:embed="rId4">
            <a:alphaModFix/>
          </a:blip>
          <a:srcRect/>
          <a:stretch/>
        </p:blipFill>
        <p:spPr>
          <a:xfrm>
            <a:off x="966662" y="2969263"/>
            <a:ext cx="1126244" cy="1054693"/>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 name="Text Box 4">
            <a:extLst>
              <a:ext uri="{FF2B5EF4-FFF2-40B4-BE49-F238E27FC236}">
                <a16:creationId xmlns:a16="http://schemas.microsoft.com/office/drawing/2014/main" id="{E84A79AE-9DD7-43C0-9BE2-376BE2BBA31B}"/>
              </a:ext>
            </a:extLst>
          </p:cNvPr>
          <p:cNvSpPr txBox="1">
            <a:spLocks noChangeArrowheads="1"/>
          </p:cNvSpPr>
          <p:nvPr/>
        </p:nvSpPr>
        <p:spPr bwMode="auto">
          <a:xfrm>
            <a:off x="2121219" y="1388044"/>
            <a:ext cx="6601453" cy="82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gn="just"/>
            <a:r>
              <a:rPr lang="en-US" sz="1800" dirty="0">
                <a:solidFill>
                  <a:schemeClr val="bg1"/>
                </a:solidFill>
                <a:latin typeface="Arial"/>
              </a:rPr>
              <a:t> A Recommend</a:t>
            </a:r>
            <a:r>
              <a:rPr lang="en-US" sz="1800" dirty="0">
                <a:solidFill>
                  <a:schemeClr val="bg1"/>
                </a:solidFill>
              </a:rPr>
              <a:t>ation</a:t>
            </a:r>
            <a:r>
              <a:rPr lang="en-US" sz="1800" dirty="0">
                <a:solidFill>
                  <a:schemeClr val="bg1"/>
                </a:solidFill>
                <a:latin typeface="Arial"/>
              </a:rPr>
              <a:t> System refers to a system that can predict the future preference of a set of items for a user</a:t>
            </a:r>
          </a:p>
          <a:p>
            <a:pPr marL="0" lvl="0" indent="0" algn="just"/>
            <a:r>
              <a:rPr lang="en-US" dirty="0"/>
              <a:t>restaurant </a:t>
            </a:r>
            <a:r>
              <a:rPr lang="en-US" dirty="0" err="1"/>
              <a:t>functions.</a:t>
            </a:r>
            <a:r>
              <a:rPr lang="en-US" sz="1800" dirty="0" err="1"/>
              <a:t>zz</a:t>
            </a:r>
            <a:endParaRPr lang="en-US" sz="1800" dirty="0"/>
          </a:p>
        </p:txBody>
      </p:sp>
      <p:sp>
        <p:nvSpPr>
          <p:cNvPr id="8" name="Text Box 4">
            <a:extLst>
              <a:ext uri="{FF2B5EF4-FFF2-40B4-BE49-F238E27FC236}">
                <a16:creationId xmlns:a16="http://schemas.microsoft.com/office/drawing/2014/main" id="{DAC3C2E0-F8D7-4D39-BB79-D6612BEE7264}"/>
              </a:ext>
            </a:extLst>
          </p:cNvPr>
          <p:cNvSpPr txBox="1">
            <a:spLocks noChangeArrowheads="1"/>
          </p:cNvSpPr>
          <p:nvPr/>
        </p:nvSpPr>
        <p:spPr bwMode="auto">
          <a:xfrm>
            <a:off x="2155971" y="2711950"/>
            <a:ext cx="6699270" cy="15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r>
              <a:rPr lang="en-US" sz="1800" dirty="0">
                <a:solidFill>
                  <a:schemeClr val="bg1"/>
                </a:solidFill>
              </a:rPr>
              <a:t>Following are the models which we used:-</a:t>
            </a:r>
          </a:p>
          <a:p>
            <a:pPr marL="285750" indent="-285750">
              <a:buClr>
                <a:schemeClr val="bg1"/>
              </a:buClr>
              <a:buFont typeface="Wingdings" pitchFamily="2" charset="2"/>
              <a:buChar char="§"/>
            </a:pPr>
            <a:r>
              <a:rPr lang="en-US" sz="1800" dirty="0">
                <a:solidFill>
                  <a:schemeClr val="bg1"/>
                </a:solidFill>
              </a:rPr>
              <a:t>Singular Value Decomposition (SVD)</a:t>
            </a:r>
          </a:p>
          <a:p>
            <a:pPr marL="285750" indent="-285750">
              <a:buClr>
                <a:schemeClr val="bg1"/>
              </a:buClr>
              <a:buFont typeface="Wingdings" pitchFamily="2" charset="2"/>
              <a:buChar char="§"/>
            </a:pPr>
            <a:r>
              <a:rPr lang="en-US" sz="1800" dirty="0">
                <a:solidFill>
                  <a:schemeClr val="bg1"/>
                </a:solidFill>
              </a:rPr>
              <a:t>Approximate Nearest Neighbors</a:t>
            </a:r>
          </a:p>
          <a:p>
            <a:pPr marL="285750" indent="-285750">
              <a:buClr>
                <a:schemeClr val="bg1"/>
              </a:buClr>
              <a:buFont typeface="Wingdings" pitchFamily="2" charset="2"/>
              <a:buChar char="§"/>
            </a:pPr>
            <a:r>
              <a:rPr lang="en-US" sz="1800" dirty="0">
                <a:solidFill>
                  <a:schemeClr val="bg1"/>
                </a:solidFill>
              </a:rPr>
              <a:t>Collaborative Filtering</a:t>
            </a:r>
          </a:p>
          <a:p>
            <a:pPr marL="285750" indent="-285750">
              <a:buClr>
                <a:schemeClr val="bg1"/>
              </a:buClr>
              <a:buFont typeface="Wingdings" pitchFamily="2" charset="2"/>
              <a:buChar char="§"/>
            </a:pPr>
            <a:r>
              <a:rPr lang="en-US" sz="1800" dirty="0">
                <a:solidFill>
                  <a:schemeClr val="bg1"/>
                </a:solidFill>
              </a:rPr>
              <a:t>Hybrid Matrix Factorization</a:t>
            </a:r>
          </a:p>
          <a:p>
            <a:pPr marL="0" lvl="0" indent="0" algn="just">
              <a:buSzPts val="1600"/>
            </a:pPr>
            <a:endParaRPr lang="en-US" sz="1800" dirty="0"/>
          </a:p>
          <a:p>
            <a:pPr marL="0" lvl="0" indent="0"/>
            <a:endParaRPr lang="en-US" sz="1800" dirty="0">
              <a:solidFill>
                <a:srgbClr val="383838"/>
              </a:solidFill>
            </a:endParaRPr>
          </a:p>
          <a:p>
            <a:pPr marL="0" lvl="0" indent="0"/>
            <a:endParaRPr lang="en-US" sz="1800" dirty="0">
              <a:solidFill>
                <a:srgbClr val="38383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3" y="76746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rPr>
              <a:t>Singular Value Decomposition:-</a:t>
            </a:r>
          </a:p>
          <a:p>
            <a:pPr marL="0" lvl="0" indent="0" algn="l" rtl="0">
              <a:spcBef>
                <a:spcPts val="0"/>
              </a:spcBef>
              <a:spcAft>
                <a:spcPts val="0"/>
              </a:spcAft>
              <a:buNone/>
            </a:pPr>
            <a:endParaRPr b="1"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Approximate Nearest Neighbors:-</a:t>
            </a:r>
          </a:p>
          <a:p>
            <a:pPr marL="285750" indent="-285750" algn="just">
              <a:buClr>
                <a:schemeClr val="bg1"/>
              </a:buClr>
              <a:buFont typeface="Wingdings" pitchFamily="2" charset="2"/>
              <a:buChar char="§"/>
            </a:pPr>
            <a:r>
              <a:rPr lang="en-US" sz="1300" dirty="0">
                <a:solidFill>
                  <a:schemeClr val="bg1">
                    <a:lumMod val="50000"/>
                  </a:schemeClr>
                </a:solidFill>
                <a:latin typeface="+mn-lt"/>
              </a:rPr>
              <a:t>Retrieves a ‘good guess” of the nearest neighbor. For that, the algorithm doesn’t guarantee to return the actual nearest neighbor in every case, in order to improve speed or save memory.</a:t>
            </a:r>
          </a:p>
          <a:p>
            <a:pPr marL="285750" indent="-285750" algn="just">
              <a:buClr>
                <a:schemeClr val="bg1"/>
              </a:buClr>
              <a:buFont typeface="Wingdings" pitchFamily="2" charset="2"/>
              <a:buChar char="§"/>
            </a:pPr>
            <a:r>
              <a:rPr lang="en-US" sz="1300" dirty="0">
                <a:solidFill>
                  <a:schemeClr val="bg1">
                    <a:lumMod val="50000"/>
                  </a:schemeClr>
                </a:solidFill>
                <a:latin typeface="+mn-lt"/>
              </a:rPr>
              <a:t>An approximate nearest neighbor search algorithm can return points, whose distance from the query is at most c times the distance from the query to its nearest points</a:t>
            </a:r>
            <a:r>
              <a:rPr lang="en-US" sz="1300" dirty="0">
                <a:solidFill>
                  <a:schemeClr val="bg1">
                    <a:lumMod val="50000"/>
                  </a:schemeClr>
                </a:solidFill>
              </a:rPr>
              <a:t>.</a:t>
            </a:r>
          </a:p>
          <a:p>
            <a:pPr marL="0" lvl="0" indent="0" algn="l" rtl="0">
              <a:spcBef>
                <a:spcPts val="0"/>
              </a:spcBef>
              <a:spcAft>
                <a:spcPts val="0"/>
              </a:spcAft>
              <a:buNone/>
            </a:pPr>
            <a:endParaRPr lang="en-US" sz="1300" dirty="0">
              <a:solidFill>
                <a:schemeClr val="bg1"/>
              </a:solidFill>
            </a:endParaRPr>
          </a:p>
          <a:p>
            <a:pPr marL="0" lvl="0" indent="0" algn="l" rtl="0">
              <a:spcBef>
                <a:spcPts val="0"/>
              </a:spcBef>
              <a:spcAft>
                <a:spcPts val="0"/>
              </a:spcAft>
              <a:buNone/>
            </a:pPr>
            <a:endParaRPr sz="1300" dirty="0">
              <a:solidFill>
                <a:schemeClr val="bg1"/>
              </a:solidFill>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3307708596"/>
              </p:ext>
            </p:extLst>
          </p:nvPr>
        </p:nvGraphicFramePr>
        <p:xfrm>
          <a:off x="7018846" y="2031377"/>
          <a:ext cx="1733911" cy="801383"/>
        </p:xfrm>
        <a:graphic>
          <a:graphicData uri="http://schemas.openxmlformats.org/drawingml/2006/table">
            <a:tbl>
              <a:tblPr/>
              <a:tblGrid>
                <a:gridCol w="467881">
                  <a:extLst>
                    <a:ext uri="{9D8B030D-6E8A-4147-A177-3AD203B41FA5}">
                      <a16:colId xmlns:a16="http://schemas.microsoft.com/office/drawing/2014/main" val="3643621973"/>
                    </a:ext>
                  </a:extLst>
                </a:gridCol>
                <a:gridCol w="467881">
                  <a:extLst>
                    <a:ext uri="{9D8B030D-6E8A-4147-A177-3AD203B41FA5}">
                      <a16:colId xmlns:a16="http://schemas.microsoft.com/office/drawing/2014/main" val="744457014"/>
                    </a:ext>
                  </a:extLst>
                </a:gridCol>
                <a:gridCol w="798149">
                  <a:extLst>
                    <a:ext uri="{9D8B030D-6E8A-4147-A177-3AD203B41FA5}">
                      <a16:colId xmlns:a16="http://schemas.microsoft.com/office/drawing/2014/main" val="3393106829"/>
                    </a:ext>
                  </a:extLst>
                </a:gridCol>
              </a:tblGrid>
              <a:tr h="264286">
                <a:tc>
                  <a:txBody>
                    <a:bodyPr/>
                    <a:lstStyle/>
                    <a:p>
                      <a:pPr algn="l" fontAlgn="b"/>
                      <a:endParaRPr lang="en-US" sz="13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72811">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0.908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0.1806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6428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0.797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0.0114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2" y="2093991"/>
            <a:ext cx="6656538" cy="955518"/>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Option to tune hyperparameters to change the accuracy/speed </a:t>
            </a:r>
            <a:r>
              <a:rPr lang="en-IN" sz="1300" dirty="0" err="1">
                <a:solidFill>
                  <a:schemeClr val="bg1">
                    <a:lumMod val="50000"/>
                  </a:schemeClr>
                </a:solidFill>
                <a:latin typeface="+mn-lt"/>
                <a:sym typeface="Average"/>
              </a:rPr>
              <a:t>tradeoff</a:t>
            </a:r>
            <a:r>
              <a:rPr lang="en-IN" sz="1300" dirty="0">
                <a:solidFill>
                  <a:schemeClr val="bg1">
                    <a:lumMod val="50000"/>
                  </a:schemeClr>
                </a:solidFill>
                <a:latin typeface="+mn-lt"/>
                <a:sym typeface="Average"/>
              </a:rPr>
              <a:t>.</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has small memory usage</a:t>
            </a:r>
            <a:endParaRPr lang="en-IN" sz="1300" dirty="0"/>
          </a:p>
        </p:txBody>
      </p:sp>
      <p:sp>
        <p:nvSpPr>
          <p:cNvPr id="9" name="TextBox 8">
            <a:extLst>
              <a:ext uri="{FF2B5EF4-FFF2-40B4-BE49-F238E27FC236}">
                <a16:creationId xmlns:a16="http://schemas.microsoft.com/office/drawing/2014/main" id="{84234B43-CA09-45DB-A908-26CDD3477D56}"/>
              </a:ext>
            </a:extLst>
          </p:cNvPr>
          <p:cNvSpPr txBox="1"/>
          <p:nvPr/>
        </p:nvSpPr>
        <p:spPr>
          <a:xfrm>
            <a:off x="80692" y="3251461"/>
            <a:ext cx="6656538" cy="655436"/>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does not support GPU processing.</a:t>
            </a:r>
          </a:p>
        </p:txBody>
      </p:sp>
    </p:spTree>
    <p:extLst>
      <p:ext uri="{BB962C8B-B14F-4D97-AF65-F5344CB8AC3E}">
        <p14:creationId xmlns:p14="http://schemas.microsoft.com/office/powerpoint/2010/main" val="172137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Hybrid Matrix Factorization:-</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recommender is an advanced kind of recommender that uses both collaborative and content-based filtering for making recommendations. </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matrix factorization model represents users and items as linear combinations of their content features’ latent factors. </a:t>
            </a:r>
          </a:p>
          <a:p>
            <a:pPr marL="0" lvl="0" indent="0" algn="l" rtl="0">
              <a:spcBef>
                <a:spcPts val="0"/>
              </a:spcBef>
              <a:spcAft>
                <a:spcPts val="0"/>
              </a:spcAft>
              <a:buNone/>
            </a:pPr>
            <a:endParaRPr sz="1300" dirty="0">
              <a:solidFill>
                <a:schemeClr val="bg1">
                  <a:lumMod val="50000"/>
                </a:schemeClr>
              </a:solidFill>
              <a:latin typeface="+mn-lt"/>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1485782148"/>
              </p:ext>
            </p:extLst>
          </p:nvPr>
        </p:nvGraphicFramePr>
        <p:xfrm>
          <a:off x="7116792" y="2025625"/>
          <a:ext cx="1765361" cy="773972"/>
        </p:xfrm>
        <a:graphic>
          <a:graphicData uri="http://schemas.openxmlformats.org/drawingml/2006/table">
            <a:tbl>
              <a:tblPr/>
              <a:tblGrid>
                <a:gridCol w="600871">
                  <a:extLst>
                    <a:ext uri="{9D8B030D-6E8A-4147-A177-3AD203B41FA5}">
                      <a16:colId xmlns:a16="http://schemas.microsoft.com/office/drawing/2014/main" val="3643621973"/>
                    </a:ext>
                  </a:extLst>
                </a:gridCol>
                <a:gridCol w="524289">
                  <a:extLst>
                    <a:ext uri="{9D8B030D-6E8A-4147-A177-3AD203B41FA5}">
                      <a16:colId xmlns:a16="http://schemas.microsoft.com/office/drawing/2014/main" val="744457014"/>
                    </a:ext>
                  </a:extLst>
                </a:gridCol>
                <a:gridCol w="640201">
                  <a:extLst>
                    <a:ext uri="{9D8B030D-6E8A-4147-A177-3AD203B41FA5}">
                      <a16:colId xmlns:a16="http://schemas.microsoft.com/office/drawing/2014/main" val="3393106829"/>
                    </a:ext>
                  </a:extLst>
                </a:gridCol>
              </a:tblGrid>
              <a:tr h="255246">
                <a:tc>
                  <a:txBody>
                    <a:bodyPr/>
                    <a:lstStyle/>
                    <a:p>
                      <a:pPr algn="l" fontAlgn="b"/>
                      <a:endParaRPr lang="en-US" sz="1300" b="0" i="0" u="none" strike="noStrike" dirty="0">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dirty="0">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63480">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0.976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0.119</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5524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0.880</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0.056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1" y="2025625"/>
            <a:ext cx="6251097" cy="1523174"/>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Hybrid matrix factorization model represents users and items as linear combinations of their content features’ latent factors</a:t>
            </a:r>
            <a:endParaRPr lang="en-IN" sz="1300" dirty="0">
              <a:solidFill>
                <a:schemeClr val="bg1">
                  <a:lumMod val="50000"/>
                </a:schemeClr>
              </a:solidFill>
              <a:latin typeface="+mn-lt"/>
              <a:sym typeface="Average"/>
            </a:endParaRPr>
          </a:p>
          <a:p>
            <a:pPr marL="285750"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Able to Handle sparse data.</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The model outperforms both collaborative and content-based models in cold-start or sparse interaction data scenarios. </a:t>
            </a:r>
            <a:endParaRPr lang="en-IN" sz="1300" dirty="0">
              <a:solidFill>
                <a:schemeClr val="bg1">
                  <a:lumMod val="50000"/>
                </a:schemeClr>
              </a:solidFill>
              <a:latin typeface="+mn-lt"/>
              <a:sym typeface="Average"/>
            </a:endParaRPr>
          </a:p>
        </p:txBody>
      </p:sp>
      <p:sp>
        <p:nvSpPr>
          <p:cNvPr id="9" name="TextBox 8">
            <a:extLst>
              <a:ext uri="{FF2B5EF4-FFF2-40B4-BE49-F238E27FC236}">
                <a16:creationId xmlns:a16="http://schemas.microsoft.com/office/drawing/2014/main" id="{84234B43-CA09-45DB-A908-26CDD3477D56}"/>
              </a:ext>
            </a:extLst>
          </p:cNvPr>
          <p:cNvSpPr txBox="1"/>
          <p:nvPr/>
        </p:nvSpPr>
        <p:spPr>
          <a:xfrm>
            <a:off x="80691" y="3695207"/>
            <a:ext cx="6656538" cy="832985"/>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Increased processing time</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Overfitting </a:t>
            </a:r>
          </a:p>
        </p:txBody>
      </p:sp>
    </p:spTree>
    <p:extLst>
      <p:ext uri="{BB962C8B-B14F-4D97-AF65-F5344CB8AC3E}">
        <p14:creationId xmlns:p14="http://schemas.microsoft.com/office/powerpoint/2010/main" val="170490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3f00c33ef_0_1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p:txBody>
      </p:sp>
      <p:sp>
        <p:nvSpPr>
          <p:cNvPr id="156" name="Google Shape;156;g83f00c33ef_0_12"/>
          <p:cNvSpPr txBox="1">
            <a:spLocks noGrp="1"/>
          </p:cNvSpPr>
          <p:nvPr>
            <p:ph type="body" idx="1"/>
          </p:nvPr>
        </p:nvSpPr>
        <p:spPr>
          <a:xfrm>
            <a:off x="69011" y="770996"/>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Collaborative Filtering</a:t>
            </a:r>
            <a:r>
              <a:rPr lang="en-US" sz="1300" dirty="0">
                <a:solidFill>
                  <a:schemeClr val="bg1">
                    <a:lumMod val="50000"/>
                  </a:schemeClr>
                </a:solidFill>
                <a:latin typeface="+mn-lt"/>
              </a:rPr>
              <a:t>:-</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Collaborative filtering incorporates matrix factorization and looks at user/item interactions (visits)and tries to find similarities among the users and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Since it sees the interaction between users and items, it opens up new options for users to select from unlike content-based filtering.</a:t>
            </a:r>
          </a:p>
          <a:p>
            <a:pPr marL="342900" lvl="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Pros:-</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Checks user/item interaction matrix and helps finds new options for users unlike content based which recommends on the basis of user’s past history.</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No domain knowledge necessary as the embeddings are automatically learned.</a:t>
            </a:r>
          </a:p>
          <a:p>
            <a:pPr marL="285750" lvl="0" indent="-28575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Cons:-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Cannot handle new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Suffers from sparse interaction matrix between users and items.</a:t>
            </a:r>
          </a:p>
          <a:p>
            <a:pPr marL="342900" lvl="0" algn="l" rtl="0">
              <a:spcBef>
                <a:spcPts val="0"/>
              </a:spcBef>
              <a:spcAft>
                <a:spcPts val="0"/>
              </a:spcAft>
              <a:buClr>
                <a:schemeClr val="accent6">
                  <a:lumMod val="10000"/>
                </a:schemeClr>
              </a:buClr>
              <a:buFont typeface="Wingdings" pitchFamily="2" charset="2"/>
              <a:buChar char="§"/>
            </a:pPr>
            <a:endParaRPr lang="en-US" dirty="0">
              <a:solidFill>
                <a:schemeClr val="bg1">
                  <a:lumMod val="50000"/>
                </a:schemeClr>
              </a:solidFill>
            </a:endParaRPr>
          </a:p>
          <a:p>
            <a:pPr marL="0" lvl="0" indent="0" algn="l" rtl="0">
              <a:spcBef>
                <a:spcPts val="0"/>
              </a:spcBef>
              <a:spcAft>
                <a:spcPts val="0"/>
              </a:spcAft>
              <a:buClr>
                <a:schemeClr val="accent6">
                  <a:lumMod val="10000"/>
                </a:schemeClr>
              </a:buClr>
              <a:buNone/>
            </a:pPr>
            <a:endParaRPr lang="en-US" dirty="0">
              <a:solidFill>
                <a:schemeClr val="bg1">
                  <a:lumMod val="50000"/>
                </a:schemeClr>
              </a:solidFill>
            </a:endParaRPr>
          </a:p>
          <a:p>
            <a:pPr marL="342900" lvl="0" algn="l" rtl="0">
              <a:spcBef>
                <a:spcPts val="0"/>
              </a:spcBef>
              <a:spcAft>
                <a:spcPts val="0"/>
              </a:spcAft>
              <a:buClr>
                <a:schemeClr val="accent6">
                  <a:lumMod val="10000"/>
                </a:schemeClr>
              </a:buClr>
              <a:buFont typeface="Wingdings" pitchFamily="2" charset="2"/>
              <a:buChar char="§"/>
            </a:pPr>
            <a:endParaRPr dirty="0">
              <a:solidFill>
                <a:schemeClr val="bg1">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latin typeface="+mn-lt"/>
              </a:rPr>
              <a:t>But what if it is a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New users would make the deployed model face “cold start” problem in which the user-item interaction matrix which the model use doesn’t have any data for the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In this case, we created a different matrix factorization model using the user and item features and then get the new user’s parsed through which checks for its similarity with existing user and then recommends </a:t>
            </a:r>
            <a:r>
              <a:rPr lang="en-US">
                <a:solidFill>
                  <a:schemeClr val="bg1"/>
                </a:solidFill>
                <a:latin typeface="+mn-lt"/>
              </a:rPr>
              <a:t>restaurants.</a:t>
            </a:r>
            <a:endParaRPr lang="en-US" dirty="0">
              <a:solidFill>
                <a:schemeClr val="bg1"/>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83f00c33ef_0_5"/>
          <p:cNvSpPr txBox="1">
            <a:spLocks noGrp="1"/>
          </p:cNvSpPr>
          <p:nvPr>
            <p:ph type="ctrTitle"/>
          </p:nvPr>
        </p:nvSpPr>
        <p:spPr>
          <a:xfrm>
            <a:off x="0" y="0"/>
            <a:ext cx="1831800" cy="6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solidFill>
                  <a:srgbClr val="000000"/>
                </a:solidFill>
                <a:latin typeface="Bree Serif"/>
                <a:ea typeface="Bree Serif"/>
                <a:cs typeface="Bree Serif"/>
                <a:sym typeface="Bree Serif"/>
              </a:rPr>
              <a:t>Agenda</a:t>
            </a:r>
            <a:endParaRPr sz="3000">
              <a:solidFill>
                <a:srgbClr val="000000"/>
              </a:solidFill>
              <a:latin typeface="Bree Serif"/>
              <a:ea typeface="Bree Serif"/>
              <a:cs typeface="Bree Serif"/>
              <a:sym typeface="Bree Serif"/>
            </a:endParaRPr>
          </a:p>
        </p:txBody>
      </p:sp>
      <p:sp>
        <p:nvSpPr>
          <p:cNvPr id="66" name="Google Shape;66;g83f00c33ef_0_5"/>
          <p:cNvSpPr txBox="1"/>
          <p:nvPr/>
        </p:nvSpPr>
        <p:spPr>
          <a:xfrm>
            <a:off x="483150" y="736950"/>
            <a:ext cx="8177700" cy="3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latin typeface="+mn-lt"/>
                <a:ea typeface="Average"/>
                <a:cs typeface="Average"/>
                <a:sym typeface="Average"/>
              </a:rPr>
              <a:t>1.	Problem Statement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2.	Data Preparation &amp; Data Cleaning</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3. 	EDA</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4.	Models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5.	Lessons Learned and Future Plans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6.	Deployment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7.	Questions</a:t>
            </a:r>
            <a:endParaRPr sz="2500" dirty="0">
              <a:latin typeface="+mn-lt"/>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a:p>
            <a:pPr marL="0" lvl="0" indent="0" algn="l" rtl="0">
              <a:spcBef>
                <a:spcPts val="0"/>
              </a:spcBef>
              <a:spcAft>
                <a:spcPts val="0"/>
              </a:spcAft>
              <a:buNone/>
            </a:pPr>
            <a:endParaRPr/>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3f00c33ef_0_2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a:p>
            <a:pPr marL="0" lvl="0" indent="0" algn="l" rtl="0">
              <a:spcBef>
                <a:spcPts val="0"/>
              </a:spcBef>
              <a:spcAft>
                <a:spcPts val="0"/>
              </a:spcAft>
              <a:buNone/>
            </a:pPr>
            <a:endParaRPr/>
          </a:p>
        </p:txBody>
      </p:sp>
      <p:sp>
        <p:nvSpPr>
          <p:cNvPr id="168" name="Google Shape;168;g83f00c33ef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3f00c33ef_0_27"/>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p:txBody>
      </p:sp>
      <p:sp>
        <p:nvSpPr>
          <p:cNvPr id="174" name="Google Shape;174;g83f00c33ef_0_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83f00c33ef_0_32"/>
          <p:cNvSpPr txBox="1">
            <a:spLocks noGrp="1"/>
          </p:cNvSpPr>
          <p:nvPr>
            <p:ph type="title"/>
          </p:nvPr>
        </p:nvSpPr>
        <p:spPr>
          <a:xfrm>
            <a:off x="0" y="0"/>
            <a:ext cx="31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Lessons Learned</a:t>
            </a:r>
            <a:endParaRPr/>
          </a:p>
        </p:txBody>
      </p:sp>
      <p:sp>
        <p:nvSpPr>
          <p:cNvPr id="180" name="Google Shape;180;g83f00c33ef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How recommendation systems works</a:t>
            </a:r>
          </a:p>
          <a:p>
            <a:pPr marL="285750" indent="-285750"/>
            <a:r>
              <a:rPr lang="en-IN" dirty="0">
                <a:solidFill>
                  <a:schemeClr val="bg1"/>
                </a:solidFill>
              </a:rPr>
              <a:t>Web Scraping </a:t>
            </a:r>
          </a:p>
          <a:p>
            <a:pPr marL="285750" indent="-285750"/>
            <a:r>
              <a:rPr lang="en-IN" dirty="0">
                <a:solidFill>
                  <a:schemeClr val="bg1"/>
                </a:solidFill>
              </a:rPr>
              <a:t>Data Cleaning is not easy</a:t>
            </a:r>
          </a:p>
          <a:p>
            <a:pPr marL="285750" indent="-285750"/>
            <a:r>
              <a:rPr lang="en-IN" dirty="0">
                <a:solidFill>
                  <a:schemeClr val="bg1"/>
                </a:solidFill>
              </a:rPr>
              <a:t>Extracting insights from data</a:t>
            </a:r>
          </a:p>
          <a:p>
            <a:pPr marL="285750" indent="-285750"/>
            <a:endParaRPr lang="en-IN" dirty="0">
              <a:solidFill>
                <a:schemeClr val="bg1"/>
              </a:solidFill>
            </a:endParaRPr>
          </a:p>
          <a:p>
            <a:pPr marL="285750" indent="-285750"/>
            <a:endParaRPr lang="en-IN" dirty="0"/>
          </a:p>
          <a:p>
            <a:pPr marL="285750" indent="-285750"/>
            <a:endParaRPr lang="en-IN" dirty="0"/>
          </a:p>
          <a:p>
            <a:pPr marL="285750" indent="-285750"/>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3f00c33ef_0_37"/>
          <p:cNvSpPr txBox="1">
            <a:spLocks noGrp="1"/>
          </p:cNvSpPr>
          <p:nvPr>
            <p:ph type="title"/>
          </p:nvPr>
        </p:nvSpPr>
        <p:spPr>
          <a:xfrm>
            <a:off x="82474" y="98238"/>
            <a:ext cx="53307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rPr>
              <a:t>Future Plans</a:t>
            </a:r>
            <a:endParaRPr dirty="0">
              <a:solidFill>
                <a:schemeClr val="bg1"/>
              </a:solidFill>
            </a:endParaRPr>
          </a:p>
        </p:txBody>
      </p:sp>
      <p:sp>
        <p:nvSpPr>
          <p:cNvPr id="186" name="Google Shape;186;g83f00c33ef_0_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Location based recommendations</a:t>
            </a:r>
          </a:p>
          <a:p>
            <a:pPr marL="285750" indent="-285750"/>
            <a:r>
              <a:rPr lang="en-IN" dirty="0">
                <a:solidFill>
                  <a:schemeClr val="bg1"/>
                </a:solidFill>
              </a:rPr>
              <a:t>Expand the system for the entire country</a:t>
            </a:r>
          </a:p>
          <a:p>
            <a:pPr marL="285750" indent="-285750"/>
            <a:r>
              <a:rPr lang="en-IN" dirty="0">
                <a:solidFill>
                  <a:schemeClr val="bg1"/>
                </a:solidFill>
              </a:rPr>
              <a:t>Build a complete website for the system</a:t>
            </a:r>
          </a:p>
          <a:p>
            <a:pPr marL="285750" indent="-285750"/>
            <a:r>
              <a:rPr lang="en-IN" dirty="0">
                <a:solidFill>
                  <a:schemeClr val="bg1"/>
                </a:solidFill>
              </a:rPr>
              <a:t>Take user inputs and update the database</a:t>
            </a:r>
          </a:p>
          <a:p>
            <a:pPr marL="2857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0" y="0"/>
            <a:ext cx="3230400" cy="66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Problem &amp; Vision</a:t>
            </a:r>
            <a:endParaRPr/>
          </a:p>
        </p:txBody>
      </p:sp>
      <p:sp>
        <p:nvSpPr>
          <p:cNvPr id="73" name="Google Shape;73;p3"/>
          <p:cNvSpPr txBox="1"/>
          <p:nvPr/>
        </p:nvSpPr>
        <p:spPr>
          <a:xfrm>
            <a:off x="1925" y="1038067"/>
            <a:ext cx="5631300" cy="378561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mn-lt"/>
                <a:sym typeface="Arial"/>
              </a:rPr>
              <a:t>In terms of restaurants, there are too many options available for people to choose from based on their preferences.  </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latin typeface="+mn-lt"/>
              </a:rPr>
              <a:t>It's always difficult for new visitors, even locals, to find the ideal restaurants that are exciting and novelty.</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t>We aim to build a personalized prototype of restaurant recommendation system, which not only considers the interaction between customers and restaurants, but also contains metadata representing customers' personal taste and restaurant functions.</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dirty="0">
              <a:latin typeface="+mn-lt"/>
            </a:endParaRPr>
          </a:p>
          <a:p>
            <a:pPr marL="285750" marR="0" lvl="0" indent="-184150" algn="just" rtl="0">
              <a:lnSpc>
                <a:spcPct val="100000"/>
              </a:lnSpc>
              <a:spcBef>
                <a:spcPts val="0"/>
              </a:spcBef>
              <a:spcAft>
                <a:spcPts val="0"/>
              </a:spcAft>
              <a:buClr>
                <a:srgbClr val="000000"/>
              </a:buClr>
              <a:buSzPts val="1600"/>
              <a:buFont typeface="Noto Sans Symbols"/>
              <a:buNone/>
            </a:pPr>
            <a:endParaRPr sz="1600" b="0" i="0" u="none" strike="noStrike" cap="none" dirty="0">
              <a:solidFill>
                <a:srgbClr val="383838"/>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14363" y="2419349"/>
            <a:ext cx="4110037" cy="411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 name="Google Shape;75;p3" descr="A picture containing screenshot, food, sign&#10;&#10;Description automatically generated"/>
          <p:cNvPicPr preferRelativeResize="0"/>
          <p:nvPr/>
        </p:nvPicPr>
        <p:blipFill rotWithShape="1">
          <a:blip r:embed="rId3">
            <a:alphaModFix/>
          </a:blip>
          <a:srcRect/>
          <a:stretch/>
        </p:blipFill>
        <p:spPr>
          <a:xfrm>
            <a:off x="6542049" y="886175"/>
            <a:ext cx="1724722" cy="2793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83d7f3170d_0_10"/>
          <p:cNvSpPr txBox="1">
            <a:spLocks noGrp="1"/>
          </p:cNvSpPr>
          <p:nvPr>
            <p:ph type="title"/>
          </p:nvPr>
        </p:nvSpPr>
        <p:spPr>
          <a:xfrm>
            <a:off x="64388" y="1925"/>
            <a:ext cx="643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Project Goal</a:t>
            </a:r>
            <a:endParaRPr dirty="0">
              <a:solidFill>
                <a:srgbClr val="000000"/>
              </a:solidFill>
            </a:endParaRPr>
          </a:p>
        </p:txBody>
      </p:sp>
      <p:pic>
        <p:nvPicPr>
          <p:cNvPr id="82" name="Google Shape;82;g83d7f3170d_0_10" descr="Related image"/>
          <p:cNvPicPr preferRelativeResize="0"/>
          <p:nvPr/>
        </p:nvPicPr>
        <p:blipFill rotWithShape="1">
          <a:blip r:embed="rId3">
            <a:alphaModFix/>
          </a:blip>
          <a:srcRect/>
          <a:stretch/>
        </p:blipFill>
        <p:spPr>
          <a:xfrm>
            <a:off x="6500888" y="965858"/>
            <a:ext cx="2274200" cy="3820451"/>
          </a:xfrm>
          <a:prstGeom prst="rect">
            <a:avLst/>
          </a:prstGeom>
          <a:noFill/>
          <a:ln>
            <a:noFill/>
          </a:ln>
        </p:spPr>
      </p:pic>
      <p:sp>
        <p:nvSpPr>
          <p:cNvPr id="2" name="Text Placeholder 1">
            <a:extLst>
              <a:ext uri="{FF2B5EF4-FFF2-40B4-BE49-F238E27FC236}">
                <a16:creationId xmlns:a16="http://schemas.microsoft.com/office/drawing/2014/main" id="{C2E02E42-7C2A-49CE-BB08-9FE99A5CED20}"/>
              </a:ext>
            </a:extLst>
          </p:cNvPr>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3d7f3170d_0_16"/>
          <p:cNvSpPr txBox="1">
            <a:spLocks noGrp="1"/>
          </p:cNvSpPr>
          <p:nvPr>
            <p:ph type="title"/>
          </p:nvPr>
        </p:nvSpPr>
        <p:spPr>
          <a:xfrm>
            <a:off x="0" y="0"/>
            <a:ext cx="3966300" cy="66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Datasets</a:t>
            </a:r>
            <a:endParaRPr>
              <a:solidFill>
                <a:srgbClr val="000000"/>
              </a:solidFill>
            </a:endParaRPr>
          </a:p>
        </p:txBody>
      </p:sp>
      <p:pic>
        <p:nvPicPr>
          <p:cNvPr id="97" name="Google Shape;97;g83d7f3170d_0_16"/>
          <p:cNvPicPr preferRelativeResize="0"/>
          <p:nvPr/>
        </p:nvPicPr>
        <p:blipFill rotWithShape="1">
          <a:blip r:embed="rId3">
            <a:alphaModFix/>
          </a:blip>
          <a:srcRect r="28481"/>
          <a:stretch/>
        </p:blipFill>
        <p:spPr>
          <a:xfrm>
            <a:off x="4725208" y="756988"/>
            <a:ext cx="4234144" cy="4243444"/>
          </a:xfrm>
          <a:prstGeom prst="rect">
            <a:avLst/>
          </a:prstGeom>
          <a:noFill/>
          <a:ln>
            <a:noFill/>
          </a:ln>
        </p:spPr>
      </p:pic>
      <p:sp>
        <p:nvSpPr>
          <p:cNvPr id="99" name="Google Shape;99;g83d7f3170d_0_16"/>
          <p:cNvSpPr/>
          <p:nvPr/>
        </p:nvSpPr>
        <p:spPr>
          <a:xfrm>
            <a:off x="4828080" y="815339"/>
            <a:ext cx="525900" cy="159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83d7f3170d_0_16"/>
          <p:cNvSpPr/>
          <p:nvPr/>
        </p:nvSpPr>
        <p:spPr>
          <a:xfrm>
            <a:off x="6510799" y="2399926"/>
            <a:ext cx="454996" cy="17182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83d7f3170d_0_16"/>
          <p:cNvSpPr/>
          <p:nvPr/>
        </p:nvSpPr>
        <p:spPr>
          <a:xfrm>
            <a:off x="8043720" y="1173479"/>
            <a:ext cx="533400" cy="144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 Box 4">
            <a:extLst>
              <a:ext uri="{FF2B5EF4-FFF2-40B4-BE49-F238E27FC236}">
                <a16:creationId xmlns:a16="http://schemas.microsoft.com/office/drawing/2014/main" id="{E7CF602A-37EB-4EA6-8FC1-30CFA7ACFA95}"/>
              </a:ext>
            </a:extLst>
          </p:cNvPr>
          <p:cNvSpPr txBox="1">
            <a:spLocks noChangeArrowheads="1"/>
          </p:cNvSpPr>
          <p:nvPr/>
        </p:nvSpPr>
        <p:spPr bwMode="auto">
          <a:xfrm>
            <a:off x="-25" y="690719"/>
            <a:ext cx="4725233" cy="20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342900" lvl="0" indent="-342900">
              <a:buSzPts val="1600"/>
              <a:buFont typeface="Arial"/>
              <a:buAutoNum type="arabicPeriod"/>
            </a:pPr>
            <a:r>
              <a:rPr lang="en-US" u="sng" dirty="0">
                <a:solidFill>
                  <a:srgbClr val="383838"/>
                </a:solidFill>
              </a:rPr>
              <a:t>Primary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Datasets are acquired from the official website of yelp</a:t>
            </a:r>
          </a:p>
          <a:p>
            <a:pPr marL="285750" lvl="0" indent="-225425">
              <a:buSzPts val="1600"/>
              <a:buFont typeface="Wingdings" panose="05000000000000000000" pitchFamily="2" charset="2"/>
              <a:buChar char="§"/>
            </a:pPr>
            <a:r>
              <a:rPr lang="en-US" dirty="0">
                <a:solidFill>
                  <a:srgbClr val="383838"/>
                </a:solidFill>
              </a:rPr>
              <a:t>We are using following datasets :- </a:t>
            </a:r>
          </a:p>
          <a:p>
            <a:pPr marL="568325" lvl="0" indent="-285750">
              <a:buSzPts val="1600"/>
              <a:buFont typeface="Wingdings" panose="05000000000000000000" pitchFamily="2" charset="2"/>
              <a:buChar char="Ø"/>
            </a:pPr>
            <a:r>
              <a:rPr lang="en-US" dirty="0" err="1">
                <a:solidFill>
                  <a:srgbClr val="383838"/>
                </a:solidFill>
              </a:rPr>
              <a:t>User.json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Review.json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Business.json</a:t>
            </a:r>
            <a:endParaRPr lang="en-US" dirty="0">
              <a:solidFill>
                <a:srgbClr val="383838"/>
              </a:solidFill>
            </a:endParaRPr>
          </a:p>
          <a:p>
            <a:pPr marL="282575" lvl="0" indent="0">
              <a:buSzPts val="1600"/>
            </a:pPr>
            <a:endParaRPr lang="en-US" dirty="0">
              <a:solidFill>
                <a:srgbClr val="383838"/>
              </a:solidFill>
            </a:endParaRPr>
          </a:p>
          <a:p>
            <a:pPr marL="342900" lvl="0" indent="-342900">
              <a:buSzPts val="1600"/>
              <a:buAutoNum type="arabicPeriod" startAt="2"/>
            </a:pPr>
            <a:r>
              <a:rPr lang="en-US" u="sng" dirty="0">
                <a:solidFill>
                  <a:srgbClr val="383838"/>
                </a:solidFill>
              </a:rPr>
              <a:t>Secondary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We have acquired median income for each </a:t>
            </a:r>
            <a:r>
              <a:rPr lang="en-US" dirty="0" err="1">
                <a:solidFill>
                  <a:srgbClr val="383838"/>
                </a:solidFill>
              </a:rPr>
              <a:t>zipcode</a:t>
            </a:r>
            <a:r>
              <a:rPr lang="en-US" dirty="0">
                <a:solidFill>
                  <a:srgbClr val="383838"/>
                </a:solidFill>
              </a:rPr>
              <a:t> for the year 2019, and mapped to restaurants 		</a:t>
            </a:r>
          </a:p>
          <a:p>
            <a:pPr marL="342900" lvl="0" indent="-342900">
              <a:buSzPts val="1600"/>
              <a:buFont typeface="Arial" panose="020B0604020202020204" pitchFamily="34" charset="0"/>
              <a:buChar char="•"/>
            </a:pPr>
            <a:endParaRPr lang="en-US" dirty="0">
              <a:solidFill>
                <a:srgbClr val="383838"/>
              </a:solidFill>
            </a:endParaRPr>
          </a:p>
          <a:p>
            <a:pPr marL="342900" lvl="0" indent="-342900">
              <a:buSzPts val="1600"/>
              <a:buFont typeface="Arial"/>
              <a:buAutoNum type="arabicPeriod"/>
            </a:pPr>
            <a:endParaRPr lang="en-US" dirty="0">
              <a:solidFill>
                <a:srgbClr val="383838"/>
              </a:solidFill>
            </a:endParaRPr>
          </a:p>
        </p:txBody>
      </p:sp>
      <p:pic>
        <p:nvPicPr>
          <p:cNvPr id="2" name="Picture 1">
            <a:extLst>
              <a:ext uri="{FF2B5EF4-FFF2-40B4-BE49-F238E27FC236}">
                <a16:creationId xmlns:a16="http://schemas.microsoft.com/office/drawing/2014/main" id="{75077C98-B72C-49CE-8CED-95DEA7F9814C}"/>
              </a:ext>
            </a:extLst>
          </p:cNvPr>
          <p:cNvPicPr>
            <a:picLocks noChangeAspect="1"/>
          </p:cNvPicPr>
          <p:nvPr/>
        </p:nvPicPr>
        <p:blipFill>
          <a:blip r:embed="rId4"/>
          <a:stretch>
            <a:fillRect/>
          </a:stretch>
        </p:blipFill>
        <p:spPr>
          <a:xfrm>
            <a:off x="1779159" y="2988357"/>
            <a:ext cx="2792841" cy="20704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924D-2600-44A5-BD9A-C9D12D1CBE4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D3401DF-8A1D-4E7E-B4C2-9FC0CA72BCD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288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94890" y="863528"/>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Business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Businesses with open = 1 tag were only considered</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We have taken into consideration restaurants in the state of Illinois.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‘Attributes’ column in the dataset was extrapolated to create new features</a:t>
            </a:r>
          </a:p>
          <a:p>
            <a:pPr marL="285750" lvl="0" indent="-285750">
              <a:lnSpc>
                <a:spcPct val="115000"/>
              </a:lnSpc>
              <a:buSzPts val="1800"/>
              <a:buFont typeface="Arial" panose="020B0604020202020204" pitchFamily="34" charset="0"/>
              <a:buChar char="•"/>
            </a:pPr>
            <a:endParaRPr lang="en-US" dirty="0">
              <a:solidFill>
                <a:srgbClr val="000000"/>
              </a:solidFill>
              <a:latin typeface="Arial"/>
            </a:endParaRPr>
          </a:p>
          <a:p>
            <a:pPr marL="285750" lvl="0" indent="-285750">
              <a:lnSpc>
                <a:spcPct val="115000"/>
              </a:lnSpc>
              <a:buSzPts val="1800"/>
              <a:buFont typeface="Arial" panose="020B0604020202020204" pitchFamily="34" charset="0"/>
              <a:buChar char="•"/>
            </a:pPr>
            <a:endParaRPr lang="en-US" dirty="0">
              <a:solidFill>
                <a:srgbClr val="000000"/>
              </a:solidFill>
              <a:latin typeface="Arial"/>
            </a:endParaRPr>
          </a:p>
        </p:txBody>
      </p:sp>
      <p:pic>
        <p:nvPicPr>
          <p:cNvPr id="7" name="Picture 6">
            <a:extLst>
              <a:ext uri="{FF2B5EF4-FFF2-40B4-BE49-F238E27FC236}">
                <a16:creationId xmlns:a16="http://schemas.microsoft.com/office/drawing/2014/main" id="{8AE24471-478B-43EF-A30A-4FB9BAAECB1C}"/>
              </a:ext>
            </a:extLst>
          </p:cNvPr>
          <p:cNvPicPr/>
          <p:nvPr/>
        </p:nvPicPr>
        <p:blipFill rotWithShape="1">
          <a:blip r:embed="rId3"/>
          <a:srcRect l="38071" t="46574" r="23846" b="27206"/>
          <a:stretch/>
        </p:blipFill>
        <p:spPr bwMode="auto">
          <a:xfrm>
            <a:off x="301923" y="2398142"/>
            <a:ext cx="4910239" cy="2501661"/>
          </a:xfrm>
          <a:prstGeom prst="rect">
            <a:avLst/>
          </a:prstGeom>
          <a:ln>
            <a:solidFill>
              <a:schemeClr val="bg1"/>
            </a:solid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3d7f3170d_0_5"/>
          <p:cNvSpPr txBox="1">
            <a:spLocks noGrp="1"/>
          </p:cNvSpPr>
          <p:nvPr>
            <p:ph type="title"/>
          </p:nvPr>
        </p:nvSpPr>
        <p:spPr>
          <a:xfrm>
            <a:off x="0" y="0"/>
            <a:ext cx="4067100" cy="68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a:t>
            </a:r>
            <a:endParaRPr>
              <a:solidFill>
                <a:srgbClr val="000000"/>
              </a:solidFill>
            </a:endParaRPr>
          </a:p>
        </p:txBody>
      </p:sp>
      <p:sp>
        <p:nvSpPr>
          <p:cNvPr id="114" name="Google Shape;114;g83d7f3170d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1. column value extraction:- Extracted values (such as cuisine type, theme, etc.) from the category column of business data. Since we were creating a recommender system for restaurants in Illinois, we extracted records of restaurants in Illinois only.</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2. Null Values:- There were lot of columns with null values, mainly in the columns which were extracted from the category column, so we removed those columns which had null value count more than 300.</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3. Duplicate Record:- In Users data, there were lot of users who gave multiple reviews to the same restaurants. For that, we kept the most recent one and removed the others.</a:t>
            </a: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3ddf61570_0_15"/>
          <p:cNvSpPr txBox="1">
            <a:spLocks noGrp="1"/>
          </p:cNvSpPr>
          <p:nvPr>
            <p:ph type="title"/>
          </p:nvPr>
        </p:nvSpPr>
        <p:spPr>
          <a:xfrm>
            <a:off x="0" y="0"/>
            <a:ext cx="4572000" cy="7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 </a:t>
            </a:r>
            <a:endParaRPr>
              <a:solidFill>
                <a:srgbClr val="000000"/>
              </a:solidFill>
            </a:endParaRPr>
          </a:p>
        </p:txBody>
      </p:sp>
      <p:sp>
        <p:nvSpPr>
          <p:cNvPr id="120" name="Google Shape;120;g83ddf61570_0_15"/>
          <p:cNvSpPr txBox="1">
            <a:spLocks noGrp="1"/>
          </p:cNvSpPr>
          <p:nvPr>
            <p:ph type="body" idx="1"/>
          </p:nvPr>
        </p:nvSpPr>
        <p:spPr>
          <a:xfrm>
            <a:off x="82475" y="705222"/>
            <a:ext cx="8520600" cy="425968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dirty="0">
              <a:solidFill>
                <a:schemeClr val="lt1"/>
              </a:solidFill>
            </a:endParaRPr>
          </a:p>
          <a:p>
            <a:pPr marL="285750" lvl="0" indent="-171450" algn="l" rtl="0">
              <a:lnSpc>
                <a:spcPct val="150000"/>
              </a:lnSpc>
              <a:spcBef>
                <a:spcPts val="0"/>
              </a:spcBef>
              <a:spcAft>
                <a:spcPts val="0"/>
              </a:spcAft>
              <a:buSzPts val="1800"/>
              <a:buFont typeface="Noto Sans Symbols"/>
              <a:buNone/>
            </a:pPr>
            <a:endParaRPr dirty="0">
              <a:solidFill>
                <a:schemeClr val="lt1"/>
              </a:solidFill>
            </a:endParaRPr>
          </a:p>
        </p:txBody>
      </p:sp>
      <p:pic>
        <p:nvPicPr>
          <p:cNvPr id="121" name="Google Shape;121;g83ddf61570_0_15"/>
          <p:cNvPicPr preferRelativeResize="0"/>
          <p:nvPr/>
        </p:nvPicPr>
        <p:blipFill rotWithShape="1">
          <a:blip r:embed="rId3">
            <a:alphaModFix/>
          </a:blip>
          <a:srcRect l="4576" r="5633" b="6"/>
          <a:stretch/>
        </p:blipFill>
        <p:spPr>
          <a:xfrm>
            <a:off x="5803406" y="1274160"/>
            <a:ext cx="1214438" cy="219058"/>
          </a:xfrm>
          <a:prstGeom prst="rect">
            <a:avLst/>
          </a:prstGeom>
          <a:noFill/>
          <a:ln w="9525" cap="flat" cmpd="sng">
            <a:solidFill>
              <a:schemeClr val="lt1"/>
            </a:solidFill>
            <a:prstDash val="solid"/>
            <a:round/>
            <a:headEnd type="none" w="sm" len="sm"/>
            <a:tailEnd type="none" w="sm" len="sm"/>
          </a:ln>
        </p:spPr>
      </p:pic>
      <p:pic>
        <p:nvPicPr>
          <p:cNvPr id="122" name="Google Shape;122;g83ddf61570_0_15"/>
          <p:cNvPicPr preferRelativeResize="0"/>
          <p:nvPr/>
        </p:nvPicPr>
        <p:blipFill rotWithShape="1">
          <a:blip r:embed="rId4">
            <a:alphaModFix/>
          </a:blip>
          <a:srcRect/>
          <a:stretch/>
        </p:blipFill>
        <p:spPr>
          <a:xfrm>
            <a:off x="7788289" y="1274160"/>
            <a:ext cx="1066800" cy="219075"/>
          </a:xfrm>
          <a:prstGeom prst="rect">
            <a:avLst/>
          </a:prstGeom>
          <a:noFill/>
          <a:ln w="9525" cap="flat" cmpd="sng">
            <a:solidFill>
              <a:schemeClr val="lt1"/>
            </a:solidFill>
            <a:prstDash val="solid"/>
            <a:round/>
            <a:headEnd type="none" w="sm" len="sm"/>
            <a:tailEnd type="none" w="sm" len="sm"/>
          </a:ln>
        </p:spPr>
      </p:pic>
      <p:cxnSp>
        <p:nvCxnSpPr>
          <p:cNvPr id="123" name="Google Shape;123;g83ddf61570_0_15"/>
          <p:cNvCxnSpPr/>
          <p:nvPr/>
        </p:nvCxnSpPr>
        <p:spPr>
          <a:xfrm>
            <a:off x="7243763" y="1387212"/>
            <a:ext cx="307181" cy="0"/>
          </a:xfrm>
          <a:prstGeom prst="straightConnector1">
            <a:avLst/>
          </a:prstGeom>
          <a:noFill/>
          <a:ln w="9525" cap="flat" cmpd="sng">
            <a:solidFill>
              <a:srgbClr val="5E5E5E"/>
            </a:solidFill>
            <a:prstDash val="solid"/>
            <a:round/>
            <a:headEnd type="triangle" w="med" len="med"/>
            <a:tailEnd type="triangle" w="med" len="med"/>
          </a:ln>
        </p:spPr>
      </p:cxnSp>
      <p:sp>
        <p:nvSpPr>
          <p:cNvPr id="124" name="Google Shape;124;g83ddf61570_0_15"/>
          <p:cNvSpPr txBox="1"/>
          <p:nvPr/>
        </p:nvSpPr>
        <p:spPr>
          <a:xfrm>
            <a:off x="288911" y="847653"/>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Business</a:t>
            </a:r>
            <a:endParaRPr/>
          </a:p>
        </p:txBody>
      </p:sp>
      <p:sp>
        <p:nvSpPr>
          <p:cNvPr id="125" name="Google Shape;125;g83ddf61570_0_15"/>
          <p:cNvSpPr txBox="1"/>
          <p:nvPr/>
        </p:nvSpPr>
        <p:spPr>
          <a:xfrm>
            <a:off x="288911" y="2562130"/>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User</a:t>
            </a:r>
            <a:endParaRPr/>
          </a:p>
        </p:txBody>
      </p:sp>
      <p:sp>
        <p:nvSpPr>
          <p:cNvPr id="126" name="Google Shape;126;g83ddf61570_0_15"/>
          <p:cNvSpPr txBox="1"/>
          <p:nvPr/>
        </p:nvSpPr>
        <p:spPr>
          <a:xfrm>
            <a:off x="165894" y="2941047"/>
            <a:ext cx="5062800" cy="9855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accent3"/>
              </a:buClr>
              <a:buSzPts val="1800"/>
              <a:buFont typeface="Noto Sans Symbols"/>
              <a:buChar char="▪"/>
            </a:pPr>
            <a:endParaRPr sz="1800" dirty="0">
              <a:solidFill>
                <a:schemeClr val="lt1"/>
              </a:solidFill>
              <a:latin typeface="Average"/>
              <a:ea typeface="Average"/>
              <a:cs typeface="Average"/>
              <a:sym typeface="Average"/>
            </a:endParaRPr>
          </a:p>
        </p:txBody>
      </p:sp>
      <p:pic>
        <p:nvPicPr>
          <p:cNvPr id="127" name="Google Shape;127;g83ddf61570_0_15"/>
          <p:cNvPicPr preferRelativeResize="0"/>
          <p:nvPr/>
        </p:nvPicPr>
        <p:blipFill>
          <a:blip r:embed="rId5">
            <a:alphaModFix/>
          </a:blip>
          <a:stretch>
            <a:fillRect/>
          </a:stretch>
        </p:blipFill>
        <p:spPr>
          <a:xfrm>
            <a:off x="6086251" y="2062155"/>
            <a:ext cx="885825" cy="2286000"/>
          </a:xfrm>
          <a:prstGeom prst="rect">
            <a:avLst/>
          </a:prstGeom>
          <a:noFill/>
          <a:ln w="12700">
            <a:solidFill>
              <a:schemeClr val="accent1"/>
            </a:solidFill>
          </a:ln>
        </p:spPr>
      </p:pic>
      <p:pic>
        <p:nvPicPr>
          <p:cNvPr id="128" name="Google Shape;128;g83ddf61570_0_15"/>
          <p:cNvPicPr preferRelativeResize="0"/>
          <p:nvPr/>
        </p:nvPicPr>
        <p:blipFill>
          <a:blip r:embed="rId6">
            <a:alphaModFix/>
          </a:blip>
          <a:stretch>
            <a:fillRect/>
          </a:stretch>
        </p:blipFill>
        <p:spPr>
          <a:xfrm>
            <a:off x="7980058" y="2074644"/>
            <a:ext cx="360448" cy="2261022"/>
          </a:xfrm>
          <a:prstGeom prst="rect">
            <a:avLst/>
          </a:prstGeom>
          <a:noFill/>
          <a:ln w="12700">
            <a:solidFill>
              <a:schemeClr val="bg1"/>
            </a:solidFill>
          </a:ln>
        </p:spPr>
      </p:pic>
      <p:cxnSp>
        <p:nvCxnSpPr>
          <p:cNvPr id="129" name="Google Shape;129;g83ddf61570_0_15"/>
          <p:cNvCxnSpPr/>
          <p:nvPr/>
        </p:nvCxnSpPr>
        <p:spPr>
          <a:xfrm>
            <a:off x="7232929" y="3130125"/>
            <a:ext cx="307200" cy="0"/>
          </a:xfrm>
          <a:prstGeom prst="straightConnector1">
            <a:avLst/>
          </a:prstGeom>
          <a:noFill/>
          <a:ln w="9525" cap="flat" cmpd="sng">
            <a:solidFill>
              <a:srgbClr val="5E5E5E"/>
            </a:solidFill>
            <a:prstDash val="solid"/>
            <a:round/>
            <a:headEnd type="triangle" w="med" len="med"/>
            <a:tailEnd type="triangle" w="med" len="med"/>
          </a:ln>
        </p:spPr>
      </p:cxnSp>
      <p:sp>
        <p:nvSpPr>
          <p:cNvPr id="13" name="Text Box 4">
            <a:extLst>
              <a:ext uri="{FF2B5EF4-FFF2-40B4-BE49-F238E27FC236}">
                <a16:creationId xmlns:a16="http://schemas.microsoft.com/office/drawing/2014/main" id="{94F7797F-B02B-4F12-859C-681D31C121BA}"/>
              </a:ext>
            </a:extLst>
          </p:cNvPr>
          <p:cNvSpPr txBox="1">
            <a:spLocks noChangeArrowheads="1"/>
          </p:cNvSpPr>
          <p:nvPr/>
        </p:nvSpPr>
        <p:spPr bwMode="auto">
          <a:xfrm>
            <a:off x="288911" y="1157214"/>
            <a:ext cx="4725233" cy="12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SzPts val="1800"/>
              <a:buFont typeface="Noto Sans Symbols"/>
              <a:buChar char="▪"/>
            </a:pPr>
            <a:r>
              <a:rPr lang="en-US" dirty="0">
                <a:solidFill>
                  <a:schemeClr val="bg1"/>
                </a:solidFill>
              </a:rPr>
              <a:t>Spelling Correction for the </a:t>
            </a:r>
            <a:r>
              <a:rPr lang="en-US" dirty="0">
                <a:solidFill>
                  <a:srgbClr val="FF0000"/>
                </a:solidFill>
              </a:rPr>
              <a:t>City</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Standardize the Date format of </a:t>
            </a:r>
            <a:r>
              <a:rPr lang="en-US" dirty="0">
                <a:solidFill>
                  <a:srgbClr val="FF0000"/>
                </a:solidFill>
              </a:rPr>
              <a:t>Hours</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Remove </a:t>
            </a:r>
            <a:r>
              <a:rPr lang="en-US" dirty="0">
                <a:solidFill>
                  <a:schemeClr val="lt1"/>
                </a:solidFill>
              </a:rPr>
              <a:t>redundant </a:t>
            </a:r>
            <a:r>
              <a:rPr lang="en-US" dirty="0">
                <a:solidFill>
                  <a:srgbClr val="FF0000"/>
                </a:solidFill>
              </a:rPr>
              <a:t>Categories </a:t>
            </a:r>
            <a:endParaRPr lang="en-US" dirty="0"/>
          </a:p>
        </p:txBody>
      </p:sp>
      <p:sp>
        <p:nvSpPr>
          <p:cNvPr id="14" name="Text Box 4">
            <a:extLst>
              <a:ext uri="{FF2B5EF4-FFF2-40B4-BE49-F238E27FC236}">
                <a16:creationId xmlns:a16="http://schemas.microsoft.com/office/drawing/2014/main" id="{625B7A89-AAD6-4F1B-8232-5298721477F6}"/>
              </a:ext>
            </a:extLst>
          </p:cNvPr>
          <p:cNvSpPr txBox="1">
            <a:spLocks noChangeArrowheads="1"/>
          </p:cNvSpPr>
          <p:nvPr/>
        </p:nvSpPr>
        <p:spPr bwMode="auto">
          <a:xfrm>
            <a:off x="288910" y="3035790"/>
            <a:ext cx="4725233" cy="8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Standardize account age by years</a:t>
            </a:r>
          </a:p>
          <a:p>
            <a:pPr marL="28575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Check the missing values</a:t>
            </a: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1344</TotalTime>
  <Words>1310</Words>
  <Application>Microsoft Office PowerPoint</Application>
  <PresentationFormat>On-screen Show (16:9)</PresentationFormat>
  <Paragraphs>156</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Bree Serif</vt:lpstr>
      <vt:lpstr>Oswald</vt:lpstr>
      <vt:lpstr>Roboto Mono</vt:lpstr>
      <vt:lpstr>Arial</vt:lpstr>
      <vt:lpstr>Noto Sans Symbols</vt:lpstr>
      <vt:lpstr>Calibri</vt:lpstr>
      <vt:lpstr>Wingdings</vt:lpstr>
      <vt:lpstr>Average</vt:lpstr>
      <vt:lpstr>Slate</vt:lpstr>
      <vt:lpstr>Restaurant Recommendation Using Yelp Reviews</vt:lpstr>
      <vt:lpstr>Agenda</vt:lpstr>
      <vt:lpstr>Problem &amp; Vision</vt:lpstr>
      <vt:lpstr>Project Goal</vt:lpstr>
      <vt:lpstr>Datasets</vt:lpstr>
      <vt:lpstr>PowerPoint Presentation</vt:lpstr>
      <vt:lpstr>Data Preparation</vt:lpstr>
      <vt:lpstr>Data Cleaning</vt:lpstr>
      <vt:lpstr>Data Cleaning </vt:lpstr>
      <vt:lpstr>Exploratory Data Analysis</vt:lpstr>
      <vt:lpstr>Exploratory Data Analysis</vt:lpstr>
      <vt:lpstr>Exploratory Data Analysis</vt:lpstr>
      <vt:lpstr>Exploratory Data Analysis</vt:lpstr>
      <vt:lpstr>PowerPoint Presentation</vt:lpstr>
      <vt:lpstr>Models </vt:lpstr>
      <vt:lpstr>Models </vt:lpstr>
      <vt:lpstr>Models </vt:lpstr>
      <vt:lpstr>Models</vt:lpstr>
      <vt:lpstr>Models </vt:lpstr>
      <vt:lpstr>Model </vt:lpstr>
      <vt:lpstr>Results </vt:lpstr>
      <vt:lpstr>Results</vt:lpstr>
      <vt:lpstr>Lessons Learned</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Using Yelp Reviews</dc:title>
  <dc:creator>Shouvik Sharma</dc:creator>
  <cp:lastModifiedBy>Shouvik Sharma</cp:lastModifiedBy>
  <cp:revision>46</cp:revision>
  <dcterms:modified xsi:type="dcterms:W3CDTF">2020-04-24T07:02:08Z</dcterms:modified>
</cp:coreProperties>
</file>