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1" r:id="rId6"/>
    <p:sldId id="262" r:id="rId7"/>
    <p:sldId id="284" r:id="rId8"/>
    <p:sldId id="275" r:id="rId9"/>
    <p:sldId id="266" r:id="rId10"/>
    <p:sldId id="276" r:id="rId11"/>
    <p:sldId id="263" r:id="rId12"/>
    <p:sldId id="264" r:id="rId13"/>
    <p:sldId id="265" r:id="rId14"/>
    <p:sldId id="277" r:id="rId15"/>
    <p:sldId id="278" r:id="rId16"/>
    <p:sldId id="279" r:id="rId17"/>
    <p:sldId id="280" r:id="rId18"/>
    <p:sldId id="268" r:id="rId19"/>
    <p:sldId id="283" r:id="rId20"/>
    <p:sldId id="269" r:id="rId21"/>
    <p:sldId id="270" r:id="rId22"/>
    <p:sldId id="271" r:id="rId23"/>
    <p:sldId id="281" r:id="rId24"/>
    <p:sldId id="282" r:id="rId25"/>
  </p:sldIdLst>
  <p:sldSz cx="9144000" cy="5143500" type="screen16x9"/>
  <p:notesSz cx="6858000" cy="9144000"/>
  <p:embeddedFontLst>
    <p:embeddedFont>
      <p:font typeface="Average" panose="020B0604020202020204" charset="0"/>
      <p:regular r:id="rId27"/>
    </p:embeddedFont>
    <p:embeddedFont>
      <p:font typeface="Bree Serif" panose="020B0604020202020204" charset="0"/>
      <p:regular r:id="rId28"/>
    </p:embeddedFont>
    <p:embeddedFont>
      <p:font typeface="Calibri" panose="020F0502020204030204" pitchFamily="34" charset="0"/>
      <p:regular r:id="rId29"/>
      <p:bold r:id="rId30"/>
      <p:italic r:id="rId31"/>
      <p:boldItalic r:id="rId32"/>
    </p:embeddedFont>
    <p:embeddedFont>
      <p:font typeface="Oswald" panose="020B0604020202020204" charset="0"/>
      <p:regular r:id="rId33"/>
      <p:bold r:id="rId34"/>
    </p:embeddedFont>
    <p:embeddedFont>
      <p:font typeface="Roboto Mon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89" d="100"/>
          <a:sy n="89" d="100"/>
        </p:scale>
        <p:origin x="121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sng" strike="noStrike" cap="none" dirty="0">
                <a:solidFill>
                  <a:schemeClr val="dk1"/>
                </a:solidFill>
                <a:effectLst/>
                <a:latin typeface="Arial"/>
                <a:ea typeface="Arial"/>
                <a:cs typeface="Arial"/>
                <a:sym typeface="Arial"/>
              </a:rPr>
              <a:t>Review</a:t>
            </a:r>
          </a:p>
          <a:p>
            <a:pPr marL="0" lvl="0" indent="0" algn="l" rtl="0">
              <a:lnSpc>
                <a:spcPct val="100000"/>
              </a:lnSpc>
              <a:spcBef>
                <a:spcPts val="0"/>
              </a:spcBef>
              <a:spcAft>
                <a:spcPts val="0"/>
              </a:spcAft>
              <a:buSzPts val="1100"/>
              <a:buNone/>
            </a:pPr>
            <a:r>
              <a:rPr lang="en-US" sz="1100" b="0" i="0" u="none" strike="noStrike" cap="none" dirty="0">
                <a:solidFill>
                  <a:schemeClr val="dk1"/>
                </a:solidFill>
                <a:effectLst/>
                <a:latin typeface="Arial"/>
                <a:ea typeface="Arial"/>
                <a:cs typeface="Arial"/>
                <a:sym typeface="Arial"/>
              </a:rPr>
              <a:t> The reasoning for this transformation is that we want to focus more on ranking the user liked restaurants and disliked restaurants in the correct order, rather than predicting user ratings on each restaurant, which would result in high variance over time.</a:t>
            </a:r>
            <a:endParaRPr dirty="0"/>
          </a:p>
        </p:txBody>
      </p:sp>
    </p:spTree>
    <p:extLst>
      <p:ext uri="{BB962C8B-B14F-4D97-AF65-F5344CB8AC3E}">
        <p14:creationId xmlns:p14="http://schemas.microsoft.com/office/powerpoint/2010/main" val="21822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Singular Value Decomposition:-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a:t>
            </a:r>
            <a:r>
              <a:rPr lang="en-IN" sz="1300" dirty="0" err="1">
                <a:solidFill>
                  <a:schemeClr val="bg1">
                    <a:lumMod val="50000"/>
                  </a:schemeClr>
                </a:solidFill>
                <a:latin typeface="+mn-lt"/>
                <a:sym typeface="Average"/>
              </a:rPr>
              <a:t>tradeoff</a:t>
            </a:r>
            <a:r>
              <a:rPr lang="en-IN" sz="1300" dirty="0">
                <a:solidFill>
                  <a:schemeClr val="bg1">
                    <a:lumMod val="50000"/>
                  </a:schemeClr>
                </a:solidFill>
                <a:latin typeface="+mn-lt"/>
                <a:sym typeface="Average"/>
              </a:rPr>
              <a:t>.</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1930511"/>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539949"/>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68817" y="788231"/>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2053087" y="3133078"/>
            <a:ext cx="2518913" cy="18673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Considered only Illinois-based restaurants in our dataset</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Features considered for the recommender system :-</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stars</a:t>
            </a:r>
          </a:p>
          <a:p>
            <a:pPr marL="628650" lvl="0" indent="-285750">
              <a:lnSpc>
                <a:spcPct val="115000"/>
              </a:lnSpc>
              <a:buSzPts val="1800"/>
              <a:buFont typeface="Arial" panose="020B0604020202020204" pitchFamily="34" charset="0"/>
              <a:buChar char="•"/>
            </a:pPr>
            <a:r>
              <a:rPr lang="en-US" dirty="0">
                <a:solidFill>
                  <a:srgbClr val="000000"/>
                </a:solidFill>
                <a:latin typeface="Arial"/>
              </a:rPr>
              <a:t>Review counts of each restaurant</a:t>
            </a:r>
          </a:p>
          <a:p>
            <a:pPr marL="628650" lvl="0" indent="-285750">
              <a:lnSpc>
                <a:spcPct val="115000"/>
              </a:lnSpc>
              <a:buSzPts val="1800"/>
              <a:buFont typeface="Arial" panose="020B0604020202020204" pitchFamily="34" charset="0"/>
              <a:buChar char="•"/>
            </a:pPr>
            <a:r>
              <a:rPr lang="en-US" dirty="0">
                <a:solidFill>
                  <a:srgbClr val="000000"/>
                </a:solidFill>
                <a:latin typeface="Arial"/>
              </a:rPr>
              <a:t>Categories of the restaurants as item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Out of 436 tags we decided to keep top 60 tags with highest popularities </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Computed TF-IDF for each tag which will be used as weights during model fitting</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40266" t="46574" r="37177" b="28864"/>
          <a:stretch/>
        </p:blipFill>
        <p:spPr bwMode="auto">
          <a:xfrm>
            <a:off x="6383546" y="777264"/>
            <a:ext cx="2570673" cy="2043574"/>
          </a:xfrm>
          <a:prstGeom prst="rect">
            <a:avLst/>
          </a:prstGeom>
          <a:ln>
            <a:solidFill>
              <a:schemeClr val="bg1"/>
            </a:solid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D44D266E-BCD0-4E9B-897D-6A4C5484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048" y="3605841"/>
            <a:ext cx="5132995" cy="1377831"/>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Review</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To remove user bias from rating provided by the user, we have standardized the users’ rating by subtracting their mean rating, and converting it to [-1,1]</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u="sng" dirty="0">
                <a:solidFill>
                  <a:srgbClr val="000000"/>
                </a:solidFill>
                <a:latin typeface="Arial"/>
              </a:rPr>
              <a:t>Users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Heuristically we have selected the features from the users dataset which are not sparse.</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reviews</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times the reviews were regarded as useful</a:t>
            </a:r>
          </a:p>
          <a:p>
            <a:pPr marL="628650" lvl="0" indent="-285750">
              <a:lnSpc>
                <a:spcPct val="115000"/>
              </a:lnSpc>
              <a:buSzPts val="1800"/>
              <a:buFont typeface="Arial" panose="020B0604020202020204" pitchFamily="34" charset="0"/>
              <a:buChar char="•"/>
            </a:pPr>
            <a:r>
              <a:rPr lang="en-US" dirty="0">
                <a:solidFill>
                  <a:srgbClr val="000000"/>
                </a:solidFill>
                <a:latin typeface="Arial"/>
              </a:rPr>
              <a:t>Whether the user is active/elite user in Yelp</a:t>
            </a:r>
          </a:p>
          <a:p>
            <a:pPr marL="628650" lvl="0" indent="-285750">
              <a:lnSpc>
                <a:spcPct val="115000"/>
              </a:lnSpc>
              <a:buSzPts val="1800"/>
              <a:buFont typeface="Arial" panose="020B0604020202020204" pitchFamily="34" charset="0"/>
              <a:buChar char="•"/>
            </a:pPr>
            <a:r>
              <a:rPr lang="en-US" dirty="0">
                <a:solidFill>
                  <a:srgbClr val="000000"/>
                </a:solidFill>
                <a:latin typeface="Arial"/>
              </a:rPr>
              <a:t>User’s favorite restaurant category from past interactions</a:t>
            </a:r>
          </a:p>
          <a:p>
            <a:pPr marL="6286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a:p>
            <a:pPr marL="0" lvl="0" indent="0">
              <a:lnSpc>
                <a:spcPct val="115000"/>
              </a:lnSpc>
              <a:buSzPts val="1800"/>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spTree>
    <p:extLst>
      <p:ext uri="{BB962C8B-B14F-4D97-AF65-F5344CB8AC3E}">
        <p14:creationId xmlns:p14="http://schemas.microsoft.com/office/powerpoint/2010/main" val="395088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1485</Words>
  <Application>Microsoft Office PowerPoint</Application>
  <PresentationFormat>On-screen Show (16:9)</PresentationFormat>
  <Paragraphs>183</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Average</vt:lpstr>
      <vt:lpstr>Bree Serif</vt:lpstr>
      <vt:lpstr>Roboto Mono</vt:lpstr>
      <vt:lpstr>Arial</vt:lpstr>
      <vt:lpstr>Oswald</vt:lpstr>
      <vt:lpstr>Calibri</vt:lpstr>
      <vt:lpstr>Wingdings</vt:lpstr>
      <vt:lpstr>Noto Sans Symbols</vt:lpstr>
      <vt:lpstr>Slate</vt:lpstr>
      <vt:lpstr>Restaurant Recommendation Using Yelp Reviews</vt:lpstr>
      <vt:lpstr>Agenda</vt:lpstr>
      <vt:lpstr>Problem &amp; Vision</vt:lpstr>
      <vt:lpstr>Project Goal</vt:lpstr>
      <vt:lpstr>Datasets</vt:lpstr>
      <vt:lpstr>Data Preparation</vt:lpstr>
      <vt:lpstr>Data Preparation</vt:lpstr>
      <vt:lpstr>Exploratory Data Analysis</vt:lpstr>
      <vt:lpstr>Exploratory Data Analysis</vt:lpstr>
      <vt:lpstr>Exploratory Data Analysis</vt:lpstr>
      <vt:lpstr>Data Cleaning</vt:lpstr>
      <vt:lpstr>Data Cleaning </vt:lpstr>
      <vt:lpstr>Exploratory Data Analysis</vt:lpstr>
      <vt:lpstr>PowerPoint Presentation</vt:lpstr>
      <vt:lpstr>Models </vt:lpstr>
      <vt:lpstr>Models </vt:lpstr>
      <vt:lpstr>Models </vt:lpstr>
      <vt:lpstr>Models</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59</cp:revision>
  <dcterms:modified xsi:type="dcterms:W3CDTF">2020-04-24T19:13:17Z</dcterms:modified>
</cp:coreProperties>
</file>