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1" r:id="rId6"/>
    <p:sldId id="285" r:id="rId7"/>
    <p:sldId id="286" r:id="rId8"/>
    <p:sldId id="262" r:id="rId9"/>
    <p:sldId id="284" r:id="rId10"/>
    <p:sldId id="275" r:id="rId11"/>
    <p:sldId id="266" r:id="rId12"/>
    <p:sldId id="276" r:id="rId13"/>
    <p:sldId id="263" r:id="rId14"/>
    <p:sldId id="264" r:id="rId15"/>
    <p:sldId id="265" r:id="rId16"/>
    <p:sldId id="277" r:id="rId17"/>
    <p:sldId id="279" r:id="rId18"/>
    <p:sldId id="280" r:id="rId19"/>
    <p:sldId id="268" r:id="rId20"/>
    <p:sldId id="278" r:id="rId21"/>
    <p:sldId id="283" r:id="rId22"/>
    <p:sldId id="269" r:id="rId23"/>
    <p:sldId id="270" r:id="rId24"/>
    <p:sldId id="271" r:id="rId25"/>
    <p:sldId id="281" r:id="rId26"/>
    <p:sldId id="282" r:id="rId27"/>
  </p:sldIdLst>
  <p:sldSz cx="9144000" cy="5143500" type="screen16x9"/>
  <p:notesSz cx="6858000" cy="9144000"/>
  <p:embeddedFontLst>
    <p:embeddedFont>
      <p:font typeface="Average" panose="020B0604020202020204" charset="0"/>
      <p:regular r:id="rId29"/>
    </p:embeddedFont>
    <p:embeddedFont>
      <p:font typeface="Bree Serif" panose="020B0604020202020204" charset="0"/>
      <p:regular r:id="rId30"/>
    </p:embeddedFont>
    <p:embeddedFont>
      <p:font typeface="Calibri" panose="020F0502020204030204" pitchFamily="34" charset="0"/>
      <p:regular r:id="rId31"/>
      <p:bold r:id="rId32"/>
      <p:italic r:id="rId33"/>
      <p:boldItalic r:id="rId34"/>
    </p:embeddedFont>
    <p:embeddedFont>
      <p:font typeface="Oswald" panose="020B0604020202020204" charset="0"/>
      <p:regular r:id="rId35"/>
      <p:bold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19" autoAdjust="0"/>
  </p:normalViewPr>
  <p:slideViewPr>
    <p:cSldViewPr snapToGrid="0">
      <p:cViewPr varScale="1">
        <p:scale>
          <a:sx n="89" d="100"/>
          <a:sy n="89" d="100"/>
        </p:scale>
        <p:origin x="1210"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524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We have used </a:t>
            </a:r>
            <a:r>
              <a:rPr lang="en-US" dirty="0" err="1"/>
              <a:t>manhathan</a:t>
            </a:r>
            <a:r>
              <a:rPr lang="en-US" dirty="0"/>
              <a:t> </a:t>
            </a:r>
            <a:r>
              <a:rPr lang="en-US" dirty="0" err="1"/>
              <a:t>disatance</a:t>
            </a:r>
            <a:r>
              <a:rPr lang="en-US" dirty="0"/>
              <a:t> as we have high dimensional data</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[20:52, 23/04/2020] Rahul Illinois Tech: If you want to place less emphasis on outliers, </a:t>
            </a:r>
            <a:r>
              <a:rPr lang="en-US" dirty="0" err="1"/>
              <a:t>manhattan</a:t>
            </a:r>
            <a:r>
              <a:rPr lang="en-US" dirty="0"/>
              <a:t> distance will try to reduce all errors equally since the gradient has constant magnitude.[20:55, 23/04/2020] Rahul Illinois Tech: The use of Manhattan distance depends a lot on the kind of co-ordinate system that your dataset is using. </a:t>
            </a:r>
          </a:p>
          <a:p>
            <a:pPr marL="228600" lvl="0" indent="-228600" algn="l" rtl="0">
              <a:spcBef>
                <a:spcPts val="0"/>
              </a:spcBef>
              <a:spcAft>
                <a:spcPts val="0"/>
              </a:spcAft>
              <a:buAutoNum type="arabicPeriod"/>
            </a:pPr>
            <a:r>
              <a:rPr lang="en-US" dirty="0"/>
              <a:t>While Euclidean distance gives the shortest or minimum distance between two points, Manhattan has specific </a:t>
            </a:r>
            <a:r>
              <a:rPr lang="en-US" dirty="0" err="1"/>
              <a:t>implementations.For</a:t>
            </a:r>
            <a:r>
              <a:rPr lang="en-US" dirty="0"/>
              <a:t> example, if we were to use a Chess dataset, the use of Manhattan distance is more appropriate than Euclidean distance. </a:t>
            </a:r>
          </a:p>
          <a:p>
            <a:pPr marL="228600" lvl="0" indent="-228600" algn="l" rtl="0">
              <a:spcBef>
                <a:spcPts val="0"/>
              </a:spcBef>
              <a:spcAft>
                <a:spcPts val="0"/>
              </a:spcAft>
              <a:buAutoNum type="arabicPeriod"/>
            </a:pPr>
            <a:r>
              <a:rPr lang="en-US" dirty="0"/>
              <a:t>Another use would be when are interested in knowing the distance between houses which are few blocks </a:t>
            </a:r>
            <a:r>
              <a:rPr lang="en-US" dirty="0" err="1"/>
              <a:t>apart.Also</a:t>
            </a:r>
            <a:r>
              <a:rPr lang="en-US" dirty="0"/>
              <a:t>, you might want to consider Manhattan distance if the input variables are not similar in type (such as age, gender, height, etc.). </a:t>
            </a:r>
          </a:p>
          <a:p>
            <a:pPr marL="228600" lvl="0" indent="-228600" algn="l" rtl="0">
              <a:spcBef>
                <a:spcPts val="0"/>
              </a:spcBef>
              <a:spcAft>
                <a:spcPts val="0"/>
              </a:spcAft>
              <a:buAutoNum type="arabicPeriod"/>
            </a:pPr>
            <a:r>
              <a:rPr lang="en-US" dirty="0"/>
              <a:t>Due to the curse of dimensionality, we know that Euclidean distance becomes a poor choice as the number of dimensions increases.</a:t>
            </a:r>
          </a:p>
          <a:p>
            <a:pPr marL="228600" lvl="0" indent="-228600" algn="l" rtl="0">
              <a:spcBef>
                <a:spcPts val="0"/>
              </a:spcBef>
              <a:spcAft>
                <a:spcPts val="0"/>
              </a:spcAft>
              <a:buAutoNum type="arabicPeriod"/>
            </a:pPr>
            <a:r>
              <a:rPr lang="en-US" dirty="0"/>
              <a:t>So in a nutshell: Manhattan distance generally works only if the points are arranged in the form of a grid and the problem which we are working on gives more priority to the distance between the points only along with the grids, but not the geometric distance.</a:t>
            </a:r>
            <a:endParaRPr dirty="0"/>
          </a:p>
        </p:txBody>
      </p:sp>
    </p:spTree>
    <p:extLst>
      <p:ext uri="{BB962C8B-B14F-4D97-AF65-F5344CB8AC3E}">
        <p14:creationId xmlns:p14="http://schemas.microsoft.com/office/powerpoint/2010/main" val="4109790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7258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157421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extLst>
      <p:ext uri="{BB962C8B-B14F-4D97-AF65-F5344CB8AC3E}">
        <p14:creationId xmlns:p14="http://schemas.microsoft.com/office/powerpoint/2010/main" val="201859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1" i="0" u="sng" strike="noStrike" cap="none" dirty="0">
                <a:solidFill>
                  <a:schemeClr val="dk1"/>
                </a:solidFill>
                <a:effectLst/>
                <a:latin typeface="Arial"/>
                <a:ea typeface="Arial"/>
                <a:cs typeface="Arial"/>
                <a:sym typeface="Arial"/>
              </a:rPr>
              <a:t>Review</a:t>
            </a:r>
          </a:p>
          <a:p>
            <a:pPr marL="0" lvl="0" indent="0" algn="l" rtl="0">
              <a:lnSpc>
                <a:spcPct val="100000"/>
              </a:lnSpc>
              <a:spcBef>
                <a:spcPts val="0"/>
              </a:spcBef>
              <a:spcAft>
                <a:spcPts val="0"/>
              </a:spcAft>
              <a:buSzPts val="1100"/>
              <a:buNone/>
            </a:pPr>
            <a:r>
              <a:rPr lang="en-US" sz="1100" b="0" i="0" u="none" strike="noStrike" cap="none" dirty="0">
                <a:solidFill>
                  <a:schemeClr val="dk1"/>
                </a:solidFill>
                <a:effectLst/>
                <a:latin typeface="Arial"/>
                <a:ea typeface="Arial"/>
                <a:cs typeface="Arial"/>
                <a:sym typeface="Arial"/>
              </a:rPr>
              <a:t> The reasoning for this transformation is that we want to focus more on ranking the user liked restaurants and disliked restaurants in the correct order, rather than predicting user ratings on each restaurant, which would result in high variance over time.</a:t>
            </a:r>
            <a:endParaRPr dirty="0"/>
          </a:p>
        </p:txBody>
      </p:sp>
    </p:spTree>
    <p:extLst>
      <p:ext uri="{BB962C8B-B14F-4D97-AF65-F5344CB8AC3E}">
        <p14:creationId xmlns:p14="http://schemas.microsoft.com/office/powerpoint/2010/main" val="218227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Approximate Nearest Neighbors:-</a:t>
            </a:r>
          </a:p>
          <a:p>
            <a:pPr marL="285750" indent="-285750" algn="just">
              <a:buClr>
                <a:schemeClr val="bg1"/>
              </a:buClr>
              <a:buFont typeface="Wingdings" pitchFamily="2" charset="2"/>
              <a:buChar char="§"/>
            </a:pPr>
            <a:r>
              <a:rPr lang="en-US" sz="1300" dirty="0">
                <a:solidFill>
                  <a:schemeClr val="bg1">
                    <a:lumMod val="50000"/>
                  </a:schemeClr>
                </a:solidFill>
                <a:latin typeface="+mn-lt"/>
              </a:rPr>
              <a:t>Retrieves a ‘good guess” of the nearest neighbor. For that, the algorithm doesn’t guarantee to return the actual nearest neighbor in every case, in order to improve speed or save memory.</a:t>
            </a:r>
          </a:p>
          <a:p>
            <a:pPr marL="285750" indent="-285750" algn="just">
              <a:buClr>
                <a:schemeClr val="bg1"/>
              </a:buClr>
              <a:buFont typeface="Wingdings" pitchFamily="2" charset="2"/>
              <a:buChar char="§"/>
            </a:pPr>
            <a:r>
              <a:rPr lang="en-US" sz="1300" dirty="0">
                <a:solidFill>
                  <a:schemeClr val="bg1">
                    <a:lumMod val="50000"/>
                  </a:schemeClr>
                </a:solidFill>
                <a:latin typeface="+mn-lt"/>
              </a:rPr>
              <a:t>An approximate nearest neighbor search algorithm can return points, whose distance from the query is at most c times the distance from the query to its nearest points</a:t>
            </a:r>
            <a:r>
              <a:rPr lang="en-US" sz="1300" dirty="0">
                <a:solidFill>
                  <a:schemeClr val="bg1">
                    <a:lumMod val="50000"/>
                  </a:schemeClr>
                </a:solidFill>
              </a:rPr>
              <a:t>.</a:t>
            </a:r>
          </a:p>
          <a:p>
            <a:pPr marL="0" lvl="0" indent="0" algn="l" rtl="0">
              <a:spcBef>
                <a:spcPts val="0"/>
              </a:spcBef>
              <a:spcAft>
                <a:spcPts val="0"/>
              </a:spcAft>
              <a:buNone/>
            </a:pPr>
            <a:endParaRPr lang="en-US" sz="1300" dirty="0">
              <a:solidFill>
                <a:schemeClr val="bg1"/>
              </a:solidFill>
            </a:endParaRPr>
          </a:p>
          <a:p>
            <a:pPr marL="0" lvl="0" indent="0" algn="l" rtl="0">
              <a:spcBef>
                <a:spcPts val="0"/>
              </a:spcBef>
              <a:spcAft>
                <a:spcPts val="0"/>
              </a:spcAft>
              <a:buNone/>
            </a:pPr>
            <a:endParaRPr sz="1300" dirty="0">
              <a:solidFill>
                <a:schemeClr val="bg1"/>
              </a:solidFill>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3307708596"/>
              </p:ext>
            </p:extLst>
          </p:nvPr>
        </p:nvGraphicFramePr>
        <p:xfrm>
          <a:off x="7018846" y="2031377"/>
          <a:ext cx="1733911" cy="801383"/>
        </p:xfrm>
        <a:graphic>
          <a:graphicData uri="http://schemas.openxmlformats.org/drawingml/2006/table">
            <a:tbl>
              <a:tblPr/>
              <a:tblGrid>
                <a:gridCol w="467881">
                  <a:extLst>
                    <a:ext uri="{9D8B030D-6E8A-4147-A177-3AD203B41FA5}">
                      <a16:colId xmlns:a16="http://schemas.microsoft.com/office/drawing/2014/main" val="3643621973"/>
                    </a:ext>
                  </a:extLst>
                </a:gridCol>
                <a:gridCol w="467881">
                  <a:extLst>
                    <a:ext uri="{9D8B030D-6E8A-4147-A177-3AD203B41FA5}">
                      <a16:colId xmlns:a16="http://schemas.microsoft.com/office/drawing/2014/main" val="744457014"/>
                    </a:ext>
                  </a:extLst>
                </a:gridCol>
                <a:gridCol w="798149">
                  <a:extLst>
                    <a:ext uri="{9D8B030D-6E8A-4147-A177-3AD203B41FA5}">
                      <a16:colId xmlns:a16="http://schemas.microsoft.com/office/drawing/2014/main" val="3393106829"/>
                    </a:ext>
                  </a:extLst>
                </a:gridCol>
              </a:tblGrid>
              <a:tr h="264286">
                <a:tc>
                  <a:txBody>
                    <a:bodyPr/>
                    <a:lstStyle/>
                    <a:p>
                      <a:pPr algn="l" fontAlgn="b"/>
                      <a:endParaRPr lang="en-US" sz="13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72811">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0.908</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300" b="0" i="0" u="none" strike="noStrike" dirty="0">
                          <a:solidFill>
                            <a:srgbClr val="000000"/>
                          </a:solidFill>
                          <a:effectLst/>
                          <a:latin typeface="Calibri" panose="020F0502020204030204" pitchFamily="34" charset="0"/>
                        </a:rPr>
                        <a:t>0.1806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6428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300" b="0" i="0" u="none" strike="noStrike" dirty="0">
                          <a:solidFill>
                            <a:srgbClr val="000000"/>
                          </a:solidFill>
                          <a:effectLst/>
                          <a:latin typeface="Calibri" panose="020F0502020204030204" pitchFamily="34" charset="0"/>
                        </a:rPr>
                        <a:t>0.0114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2" y="2093991"/>
            <a:ext cx="6656538" cy="955518"/>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Option to tune hyperparameters to change the accuracy/speed trade-off.</a:t>
            </a:r>
          </a:p>
          <a:p>
            <a:pPr marL="285750"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has small memory usage</a:t>
            </a:r>
            <a:endParaRPr lang="en-IN" sz="1300" dirty="0"/>
          </a:p>
        </p:txBody>
      </p:sp>
      <p:sp>
        <p:nvSpPr>
          <p:cNvPr id="9" name="TextBox 8">
            <a:extLst>
              <a:ext uri="{FF2B5EF4-FFF2-40B4-BE49-F238E27FC236}">
                <a16:creationId xmlns:a16="http://schemas.microsoft.com/office/drawing/2014/main" id="{84234B43-CA09-45DB-A908-26CDD3477D56}"/>
              </a:ext>
            </a:extLst>
          </p:cNvPr>
          <p:cNvSpPr txBox="1"/>
          <p:nvPr/>
        </p:nvSpPr>
        <p:spPr>
          <a:xfrm>
            <a:off x="80692" y="3251461"/>
            <a:ext cx="6656538" cy="655436"/>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nSpc>
                <a:spcPct val="150000"/>
              </a:lnSpc>
              <a:buFont typeface="Wingdings" panose="05000000000000000000" pitchFamily="2" charset="2"/>
              <a:buChar char="§"/>
            </a:pPr>
            <a:r>
              <a:rPr lang="en-IN" sz="1300" dirty="0">
                <a:solidFill>
                  <a:schemeClr val="bg1">
                    <a:lumMod val="50000"/>
                  </a:schemeClr>
                </a:solidFill>
                <a:latin typeface="+mn-lt"/>
                <a:sym typeface="Average"/>
              </a:rPr>
              <a:t>It does not support GPU processing.</a:t>
            </a:r>
          </a:p>
        </p:txBody>
      </p:sp>
    </p:spTree>
    <p:extLst>
      <p:ext uri="{BB962C8B-B14F-4D97-AF65-F5344CB8AC3E}">
        <p14:creationId xmlns:p14="http://schemas.microsoft.com/office/powerpoint/2010/main" val="172137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2" y="770566"/>
            <a:ext cx="9063308" cy="28383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Hybrid Matrix Factorization:-</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recommender is an advanced kind of recommender that uses both collaborative and content-based filtering for making recommendations. </a:t>
            </a:r>
          </a:p>
          <a:p>
            <a:pPr marL="285750" indent="-285750" algn="just">
              <a:buClr>
                <a:schemeClr val="bg1"/>
              </a:buClr>
              <a:buFont typeface="Wingdings" pitchFamily="2" charset="2"/>
              <a:buChar char="§"/>
            </a:pPr>
            <a:r>
              <a:rPr lang="en-US" sz="1300" dirty="0">
                <a:solidFill>
                  <a:schemeClr val="bg1">
                    <a:lumMod val="50000"/>
                  </a:schemeClr>
                </a:solidFill>
                <a:latin typeface="+mn-lt"/>
              </a:rPr>
              <a:t>Hybrid matrix factorization model represents users and items as linear combinations of their content features’ latent factors. </a:t>
            </a:r>
          </a:p>
          <a:p>
            <a:pPr marL="0" lvl="0" indent="0" algn="l" rtl="0">
              <a:spcBef>
                <a:spcPts val="0"/>
              </a:spcBef>
              <a:spcAft>
                <a:spcPts val="0"/>
              </a:spcAft>
              <a:buNone/>
            </a:pPr>
            <a:endParaRPr sz="1300" dirty="0">
              <a:solidFill>
                <a:schemeClr val="bg1">
                  <a:lumMod val="50000"/>
                </a:schemeClr>
              </a:solidFill>
              <a:latin typeface="+mn-lt"/>
            </a:endParaRPr>
          </a:p>
        </p:txBody>
      </p:sp>
      <p:graphicFrame>
        <p:nvGraphicFramePr>
          <p:cNvPr id="5" name="Table 4">
            <a:extLst>
              <a:ext uri="{FF2B5EF4-FFF2-40B4-BE49-F238E27FC236}">
                <a16:creationId xmlns:a16="http://schemas.microsoft.com/office/drawing/2014/main" id="{5DE1DD85-4779-4FCC-9C52-AEF9045E68E9}"/>
              </a:ext>
            </a:extLst>
          </p:cNvPr>
          <p:cNvGraphicFramePr>
            <a:graphicFrameLocks noGrp="1"/>
          </p:cNvGraphicFramePr>
          <p:nvPr>
            <p:extLst>
              <p:ext uri="{D42A27DB-BD31-4B8C-83A1-F6EECF244321}">
                <p14:modId xmlns:p14="http://schemas.microsoft.com/office/powerpoint/2010/main" val="1485782148"/>
              </p:ext>
            </p:extLst>
          </p:nvPr>
        </p:nvGraphicFramePr>
        <p:xfrm>
          <a:off x="7116792" y="2025625"/>
          <a:ext cx="1765361" cy="773972"/>
        </p:xfrm>
        <a:graphic>
          <a:graphicData uri="http://schemas.openxmlformats.org/drawingml/2006/table">
            <a:tbl>
              <a:tblPr/>
              <a:tblGrid>
                <a:gridCol w="600871">
                  <a:extLst>
                    <a:ext uri="{9D8B030D-6E8A-4147-A177-3AD203B41FA5}">
                      <a16:colId xmlns:a16="http://schemas.microsoft.com/office/drawing/2014/main" val="3643621973"/>
                    </a:ext>
                  </a:extLst>
                </a:gridCol>
                <a:gridCol w="524289">
                  <a:extLst>
                    <a:ext uri="{9D8B030D-6E8A-4147-A177-3AD203B41FA5}">
                      <a16:colId xmlns:a16="http://schemas.microsoft.com/office/drawing/2014/main" val="744457014"/>
                    </a:ext>
                  </a:extLst>
                </a:gridCol>
                <a:gridCol w="640201">
                  <a:extLst>
                    <a:ext uri="{9D8B030D-6E8A-4147-A177-3AD203B41FA5}">
                      <a16:colId xmlns:a16="http://schemas.microsoft.com/office/drawing/2014/main" val="3393106829"/>
                    </a:ext>
                  </a:extLst>
                </a:gridCol>
              </a:tblGrid>
              <a:tr h="255246">
                <a:tc>
                  <a:txBody>
                    <a:bodyPr/>
                    <a:lstStyle/>
                    <a:p>
                      <a:pPr algn="l" fontAlgn="b"/>
                      <a:endParaRPr lang="en-US" sz="13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tcPr>
                </a:tc>
                <a:tc>
                  <a:txBody>
                    <a:bodyPr/>
                    <a:lstStyle/>
                    <a:p>
                      <a:pPr algn="ctr" rtl="0" fontAlgn="ctr"/>
                      <a:r>
                        <a:rPr lang="en-US" sz="1300" b="1" i="0" u="none" strike="noStrike">
                          <a:solidFill>
                            <a:srgbClr val="FFFFFF"/>
                          </a:solidFill>
                          <a:effectLst/>
                          <a:latin typeface="Calibri" panose="020F0502020204030204" pitchFamily="34" charset="0"/>
                        </a:rPr>
                        <a:t>AUC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tc>
                  <a:txBody>
                    <a:bodyPr/>
                    <a:lstStyle/>
                    <a:p>
                      <a:pPr algn="ctr" rtl="0" fontAlgn="ctr"/>
                      <a:r>
                        <a:rPr lang="en-US" sz="1300" b="1" i="0" u="none" strike="noStrike" dirty="0">
                          <a:solidFill>
                            <a:srgbClr val="FFFFFF"/>
                          </a:solidFill>
                          <a:effectLst/>
                          <a:latin typeface="Calibri" panose="020F0502020204030204" pitchFamily="34" charset="0"/>
                        </a:rPr>
                        <a:t>Precision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2060"/>
                    </a:solidFill>
                  </a:tcPr>
                </a:tc>
                <a:extLst>
                  <a:ext uri="{0D108BD9-81ED-4DB2-BD59-A6C34878D82A}">
                    <a16:rowId xmlns:a16="http://schemas.microsoft.com/office/drawing/2014/main" val="3193027757"/>
                  </a:ext>
                </a:extLst>
              </a:tr>
              <a:tr h="263480">
                <a:tc>
                  <a:txBody>
                    <a:bodyPr/>
                    <a:lstStyle/>
                    <a:p>
                      <a:pPr algn="ctr" rtl="0" fontAlgn="ctr"/>
                      <a:r>
                        <a:rPr lang="en-US" sz="1300" b="0" i="0" u="none" strike="noStrike">
                          <a:solidFill>
                            <a:srgbClr val="000000"/>
                          </a:solidFill>
                          <a:effectLst/>
                          <a:latin typeface="Calibri" panose="020F0502020204030204" pitchFamily="34" charset="0"/>
                        </a:rPr>
                        <a:t>Train</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0.976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tc>
                  <a:txBody>
                    <a:bodyPr/>
                    <a:lstStyle/>
                    <a:p>
                      <a:pPr algn="ctr" rtl="0" fontAlgn="ctr"/>
                      <a:r>
                        <a:rPr lang="en-US" sz="1200" dirty="0">
                          <a:solidFill>
                            <a:schemeClr val="bg1">
                              <a:lumMod val="50000"/>
                            </a:schemeClr>
                          </a:solidFill>
                        </a:rPr>
                        <a:t>0.119</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1E1E1"/>
                    </a:solidFill>
                  </a:tcPr>
                </a:tc>
                <a:extLst>
                  <a:ext uri="{0D108BD9-81ED-4DB2-BD59-A6C34878D82A}">
                    <a16:rowId xmlns:a16="http://schemas.microsoft.com/office/drawing/2014/main" val="1628911026"/>
                  </a:ext>
                </a:extLst>
              </a:tr>
              <a:tr h="255246">
                <a:tc>
                  <a:txBody>
                    <a:bodyPr/>
                    <a:lstStyle/>
                    <a:p>
                      <a:pPr algn="ctr" rtl="0" fontAlgn="ctr"/>
                      <a:r>
                        <a:rPr lang="en-US" sz="1300" b="0" i="0" u="none" strike="noStrike">
                          <a:solidFill>
                            <a:srgbClr val="000000"/>
                          </a:solidFill>
                          <a:effectLst/>
                          <a:latin typeface="Calibri" panose="020F0502020204030204" pitchFamily="34" charset="0"/>
                        </a:rPr>
                        <a:t>Test</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0.880</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tc>
                  <a:txBody>
                    <a:bodyPr/>
                    <a:lstStyle/>
                    <a:p>
                      <a:pPr algn="ctr" rtl="0" fontAlgn="ctr"/>
                      <a:r>
                        <a:rPr lang="en-US" sz="1200" dirty="0">
                          <a:solidFill>
                            <a:schemeClr val="bg1">
                              <a:lumMod val="50000"/>
                            </a:schemeClr>
                          </a:solidFill>
                        </a:rPr>
                        <a:t>0.056</a:t>
                      </a:r>
                      <a:endParaRPr lang="en-US" sz="1300" b="0" i="0" u="none" strike="noStrike" dirty="0">
                        <a:solidFill>
                          <a:schemeClr val="bg1">
                            <a:lumMod val="50000"/>
                          </a:schemeClr>
                        </a:solidFill>
                        <a:effectLst/>
                        <a:latin typeface="Calibri" panose="020F050202020403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0F0F0"/>
                    </a:solidFill>
                  </a:tcPr>
                </a:tc>
                <a:extLst>
                  <a:ext uri="{0D108BD9-81ED-4DB2-BD59-A6C34878D82A}">
                    <a16:rowId xmlns:a16="http://schemas.microsoft.com/office/drawing/2014/main" val="1501972191"/>
                  </a:ext>
                </a:extLst>
              </a:tr>
            </a:tbl>
          </a:graphicData>
        </a:graphic>
      </p:graphicFrame>
      <p:sp>
        <p:nvSpPr>
          <p:cNvPr id="8" name="TextBox 7">
            <a:extLst>
              <a:ext uri="{FF2B5EF4-FFF2-40B4-BE49-F238E27FC236}">
                <a16:creationId xmlns:a16="http://schemas.microsoft.com/office/drawing/2014/main" id="{26A2C942-D9B1-43AC-AF48-295BF86908B9}"/>
              </a:ext>
            </a:extLst>
          </p:cNvPr>
          <p:cNvSpPr txBox="1"/>
          <p:nvPr/>
        </p:nvSpPr>
        <p:spPr>
          <a:xfrm>
            <a:off x="80691" y="1930511"/>
            <a:ext cx="6251097" cy="1523174"/>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Pros</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Hybrid matrix factorization model represents users and items as linear combinations of their content features’ latent factors</a:t>
            </a:r>
            <a:endParaRPr lang="en-IN" sz="1300" dirty="0">
              <a:solidFill>
                <a:schemeClr val="bg1">
                  <a:lumMod val="50000"/>
                </a:schemeClr>
              </a:solidFill>
              <a:latin typeface="+mn-lt"/>
              <a:sym typeface="Average"/>
            </a:endParaRPr>
          </a:p>
          <a:p>
            <a:pPr marL="285750"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Able to Handle sparse data.</a:t>
            </a:r>
          </a:p>
          <a:p>
            <a:pPr marL="285750" indent="-285750" algn="just">
              <a:lnSpc>
                <a:spcPct val="115000"/>
              </a:lnSpc>
              <a:buClr>
                <a:schemeClr val="bg1"/>
              </a:buClr>
              <a:buSzPts val="1800"/>
              <a:buFont typeface="Wingdings" pitchFamily="2" charset="2"/>
              <a:buChar char="§"/>
            </a:pPr>
            <a:r>
              <a:rPr lang="en-US" sz="1300" dirty="0">
                <a:solidFill>
                  <a:schemeClr val="bg1">
                    <a:lumMod val="50000"/>
                  </a:schemeClr>
                </a:solidFill>
                <a:latin typeface="+mn-lt"/>
                <a:sym typeface="Average"/>
              </a:rPr>
              <a:t>The model outperforms both collaborative and content-based models in cold-start or sparse interaction data scenarios. </a:t>
            </a:r>
            <a:endParaRPr lang="en-IN" sz="1300" dirty="0">
              <a:solidFill>
                <a:schemeClr val="bg1">
                  <a:lumMod val="50000"/>
                </a:schemeClr>
              </a:solidFill>
              <a:latin typeface="+mn-lt"/>
              <a:sym typeface="Average"/>
            </a:endParaRPr>
          </a:p>
        </p:txBody>
      </p:sp>
      <p:sp>
        <p:nvSpPr>
          <p:cNvPr id="9" name="TextBox 8">
            <a:extLst>
              <a:ext uri="{FF2B5EF4-FFF2-40B4-BE49-F238E27FC236}">
                <a16:creationId xmlns:a16="http://schemas.microsoft.com/office/drawing/2014/main" id="{84234B43-CA09-45DB-A908-26CDD3477D56}"/>
              </a:ext>
            </a:extLst>
          </p:cNvPr>
          <p:cNvSpPr txBox="1"/>
          <p:nvPr/>
        </p:nvSpPr>
        <p:spPr>
          <a:xfrm>
            <a:off x="80691" y="3539949"/>
            <a:ext cx="6656538" cy="832985"/>
          </a:xfrm>
          <a:prstGeom prst="rect">
            <a:avLst/>
          </a:prstGeom>
          <a:noFill/>
          <a:ln>
            <a:solidFill>
              <a:schemeClr val="tx1">
                <a:lumMod val="50000"/>
                <a:lumOff val="50000"/>
              </a:schemeClr>
            </a:solidFill>
            <a:prstDash val="dash"/>
          </a:ln>
        </p:spPr>
        <p:txBody>
          <a:bodyPr wrap="square" rtlCol="0">
            <a:spAutoFit/>
          </a:bodyPr>
          <a:lstStyle/>
          <a:p>
            <a:pPr>
              <a:lnSpc>
                <a:spcPct val="150000"/>
              </a:lnSpc>
            </a:pPr>
            <a:r>
              <a:rPr lang="en-IN" sz="1300" dirty="0">
                <a:solidFill>
                  <a:schemeClr val="bg1">
                    <a:lumMod val="50000"/>
                  </a:schemeClr>
                </a:solidFill>
                <a:latin typeface="+mn-lt"/>
                <a:sym typeface="Average"/>
              </a:rPr>
              <a:t>Cons</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Increased processing time</a:t>
            </a:r>
          </a:p>
          <a:p>
            <a:pPr marL="285750" lvl="1" indent="-285750" algn="just">
              <a:lnSpc>
                <a:spcPct val="115000"/>
              </a:lnSpc>
              <a:buClr>
                <a:schemeClr val="bg1"/>
              </a:buClr>
              <a:buSzPts val="1800"/>
              <a:buFont typeface="Wingdings" pitchFamily="2" charset="2"/>
              <a:buChar char="§"/>
            </a:pPr>
            <a:r>
              <a:rPr lang="en-IN" sz="1300" dirty="0">
                <a:solidFill>
                  <a:schemeClr val="bg1">
                    <a:lumMod val="50000"/>
                  </a:schemeClr>
                </a:solidFill>
                <a:latin typeface="+mn-lt"/>
                <a:sym typeface="Average"/>
              </a:rPr>
              <a:t>Overfitting </a:t>
            </a:r>
          </a:p>
        </p:txBody>
      </p:sp>
    </p:spTree>
    <p:extLst>
      <p:ext uri="{BB962C8B-B14F-4D97-AF65-F5344CB8AC3E}">
        <p14:creationId xmlns:p14="http://schemas.microsoft.com/office/powerpoint/2010/main" val="17049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p:txBody>
      </p:sp>
      <p:sp>
        <p:nvSpPr>
          <p:cNvPr id="156" name="Google Shape;156;g83f00c33ef_0_12"/>
          <p:cNvSpPr txBox="1">
            <a:spLocks noGrp="1"/>
          </p:cNvSpPr>
          <p:nvPr>
            <p:ph type="body" idx="1"/>
          </p:nvPr>
        </p:nvSpPr>
        <p:spPr>
          <a:xfrm>
            <a:off x="69011" y="77099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b="1" u="sng" dirty="0">
                <a:solidFill>
                  <a:schemeClr val="bg1">
                    <a:lumMod val="50000"/>
                  </a:schemeClr>
                </a:solidFill>
                <a:latin typeface="+mn-lt"/>
              </a:rPr>
              <a:t>Collaborative Filtering</a:t>
            </a:r>
            <a:r>
              <a:rPr lang="en-US" sz="1300" dirty="0">
                <a:solidFill>
                  <a:schemeClr val="bg1">
                    <a:lumMod val="50000"/>
                  </a:schemeClr>
                </a:solidFill>
                <a:latin typeface="+mn-lt"/>
              </a:rPr>
              <a:t>:-</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Collaborative filtering incorporates matrix factorization and looks at user/item interactions (visits)and tries to find similarities among the users and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Since it sees the interaction between users and items, it opens up new options for users to select from unlike content-based filtering.</a:t>
            </a:r>
          </a:p>
          <a:p>
            <a:pPr marL="342900" lvl="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Pros:-</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Checks user/item interaction matrix and helps finds new options for users unlike content based which recommends on the basis of user’s past history.</a:t>
            </a:r>
          </a:p>
          <a:p>
            <a:pPr marL="285750" lvl="0" indent="-28575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No domain knowledge necessary as the embeddings are automatically learned.</a:t>
            </a:r>
          </a:p>
          <a:p>
            <a:pPr marL="285750" lvl="0" indent="-285750" algn="l" rtl="0">
              <a:spcBef>
                <a:spcPts val="0"/>
              </a:spcBef>
              <a:spcAft>
                <a:spcPts val="0"/>
              </a:spcAft>
              <a:buClr>
                <a:schemeClr val="accent6">
                  <a:lumMod val="10000"/>
                </a:schemeClr>
              </a:buClr>
              <a:buFont typeface="Wingdings" pitchFamily="2" charset="2"/>
              <a:buChar char="§"/>
            </a:pPr>
            <a:endParaRPr lang="en-US" sz="1300" dirty="0">
              <a:solidFill>
                <a:schemeClr val="bg1">
                  <a:lumMod val="50000"/>
                </a:schemeClr>
              </a:solidFill>
              <a:latin typeface="+mn-lt"/>
            </a:endParaRPr>
          </a:p>
          <a:p>
            <a:pPr marL="0" lvl="0" indent="0" algn="l" rtl="0">
              <a:spcBef>
                <a:spcPts val="0"/>
              </a:spcBef>
              <a:spcAft>
                <a:spcPts val="0"/>
              </a:spcAft>
              <a:buClr>
                <a:schemeClr val="accent6">
                  <a:lumMod val="10000"/>
                </a:schemeClr>
              </a:buClr>
              <a:buNone/>
            </a:pPr>
            <a:r>
              <a:rPr lang="en-US" sz="1300" dirty="0">
                <a:solidFill>
                  <a:schemeClr val="bg1">
                    <a:lumMod val="50000"/>
                  </a:schemeClr>
                </a:solidFill>
                <a:latin typeface="+mn-lt"/>
              </a:rPr>
              <a:t>Cons:-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Cannot handle new items</a:t>
            </a:r>
          </a:p>
          <a:p>
            <a:pPr marL="342900" lvl="0" algn="l" rtl="0">
              <a:spcBef>
                <a:spcPts val="0"/>
              </a:spcBef>
              <a:spcAft>
                <a:spcPts val="0"/>
              </a:spcAft>
              <a:buClr>
                <a:schemeClr val="accent6">
                  <a:lumMod val="10000"/>
                </a:schemeClr>
              </a:buClr>
              <a:buFont typeface="Wingdings" pitchFamily="2" charset="2"/>
              <a:buChar char="§"/>
            </a:pPr>
            <a:r>
              <a:rPr lang="en-US" sz="1300" dirty="0">
                <a:solidFill>
                  <a:schemeClr val="bg1">
                    <a:lumMod val="50000"/>
                  </a:schemeClr>
                </a:solidFill>
                <a:latin typeface="+mn-lt"/>
              </a:rPr>
              <a:t>Suffers from sparse interaction matrix between users and items.</a:t>
            </a:r>
          </a:p>
          <a:p>
            <a:pPr marL="342900" lvl="0" algn="l" rtl="0">
              <a:spcBef>
                <a:spcPts val="0"/>
              </a:spcBef>
              <a:spcAft>
                <a:spcPts val="0"/>
              </a:spcAft>
              <a:buClr>
                <a:schemeClr val="accent6">
                  <a:lumMod val="10000"/>
                </a:schemeClr>
              </a:buClr>
              <a:buFont typeface="Wingdings" pitchFamily="2" charset="2"/>
              <a:buChar char="§"/>
            </a:pPr>
            <a:endParaRPr lang="en-US" dirty="0">
              <a:solidFill>
                <a:schemeClr val="bg1">
                  <a:lumMod val="50000"/>
                </a:schemeClr>
              </a:solidFill>
            </a:endParaRPr>
          </a:p>
          <a:p>
            <a:pPr marL="0" lvl="0" indent="0" algn="l" rtl="0">
              <a:spcBef>
                <a:spcPts val="0"/>
              </a:spcBef>
              <a:spcAft>
                <a:spcPts val="0"/>
              </a:spcAft>
              <a:buClr>
                <a:schemeClr val="accent6">
                  <a:lumMod val="10000"/>
                </a:schemeClr>
              </a:buClr>
              <a:buNone/>
            </a:pPr>
            <a:endParaRPr lang="en-US" dirty="0">
              <a:solidFill>
                <a:schemeClr val="bg1">
                  <a:lumMod val="50000"/>
                </a:schemeClr>
              </a:solidFill>
            </a:endParaRPr>
          </a:p>
          <a:p>
            <a:pPr marL="342900" lvl="0" algn="l" rtl="0">
              <a:spcBef>
                <a:spcPts val="0"/>
              </a:spcBef>
              <a:spcAft>
                <a:spcPts val="0"/>
              </a:spcAft>
              <a:buClr>
                <a:schemeClr val="accent6">
                  <a:lumMod val="10000"/>
                </a:schemeClr>
              </a:buClr>
              <a:buFont typeface="Wingdings" pitchFamily="2" charset="2"/>
              <a:buChar char="§"/>
            </a:pPr>
            <a:endParaRPr dirty="0">
              <a:solidFill>
                <a:schemeClr val="bg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KNN:-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latin typeface="+mn-lt"/>
              </a:rPr>
              <a:t>But what if it is a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New users would make the deployed model face “cold start” problem in which the user-item interaction matrix which the model use doesn’t have any data for the new user</a:t>
            </a:r>
          </a:p>
          <a:p>
            <a:pPr marL="285750" lvl="0" indent="-285750" algn="l" rtl="0">
              <a:spcBef>
                <a:spcPts val="0"/>
              </a:spcBef>
              <a:spcAft>
                <a:spcPts val="0"/>
              </a:spcAft>
              <a:buClr>
                <a:schemeClr val="accent6">
                  <a:lumMod val="10000"/>
                </a:schemeClr>
              </a:buClr>
              <a:buFont typeface="Wingdings" pitchFamily="2" charset="2"/>
              <a:buChar char="§"/>
            </a:pPr>
            <a:r>
              <a:rPr lang="en-US" dirty="0">
                <a:solidFill>
                  <a:schemeClr val="bg1"/>
                </a:solidFill>
                <a:latin typeface="+mn-lt"/>
              </a:rPr>
              <a:t>In this case, we created a different matrix factorization model using the user and item features and then get the new user’s parsed through which checks for its similarity with existing user and then recommends </a:t>
            </a:r>
            <a:r>
              <a:rPr lang="en-US">
                <a:solidFill>
                  <a:schemeClr val="bg1"/>
                </a:solidFill>
                <a:latin typeface="+mn-lt"/>
              </a:rPr>
              <a:t>restaurants.</a:t>
            </a:r>
            <a:endParaRPr lang="en-US" dirty="0">
              <a:solidFill>
                <a:schemeClr val="bg1"/>
              </a:solidFill>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How recommendation systems works</a:t>
            </a:r>
          </a:p>
          <a:p>
            <a:pPr marL="285750" indent="-285750"/>
            <a:r>
              <a:rPr lang="en-IN" dirty="0">
                <a:solidFill>
                  <a:schemeClr val="bg1"/>
                </a:solidFill>
              </a:rPr>
              <a:t>Web Scraping </a:t>
            </a:r>
          </a:p>
          <a:p>
            <a:pPr marL="285750" indent="-285750"/>
            <a:r>
              <a:rPr lang="en-IN" dirty="0">
                <a:solidFill>
                  <a:schemeClr val="bg1"/>
                </a:solidFill>
              </a:rPr>
              <a:t>Data Cleaning is not easy</a:t>
            </a:r>
          </a:p>
          <a:p>
            <a:pPr marL="285750" indent="-285750"/>
            <a:r>
              <a:rPr lang="en-IN" dirty="0">
                <a:solidFill>
                  <a:schemeClr val="bg1"/>
                </a:solidFill>
              </a:rPr>
              <a:t>Extracting insights from data</a:t>
            </a:r>
          </a:p>
          <a:p>
            <a:pPr marL="285750" indent="-285750"/>
            <a:endParaRPr lang="en-IN" dirty="0">
              <a:solidFill>
                <a:schemeClr val="bg1"/>
              </a:solidFill>
            </a:endParaRPr>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4" y="98238"/>
            <a:ext cx="53307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Future Plans</a:t>
            </a:r>
            <a:endParaRPr dirty="0">
              <a:solidFill>
                <a:schemeClr val="bg1"/>
              </a:solidFill>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Location based recommendations</a:t>
            </a:r>
          </a:p>
          <a:p>
            <a:pPr marL="285750" indent="-285750"/>
            <a:r>
              <a:rPr lang="en-IN" dirty="0">
                <a:solidFill>
                  <a:schemeClr val="bg1"/>
                </a:solidFill>
              </a:rPr>
              <a:t>Expand the system for the entire country</a:t>
            </a:r>
          </a:p>
          <a:p>
            <a:pPr marL="285750" indent="-285750"/>
            <a:r>
              <a:rPr lang="en-IN" dirty="0">
                <a:solidFill>
                  <a:schemeClr val="bg1"/>
                </a:solidFill>
              </a:rPr>
              <a:t>Build a complete website for the system</a:t>
            </a:r>
          </a:p>
          <a:p>
            <a:pPr marL="285750" indent="-285750"/>
            <a:r>
              <a:rPr lang="en-IN" dirty="0">
                <a:solidFill>
                  <a:schemeClr val="bg1"/>
                </a:solidFill>
              </a:rPr>
              <a:t>Take user inputs and update the database</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
        <p:nvSpPr>
          <p:cNvPr id="2" name="Text Placeholder 1">
            <a:extLst>
              <a:ext uri="{FF2B5EF4-FFF2-40B4-BE49-F238E27FC236}">
                <a16:creationId xmlns:a16="http://schemas.microsoft.com/office/drawing/2014/main" id="{C2E02E42-7C2A-49CE-BB08-9FE99A5CED20}"/>
              </a:ext>
            </a:extLst>
          </p:cNvPr>
          <p:cNvSpPr>
            <a:spLocks noGrp="1"/>
          </p:cNvSpPr>
          <p:nvPr>
            <p:ph type="body"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59715" y="788231"/>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2053087" y="3133078"/>
            <a:ext cx="2518913" cy="1867354"/>
          </a:xfrm>
          <a:prstGeom prst="rect">
            <a:avLst/>
          </a:prstGeom>
          <a:ln>
            <a:solidFill>
              <a:schemeClr val="bg1">
                <a:lumMod val="5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82474" y="98238"/>
            <a:ext cx="5938763"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lang="en-US" dirty="0">
              <a:solidFill>
                <a:srgbClr val="000000"/>
              </a:solidFill>
            </a:endParaRPr>
          </a:p>
        </p:txBody>
      </p:sp>
      <p:sp>
        <p:nvSpPr>
          <p:cNvPr id="135" name="Google Shape;135;g83ddf61570_0_2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endParaRPr lang="en-US" sz="1350" b="1">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lang="en-US">
              <a:solidFill>
                <a:srgbClr val="000000"/>
              </a:solidFill>
            </a:endParaRPr>
          </a:p>
          <a:p>
            <a:pPr marL="0" lvl="0" indent="0" algn="l" rtl="0">
              <a:lnSpc>
                <a:spcPct val="115000"/>
              </a:lnSpc>
              <a:spcBef>
                <a:spcPts val="1600"/>
              </a:spcBef>
              <a:spcAft>
                <a:spcPts val="1600"/>
              </a:spcAft>
              <a:buSzPts val="1800"/>
              <a:buNone/>
            </a:pPr>
            <a:endParaRPr lang="en-US" dirty="0">
              <a:solidFill>
                <a:srgbClr val="000000"/>
              </a:solidFill>
            </a:endParaRPr>
          </a:p>
        </p:txBody>
      </p:sp>
      <p:sp>
        <p:nvSpPr>
          <p:cNvPr id="8" name="Text Box 4">
            <a:extLst>
              <a:ext uri="{FF2B5EF4-FFF2-40B4-BE49-F238E27FC236}">
                <a16:creationId xmlns:a16="http://schemas.microsoft.com/office/drawing/2014/main" id="{D08D9B57-16C8-44CF-8738-EF4BDDB7AC3B}"/>
              </a:ext>
            </a:extLst>
          </p:cNvPr>
          <p:cNvSpPr txBox="1">
            <a:spLocks noChangeArrowheads="1"/>
          </p:cNvSpPr>
          <p:nvPr/>
        </p:nvSpPr>
        <p:spPr bwMode="auto">
          <a:xfrm>
            <a:off x="155275" y="960759"/>
            <a:ext cx="9084284" cy="435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Business </a:t>
            </a:r>
            <a:r>
              <a:rPr lang="en-US" dirty="0">
                <a:solidFill>
                  <a:srgbClr val="383838"/>
                </a:solidFill>
                <a:latin typeface="+mn-lt"/>
              </a:rPr>
              <a:t>contains geographical information about 192,609 businesses, categories and attributes, such as  average star rating, hours, whether they offer parking etc.</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review </a:t>
            </a:r>
            <a:r>
              <a:rPr lang="en-US" dirty="0">
                <a:solidFill>
                  <a:srgbClr val="383838"/>
                </a:solidFill>
                <a:latin typeface="+mn-lt"/>
              </a:rPr>
              <a:t>includes 6,685,900 review texts and ratings users write to businesses.</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Dataset </a:t>
            </a:r>
            <a:r>
              <a:rPr lang="en-US" b="1" dirty="0">
                <a:solidFill>
                  <a:srgbClr val="383838"/>
                </a:solidFill>
                <a:latin typeface="+mn-lt"/>
              </a:rPr>
              <a:t>user </a:t>
            </a:r>
            <a:r>
              <a:rPr lang="en-US" dirty="0">
                <a:solidFill>
                  <a:srgbClr val="383838"/>
                </a:solidFill>
                <a:latin typeface="+mn-lt"/>
              </a:rPr>
              <a:t>includes information like how long ago the user has joined Yelp, the number of reviews he/she has written, the number of specific compliments received, and his/her friend mapping on Yelp about </a:t>
            </a:r>
            <a:r>
              <a:rPr lang="en-US" b="1" dirty="0">
                <a:solidFill>
                  <a:srgbClr val="383838"/>
                </a:solidFill>
                <a:latin typeface="+mn-lt"/>
              </a:rPr>
              <a:t>1,637,138 users</a:t>
            </a:r>
            <a:r>
              <a:rPr lang="en-US" dirty="0">
                <a:solidFill>
                  <a:srgbClr val="383838"/>
                </a:solidFill>
                <a:latin typeface="+mn-lt"/>
              </a:rPr>
              <a:t>. </a:t>
            </a:r>
          </a:p>
          <a:p>
            <a:pPr marL="285750" lvl="0" indent="-285750" algn="just">
              <a:lnSpc>
                <a:spcPct val="150000"/>
              </a:lnSpc>
              <a:buSzPts val="1600"/>
              <a:buFont typeface="Wingdings" panose="05000000000000000000" pitchFamily="2" charset="2"/>
              <a:buChar char="§"/>
            </a:pPr>
            <a:r>
              <a:rPr lang="en-US" dirty="0">
                <a:solidFill>
                  <a:srgbClr val="383838"/>
                </a:solidFill>
                <a:latin typeface="+mn-lt"/>
              </a:rPr>
              <a:t>The three datasets can be merged by unique keys </a:t>
            </a:r>
            <a:r>
              <a:rPr lang="en-US" b="1" dirty="0" err="1">
                <a:solidFill>
                  <a:srgbClr val="383838"/>
                </a:solidFill>
                <a:latin typeface="+mn-lt"/>
              </a:rPr>
              <a:t>user_id</a:t>
            </a:r>
            <a:r>
              <a:rPr lang="en-US" b="1" dirty="0">
                <a:solidFill>
                  <a:srgbClr val="383838"/>
                </a:solidFill>
                <a:latin typeface="+mn-lt"/>
              </a:rPr>
              <a:t> </a:t>
            </a:r>
            <a:r>
              <a:rPr lang="en-US" dirty="0">
                <a:solidFill>
                  <a:srgbClr val="383838"/>
                </a:solidFill>
                <a:latin typeface="+mn-lt"/>
              </a:rPr>
              <a:t>and </a:t>
            </a:r>
            <a:r>
              <a:rPr lang="en-US" b="1" dirty="0" err="1">
                <a:solidFill>
                  <a:srgbClr val="383838"/>
                </a:solidFill>
                <a:latin typeface="+mn-lt"/>
              </a:rPr>
              <a:t>business_id</a:t>
            </a:r>
            <a:r>
              <a:rPr lang="en-US" dirty="0">
                <a:solidFill>
                  <a:srgbClr val="383838"/>
                </a:solidFill>
                <a:latin typeface="+mn-lt"/>
              </a:rPr>
              <a:t>. </a:t>
            </a:r>
          </a:p>
        </p:txBody>
      </p:sp>
    </p:spTree>
    <p:extLst>
      <p:ext uri="{BB962C8B-B14F-4D97-AF65-F5344CB8AC3E}">
        <p14:creationId xmlns:p14="http://schemas.microsoft.com/office/powerpoint/2010/main" val="126062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a:t>
            </a: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extLst>
      <p:ext uri="{BB962C8B-B14F-4D97-AF65-F5344CB8AC3E}">
        <p14:creationId xmlns:p14="http://schemas.microsoft.com/office/powerpoint/2010/main" val="145372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Considered only Illinois-based restaurants in our dataset</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Features considered for the recommender system :-</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stars</a:t>
            </a:r>
          </a:p>
          <a:p>
            <a:pPr marL="628650" lvl="0" indent="-285750">
              <a:lnSpc>
                <a:spcPct val="115000"/>
              </a:lnSpc>
              <a:buSzPts val="1800"/>
              <a:buFont typeface="Arial" panose="020B0604020202020204" pitchFamily="34" charset="0"/>
              <a:buChar char="•"/>
            </a:pPr>
            <a:r>
              <a:rPr lang="en-US" dirty="0">
                <a:solidFill>
                  <a:srgbClr val="000000"/>
                </a:solidFill>
                <a:latin typeface="Arial"/>
              </a:rPr>
              <a:t>Review counts of each restaurant</a:t>
            </a:r>
          </a:p>
          <a:p>
            <a:pPr marL="628650" lvl="0" indent="-285750">
              <a:lnSpc>
                <a:spcPct val="115000"/>
              </a:lnSpc>
              <a:buSzPts val="1800"/>
              <a:buFont typeface="Arial" panose="020B0604020202020204" pitchFamily="34" charset="0"/>
              <a:buChar char="•"/>
            </a:pPr>
            <a:r>
              <a:rPr lang="en-US" dirty="0">
                <a:solidFill>
                  <a:srgbClr val="000000"/>
                </a:solidFill>
                <a:latin typeface="Arial"/>
              </a:rPr>
              <a:t>Categories of the restaurants as item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Out of 436 tags we decided to keep top 60 tags with highest popularities </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Computed TF-IDF for each tag which will be used as weights during model fitting</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We have incorporated the median income for each zip code from the secondary dataset </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40266" t="46574" r="37177" b="28864"/>
          <a:stretch/>
        </p:blipFill>
        <p:spPr bwMode="auto">
          <a:xfrm>
            <a:off x="6383546" y="777264"/>
            <a:ext cx="2570673" cy="2043574"/>
          </a:xfrm>
          <a:prstGeom prst="rect">
            <a:avLst/>
          </a:prstGeom>
          <a:ln>
            <a:solidFill>
              <a:schemeClr val="bg1"/>
            </a:solid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D44D266E-BCD0-4E9B-897D-6A4C54843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048" y="3605841"/>
            <a:ext cx="5132995" cy="1377831"/>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189781" y="777264"/>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Review</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To remove user biases from the ratings provided by the user, we have standardized the users’ rating by subtracting their mean rating, and converting it to [-1,1]</a:t>
            </a: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u="sng" dirty="0">
                <a:solidFill>
                  <a:srgbClr val="000000"/>
                </a:solidFill>
                <a:latin typeface="Arial"/>
              </a:rPr>
              <a:t>Users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Heuristically we have selected the features from the ‘users’ dataset which are not sparse.</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reviews</a:t>
            </a:r>
          </a:p>
          <a:p>
            <a:pPr marL="628650" lvl="0" indent="-285750">
              <a:lnSpc>
                <a:spcPct val="115000"/>
              </a:lnSpc>
              <a:buSzPts val="1800"/>
              <a:buFont typeface="Arial" panose="020B0604020202020204" pitchFamily="34" charset="0"/>
              <a:buChar char="•"/>
            </a:pPr>
            <a:r>
              <a:rPr lang="en-US" dirty="0">
                <a:solidFill>
                  <a:srgbClr val="000000"/>
                </a:solidFill>
                <a:latin typeface="Arial"/>
              </a:rPr>
              <a:t>Number of times the reviews were regarded as useful</a:t>
            </a:r>
          </a:p>
          <a:p>
            <a:pPr marL="628650" lvl="0" indent="-285750">
              <a:lnSpc>
                <a:spcPct val="115000"/>
              </a:lnSpc>
              <a:buSzPts val="1800"/>
              <a:buFont typeface="Arial" panose="020B0604020202020204" pitchFamily="34" charset="0"/>
              <a:buChar char="•"/>
            </a:pPr>
            <a:r>
              <a:rPr lang="en-US" dirty="0">
                <a:solidFill>
                  <a:srgbClr val="000000"/>
                </a:solidFill>
                <a:latin typeface="Arial"/>
              </a:rPr>
              <a:t>Whether the user is active/elite user in Yelp</a:t>
            </a:r>
          </a:p>
          <a:p>
            <a:pPr marL="628650" lvl="0" indent="-285750">
              <a:lnSpc>
                <a:spcPct val="115000"/>
              </a:lnSpc>
              <a:buSzPts val="1800"/>
              <a:buFont typeface="Arial" panose="020B0604020202020204" pitchFamily="34" charset="0"/>
              <a:buChar char="•"/>
            </a:pPr>
            <a:r>
              <a:rPr lang="en-US" dirty="0">
                <a:solidFill>
                  <a:srgbClr val="000000"/>
                </a:solidFill>
                <a:latin typeface="Arial"/>
              </a:rPr>
              <a:t>User’s favorite restaurant category from past interactions</a:t>
            </a:r>
          </a:p>
          <a:p>
            <a:pPr marL="6286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Wingdings" panose="05000000000000000000" pitchFamily="2" charset="2"/>
              <a:buChar char="§"/>
            </a:pPr>
            <a:endParaRPr lang="en-US" dirty="0">
              <a:solidFill>
                <a:srgbClr val="000000"/>
              </a:solidFill>
              <a:latin typeface="Arial"/>
            </a:endParaRPr>
          </a:p>
          <a:p>
            <a:pPr marL="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a:p>
            <a:pPr marL="0" lvl="0" indent="0">
              <a:lnSpc>
                <a:spcPct val="115000"/>
              </a:lnSpc>
              <a:buSzPts val="1800"/>
            </a:pPr>
            <a:endParaRPr lang="en-US" dirty="0">
              <a:solidFill>
                <a:srgbClr val="000000"/>
              </a:solidFill>
              <a:latin typeface="Arial"/>
            </a:endParaRPr>
          </a:p>
          <a:p>
            <a:pPr marL="342900" lvl="0" indent="0">
              <a:lnSpc>
                <a:spcPct val="115000"/>
              </a:lnSpc>
              <a:buSzPts val="1800"/>
            </a:pPr>
            <a:r>
              <a:rPr lang="en-US" dirty="0">
                <a:solidFill>
                  <a:srgbClr val="000000"/>
                </a:solidFill>
                <a:latin typeface="Arial"/>
              </a:rPr>
              <a:t>		</a:t>
            </a:r>
          </a:p>
          <a:p>
            <a:pPr marL="0" lvl="0" indent="0">
              <a:lnSpc>
                <a:spcPct val="115000"/>
              </a:lnSpc>
              <a:buSzPts val="1800"/>
            </a:pPr>
            <a:endParaRPr lang="en-US" dirty="0">
              <a:solidFill>
                <a:srgbClr val="000000"/>
              </a:solidFill>
              <a:latin typeface="Arial"/>
            </a:endParaRPr>
          </a:p>
        </p:txBody>
      </p:sp>
    </p:spTree>
    <p:extLst>
      <p:ext uri="{BB962C8B-B14F-4D97-AF65-F5344CB8AC3E}">
        <p14:creationId xmlns:p14="http://schemas.microsoft.com/office/powerpoint/2010/main" val="3950881280"/>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TotalTime>
  <Words>1653</Words>
  <Application>Microsoft Office PowerPoint</Application>
  <PresentationFormat>On-screen Show (16:9)</PresentationFormat>
  <Paragraphs>197</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Average</vt:lpstr>
      <vt:lpstr>Roboto Mono</vt:lpstr>
      <vt:lpstr>Noto Sans Symbols</vt:lpstr>
      <vt:lpstr>Arial</vt:lpstr>
      <vt:lpstr>Calibri</vt:lpstr>
      <vt:lpstr>Wingdings</vt:lpstr>
      <vt:lpstr>Oswald</vt:lpstr>
      <vt:lpstr>Bree Serif</vt:lpstr>
      <vt:lpstr>Slate</vt:lpstr>
      <vt:lpstr>Restaurant Recommendation Using Yelp Reviews</vt:lpstr>
      <vt:lpstr>Agenda</vt:lpstr>
      <vt:lpstr>Problem &amp; Vision</vt:lpstr>
      <vt:lpstr>Project Goal</vt:lpstr>
      <vt:lpstr>Datasets</vt:lpstr>
      <vt:lpstr>Exploratory Data Analysis</vt:lpstr>
      <vt:lpstr>Exploratory Data Analysis</vt:lpstr>
      <vt:lpstr>Data Preparation</vt:lpstr>
      <vt:lpstr>Data Preparation</vt:lpstr>
      <vt:lpstr>Exploratory Data Analysis</vt:lpstr>
      <vt:lpstr>Exploratory Data Analysis</vt:lpstr>
      <vt:lpstr>Exploratory Data Analysis</vt:lpstr>
      <vt:lpstr>Data Cleaning</vt:lpstr>
      <vt:lpstr>Data Cleaning </vt:lpstr>
      <vt:lpstr>Exploratory Data Analysis</vt:lpstr>
      <vt:lpstr>PowerPoint Presentation</vt:lpstr>
      <vt:lpstr>Models </vt:lpstr>
      <vt:lpstr>Models </vt:lpstr>
      <vt:lpstr>Models</vt:lpstr>
      <vt:lpstr>Models </vt:lpstr>
      <vt:lpstr>Models </vt:lpstr>
      <vt:lpstr>Model </vt:lpstr>
      <vt:lpstr>Results </vt:lpstr>
      <vt:lpstr>Results</vt:lpstr>
      <vt:lpstr>Lessons Learned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Shouvik Sharma</cp:lastModifiedBy>
  <cp:revision>66</cp:revision>
  <dcterms:modified xsi:type="dcterms:W3CDTF">2020-04-25T00:58:49Z</dcterms:modified>
</cp:coreProperties>
</file>