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1" r:id="rId6"/>
    <p:sldId id="274" r:id="rId7"/>
    <p:sldId id="262" r:id="rId8"/>
    <p:sldId id="263" r:id="rId9"/>
    <p:sldId id="264" r:id="rId10"/>
    <p:sldId id="265" r:id="rId11"/>
    <p:sldId id="266" r:id="rId12"/>
    <p:sldId id="267" r:id="rId13"/>
    <p:sldId id="260" r:id="rId14"/>
    <p:sldId id="268" r:id="rId15"/>
    <p:sldId id="269" r:id="rId16"/>
    <p:sldId id="270" r:id="rId17"/>
    <p:sldId id="271" r:id="rId18"/>
    <p:sldId id="272" r:id="rId19"/>
    <p:sldId id="273" r:id="rId20"/>
  </p:sldIdLst>
  <p:sldSz cx="9144000" cy="5143500" type="screen16x9"/>
  <p:notesSz cx="6858000" cy="9144000"/>
  <p:embeddedFontLst>
    <p:embeddedFont>
      <p:font typeface="Average" panose="020B0604020202020204" charset="0"/>
      <p:regular r:id="rId22"/>
    </p:embeddedFont>
    <p:embeddedFont>
      <p:font typeface="Bree Serif" panose="020B0604020202020204" charset="0"/>
      <p:regular r:id="rId23"/>
    </p:embeddedFont>
    <p:embeddedFont>
      <p:font typeface="Oswald" panose="020B0604020202020204" charset="0"/>
      <p:regular r:id="rId24"/>
      <p:bold r:id="rId25"/>
    </p:embeddedFont>
    <p:embeddedFont>
      <p:font typeface="Roboto Mon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08" autoAdjust="0"/>
  </p:normalViewPr>
  <p:slideViewPr>
    <p:cSldViewPr snapToGrid="0">
      <p:cViewPr varScale="1">
        <p:scale>
          <a:sx n="101" d="100"/>
          <a:sy n="101"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chose black dog smoke&amp;ale house as our secondary dataset to validate our models in future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1) We can speak in this slide about the business model of yelp or what it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rgbClr val="000000"/>
                </a:solidFill>
              </a:rPr>
              <a:t>Business:                       </a:t>
            </a:r>
            <a:r>
              <a:rPr lang="en-US" sz="1350" b="1">
                <a:solidFill>
                  <a:srgbClr val="000000"/>
                </a:solidFill>
                <a:highlight>
                  <a:srgbClr val="FFFFFF"/>
                </a:highlight>
                <a:latin typeface="Arial"/>
                <a:ea typeface="Arial"/>
                <a:cs typeface="Arial"/>
                <a:sym typeface="Arial"/>
              </a:rPr>
              <a:t>Distribution of restaurant business in Illinois</a:t>
            </a:r>
            <a:endParaRPr sz="1350" b="1">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a:solidFill>
                <a:srgbClr val="000000"/>
              </a:solidFill>
            </a:endParaRPr>
          </a:p>
          <a:p>
            <a:pPr marL="0" lvl="0" indent="0" algn="l" rtl="0">
              <a:lnSpc>
                <a:spcPct val="115000"/>
              </a:lnSpc>
              <a:spcBef>
                <a:spcPts val="1600"/>
              </a:spcBef>
              <a:spcAft>
                <a:spcPts val="1600"/>
              </a:spcAft>
              <a:buSzPts val="1800"/>
              <a:buNone/>
            </a:pPr>
            <a:endParaRPr>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761675" y="1263225"/>
            <a:ext cx="7688458" cy="3880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a:solidFill>
                  <a:srgbClr val="000000"/>
                </a:solidFill>
              </a:rPr>
              <a:t>Exploratory Data Analysis</a:t>
            </a:r>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314325" y="1114425"/>
            <a:ext cx="58864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2"/>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b="0" i="0" u="none" strike="noStrike" cap="none">
                <a:solidFill>
                  <a:srgbClr val="000000"/>
                </a:solidFill>
                <a:latin typeface="Bree Serif"/>
                <a:ea typeface="Bree Serif"/>
                <a:cs typeface="Bree Serif"/>
                <a:sym typeface="Bree Serif"/>
              </a:rPr>
              <a:t>Background</a:t>
            </a:r>
            <a:endParaRPr/>
          </a:p>
        </p:txBody>
      </p:sp>
      <p:pic>
        <p:nvPicPr>
          <p:cNvPr id="88" name="Google Shape;88;p15"/>
          <p:cNvPicPr preferRelativeResize="0"/>
          <p:nvPr/>
        </p:nvPicPr>
        <p:blipFill rotWithShape="1">
          <a:blip r:embed="rId3">
            <a:alphaModFix/>
          </a:blip>
          <a:srcRect/>
          <a:stretch/>
        </p:blipFill>
        <p:spPr>
          <a:xfrm>
            <a:off x="849063" y="878609"/>
            <a:ext cx="1217700" cy="1272900"/>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849063" y="2843625"/>
            <a:ext cx="1217700" cy="12729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55971" y="1026975"/>
            <a:ext cx="6601453" cy="17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buFont typeface="Wingdings" panose="05000000000000000000" pitchFamily="2" charset="2"/>
              <a:buChar char="§"/>
            </a:pPr>
            <a:r>
              <a:rPr lang="en-US" sz="1800" dirty="0">
                <a:solidFill>
                  <a:schemeClr val="bg1"/>
                </a:solidFill>
                <a:latin typeface="Arial"/>
              </a:rPr>
              <a:t>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functions.</a:t>
            </a:r>
          </a:p>
          <a:p>
            <a:pPr algn="just"/>
            <a:r>
              <a:rPr lang="en-US" dirty="0"/>
              <a:t> </a:t>
            </a:r>
          </a:p>
          <a:p>
            <a:pPr marL="285750" lvl="0" indent="-285750" algn="just">
              <a:buFont typeface="Wingdings" panose="05000000000000000000" pitchFamily="2" charset="2"/>
              <a:buChar char="§"/>
            </a:pP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2" y="2810175"/>
            <a:ext cx="6601453" cy="13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rgbClr val="383838"/>
                </a:solidFill>
              </a:rPr>
              <a:t>Recommender Systems are built using following methods:-</a:t>
            </a:r>
            <a:endParaRPr lang="en-US" sz="1800" dirty="0"/>
          </a:p>
          <a:p>
            <a:pPr marL="342900" lvl="0" indent="-342900" algn="just">
              <a:buSzPts val="1600"/>
              <a:buFont typeface="Wingdings" panose="05000000000000000000" pitchFamily="2" charset="2"/>
              <a:buChar char="§"/>
            </a:pPr>
            <a:r>
              <a:rPr lang="en-US" sz="1800" dirty="0">
                <a:solidFill>
                  <a:srgbClr val="383838"/>
                </a:solidFill>
              </a:rPr>
              <a:t>Content Based Filtering</a:t>
            </a:r>
            <a:endParaRPr lang="en-US" sz="1800" dirty="0"/>
          </a:p>
          <a:p>
            <a:pPr marL="342900" lvl="0" indent="-342900" algn="just">
              <a:buSzPts val="1600"/>
              <a:buFont typeface="Wingdings" panose="05000000000000000000" pitchFamily="2" charset="2"/>
              <a:buChar char="§"/>
            </a:pPr>
            <a:r>
              <a:rPr lang="en-US" sz="1800" dirty="0">
                <a:solidFill>
                  <a:srgbClr val="383838"/>
                </a:solidFill>
              </a:rPr>
              <a:t>Approximate Nearest Neighbors</a:t>
            </a:r>
            <a:endParaRPr lang="en-US" sz="1800" dirty="0"/>
          </a:p>
          <a:p>
            <a:pPr marL="342900" lvl="0" indent="-342900" algn="just">
              <a:buSzPts val="1600"/>
              <a:buFont typeface="Wingdings" panose="05000000000000000000" pitchFamily="2" charset="2"/>
              <a:buChar char="§"/>
            </a:pPr>
            <a:r>
              <a:rPr lang="en-US" sz="1800" dirty="0">
                <a:solidFill>
                  <a:srgbClr val="383838"/>
                </a:solidFill>
              </a:rPr>
              <a:t>Collaborative Filtering</a:t>
            </a:r>
            <a:endParaRPr lang="en-US" sz="1800" dirty="0"/>
          </a:p>
          <a:p>
            <a:pPr marL="342900" lvl="0" indent="-342900" algn="just">
              <a:buSzPts val="1600"/>
              <a:buFont typeface="Wingdings" panose="05000000000000000000" pitchFamily="2" charset="2"/>
              <a:buChar char="§"/>
            </a:pPr>
            <a:r>
              <a:rPr lang="en-US" sz="1800" dirty="0">
                <a:solidFill>
                  <a:srgbClr val="383838"/>
                </a:solidFill>
              </a:rPr>
              <a:t>Hybrid Matrix Factorization</a:t>
            </a:r>
            <a:endParaRPr lang="en-US" sz="1800" dirty="0"/>
          </a:p>
          <a:p>
            <a:pPr marL="285750" lvl="0" indent="-285750">
              <a:buFont typeface="Wingdings" panose="05000000000000000000" pitchFamily="2" charset="2"/>
              <a:buChar char="§"/>
            </a:pPr>
            <a:endParaRPr lang="en-US" sz="1800" dirty="0">
              <a:solidFill>
                <a:srgbClr val="38383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p:txBody>
      </p:sp>
      <p:sp>
        <p:nvSpPr>
          <p:cNvPr id="156" name="Google Shape;156;g83f00c33ef_0_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5" y="98238"/>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50650" y="1081199"/>
            <a:ext cx="5631300" cy="33547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endParaRPr dirty="0">
              <a:latin typeface="+mn-lt"/>
            </a:endParaRPr>
          </a:p>
          <a:p>
            <a:pPr marL="3746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sz="1400" b="0" i="0" u="none" strike="noStrike" cap="none" dirty="0">
              <a:solidFill>
                <a:srgbClr val="000000"/>
              </a:solidFill>
              <a:latin typeface="+mn-lt"/>
              <a:sym typeface="Arial"/>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R="0" lvl="0" algn="just" rtl="0">
              <a:lnSpc>
                <a:spcPct val="100000"/>
              </a:lnSpc>
              <a:spcBef>
                <a:spcPts val="0"/>
              </a:spcBef>
              <a:spcAft>
                <a:spcPts val="0"/>
              </a:spcAft>
              <a:buClr>
                <a:srgbClr val="000000"/>
              </a:buClr>
              <a:buSzPts val="1400"/>
            </a:pPr>
            <a:endParaRPr lang="en-US" dirty="0">
              <a:latin typeface="+mn-lt"/>
            </a:endParaRPr>
          </a:p>
          <a:p>
            <a:pPr marL="285750" indent="-285750" algn="just">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sp>
        <p:nvSpPr>
          <p:cNvPr id="81" name="Google Shape;81;g83d7f3170d_0_10"/>
          <p:cNvSpPr txBox="1">
            <a:spLocks noGrp="1"/>
          </p:cNvSpPr>
          <p:nvPr>
            <p:ph type="body" idx="1"/>
          </p:nvPr>
        </p:nvSpPr>
        <p:spPr>
          <a:xfrm>
            <a:off x="311700" y="1152475"/>
            <a:ext cx="5558400" cy="3416400"/>
          </a:xfrm>
          <a:prstGeom prst="rect">
            <a:avLst/>
          </a:prstGeom>
          <a:noFill/>
          <a:ln>
            <a:noFill/>
          </a:ln>
        </p:spPr>
        <p:txBody>
          <a:bodyPr spcFirstLastPara="1" wrap="square" lIns="91425" tIns="91425" rIns="91425" bIns="91425" anchor="t" anchorCtr="0">
            <a:noAutofit/>
          </a:bodyPr>
          <a:lstStyle/>
          <a:p>
            <a:pPr marL="342900">
              <a:spcAft>
                <a:spcPts val="1600"/>
              </a:spcAft>
            </a:pPr>
            <a:endParaRPr sz="2400" dirty="0">
              <a:solidFill>
                <a:srgbClr val="000000"/>
              </a:solidFill>
              <a:latin typeface="+mn-lt"/>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25" y="690719"/>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342900" lvl="0" indent="-342900">
              <a:buSzPts val="1600"/>
              <a:buFont typeface="Wingdings" panose="05000000000000000000" pitchFamily="2" charset="2"/>
              <a:buChar char="§"/>
            </a:pPr>
            <a:r>
              <a:rPr lang="en-US" dirty="0">
                <a:solidFill>
                  <a:srgbClr val="383838"/>
                </a:solidFill>
              </a:rPr>
              <a:t>Datasets are acquired from the official website of yelp</a:t>
            </a:r>
          </a:p>
          <a:p>
            <a:pPr marL="342900" lvl="0" indent="-342900">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0" lvl="0" indent="0">
              <a:buSzPts val="1600"/>
            </a:pPr>
            <a:r>
              <a:rPr lang="en-US" dirty="0">
                <a:solidFill>
                  <a:srgbClr val="383838"/>
                </a:solidFill>
              </a:rPr>
              <a:t>2.    </a:t>
            </a:r>
            <a:r>
              <a:rPr lang="en-US" u="sng" dirty="0">
                <a:solidFill>
                  <a:srgbClr val="383838"/>
                </a:solidFill>
              </a:rPr>
              <a:t>Secondary Dataset</a:t>
            </a:r>
            <a:r>
              <a:rPr lang="en-US" dirty="0">
                <a:solidFill>
                  <a:srgbClr val="383838"/>
                </a:solidFill>
              </a:rPr>
              <a:t> :-</a:t>
            </a:r>
          </a:p>
          <a:p>
            <a:pPr marL="341313" lvl="0" indent="-341313">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1779159" y="2988357"/>
            <a:ext cx="2792841" cy="2070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924D-2600-44A5-BD9A-C9D12D1CBE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D3401DF-8A1D-4E7E-B4C2-9FC0CA72BC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88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Preparation</a:t>
            </a:r>
            <a:endParaRPr>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89185" y="742758"/>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dirty="0">
                <a:solidFill>
                  <a:srgbClr val="000000"/>
                </a:solidFill>
                <a:latin typeface="Arial"/>
              </a:rPr>
              <a:t>The original review dataset is fairly large (&gt; 5GB) thus we filtered out the data to contain the subset of original data using following considerations. </a:t>
            </a:r>
          </a:p>
          <a:p>
            <a:pPr marL="457200" lvl="0" indent="-342900">
              <a:lnSpc>
                <a:spcPct val="115000"/>
              </a:lnSpc>
              <a:spcBef>
                <a:spcPts val="1600"/>
              </a:spcBef>
              <a:buSzPts val="1800"/>
              <a:buAutoNum type="arabicParenR"/>
            </a:pPr>
            <a:r>
              <a:rPr lang="en-US" dirty="0">
                <a:solidFill>
                  <a:srgbClr val="000000"/>
                </a:solidFill>
                <a:latin typeface="Arial"/>
              </a:rPr>
              <a:t>Since the data contained entries from across United States we filtered out the data to only contain values from Illinois.</a:t>
            </a:r>
          </a:p>
          <a:p>
            <a:pPr marL="457200" lvl="0" indent="-342900">
              <a:lnSpc>
                <a:spcPct val="115000"/>
              </a:lnSpc>
              <a:buSzPts val="1800"/>
              <a:buAutoNum type="arabicParenR"/>
            </a:pPr>
            <a:r>
              <a:rPr lang="en-US" dirty="0">
                <a:solidFill>
                  <a:srgbClr val="000000"/>
                </a:solidFill>
                <a:latin typeface="Arial"/>
              </a:rPr>
              <a:t>We converted the json data into csv format for modeling following data analysis and data cleaning.</a:t>
            </a:r>
          </a:p>
          <a:p>
            <a:pPr marL="457200" lvl="0" indent="-342900">
              <a:lnSpc>
                <a:spcPct val="115000"/>
              </a:lnSpc>
              <a:buSzPts val="1800"/>
              <a:buFont typeface="Arial"/>
              <a:buAutoNum type="arabicParenR"/>
            </a:pPr>
            <a:r>
              <a:rPr lang="en-US" dirty="0">
                <a:solidFill>
                  <a:srgbClr val="000000"/>
                </a:solidFill>
                <a:latin typeface="Arial"/>
              </a:rPr>
              <a:t>We explored restaurant attributes that would potentially be useful in recommenders.</a:t>
            </a:r>
          </a:p>
          <a:p>
            <a:pPr marL="457200" lvl="0" indent="-342900">
              <a:lnSpc>
                <a:spcPct val="115000"/>
              </a:lnSpc>
              <a:buSzPts val="1800"/>
              <a:buFont typeface="Arial"/>
              <a:buAutoNum type="arabicParenR"/>
            </a:pPr>
            <a:r>
              <a:rPr lang="en-US" dirty="0">
                <a:solidFill>
                  <a:srgbClr val="000000"/>
                </a:solidFill>
                <a:latin typeface="Arial"/>
              </a:rPr>
              <a:t>We filtered Illinois users and reviews datasets by matching their </a:t>
            </a:r>
            <a:r>
              <a:rPr lang="en-US" dirty="0" err="1">
                <a:solidFill>
                  <a:srgbClr val="000000"/>
                </a:solidFill>
                <a:latin typeface="Arial"/>
              </a:rPr>
              <a:t>user_ids</a:t>
            </a:r>
            <a:r>
              <a:rPr lang="en-US" dirty="0">
                <a:solidFill>
                  <a:srgbClr val="000000"/>
                </a:solidFill>
                <a:latin typeface="Arial"/>
              </a:rPr>
              <a:t> with our Illinois business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a:solidFill>
                <a:srgbClr val="000000"/>
              </a:solidFill>
            </a:endParaRPr>
          </a:p>
          <a:p>
            <a:pPr marL="0" lvl="0" indent="0" algn="l" rtl="0">
              <a:lnSpc>
                <a:spcPct val="115000"/>
              </a:lnSpc>
              <a:spcBef>
                <a:spcPts val="1600"/>
              </a:spcBef>
              <a:spcAft>
                <a:spcPts val="0"/>
              </a:spcAft>
              <a:buSzPts val="1800"/>
              <a:buNone/>
            </a:pPr>
            <a:r>
              <a:rPr lang="en-US">
                <a:solidFill>
                  <a:srgbClr val="000000"/>
                </a:solidFill>
              </a:rPr>
              <a:t>2. Null Values:- There were lot of columns with null values, mainly in the columns which were extracted from the category column, so we removed those columns which had null value count more than 300.</a:t>
            </a:r>
            <a:endParaRPr>
              <a:solidFill>
                <a:srgbClr val="000000"/>
              </a:solidFill>
            </a:endParaRPr>
          </a:p>
          <a:p>
            <a:pPr marL="0" lvl="0" indent="0" algn="l" rtl="0">
              <a:lnSpc>
                <a:spcPct val="115000"/>
              </a:lnSpc>
              <a:spcBef>
                <a:spcPts val="1600"/>
              </a:spcBef>
              <a:spcAft>
                <a:spcPts val="0"/>
              </a:spcAft>
              <a:buSzPts val="1800"/>
              <a:buNone/>
            </a:pPr>
            <a:r>
              <a:rPr lang="en-US">
                <a:solidFill>
                  <a:srgbClr val="000000"/>
                </a:solidFill>
              </a:rPr>
              <a:t>3. Duplicate Record:- In Users data, there were lot of users who gave multiple reviews to the same restaurants. For that, we kept the most recent one and removed the others.</a:t>
            </a:r>
            <a:endParaRPr>
              <a:solidFill>
                <a:srgbClr val="000000"/>
              </a:solidFill>
            </a:endParaRPr>
          </a:p>
          <a:p>
            <a:pPr marL="0" lvl="0" indent="0" algn="l" rtl="0">
              <a:lnSpc>
                <a:spcPct val="115000"/>
              </a:lnSpc>
              <a:spcBef>
                <a:spcPts val="1600"/>
              </a:spcBef>
              <a:spcAft>
                <a:spcPts val="1600"/>
              </a:spcAft>
              <a:buSzPts val="1800"/>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588</Words>
  <Application>Microsoft Office PowerPoint</Application>
  <PresentationFormat>On-screen Show (16:9)</PresentationFormat>
  <Paragraphs>71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Bree Serif</vt:lpstr>
      <vt:lpstr>Wingdings</vt:lpstr>
      <vt:lpstr>Noto Sans Symbols</vt:lpstr>
      <vt:lpstr>Roboto Mono</vt:lpstr>
      <vt:lpstr>Oswald</vt:lpstr>
      <vt:lpstr>Average</vt:lpstr>
      <vt:lpstr>Slate</vt:lpstr>
      <vt:lpstr>Restaurant Recommendation Using Yelp Reviews</vt:lpstr>
      <vt:lpstr>Agenda</vt:lpstr>
      <vt:lpstr>Problem &amp; Vision</vt:lpstr>
      <vt:lpstr>Project Goal</vt:lpstr>
      <vt:lpstr>Datasets</vt:lpstr>
      <vt:lpstr>PowerPoint Presentation</vt:lpstr>
      <vt:lpstr>Data Preparation</vt:lpstr>
      <vt:lpstr>Data Cleaning</vt:lpstr>
      <vt:lpstr>Data Cleaning </vt:lpstr>
      <vt:lpstr>Exploratory Data Analysis</vt:lpstr>
      <vt:lpstr>Exploratory Data Analysis</vt:lpstr>
      <vt:lpstr>PowerPoint Presentation</vt:lpstr>
      <vt:lpstr>PowerPoint Presentation</vt:lpstr>
      <vt:lpstr>Model</vt:lpstr>
      <vt:lpstr>Model </vt:lpstr>
      <vt:lpstr>Results </vt:lpstr>
      <vt:lpstr>Results</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10</cp:revision>
  <dcterms:modified xsi:type="dcterms:W3CDTF">2020-04-23T05:41:08Z</dcterms:modified>
</cp:coreProperties>
</file>