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5" r:id="rId2"/>
    <p:sldId id="257" r:id="rId3"/>
    <p:sldId id="269" r:id="rId4"/>
    <p:sldId id="270" r:id="rId5"/>
    <p:sldId id="272" r:id="rId6"/>
    <p:sldId id="271" r:id="rId7"/>
    <p:sldId id="273" r:id="rId8"/>
    <p:sldId id="274" r:id="rId9"/>
    <p:sldId id="258" r:id="rId10"/>
    <p:sldId id="259" r:id="rId11"/>
    <p:sldId id="268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MS PGothic" panose="020B0600070205080204" pitchFamily="34" charset="-128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366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3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49153c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49153c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5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21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1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84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67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5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9153b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9153b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1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49153b1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49153b1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9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49153b1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49153b1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4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C93C11-A6EC-4D91-B82A-B83842314BB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589535"/>
            <a:ext cx="2948940" cy="13716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1050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3097530" y="589535"/>
            <a:ext cx="2948940" cy="13716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1050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6195060" y="589535"/>
            <a:ext cx="2948940" cy="13716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1050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4830097"/>
            <a:ext cx="9144000" cy="313403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ja-JP" sz="1050" dirty="0">
                <a:solidFill>
                  <a:schemeClr val="bg1"/>
                </a:solidFill>
                <a:ea typeface="MS PGothic" pitchFamily="34" charset="-128"/>
              </a:rPr>
              <a:t>			 				</a:t>
            </a:r>
            <a:endParaRPr lang="ja-JP" altLang="en-US" sz="1050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1864340" y="2647440"/>
            <a:ext cx="6484202" cy="164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100" b="1" dirty="0">
                <a:solidFill>
                  <a:srgbClr val="9900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Presented by:</a:t>
            </a:r>
          </a:p>
          <a:p>
            <a:r>
              <a:rPr lang="en-US" altLang="ja-JP" sz="15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Injamamul Haque Sourov  (Id: 1820170)</a:t>
            </a:r>
          </a:p>
          <a:p>
            <a:r>
              <a:rPr lang="en-US" altLang="ja-JP" sz="15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Faiyaz Ahmed  (Id: 1820545)</a:t>
            </a:r>
          </a:p>
          <a:p>
            <a:endParaRPr lang="en-US" altLang="ja-JP" sz="1500" b="1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r>
              <a:rPr lang="en-US" altLang="ja-JP" sz="1688" dirty="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Department of Electrical &amp; Electronic Engineering</a:t>
            </a:r>
          </a:p>
          <a:p>
            <a:r>
              <a:rPr lang="en-US" altLang="ja-JP" sz="1800" dirty="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INDEPENDENT UNIVERSITY, BANGLADESH</a:t>
            </a:r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994410" y="3127248"/>
            <a:ext cx="699516" cy="1543050"/>
          </a:xfrm>
          <a:prstGeom prst="rect">
            <a:avLst/>
          </a:prstGeom>
        </p:spPr>
      </p:pic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162233" y="132361"/>
            <a:ext cx="8812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9900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EEE 321L PROJECT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387" y="975353"/>
            <a:ext cx="8049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7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Open-Ended Project on </a:t>
            </a:r>
          </a:p>
          <a:p>
            <a:pPr algn="ctr"/>
            <a:r>
              <a:rPr lang="en-US" altLang="ja-JP" sz="27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Digital Filter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4339" y="4340641"/>
            <a:ext cx="570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9900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Course Instructor: </a:t>
            </a:r>
            <a:r>
              <a:rPr lang="en-US" altLang="ja-JP" sz="18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Ms. </a:t>
            </a:r>
            <a:r>
              <a:rPr lang="en-US" altLang="ja-JP" sz="1800" b="1" dirty="0" err="1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Saila</a:t>
            </a:r>
            <a:r>
              <a:rPr lang="en-US" altLang="ja-JP" sz="18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altLang="ja-JP" sz="1800" b="1" dirty="0" err="1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Ishrat</a:t>
            </a:r>
            <a:r>
              <a:rPr lang="en-US" altLang="ja-JP" sz="18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Annie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39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02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Filter order chosen based on</a:t>
            </a:r>
          </a:p>
          <a:p>
            <a:pPr lvl="1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US" sz="1400" dirty="0"/>
              <a:t>highest correlation coefficient</a:t>
            </a:r>
          </a:p>
          <a:p>
            <a:pPr lvl="1" indent="-31750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US" sz="1400" dirty="0"/>
              <a:t>High MS Coherence and Low RMSE</a:t>
            </a:r>
          </a:p>
          <a:p>
            <a:pPr lvl="0" indent="-317500">
              <a:buSzPts val="1400"/>
            </a:pPr>
            <a:r>
              <a:rPr lang="en-US" sz="1400" dirty="0"/>
              <a:t>PSD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BW approximately equal for filtered and clean signals</a:t>
            </a:r>
          </a:p>
          <a:p>
            <a:pPr lvl="0" indent="-317500">
              <a:buSzPts val="1400"/>
            </a:pPr>
            <a:r>
              <a:rPr lang="en-US" sz="1400" dirty="0"/>
              <a:t>Peaks and troughs appear at roughly same sequence</a:t>
            </a:r>
          </a:p>
          <a:p>
            <a:pPr lvl="0" indent="-317500">
              <a:buSzPts val="1400"/>
            </a:pPr>
            <a:r>
              <a:rPr lang="en-US" sz="1400" dirty="0"/>
              <a:t>Notch filter stop-band 49Hz - 51Hz, 6</a:t>
            </a:r>
            <a:r>
              <a:rPr lang="en-US" sz="1400" baseline="30000" dirty="0"/>
              <a:t>th</a:t>
            </a:r>
            <a:r>
              <a:rPr lang="en-US" sz="1400" dirty="0"/>
              <a:t>  order</a:t>
            </a:r>
          </a:p>
          <a:p>
            <a:pPr lvl="0" indent="-317500">
              <a:buSzPts val="1400"/>
            </a:pPr>
            <a:r>
              <a:rPr lang="en-US" sz="1400" dirty="0"/>
              <a:t>Lowpass cutoff frequency = 80Hz</a:t>
            </a:r>
          </a:p>
          <a:p>
            <a:pPr lvl="0" indent="-317500">
              <a:buSzPts val="1400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747800" cy="2696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Milchevski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A., </a:t>
            </a: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Gusev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M. (2018) Performance Evaluation of FIR and IIR Filtering of ECG Signals. In: </a:t>
            </a: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Stojanov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G., </a:t>
            </a: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Kulakov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A. (</a:t>
            </a: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eds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ICT Innovations 2016. ICT Innovations 2016. Advances in Intelligent Systems and Computing, </a:t>
            </a:r>
            <a:r>
              <a:rPr lang="en-US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vol</a:t>
            </a: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665. Springer, Cham.</a:t>
            </a:r>
          </a:p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https://www.mathworks.com/help/signal/ref/butter.html#d122e8874</a:t>
            </a:r>
          </a:p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http://ocw.utm.my/file.php/134/M12_-_IIR_Filter_Design.pdf</a:t>
            </a:r>
          </a:p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https://www.mathworks.com/help/signal/ref/periodogram.html#d122e110165</a:t>
            </a:r>
          </a:p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http://www.brainkart.com/article/Difference-Between-FIR-Filter-and-IIR-Filter_13039/</a:t>
            </a:r>
          </a:p>
          <a:p>
            <a:pPr marR="215900" lvl="0">
              <a:lnSpc>
                <a:spcPct val="150000"/>
              </a:lnSpc>
              <a:buClr>
                <a:srgbClr val="333333"/>
              </a:buClr>
              <a:buFont typeface="Arial"/>
              <a:buChar char="●"/>
            </a:pPr>
            <a:r>
              <a:rPr lang="en-US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https://www.mathworks.com/help/signal/ref/butter.html</a:t>
            </a:r>
            <a:endParaRPr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1"/>
          <a:stretch/>
        </p:blipFill>
        <p:spPr>
          <a:xfrm>
            <a:off x="3940030" y="2167099"/>
            <a:ext cx="5203970" cy="1466850"/>
          </a:xfrm>
          <a:prstGeom prst="rect">
            <a:avLst/>
          </a:prstGeom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Filters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29450" y="2010446"/>
            <a:ext cx="4440900" cy="2982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</a:pPr>
            <a:r>
              <a:rPr lang="en-US" sz="1400" dirty="0"/>
              <a:t>Select certain frequencies while rejecting others</a:t>
            </a: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LTI System defined by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Impulse response h(n)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System function coefficients</a:t>
            </a:r>
          </a:p>
          <a:p>
            <a:pPr lvl="0" indent="-317500">
              <a:buSzPts val="1400"/>
            </a:pPr>
            <a:endParaRPr lang="en-US" sz="1400" dirty="0"/>
          </a:p>
          <a:p>
            <a:pPr lvl="0" indent="-317500">
              <a:buSzPts val="1400"/>
            </a:pPr>
            <a:r>
              <a:rPr lang="en-US" sz="1400" dirty="0"/>
              <a:t>Classified by: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sz="1400" dirty="0"/>
              <a:t>Frequency Selection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sz="1400" dirty="0"/>
              <a:t>Design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sz="1400" dirty="0"/>
              <a:t>Duration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60806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 versus IIR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496928"/>
            <a:ext cx="765916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688"/>
            <a:ext cx="4590889" cy="2451022"/>
          </a:xfrm>
          <a:prstGeom prst="rect">
            <a:avLst/>
          </a:prstGeom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34947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Chosing Filter Type</a:t>
            </a:r>
            <a:endParaRPr dirty="0"/>
          </a:p>
        </p:txBody>
      </p:sp>
      <p:pic>
        <p:nvPicPr>
          <p:cNvPr id="5" name="Picture 4" descr="Butterworth filter - Wikipedi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782709"/>
            <a:ext cx="4762500" cy="427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7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34947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ECG Signals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85" y="615375"/>
            <a:ext cx="6050952" cy="4528125"/>
          </a:xfrm>
          <a:prstGeom prst="rect">
            <a:avLst/>
          </a:prstGeom>
        </p:spPr>
      </p:pic>
      <p:sp>
        <p:nvSpPr>
          <p:cNvPr id="4" name="Google Shape;98;p14"/>
          <p:cNvSpPr txBox="1">
            <a:spLocks noGrp="1"/>
          </p:cNvSpPr>
          <p:nvPr>
            <p:ph type="body" idx="1"/>
          </p:nvPr>
        </p:nvSpPr>
        <p:spPr>
          <a:xfrm>
            <a:off x="184920" y="2618769"/>
            <a:ext cx="3708986" cy="130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</a:pPr>
            <a:r>
              <a:rPr lang="en-US" sz="1400" dirty="0"/>
              <a:t>Time domain representations</a:t>
            </a:r>
          </a:p>
          <a:p>
            <a:pPr lvl="1" indent="-317500">
              <a:buSzPts val="1400"/>
            </a:pPr>
            <a:r>
              <a:rPr lang="en-US" sz="1200" dirty="0"/>
              <a:t>Contaminated ECG signal</a:t>
            </a:r>
          </a:p>
          <a:p>
            <a:pPr lvl="1" indent="-317500">
              <a:buSzPts val="1400"/>
            </a:pPr>
            <a:r>
              <a:rPr lang="en-US" sz="1200" dirty="0"/>
              <a:t>Clean ECG signal</a:t>
            </a:r>
            <a:endParaRPr lang="en" sz="12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18311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34947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of Filter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41" y="1735904"/>
            <a:ext cx="5547368" cy="2811562"/>
          </a:xfrm>
          <a:prstGeom prst="rect">
            <a:avLst/>
          </a:prstGeom>
        </p:spPr>
      </p:pic>
      <p:sp>
        <p:nvSpPr>
          <p:cNvPr id="5" name="Google Shape;98;p14"/>
          <p:cNvSpPr txBox="1">
            <a:spLocks noGrp="1"/>
          </p:cNvSpPr>
          <p:nvPr>
            <p:ph type="body" idx="1"/>
          </p:nvPr>
        </p:nvSpPr>
        <p:spPr>
          <a:xfrm>
            <a:off x="0" y="2201029"/>
            <a:ext cx="3708986" cy="188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</a:pPr>
            <a:r>
              <a:rPr lang="en-US" sz="1400" dirty="0"/>
              <a:t>Optimum order N = 3</a:t>
            </a:r>
          </a:p>
          <a:p>
            <a:pPr lvl="1" indent="-317500">
              <a:buSzPts val="1400"/>
            </a:pPr>
            <a:r>
              <a:rPr lang="en-US" sz="1200" dirty="0"/>
              <a:t>High Magnitude Squared Coherence</a:t>
            </a:r>
          </a:p>
          <a:p>
            <a:pPr lvl="1" indent="-317500">
              <a:buSzPts val="1400"/>
            </a:pPr>
            <a:r>
              <a:rPr lang="en-US" sz="1200" dirty="0" smtClean="0"/>
              <a:t>Highest </a:t>
            </a:r>
            <a:r>
              <a:rPr lang="en-US" sz="1200" dirty="0"/>
              <a:t>Correlation Coefficient</a:t>
            </a:r>
          </a:p>
          <a:p>
            <a:pPr lvl="1" indent="-317500">
              <a:buSzPts val="1400"/>
            </a:pPr>
            <a:r>
              <a:rPr lang="en-US" sz="1200" dirty="0"/>
              <a:t>Low Root Mean Squared Error</a:t>
            </a:r>
            <a:endParaRPr lang="en" sz="12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17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38682" y="1372799"/>
            <a:ext cx="3395627" cy="126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Signal Comparision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79" y="698104"/>
            <a:ext cx="6050952" cy="4528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2CE8E-33E8-45C9-95C8-06C12B923B47}"/>
              </a:ext>
            </a:extLst>
          </p:cNvPr>
          <p:cNvSpPr txBox="1"/>
          <p:nvPr/>
        </p:nvSpPr>
        <p:spPr>
          <a:xfrm>
            <a:off x="255181" y="1956391"/>
            <a:ext cx="3058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Filtered Output slightly resembles the Clean ECG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Peaks and troughs </a:t>
            </a:r>
            <a:r>
              <a:rPr lang="en-US" dirty="0"/>
              <a:t>do appear in the same sequence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Possible reason: Noise frequency lies withing the signal bandwidth</a:t>
            </a:r>
          </a:p>
        </p:txBody>
      </p:sp>
    </p:spTree>
    <p:extLst>
      <p:ext uri="{BB962C8B-B14F-4D97-AF65-F5344CB8AC3E}">
        <p14:creationId xmlns:p14="http://schemas.microsoft.com/office/powerpoint/2010/main" val="40263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342500" y="612512"/>
            <a:ext cx="4602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Frequency Spectrum (PSD)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" y="1075792"/>
            <a:ext cx="9144000" cy="4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MATLAB Codes</a:t>
            </a:r>
            <a:endParaRPr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952413" y="2886657"/>
            <a:ext cx="2784313" cy="11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remove any dc offset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= mean(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ECG_raw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ECG_raw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m; 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25767" y="1962041"/>
            <a:ext cx="4048033" cy="218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Butterworth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 = 80;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fs = 5000;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3;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fc/(fs/2);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rad/sample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b,a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butter(N,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%filter signal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 = filter(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b,a,z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25767" y="3917791"/>
            <a:ext cx="3371469" cy="11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PSD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PSD_r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pwelch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ECG_raw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PSD_c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pwelch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ECG_clean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PSD=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pwelch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(clean);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952413" y="992851"/>
            <a:ext cx="4191587" cy="172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performance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mean(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mscohere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clean,ECG_clean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corrcoef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clean,ECG_clean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(mean((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ECG_clean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clean).^2));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rmse2=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(mean((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ECG_clean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ECG_raw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).^2));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490075" y="3917791"/>
            <a:ext cx="4571731" cy="145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50hz notch filter (fc/(fs/2)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b,a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butter(3,[0.0196 0.0204],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filter(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b,a,x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386</Words>
  <Application>Microsoft Office PowerPoint</Application>
  <PresentationFormat>On-screen Show (16:9)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Lato</vt:lpstr>
      <vt:lpstr>Courier New</vt:lpstr>
      <vt:lpstr>Calibri</vt:lpstr>
      <vt:lpstr>Raleway</vt:lpstr>
      <vt:lpstr>Wingdings</vt:lpstr>
      <vt:lpstr>Times New Roman</vt:lpstr>
      <vt:lpstr>MS PGothic</vt:lpstr>
      <vt:lpstr>Arial</vt:lpstr>
      <vt:lpstr>Streamline</vt:lpstr>
      <vt:lpstr>PowerPoint Presentation</vt:lpstr>
      <vt:lpstr>Digital Filters</vt:lpstr>
      <vt:lpstr>FIR versus IIR</vt:lpstr>
      <vt:lpstr>Chosing Filter Type</vt:lpstr>
      <vt:lpstr>ECG Signals</vt:lpstr>
      <vt:lpstr>Order of Filter</vt:lpstr>
      <vt:lpstr>Signal Comparision</vt:lpstr>
      <vt:lpstr>Frequency Spectrum (PSD)</vt:lpstr>
      <vt:lpstr>Selected MATLAB Codes</vt:lpstr>
      <vt:lpstr>Discussions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 Machines</dc:title>
  <dc:creator>Injamamul Haque Sourov</dc:creator>
  <cp:lastModifiedBy>Injamamul Haque Sourov</cp:lastModifiedBy>
  <cp:revision>37</cp:revision>
  <dcterms:modified xsi:type="dcterms:W3CDTF">2021-01-09T04:45:51Z</dcterms:modified>
</cp:coreProperties>
</file>