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embeddedFontLst>
    <p:embeddedFont>
      <p:font typeface="IBM Plex Sans KR" panose="020B0503050203000203" pitchFamily="34" charset="-127"/>
      <p:regular r:id="rId13"/>
      <p:bold r:id="rId14"/>
    </p:embeddedFont>
    <p:embeddedFont>
      <p:font typeface="IBM Plex Sans KR Medm" panose="020B0503050203000203" pitchFamily="34" charset="-127"/>
      <p:regular r:id="rId15"/>
    </p:embeddedFont>
    <p:embeddedFont>
      <p:font typeface="IBM Plex Sans KR SmBld" panose="020B0503050203000203" pitchFamily="34" charset="-127"/>
      <p:regular r:id="rId16"/>
      <p:bold r:id="rId17"/>
    </p:embeddedFont>
    <p:embeddedFont>
      <p:font typeface="IBM Plex Sans KR Text" panose="020B0503050203000203" pitchFamily="34" charset="-127"/>
      <p:regular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Calibri Light" panose="020F0302020204030204" pitchFamily="34" charset="0"/>
      <p:regular r:id="rId23"/>
      <p:italic r:id="rId24"/>
    </p:embeddedFont>
  </p:embeddedFontLst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CAB6"/>
    <a:srgbClr val="8E40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31"/>
    <p:restoredTop sz="94662"/>
  </p:normalViewPr>
  <p:slideViewPr>
    <p:cSldViewPr snapToGrid="0" snapToObjects="1">
      <p:cViewPr varScale="1">
        <p:scale>
          <a:sx n="75" d="100"/>
          <a:sy n="75" d="100"/>
        </p:scale>
        <p:origin x="192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254882-C7F9-334C-8C61-5B203A268B3C}" type="datetimeFigureOut">
              <a:t>2022. 5. 23.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FFFDCA-4705-CB44-8514-5AE98903FCE0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32512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FFFDCA-4705-CB44-8514-5AE98903FCE0}" type="slidenum"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44015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010C79-BCFA-0EE8-28C9-CCC23BF2EB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DBCE7D5-3D72-4D6D-3CB9-944E3FEB3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75AABB-89A7-2551-E312-17B056C9F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F31C7-8607-1D46-A182-6F60B97F57D7}" type="datetimeFigureOut">
              <a:t>2022. 5. 23.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809B5C-4E01-3C9E-264A-FC6C33226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1FB9D9-E482-6E7F-670D-C0488C012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1045D-9EEA-6145-BDF9-3927D817E5DE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59427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C816BF-FF2C-B8BC-3967-288B84A7D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98C27F2-E8BB-080E-18A8-75DD3B6825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F54A59-BC4B-D4B2-80A0-DB6D50561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F31C7-8607-1D46-A182-6F60B97F57D7}" type="datetimeFigureOut">
              <a:t>2022. 5. 23.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04692E-FB34-20C6-7F52-CBB5534F2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B6B4D9-F40F-AA7A-93EF-7A92F996B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1045D-9EEA-6145-BDF9-3927D817E5DE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51077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1E0785D-9F08-1490-6CBB-92CFEA8CBA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584B5C-0AB5-30E2-AB54-F3F6887E23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0FB858-B90E-66BC-2E67-AA8A6E7C3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F31C7-8607-1D46-A182-6F60B97F57D7}" type="datetimeFigureOut">
              <a:t>2022. 5. 23.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CAB617-00FA-E3C3-6DDD-723BBB70B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66802F-E598-9E87-49B8-4D05C3740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1045D-9EEA-6145-BDF9-3927D817E5DE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18962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65F3E3-9178-6D79-E636-30B52F1FE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E302F0-D0E0-9725-4EBB-31917B580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E2F752-CBF4-2B22-402B-FF49D191E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F31C7-8607-1D46-A182-6F60B97F57D7}" type="datetimeFigureOut">
              <a:t>2022. 5. 23.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601BF4-9F35-C0C2-0D9A-989CE98B0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BA9354-FC15-712F-0CDE-1D23BD315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1045D-9EEA-6145-BDF9-3927D817E5DE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79012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770963-21EC-3BFB-7F1B-03889E812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622AE6-D477-4FB8-7373-4E7178BF77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E5C34D-1397-429A-4DAF-0328698E3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F31C7-8607-1D46-A182-6F60B97F57D7}" type="datetimeFigureOut">
              <a:t>2022. 5. 23.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AA6499-5598-8730-7C01-2DCF8FA7A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E6530F-E3B8-A739-2D29-EA046CE01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1045D-9EEA-6145-BDF9-3927D817E5DE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75133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7B9963-C7CA-4812-4AEA-04E95B648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99A97E-57A2-503E-2232-889430B96F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8F4B07D-6C64-0364-E902-DE3B776915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D480E5-E09F-368A-FAB4-C3DE27E57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F31C7-8607-1D46-A182-6F60B97F57D7}" type="datetimeFigureOut">
              <a:t>2022. 5. 23.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3348C7-D1BB-0FC2-4CBF-1C85EB9D8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B97461-CA28-7E86-43AF-34DC0C2C3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1045D-9EEA-6145-BDF9-3927D817E5DE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46537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F75A80-07DD-0D15-83CE-E93184770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D432DF-F3CE-8B56-6545-3046722919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15DE1F6-017D-236D-1784-D54AA39970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69E606E-C127-13EF-E53D-C851870AC0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C4F5359-1728-5110-D5CC-E378AD73CF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06D4ACC-CFE4-3908-3FCE-5DB9B919F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F31C7-8607-1D46-A182-6F60B97F57D7}" type="datetimeFigureOut">
              <a:t>2022. 5. 23.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A06FA20-7135-BB77-97A1-07BC35707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FE81B50-6A20-D592-32CC-93AE7CA89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1045D-9EEA-6145-BDF9-3927D817E5DE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83648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5D80E7-8CD6-F7C3-A520-A75B60B36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3E2C9F7-A585-5A62-87D4-D03C60A78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F31C7-8607-1D46-A182-6F60B97F57D7}" type="datetimeFigureOut">
              <a:t>2022. 5. 23.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C22D3B1-A3BE-52D2-D3DC-9F11635D2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7A90A31-8BA6-205F-A638-AEE07D4A2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1045D-9EEA-6145-BDF9-3927D817E5DE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0533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88DF196-0540-6E34-A692-11F22B535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F31C7-8607-1D46-A182-6F60B97F57D7}" type="datetimeFigureOut">
              <a:t>2022. 5. 23.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CE50AAB-516B-63AA-BD01-82665FF2D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0F9096B-71F9-6B50-CBF1-E4E77D2CA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1045D-9EEA-6145-BDF9-3927D817E5DE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63831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BBD4D7-DBEC-2C40-C97F-F12458428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6789EA-A311-A61D-95D5-71B1A34AC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1AD0ED-ED28-5CDA-E62B-2D25FAB2DB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875DD9-6A7A-E2B7-896A-AABE6B3DD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F31C7-8607-1D46-A182-6F60B97F57D7}" type="datetimeFigureOut">
              <a:t>2022. 5. 23.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EA7700-FC9E-D34D-BFF4-80DB621F3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AF9CFD-82E7-DB9A-2A4D-4F61C12FF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1045D-9EEA-6145-BDF9-3927D817E5DE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25771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0FF03B-4662-8500-CDBF-902112D5B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C8BBBA2-6613-3966-F11C-2FF235F5DD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5F116E-8028-8561-7347-63FC3AC508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F896F2-194B-AB2D-D013-575F6D461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F31C7-8607-1D46-A182-6F60B97F57D7}" type="datetimeFigureOut">
              <a:t>2022. 5. 23.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FCDFF2-3BE1-4213-D391-9D8C8CF48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CAF2B2-7761-68F6-727C-20214447D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1045D-9EEA-6145-BDF9-3927D817E5DE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97394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83C5A87-316A-3A0B-B872-8D43FF913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317DCE-C5E7-C099-F406-22D8C77FB1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ABAB5E-CBA8-610E-8425-499200A2DF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2F31C7-8607-1D46-A182-6F60B97F57D7}" type="datetimeFigureOut">
              <a:t>2022. 5. 23.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46F8C2-6D72-D878-E14F-D8CD0C60B2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ED9330-5150-E6C4-2463-83F6DEABC3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1045D-9EEA-6145-BDF9-3927D817E5DE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85000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, 표지판이(가) 표시된 사진&#10;&#10;자동 생성된 설명">
            <a:extLst>
              <a:ext uri="{FF2B5EF4-FFF2-40B4-BE49-F238E27FC236}">
                <a16:creationId xmlns:a16="http://schemas.microsoft.com/office/drawing/2014/main" id="{B7F71357-4612-5299-3C01-195FB52445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872" y="475441"/>
            <a:ext cx="4083262" cy="59071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846DB0B-8A4A-7B95-F2C0-57F7DB86098C}"/>
              </a:ext>
            </a:extLst>
          </p:cNvPr>
          <p:cNvSpPr txBox="1"/>
          <p:nvPr/>
        </p:nvSpPr>
        <p:spPr>
          <a:xfrm>
            <a:off x="7490453" y="3366350"/>
            <a:ext cx="4246675" cy="3016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ko-Kore-KR" sz="5400">
                <a:solidFill>
                  <a:srgbClr val="8E4046"/>
                </a:solidFill>
                <a:latin typeface="IBM Plex Sans KR Medm" panose="020B0503050203000203" pitchFamily="34" charset="-127"/>
                <a:ea typeface="IBM Plex Sans KR Medm" panose="020B0503050203000203" pitchFamily="34" charset="-127"/>
              </a:rPr>
              <a:t>Modern Java</a:t>
            </a:r>
          </a:p>
          <a:p>
            <a:pPr algn="r"/>
            <a:r>
              <a:rPr kumimoji="1" lang="en-US" altLang="ko-Kore-KR" sz="3600" i="1">
                <a:solidFill>
                  <a:srgbClr val="8E4046"/>
                </a:solidFill>
                <a:latin typeface="IBM Plex Sans KR Medm" panose="020B0503050203000203" pitchFamily="34" charset="-127"/>
                <a:ea typeface="IBM Plex Sans KR Medm" panose="020B0503050203000203" pitchFamily="34" charset="-127"/>
              </a:rPr>
              <a:t>About Hasing</a:t>
            </a:r>
          </a:p>
          <a:p>
            <a:pPr algn="r"/>
            <a:endParaRPr kumimoji="1" lang="en-US" altLang="ko-Kore-KR" sz="3600" i="1">
              <a:solidFill>
                <a:srgbClr val="8E4046"/>
              </a:solidFill>
              <a:latin typeface="IBM Plex Sans KR Medm" panose="020B0503050203000203" pitchFamily="34" charset="-127"/>
              <a:ea typeface="IBM Plex Sans KR Medm" panose="020B0503050203000203" pitchFamily="34" charset="-127"/>
            </a:endParaRPr>
          </a:p>
          <a:p>
            <a:pPr algn="r"/>
            <a:endParaRPr kumimoji="1" lang="en-US" altLang="ko-Kore-KR" sz="3600" i="1">
              <a:solidFill>
                <a:srgbClr val="8E4046"/>
              </a:solidFill>
              <a:latin typeface="IBM Plex Sans KR Medm" panose="020B0503050203000203" pitchFamily="34" charset="-127"/>
              <a:ea typeface="IBM Plex Sans KR Medm" panose="020B0503050203000203" pitchFamily="34" charset="-127"/>
            </a:endParaRPr>
          </a:p>
          <a:p>
            <a:pPr algn="r"/>
            <a:r>
              <a:rPr kumimoji="1" lang="en-US" altLang="ko-Kore-KR" sz="2800">
                <a:solidFill>
                  <a:srgbClr val="8E4046"/>
                </a:solidFill>
                <a:latin typeface="IBM Plex Sans KR Medm" panose="020B0503050203000203" pitchFamily="34" charset="-127"/>
                <a:ea typeface="IBM Plex Sans KR Medm" panose="020B0503050203000203" pitchFamily="34" charset="-127"/>
              </a:rPr>
              <a:t>Wonseok Choi</a:t>
            </a:r>
          </a:p>
        </p:txBody>
      </p:sp>
    </p:spTree>
    <p:extLst>
      <p:ext uri="{BB962C8B-B14F-4D97-AF65-F5344CB8AC3E}">
        <p14:creationId xmlns:p14="http://schemas.microsoft.com/office/powerpoint/2010/main" val="41072830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9F0B970-C474-1760-259E-21C8D0EC71FD}"/>
              </a:ext>
            </a:extLst>
          </p:cNvPr>
          <p:cNvSpPr txBox="1"/>
          <p:nvPr/>
        </p:nvSpPr>
        <p:spPr>
          <a:xfrm>
            <a:off x="1117599" y="2459504"/>
            <a:ext cx="995680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4800" b="1">
                <a:solidFill>
                  <a:srgbClr val="000000"/>
                </a:solidFill>
                <a:latin typeface="IBM Plex Sans KR SmBld" panose="020B0503050203000203" pitchFamily="34" charset="-127"/>
                <a:ea typeface="IBM Plex Sans KR SmBld" panose="020B0503050203000203" pitchFamily="34" charset="-127"/>
              </a:rPr>
              <a:t>발표는 여기까지입니다</a:t>
            </a:r>
            <a:r>
              <a:rPr lang="en-US" altLang="ko-KR" sz="4800" b="1">
                <a:solidFill>
                  <a:srgbClr val="000000"/>
                </a:solidFill>
                <a:latin typeface="IBM Plex Sans KR SmBld" panose="020B0503050203000203" pitchFamily="34" charset="-127"/>
                <a:ea typeface="IBM Plex Sans KR SmBld" panose="020B0503050203000203" pitchFamily="34" charset="-127"/>
              </a:rPr>
              <a:t>.</a:t>
            </a:r>
          </a:p>
          <a:p>
            <a:pPr algn="ctr"/>
            <a:r>
              <a:rPr lang="ko-KR" altLang="en-US" sz="7200" b="1">
                <a:solidFill>
                  <a:schemeClr val="accent2"/>
                </a:solidFill>
                <a:latin typeface="IBM Plex Sans KR SmBld" panose="020B0503050203000203" pitchFamily="34" charset="-127"/>
                <a:ea typeface="IBM Plex Sans KR SmBld" panose="020B0503050203000203" pitchFamily="34" charset="-127"/>
              </a:rPr>
              <a:t>경청해주셔서 감사합니다</a:t>
            </a:r>
            <a:r>
              <a:rPr lang="en-US" altLang="ko-KR" sz="7200" b="1">
                <a:solidFill>
                  <a:schemeClr val="accent2"/>
                </a:solidFill>
                <a:latin typeface="IBM Plex Sans KR SmBld" panose="020B0503050203000203" pitchFamily="34" charset="-127"/>
                <a:ea typeface="IBM Plex Sans KR SmBld" panose="020B0503050203000203" pitchFamily="34" charset="-127"/>
              </a:rPr>
              <a:t>!</a:t>
            </a:r>
            <a:endParaRPr lang="en" altLang="ko-Kore-KR" sz="7200" b="1">
              <a:solidFill>
                <a:schemeClr val="accent2"/>
              </a:solidFill>
              <a:effectLst/>
              <a:latin typeface="IBM Plex Sans KR SmBld" panose="020B0503050203000203" pitchFamily="34" charset="-127"/>
              <a:ea typeface="IBM Plex Sans KR SmBld" panose="020B0503050203000203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845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A3AFA05-3A82-7BC5-A455-D07246B277DC}"/>
              </a:ext>
            </a:extLst>
          </p:cNvPr>
          <p:cNvSpPr txBox="1"/>
          <p:nvPr/>
        </p:nvSpPr>
        <p:spPr>
          <a:xfrm>
            <a:off x="4190669" y="294252"/>
            <a:ext cx="3810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3600">
                <a:solidFill>
                  <a:schemeClr val="accent2"/>
                </a:solidFill>
                <a:latin typeface="IBM Plex Sans KR Medm" panose="020B0503050203000203" pitchFamily="34" charset="-127"/>
                <a:ea typeface="IBM Plex Sans KR Medm" panose="020B0503050203000203" pitchFamily="34" charset="-127"/>
              </a:rPr>
              <a:t>What is Hashing?</a:t>
            </a:r>
            <a:endParaRPr kumimoji="1" lang="ko-Kore-KR" altLang="en-US" sz="3600">
              <a:solidFill>
                <a:schemeClr val="accent2"/>
              </a:solidFill>
              <a:latin typeface="IBM Plex Sans KR Medm" panose="020B0503050203000203" pitchFamily="34" charset="-127"/>
              <a:ea typeface="IBM Plex Sans KR Medm" panose="020B0503050203000203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3B3C4AD-9DF8-FA19-01FA-4C247D1D5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350" y="1065600"/>
            <a:ext cx="8555296" cy="4726800"/>
          </a:xfrm>
          <a:prstGeom prst="rect">
            <a:avLst/>
          </a:prstGeom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05A7AA8-360E-30BB-063E-C035B36BDEBE}"/>
              </a:ext>
            </a:extLst>
          </p:cNvPr>
          <p:cNvSpPr txBox="1"/>
          <p:nvPr/>
        </p:nvSpPr>
        <p:spPr>
          <a:xfrm>
            <a:off x="3045617" y="5993617"/>
            <a:ext cx="61007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1800">
                <a:solidFill>
                  <a:schemeClr val="accent2"/>
                </a:solidFill>
                <a:latin typeface="IBM Plex Sans KR Medm" panose="020B0503050203000203" pitchFamily="34" charset="-127"/>
                <a:ea typeface="IBM Plex Sans KR Medm" panose="020B0503050203000203" pitchFamily="34" charset="-127"/>
              </a:rPr>
              <a:t>원본 문자열을 알아볼 수 없는 난해한 문자열로 표현하는 과정</a:t>
            </a:r>
            <a:endParaRPr kumimoji="1" lang="en-US" altLang="ko-KR" sz="1800">
              <a:solidFill>
                <a:schemeClr val="accent2"/>
              </a:solidFill>
              <a:latin typeface="IBM Plex Sans KR Medm" panose="020B0503050203000203" pitchFamily="34" charset="-127"/>
              <a:ea typeface="IBM Plex Sans KR Medm" panose="020B0503050203000203" pitchFamily="34" charset="-127"/>
            </a:endParaRPr>
          </a:p>
          <a:p>
            <a:pPr algn="ctr"/>
            <a:r>
              <a:rPr kumimoji="1" lang="ko-KR" altLang="en-US">
                <a:solidFill>
                  <a:schemeClr val="accent2"/>
                </a:solidFill>
                <a:latin typeface="IBM Plex Sans KR Medm" panose="020B0503050203000203" pitchFamily="34" charset="-127"/>
                <a:ea typeface="IBM Plex Sans KR Medm" panose="020B0503050203000203" pitchFamily="34" charset="-127"/>
              </a:rPr>
              <a:t>문자열을 소화시킨다는 의미에서 </a:t>
            </a:r>
            <a:r>
              <a:rPr kumimoji="1" lang="en-US" altLang="ko-KR">
                <a:solidFill>
                  <a:schemeClr val="accent2"/>
                </a:solidFill>
                <a:latin typeface="IBM Plex Sans KR Medm" panose="020B0503050203000203" pitchFamily="34" charset="-127"/>
                <a:ea typeface="IBM Plex Sans KR Medm" panose="020B0503050203000203" pitchFamily="34" charset="-127"/>
              </a:rPr>
              <a:t>Message Digest</a:t>
            </a:r>
            <a:r>
              <a:rPr kumimoji="1" lang="ko-KR" altLang="en-US">
                <a:solidFill>
                  <a:schemeClr val="accent2"/>
                </a:solidFill>
                <a:latin typeface="IBM Plex Sans KR Medm" panose="020B0503050203000203" pitchFamily="34" charset="-127"/>
                <a:ea typeface="IBM Plex Sans KR Medm" panose="020B0503050203000203" pitchFamily="34" charset="-127"/>
              </a:rPr>
              <a:t> 라고도 함</a:t>
            </a:r>
            <a:endParaRPr kumimoji="1" lang="ko-Kore-KR" altLang="en-US" sz="1800">
              <a:solidFill>
                <a:schemeClr val="accent2"/>
              </a:solidFill>
              <a:latin typeface="IBM Plex Sans KR Medm" panose="020B0503050203000203" pitchFamily="34" charset="-127"/>
              <a:ea typeface="IBM Plex Sans KR Medm" panose="020B0503050203000203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8769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A3AFA05-3A82-7BC5-A455-D07246B277DC}"/>
              </a:ext>
            </a:extLst>
          </p:cNvPr>
          <p:cNvSpPr txBox="1"/>
          <p:nvPr/>
        </p:nvSpPr>
        <p:spPr>
          <a:xfrm>
            <a:off x="2288715" y="294252"/>
            <a:ext cx="76145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3600">
                <a:solidFill>
                  <a:schemeClr val="accent2"/>
                </a:solidFill>
                <a:latin typeface="IBM Plex Sans KR Medm" panose="020B0503050203000203" pitchFamily="34" charset="-127"/>
                <a:ea typeface="IBM Plex Sans KR Medm" panose="020B0503050203000203" pitchFamily="34" charset="-127"/>
              </a:rPr>
              <a:t>Diffrence of Hasing and Encryption</a:t>
            </a:r>
            <a:endParaRPr kumimoji="1" lang="ko-Kore-KR" altLang="en-US" sz="3600">
              <a:solidFill>
                <a:schemeClr val="accent2"/>
              </a:solidFill>
              <a:latin typeface="IBM Plex Sans KR Medm" panose="020B0503050203000203" pitchFamily="34" charset="-127"/>
              <a:ea typeface="IBM Plex Sans KR Medm" panose="020B0503050203000203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5A7AA8-360E-30BB-063E-C035B36BDEBE}"/>
              </a:ext>
            </a:extLst>
          </p:cNvPr>
          <p:cNvSpPr txBox="1"/>
          <p:nvPr/>
        </p:nvSpPr>
        <p:spPr>
          <a:xfrm>
            <a:off x="1268348" y="1487518"/>
            <a:ext cx="2802733" cy="4585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3600">
                <a:solidFill>
                  <a:schemeClr val="accent2"/>
                </a:solidFill>
                <a:latin typeface="IBM Plex Sans KR Medm" panose="020B0503050203000203" pitchFamily="34" charset="-127"/>
                <a:ea typeface="IBM Plex Sans KR Medm" panose="020B0503050203000203" pitchFamily="34" charset="-127"/>
              </a:rPr>
              <a:t>|</a:t>
            </a:r>
            <a:r>
              <a:rPr kumimoji="1" lang="ko-KR" altLang="en-US" sz="3600">
                <a:solidFill>
                  <a:schemeClr val="accent2"/>
                </a:solidFill>
                <a:latin typeface="IBM Plex Sans KR Medm" panose="020B0503050203000203" pitchFamily="34" charset="-127"/>
                <a:ea typeface="IBM Plex Sans KR Medm" panose="020B0503050203000203" pitchFamily="34" charset="-127"/>
              </a:rPr>
              <a:t> 해싱 </a:t>
            </a:r>
            <a:r>
              <a:rPr kumimoji="1" lang="en-US" altLang="ko-KR" sz="3600">
                <a:solidFill>
                  <a:schemeClr val="accent2"/>
                </a:solidFill>
                <a:latin typeface="IBM Plex Sans KR Medm" panose="020B0503050203000203" pitchFamily="34" charset="-127"/>
                <a:ea typeface="IBM Plex Sans KR Medm" panose="020B0503050203000203" pitchFamily="34" charset="-127"/>
              </a:rPr>
              <a:t>(Hashing)</a:t>
            </a:r>
          </a:p>
          <a:p>
            <a:r>
              <a:rPr kumimoji="1" lang="ko-KR" altLang="en-US" sz="2800">
                <a:latin typeface="IBM Plex Sans KR Medm" panose="020B0503050203000203" pitchFamily="34" charset="-127"/>
                <a:ea typeface="IBM Plex Sans KR Medm" panose="020B0503050203000203" pitchFamily="34" charset="-127"/>
              </a:rPr>
              <a:t>변조 여부</a:t>
            </a:r>
            <a:r>
              <a:rPr kumimoji="1" lang="en-US" altLang="ko-KR" sz="2800">
                <a:latin typeface="IBM Plex Sans KR Medm" panose="020B0503050203000203" pitchFamily="34" charset="-127"/>
                <a:ea typeface="IBM Plex Sans KR Medm" panose="020B0503050203000203" pitchFamily="34" charset="-127"/>
              </a:rPr>
              <a:t>,</a:t>
            </a:r>
            <a:r>
              <a:rPr kumimoji="1" lang="ko-KR" altLang="en-US" sz="2800">
                <a:latin typeface="IBM Plex Sans KR Medm" panose="020B0503050203000203" pitchFamily="34" charset="-127"/>
                <a:ea typeface="IBM Plex Sans KR Medm" panose="020B0503050203000203" pitchFamily="34" charset="-127"/>
              </a:rPr>
              <a:t> 무결성 확인에 중점</a:t>
            </a:r>
            <a:endParaRPr kumimoji="1" lang="en-US" altLang="ko-KR" sz="2800">
              <a:latin typeface="IBM Plex Sans KR Medm" panose="020B0503050203000203" pitchFamily="34" charset="-127"/>
              <a:ea typeface="IBM Plex Sans KR Medm" panose="020B0503050203000203" pitchFamily="34" charset="-127"/>
            </a:endParaRPr>
          </a:p>
          <a:p>
            <a:endParaRPr kumimoji="1" lang="en-US" altLang="ko-Kore-KR" sz="2800">
              <a:solidFill>
                <a:schemeClr val="accent2"/>
              </a:solidFill>
              <a:latin typeface="IBM Plex Sans KR Medm" panose="020B0503050203000203" pitchFamily="34" charset="-127"/>
              <a:ea typeface="IBM Plex Sans KR Medm" panose="020B0503050203000203" pitchFamily="34" charset="-127"/>
            </a:endParaRPr>
          </a:p>
          <a:p>
            <a:r>
              <a:rPr kumimoji="1" lang="en-US" altLang="ko-KR" sz="3600">
                <a:solidFill>
                  <a:schemeClr val="accent2"/>
                </a:solidFill>
                <a:latin typeface="IBM Plex Sans KR Medm" panose="020B0503050203000203" pitchFamily="34" charset="-127"/>
                <a:ea typeface="IBM Plex Sans KR Medm" panose="020B0503050203000203" pitchFamily="34" charset="-127"/>
              </a:rPr>
              <a:t>|</a:t>
            </a:r>
            <a:r>
              <a:rPr kumimoji="1" lang="ko-KR" altLang="en-US" sz="3600">
                <a:solidFill>
                  <a:schemeClr val="accent2"/>
                </a:solidFill>
                <a:latin typeface="IBM Plex Sans KR Medm" panose="020B0503050203000203" pitchFamily="34" charset="-127"/>
                <a:ea typeface="IBM Plex Sans KR Medm" panose="020B0503050203000203" pitchFamily="34" charset="-127"/>
              </a:rPr>
              <a:t> 암호화 </a:t>
            </a:r>
            <a:r>
              <a:rPr kumimoji="1" lang="en-US" altLang="ko-KR" sz="3600">
                <a:solidFill>
                  <a:schemeClr val="accent2"/>
                </a:solidFill>
                <a:latin typeface="IBM Plex Sans KR Medm" panose="020B0503050203000203" pitchFamily="34" charset="-127"/>
                <a:ea typeface="IBM Plex Sans KR Medm" panose="020B0503050203000203" pitchFamily="34" charset="-127"/>
              </a:rPr>
              <a:t>(Encryption)</a:t>
            </a:r>
            <a:br>
              <a:rPr kumimoji="1" lang="en-US" altLang="ko-KR" sz="3600">
                <a:solidFill>
                  <a:schemeClr val="accent2"/>
                </a:solidFill>
                <a:latin typeface="IBM Plex Sans KR Medm" panose="020B0503050203000203" pitchFamily="34" charset="-127"/>
                <a:ea typeface="IBM Plex Sans KR Medm" panose="020B0503050203000203" pitchFamily="34" charset="-127"/>
              </a:rPr>
            </a:br>
            <a:r>
              <a:rPr kumimoji="1" lang="ko-KR" altLang="en-US" sz="2800">
                <a:latin typeface="IBM Plex Sans KR Medm" panose="020B0503050203000203" pitchFamily="34" charset="-127"/>
                <a:ea typeface="IBM Plex Sans KR Medm" panose="020B0503050203000203" pitchFamily="34" charset="-127"/>
              </a:rPr>
              <a:t>데이터 노출을 막는것이 목적</a:t>
            </a:r>
            <a:endParaRPr kumimoji="1" lang="ko-Kore-KR" altLang="en-US" sz="2800">
              <a:latin typeface="IBM Plex Sans KR Medm" panose="020B0503050203000203" pitchFamily="34" charset="-127"/>
              <a:ea typeface="IBM Plex Sans KR Medm" panose="020B0503050203000203" pitchFamily="34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973BCD8-E47D-99E8-8E3A-89DD3EBAD4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2200" y="1138853"/>
            <a:ext cx="6350000" cy="528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0839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7086953-5E15-FB2D-2C21-D2908A657703}"/>
              </a:ext>
            </a:extLst>
          </p:cNvPr>
          <p:cNvSpPr txBox="1"/>
          <p:nvPr/>
        </p:nvSpPr>
        <p:spPr>
          <a:xfrm>
            <a:off x="310895" y="332352"/>
            <a:ext cx="33025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3600">
                <a:solidFill>
                  <a:schemeClr val="accent2"/>
                </a:solidFill>
                <a:latin typeface="IBM Plex Sans KR Medm" panose="020B0503050203000203" pitchFamily="34" charset="-127"/>
                <a:ea typeface="IBM Plex Sans KR Medm" panose="020B0503050203000203" pitchFamily="34" charset="-127"/>
              </a:rPr>
              <a:t>Hashing</a:t>
            </a:r>
            <a:r>
              <a:rPr kumimoji="1" lang="en-US" altLang="ko-KR" sz="3600">
                <a:solidFill>
                  <a:schemeClr val="accent2"/>
                </a:solidFill>
                <a:latin typeface="IBM Plex Sans KR Medm" panose="020B0503050203000203" pitchFamily="34" charset="-127"/>
                <a:ea typeface="IBM Plex Sans KR Medm" panose="020B0503050203000203" pitchFamily="34" charset="-127"/>
              </a:rPr>
              <a:t>@Java</a:t>
            </a:r>
            <a:endParaRPr kumimoji="1" lang="ko-Kore-KR" altLang="en-US" sz="3600">
              <a:solidFill>
                <a:schemeClr val="accent2"/>
              </a:solidFill>
              <a:latin typeface="IBM Plex Sans KR Medm" panose="020B0503050203000203" pitchFamily="34" charset="-127"/>
              <a:ea typeface="IBM Plex Sans KR Medm" panose="020B0503050203000203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F20627-8540-647E-710E-65D1F90EE83C}"/>
              </a:ext>
            </a:extLst>
          </p:cNvPr>
          <p:cNvSpPr txBox="1"/>
          <p:nvPr/>
        </p:nvSpPr>
        <p:spPr>
          <a:xfrm>
            <a:off x="310895" y="1012318"/>
            <a:ext cx="894740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>
                <a:solidFill>
                  <a:srgbClr val="000000"/>
                </a:solidFill>
                <a:effectLst/>
                <a:latin typeface="IBM Plex Sans KR Text" panose="020B0503050203000203" pitchFamily="34" charset="-127"/>
                <a:ea typeface="IBM Plex Sans KR Text" panose="020B0503050203000203" pitchFamily="34" charset="-127"/>
              </a:rPr>
              <a:t>해싱</a:t>
            </a:r>
            <a:r>
              <a:rPr lang="en-US" altLang="ko-KR" sz="2400">
                <a:solidFill>
                  <a:srgbClr val="000000"/>
                </a:solidFill>
                <a:effectLst/>
                <a:latin typeface="IBM Plex Sans KR Text" panose="020B0503050203000203" pitchFamily="34" charset="-127"/>
                <a:ea typeface="IBM Plex Sans KR Text" panose="020B0503050203000203" pitchFamily="34" charset="-127"/>
              </a:rPr>
              <a:t>(</a:t>
            </a:r>
            <a:r>
              <a:rPr lang="en" altLang="ko-Kore-KR" sz="2400">
                <a:solidFill>
                  <a:srgbClr val="000000"/>
                </a:solidFill>
                <a:effectLst/>
                <a:latin typeface="IBM Plex Sans KR Text" panose="020B0503050203000203" pitchFamily="34" charset="-127"/>
                <a:ea typeface="IBM Plex Sans KR Text" panose="020B0503050203000203" pitchFamily="34" charset="-127"/>
              </a:rPr>
              <a:t>hashing)</a:t>
            </a:r>
            <a:r>
              <a:rPr lang="ko-KR" altLang="en-US" sz="2400">
                <a:solidFill>
                  <a:srgbClr val="000000"/>
                </a:solidFill>
                <a:effectLst/>
                <a:latin typeface="IBM Plex Sans KR Text" panose="020B0503050203000203" pitchFamily="34" charset="-127"/>
                <a:ea typeface="IBM Plex Sans KR Text" panose="020B0503050203000203" pitchFamily="34" charset="-127"/>
              </a:rPr>
              <a:t>은 암호화 해시함수로 알려진 수학적 함수를 사용하여 주어진 메시지로부터 문자열 또는 해시를 생성하는 과정이다</a:t>
            </a:r>
            <a:r>
              <a:rPr lang="en-US" altLang="ko-KR" sz="2400">
                <a:solidFill>
                  <a:srgbClr val="000000"/>
                </a:solidFill>
                <a:effectLst/>
                <a:latin typeface="IBM Plex Sans KR Text" panose="020B0503050203000203" pitchFamily="34" charset="-127"/>
                <a:ea typeface="IBM Plex Sans KR Text" panose="020B0503050203000203" pitchFamily="34" charset="-127"/>
              </a:rPr>
              <a:t>.</a:t>
            </a:r>
          </a:p>
          <a:p>
            <a:endParaRPr lang="en-US" altLang="ko-Kore-KR" sz="2400">
              <a:solidFill>
                <a:srgbClr val="000000"/>
              </a:solidFill>
              <a:latin typeface="IBM Plex Sans KR Text" panose="020B0503050203000203" pitchFamily="34" charset="-127"/>
              <a:ea typeface="IBM Plex Sans KR Text" panose="020B0503050203000203" pitchFamily="34" charset="-127"/>
            </a:endParaRPr>
          </a:p>
          <a:p>
            <a:r>
              <a:rPr lang="ko-KR" altLang="en-US" sz="2400" b="1" u="sng">
                <a:solidFill>
                  <a:schemeClr val="accent2"/>
                </a:solidFill>
                <a:latin typeface="IBM Plex Sans KR SmBld" panose="020B0503050203000203" pitchFamily="34" charset="-127"/>
                <a:ea typeface="IBM Plex Sans KR SmBld" panose="020B0503050203000203" pitchFamily="34" charset="-127"/>
              </a:rPr>
              <a:t>해시함수는 보안을 위해 네 가지 주요 속성을 가져야한다</a:t>
            </a:r>
            <a:r>
              <a:rPr lang="en-US" altLang="ko-KR" sz="2400" b="1" u="sng">
                <a:solidFill>
                  <a:schemeClr val="accent2"/>
                </a:solidFill>
                <a:latin typeface="IBM Plex Sans KR SmBld" panose="020B0503050203000203" pitchFamily="34" charset="-127"/>
                <a:ea typeface="IBM Plex Sans KR SmBld" panose="020B0503050203000203" pitchFamily="34" charset="-127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8E841A-AF2E-C20C-05AA-2AF2A525EAF6}"/>
              </a:ext>
            </a:extLst>
          </p:cNvPr>
          <p:cNvSpPr txBox="1"/>
          <p:nvPr/>
        </p:nvSpPr>
        <p:spPr>
          <a:xfrm>
            <a:off x="310895" y="2600757"/>
            <a:ext cx="10204706" cy="40703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ko-KR" altLang="en-US" sz="2400">
                <a:solidFill>
                  <a:schemeClr val="accent2"/>
                </a:solidFill>
                <a:latin typeface="IBM Plex Sans KR Text" panose="020B0503050203000203" pitchFamily="34" charset="-127"/>
                <a:ea typeface="IBM Plex Sans KR Text" panose="020B0503050203000203" pitchFamily="34" charset="-127"/>
              </a:rPr>
              <a:t>해싱에 있어 결정된것이 있어야 함</a:t>
            </a:r>
            <a:br>
              <a:rPr lang="en-US" altLang="ko-KR" sz="2400">
                <a:solidFill>
                  <a:schemeClr val="accent2"/>
                </a:solidFill>
                <a:latin typeface="IBM Plex Sans KR Text" panose="020B0503050203000203" pitchFamily="34" charset="-127"/>
                <a:ea typeface="IBM Plex Sans KR Text" panose="020B0503050203000203" pitchFamily="34" charset="-127"/>
              </a:rPr>
            </a:br>
            <a:r>
              <a:rPr lang="en-US" altLang="ko-KR">
                <a:latin typeface="IBM Plex Sans KR Text" panose="020B0503050203000203" pitchFamily="34" charset="-127"/>
                <a:ea typeface="IBM Plex Sans KR Text" panose="020B0503050203000203" pitchFamily="34" charset="-127"/>
              </a:rPr>
              <a:t>: </a:t>
            </a:r>
            <a:r>
              <a:rPr lang="ko-KR" altLang="en-US">
                <a:latin typeface="IBM Plex Sans KR Text" panose="020B0503050203000203" pitchFamily="34" charset="-127"/>
                <a:ea typeface="IBM Plex Sans KR Text" panose="020B0503050203000203" pitchFamily="34" charset="-127"/>
              </a:rPr>
              <a:t>동일한 해시함수에 의해 처리된 동일한 메시지가 항상 동일한 해시를 생성해야 한다</a:t>
            </a:r>
            <a:r>
              <a:rPr lang="en-US" altLang="ko-KR">
                <a:latin typeface="IBM Plex Sans KR Text" panose="020B0503050203000203" pitchFamily="34" charset="-127"/>
                <a:ea typeface="IBM Plex Sans KR Text" panose="020B0503050203000203" pitchFamily="34" charset="-127"/>
              </a:rPr>
              <a:t>.</a:t>
            </a: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ko-KR" altLang="en-US" sz="2400">
                <a:solidFill>
                  <a:schemeClr val="accent2"/>
                </a:solidFill>
                <a:latin typeface="IBM Plex Sans KR Text" panose="020B0503050203000203" pitchFamily="34" charset="-127"/>
                <a:ea typeface="IBM Plex Sans KR Text" panose="020B0503050203000203" pitchFamily="34" charset="-127"/>
              </a:rPr>
              <a:t>반응 시 초기 상황으로 되돌아오지 말아야함</a:t>
            </a:r>
            <a:br>
              <a:rPr lang="en-US" altLang="ko-KR" sz="2400">
                <a:solidFill>
                  <a:schemeClr val="accent2"/>
                </a:solidFill>
                <a:latin typeface="IBM Plex Sans KR Text" panose="020B0503050203000203" pitchFamily="34" charset="-127"/>
                <a:ea typeface="IBM Plex Sans KR Text" panose="020B0503050203000203" pitchFamily="34" charset="-127"/>
              </a:rPr>
            </a:br>
            <a:r>
              <a:rPr lang="en-US" altLang="ko-KR">
                <a:latin typeface="IBM Plex Sans KR Text" panose="020B0503050203000203" pitchFamily="34" charset="-127"/>
                <a:ea typeface="IBM Plex Sans KR Text" panose="020B0503050203000203" pitchFamily="34" charset="-127"/>
              </a:rPr>
              <a:t>: </a:t>
            </a:r>
            <a:r>
              <a:rPr lang="ko-KR" altLang="en-US">
                <a:latin typeface="IBM Plex Sans KR Text" panose="020B0503050203000203" pitchFamily="34" charset="-127"/>
                <a:ea typeface="IBM Plex Sans KR Text" panose="020B0503050203000203" pitchFamily="34" charset="-127"/>
              </a:rPr>
              <a:t>해시로부터 메시지를 생성하는 것은 비현실적이다</a:t>
            </a:r>
            <a:r>
              <a:rPr lang="en-US" altLang="ko-KR">
                <a:latin typeface="IBM Plex Sans KR Text" panose="020B0503050203000203" pitchFamily="34" charset="-127"/>
                <a:ea typeface="IBM Plex Sans KR Text" panose="020B0503050203000203" pitchFamily="34" charset="-127"/>
              </a:rPr>
              <a:t>.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400">
                <a:solidFill>
                  <a:schemeClr val="accent2"/>
                </a:solidFill>
                <a:latin typeface="IBM Plex Sans KR Text" panose="020B0503050203000203" pitchFamily="34" charset="-127"/>
                <a:ea typeface="IBM Plex Sans KR Text" panose="020B0503050203000203" pitchFamily="34" charset="-127"/>
              </a:rPr>
              <a:t>높은 무질서도를 가지고 있어야 함</a:t>
            </a:r>
            <a:br>
              <a:rPr lang="en-US" altLang="ko-KR" sz="2400">
                <a:solidFill>
                  <a:schemeClr val="accent2"/>
                </a:solidFill>
                <a:latin typeface="IBM Plex Sans KR Text" panose="020B0503050203000203" pitchFamily="34" charset="-127"/>
                <a:ea typeface="IBM Plex Sans KR Text" panose="020B0503050203000203" pitchFamily="34" charset="-127"/>
              </a:rPr>
            </a:br>
            <a:r>
              <a:rPr lang="en-US" altLang="ko-KR">
                <a:latin typeface="IBM Plex Sans KR Text" panose="020B0503050203000203" pitchFamily="34" charset="-127"/>
                <a:ea typeface="IBM Plex Sans KR Text" panose="020B0503050203000203" pitchFamily="34" charset="-127"/>
              </a:rPr>
              <a:t>:</a:t>
            </a:r>
            <a:r>
              <a:rPr lang="ko-KR" altLang="en-US">
                <a:latin typeface="IBM Plex Sans KR Text" panose="020B0503050203000203" pitchFamily="34" charset="-127"/>
                <a:ea typeface="IBM Plex Sans KR Text" panose="020B0503050203000203" pitchFamily="34" charset="-127"/>
              </a:rPr>
              <a:t> 작은 변화에도 매우 다른 해시를 생성해야 한다</a:t>
            </a:r>
            <a:r>
              <a:rPr lang="en-US" altLang="ko-KR">
                <a:latin typeface="IBM Plex Sans KR Text" panose="020B0503050203000203" pitchFamily="34" charset="-127"/>
                <a:ea typeface="IBM Plex Sans KR Text" panose="020B0503050203000203" pitchFamily="34" charset="-127"/>
              </a:rPr>
              <a:t>.</a:t>
            </a:r>
            <a:endParaRPr lang="en-US" altLang="ko-KR">
              <a:solidFill>
                <a:schemeClr val="accent2"/>
              </a:solidFill>
              <a:latin typeface="IBM Plex Sans KR Text" panose="020B0503050203000203" pitchFamily="34" charset="-127"/>
              <a:ea typeface="IBM Plex Sans KR Text" panose="020B0503050203000203" pitchFamily="34" charset="-127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400">
                <a:solidFill>
                  <a:schemeClr val="accent2"/>
                </a:solidFill>
                <a:latin typeface="IBM Plex Sans KR Text" panose="020B0503050203000203" pitchFamily="34" charset="-127"/>
                <a:ea typeface="IBM Plex Sans KR Text" panose="020B0503050203000203" pitchFamily="34" charset="-127"/>
              </a:rPr>
              <a:t>충돌</a:t>
            </a:r>
            <a:r>
              <a:rPr lang="en-US" altLang="ko-KR" sz="2400">
                <a:solidFill>
                  <a:schemeClr val="accent2"/>
                </a:solidFill>
                <a:latin typeface="IBM Plex Sans KR Text" panose="020B0503050203000203" pitchFamily="34" charset="-127"/>
                <a:ea typeface="IBM Plex Sans KR Text" panose="020B0503050203000203" pitchFamily="34" charset="-127"/>
              </a:rPr>
              <a:t>(Conflict)</a:t>
            </a:r>
            <a:r>
              <a:rPr lang="ko-KR" altLang="en-US" sz="2400">
                <a:solidFill>
                  <a:schemeClr val="accent2"/>
                </a:solidFill>
                <a:latin typeface="IBM Plex Sans KR Text" panose="020B0503050203000203" pitchFamily="34" charset="-127"/>
                <a:ea typeface="IBM Plex Sans KR Text" panose="020B0503050203000203" pitchFamily="34" charset="-127"/>
              </a:rPr>
              <a:t>에 저항할수 있어야 함</a:t>
            </a:r>
            <a:br>
              <a:rPr lang="en-US" altLang="ko-KR" sz="2400">
                <a:solidFill>
                  <a:schemeClr val="accent2"/>
                </a:solidFill>
                <a:latin typeface="IBM Plex Sans KR Text" panose="020B0503050203000203" pitchFamily="34" charset="-127"/>
                <a:ea typeface="IBM Plex Sans KR Text" panose="020B0503050203000203" pitchFamily="34" charset="-127"/>
              </a:rPr>
            </a:br>
            <a:r>
              <a:rPr lang="en-US" altLang="ko-KR">
                <a:latin typeface="IBM Plex Sans KR Text" panose="020B0503050203000203" pitchFamily="34" charset="-127"/>
                <a:ea typeface="IBM Plex Sans KR Text" panose="020B0503050203000203" pitchFamily="34" charset="-127"/>
              </a:rPr>
              <a:t>:</a:t>
            </a:r>
            <a:r>
              <a:rPr lang="ko-KR" altLang="en-US">
                <a:latin typeface="IBM Plex Sans KR Text" panose="020B0503050203000203" pitchFamily="34" charset="-127"/>
                <a:ea typeface="IBM Plex Sans KR Text" panose="020B0503050203000203" pitchFamily="34" charset="-127"/>
              </a:rPr>
              <a:t> 두개의 다른 메시지가 동일한 해시를 생성하지 않아야 한다</a:t>
            </a:r>
            <a:r>
              <a:rPr lang="en-US" altLang="ko-KR">
                <a:latin typeface="IBM Plex Sans KR Text" panose="020B0503050203000203" pitchFamily="34" charset="-127"/>
                <a:ea typeface="IBM Plex Sans KR Text" panose="020B0503050203000203" pitchFamily="34" charset="-127"/>
              </a:rPr>
              <a:t>.</a:t>
            </a:r>
            <a:endParaRPr lang="en-US" altLang="ko-KR">
              <a:solidFill>
                <a:schemeClr val="accent2"/>
              </a:solidFill>
              <a:latin typeface="IBM Plex Sans KR Text" panose="020B0503050203000203" pitchFamily="34" charset="-127"/>
              <a:ea typeface="IBM Plex Sans KR Text" panose="020B0503050203000203" pitchFamily="34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468EAD7-96BA-3512-7E51-F5BCB675EE86}"/>
              </a:ext>
            </a:extLst>
          </p:cNvPr>
          <p:cNvSpPr/>
          <p:nvPr/>
        </p:nvSpPr>
        <p:spPr>
          <a:xfrm rot="20198700">
            <a:off x="3974841" y="4178729"/>
            <a:ext cx="7221894" cy="91440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2800" b="1">
                <a:latin typeface="IBM Plex Sans KR" panose="020B0503050203000203" pitchFamily="34" charset="-127"/>
                <a:ea typeface="IBM Plex Sans KR" panose="020B0503050203000203" pitchFamily="34" charset="-127"/>
              </a:rPr>
              <a:t>리버스</a:t>
            </a:r>
            <a:r>
              <a:rPr kumimoji="1" lang="ko-KR" altLang="en-US" sz="2800" b="1">
                <a:latin typeface="IBM Plex Sans KR" panose="020B0503050203000203" pitchFamily="34" charset="-127"/>
                <a:ea typeface="IBM Plex Sans KR" panose="020B0503050203000203" pitchFamily="34" charset="-127"/>
              </a:rPr>
              <a:t> 엔지니어링</a:t>
            </a:r>
            <a:r>
              <a:rPr kumimoji="1" lang="en-US" altLang="ko-KR" sz="2800" b="1">
                <a:latin typeface="IBM Plex Sans KR" panose="020B0503050203000203" pitchFamily="34" charset="-127"/>
                <a:ea typeface="IBM Plex Sans KR" panose="020B0503050203000203" pitchFamily="34" charset="-127"/>
              </a:rPr>
              <a:t>(</a:t>
            </a:r>
            <a:r>
              <a:rPr kumimoji="1" lang="ko-KR" altLang="en-US" sz="2800" b="1">
                <a:latin typeface="IBM Plex Sans KR" panose="020B0503050203000203" pitchFamily="34" charset="-127"/>
                <a:ea typeface="IBM Plex Sans KR" panose="020B0503050203000203" pitchFamily="34" charset="-127"/>
              </a:rPr>
              <a:t>역공학</a:t>
            </a:r>
            <a:r>
              <a:rPr kumimoji="1" lang="en-US" altLang="ko-KR" sz="2800" b="1">
                <a:latin typeface="IBM Plex Sans KR" panose="020B0503050203000203" pitchFamily="34" charset="-127"/>
                <a:ea typeface="IBM Plex Sans KR" panose="020B0503050203000203" pitchFamily="34" charset="-127"/>
              </a:rPr>
              <a:t>)</a:t>
            </a:r>
            <a:r>
              <a:rPr kumimoji="1" lang="ko-KR" altLang="en-US" sz="2800" b="1">
                <a:latin typeface="IBM Plex Sans KR" panose="020B0503050203000203" pitchFamily="34" charset="-127"/>
                <a:ea typeface="IBM Plex Sans KR" panose="020B0503050203000203" pitchFamily="34" charset="-127"/>
              </a:rPr>
              <a:t>이 매우 어려워짐</a:t>
            </a:r>
            <a:endParaRPr kumimoji="1" lang="ko-Kore-KR" altLang="en-US" sz="2800" b="1">
              <a:latin typeface="IBM Plex Sans KR" panose="020B0503050203000203" pitchFamily="34" charset="-127"/>
              <a:ea typeface="IBM Plex Sans KR" panose="020B0503050203000203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9707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 decel="100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22A7578-459C-C88F-82B7-CA8E97893218}"/>
              </a:ext>
            </a:extLst>
          </p:cNvPr>
          <p:cNvSpPr txBox="1"/>
          <p:nvPr/>
        </p:nvSpPr>
        <p:spPr>
          <a:xfrm>
            <a:off x="1107121" y="2105561"/>
            <a:ext cx="4649030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16600">
                <a:solidFill>
                  <a:schemeClr val="accent2"/>
                </a:solidFill>
                <a:latin typeface="IBM Plex Sans KR Medm" panose="020B0503050203000203" pitchFamily="34" charset="-127"/>
                <a:ea typeface="IBM Plex Sans KR Medm" panose="020B0503050203000203" pitchFamily="34" charset="-127"/>
              </a:rPr>
              <a:t>MD5</a:t>
            </a:r>
            <a:endParaRPr kumimoji="1" lang="ko-Kore-KR" altLang="en-US" sz="16600">
              <a:solidFill>
                <a:schemeClr val="accent2"/>
              </a:solidFill>
              <a:latin typeface="IBM Plex Sans KR Medm" panose="020B0503050203000203" pitchFamily="34" charset="-127"/>
              <a:ea typeface="IBM Plex Sans KR Medm" panose="020B0503050203000203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D8A8FE-8F9B-9E92-A42E-F78486DD7DBD}"/>
              </a:ext>
            </a:extLst>
          </p:cNvPr>
          <p:cNvSpPr txBox="1"/>
          <p:nvPr/>
        </p:nvSpPr>
        <p:spPr>
          <a:xfrm>
            <a:off x="6757384" y="2105561"/>
            <a:ext cx="4386136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16600">
                <a:solidFill>
                  <a:schemeClr val="accent2"/>
                </a:solidFill>
                <a:latin typeface="IBM Plex Sans KR Medm" panose="020B0503050203000203" pitchFamily="34" charset="-127"/>
                <a:ea typeface="IBM Plex Sans KR Medm" panose="020B0503050203000203" pitchFamily="34" charset="-127"/>
              </a:rPr>
              <a:t>SHA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645C8A-A243-CF2F-458C-C1AA533F8620}"/>
              </a:ext>
            </a:extLst>
          </p:cNvPr>
          <p:cNvSpPr txBox="1"/>
          <p:nvPr/>
        </p:nvSpPr>
        <p:spPr>
          <a:xfrm>
            <a:off x="6697109" y="4044554"/>
            <a:ext cx="225334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6000">
                <a:solidFill>
                  <a:schemeClr val="accent2"/>
                </a:solidFill>
                <a:latin typeface="IBM Plex Sans KR Medm" panose="020B0503050203000203" pitchFamily="34" charset="-127"/>
                <a:ea typeface="IBM Plex Sans KR Medm" panose="020B0503050203000203" pitchFamily="34" charset="-127"/>
              </a:rPr>
              <a:t>-512</a:t>
            </a:r>
            <a:endParaRPr kumimoji="1" lang="ko-Kore-KR" altLang="en-US" sz="6000">
              <a:solidFill>
                <a:schemeClr val="accent2"/>
              </a:solidFill>
              <a:latin typeface="IBM Plex Sans KR Medm" panose="020B0503050203000203" pitchFamily="34" charset="-127"/>
              <a:ea typeface="IBM Plex Sans KR Medm" panose="020B0503050203000203" pitchFamily="34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04DEAFF-4F20-0D51-C746-7D82BFEB1379}"/>
              </a:ext>
            </a:extLst>
          </p:cNvPr>
          <p:cNvSpPr/>
          <p:nvPr/>
        </p:nvSpPr>
        <p:spPr>
          <a:xfrm rot="20198700">
            <a:off x="488417" y="2971800"/>
            <a:ext cx="5625177" cy="91440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800" b="1">
                <a:latin typeface="IBM Plex Sans KR" panose="020B0503050203000203" pitchFamily="34" charset="-127"/>
                <a:ea typeface="IBM Plex Sans KR" panose="020B0503050203000203" pitchFamily="34" charset="-127"/>
              </a:rPr>
              <a:t>빠른 알고리즘</a:t>
            </a:r>
            <a:r>
              <a:rPr kumimoji="1" lang="en-US" altLang="ko-KR" sz="2800" b="1">
                <a:latin typeface="IBM Plex Sans KR" panose="020B0503050203000203" pitchFamily="34" charset="-127"/>
                <a:ea typeface="IBM Plex Sans KR" panose="020B0503050203000203" pitchFamily="34" charset="-127"/>
              </a:rPr>
              <a:t>,</a:t>
            </a:r>
            <a:r>
              <a:rPr kumimoji="1" lang="ko-KR" altLang="en-US" sz="2800" b="1">
                <a:latin typeface="IBM Plex Sans KR" panose="020B0503050203000203" pitchFamily="34" charset="-127"/>
                <a:ea typeface="IBM Plex Sans KR" panose="020B0503050203000203" pitchFamily="34" charset="-127"/>
              </a:rPr>
              <a:t> 충돌 생성 쉬움</a:t>
            </a:r>
            <a:endParaRPr kumimoji="1" lang="ko-Kore-KR" altLang="en-US" sz="2800" b="1">
              <a:latin typeface="IBM Plex Sans KR" panose="020B0503050203000203" pitchFamily="34" charset="-127"/>
              <a:ea typeface="IBM Plex Sans KR" panose="020B0503050203000203" pitchFamily="34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D80A33C-201E-4B70-88DD-08A4612BD64D}"/>
              </a:ext>
            </a:extLst>
          </p:cNvPr>
          <p:cNvSpPr/>
          <p:nvPr/>
        </p:nvSpPr>
        <p:spPr>
          <a:xfrm rot="20198700">
            <a:off x="6062359" y="2949415"/>
            <a:ext cx="5625177" cy="1413608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800" b="1">
                <a:latin typeface="IBM Plex Sans KR" panose="020B0503050203000203" pitchFamily="34" charset="-127"/>
                <a:ea typeface="IBM Plex Sans KR" panose="020B0503050203000203" pitchFamily="34" charset="-127"/>
              </a:rPr>
              <a:t>Java</a:t>
            </a:r>
            <a:r>
              <a:rPr kumimoji="1" lang="ko-KR" altLang="en-US" sz="2800" b="1">
                <a:latin typeface="IBM Plex Sans KR" panose="020B0503050203000203" pitchFamily="34" charset="-127"/>
                <a:ea typeface="IBM Plex Sans KR" panose="020B0503050203000203" pitchFamily="34" charset="-127"/>
              </a:rPr>
              <a:t>로 구현된 가장 강력한 버전</a:t>
            </a:r>
            <a:br>
              <a:rPr kumimoji="1" lang="en-US" altLang="ko-KR" sz="2800" b="1">
                <a:latin typeface="IBM Plex Sans KR" panose="020B0503050203000203" pitchFamily="34" charset="-127"/>
                <a:ea typeface="IBM Plex Sans KR" panose="020B0503050203000203" pitchFamily="34" charset="-127"/>
              </a:rPr>
            </a:br>
            <a:r>
              <a:rPr kumimoji="1" lang="ko-KR" altLang="en-US" sz="2800" b="1">
                <a:latin typeface="IBM Plex Sans KR" panose="020B0503050203000203" pitchFamily="34" charset="-127"/>
                <a:ea typeface="IBM Plex Sans KR" panose="020B0503050203000203" pitchFamily="34" charset="-127"/>
              </a:rPr>
              <a:t>하지만 더 강력하고 느린 옵션 존재</a:t>
            </a:r>
            <a:endParaRPr kumimoji="1" lang="ko-Kore-KR" altLang="en-US" sz="2800" b="1">
              <a:latin typeface="IBM Plex Sans KR" panose="020B0503050203000203" pitchFamily="34" charset="-127"/>
              <a:ea typeface="IBM Plex Sans KR" panose="020B0503050203000203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7068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 decel="100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 decel="100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4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0843D23-9D10-6EF8-99B1-E98EC2D3422E}"/>
              </a:ext>
            </a:extLst>
          </p:cNvPr>
          <p:cNvSpPr txBox="1"/>
          <p:nvPr/>
        </p:nvSpPr>
        <p:spPr>
          <a:xfrm>
            <a:off x="3046269" y="1332406"/>
            <a:ext cx="609946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ko-Kore-KR" sz="7200" b="1">
                <a:solidFill>
                  <a:srgbClr val="000000"/>
                </a:solidFill>
                <a:effectLst/>
                <a:latin typeface="IBM Plex Sans KR SmBld" panose="020B0503050203000203" pitchFamily="34" charset="-127"/>
                <a:ea typeface="IBM Plex Sans KR SmBld" panose="020B0503050203000203" pitchFamily="34" charset="-127"/>
              </a:rPr>
              <a:t>PBKDF2</a:t>
            </a:r>
          </a:p>
          <a:p>
            <a:pPr algn="ctr"/>
            <a:r>
              <a:rPr lang="en" altLang="ko-Kore-KR" sz="7200" b="1">
                <a:solidFill>
                  <a:srgbClr val="000000"/>
                </a:solidFill>
                <a:effectLst/>
                <a:latin typeface="IBM Plex Sans KR SmBld" panose="020B0503050203000203" pitchFamily="34" charset="-127"/>
                <a:ea typeface="IBM Plex Sans KR SmBld" panose="020B0503050203000203" pitchFamily="34" charset="-127"/>
              </a:rPr>
              <a:t>Bcrypt</a:t>
            </a:r>
          </a:p>
          <a:p>
            <a:pPr algn="ctr"/>
            <a:r>
              <a:rPr lang="en" altLang="ko-Kore-KR" sz="7200" b="1">
                <a:solidFill>
                  <a:srgbClr val="000000"/>
                </a:solidFill>
                <a:effectLst/>
                <a:latin typeface="IBM Plex Sans KR SmBld" panose="020B0503050203000203" pitchFamily="34" charset="-127"/>
                <a:ea typeface="IBM Plex Sans KR SmBld" panose="020B0503050203000203" pitchFamily="34" charset="-127"/>
              </a:rPr>
              <a:t>SCrypt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30E348-0186-64DC-869D-5BCA0C0635AC}"/>
              </a:ext>
            </a:extLst>
          </p:cNvPr>
          <p:cNvSpPr txBox="1"/>
          <p:nvPr/>
        </p:nvSpPr>
        <p:spPr>
          <a:xfrm>
            <a:off x="4189067" y="5523224"/>
            <a:ext cx="3813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3600">
                <a:solidFill>
                  <a:schemeClr val="accent2"/>
                </a:solidFill>
                <a:latin typeface="IBM Plex Sans KR Medm" panose="020B0503050203000203" pitchFamily="34" charset="-127"/>
                <a:ea typeface="IBM Plex Sans KR Medm" panose="020B0503050203000203" pitchFamily="34" charset="-127"/>
              </a:rPr>
              <a:t>해결사가 온건가요</a:t>
            </a:r>
            <a:r>
              <a:rPr kumimoji="1" lang="en-US" altLang="ko-KR" sz="3600">
                <a:solidFill>
                  <a:schemeClr val="accent2"/>
                </a:solidFill>
                <a:latin typeface="IBM Plex Sans KR Medm" panose="020B0503050203000203" pitchFamily="34" charset="-127"/>
                <a:ea typeface="IBM Plex Sans KR Medm" panose="020B0503050203000203" pitchFamily="34" charset="-127"/>
              </a:rPr>
              <a:t>?</a:t>
            </a:r>
            <a:endParaRPr kumimoji="1" lang="ko-Kore-KR" altLang="en-US" sz="3600">
              <a:solidFill>
                <a:schemeClr val="accent2"/>
              </a:solidFill>
              <a:latin typeface="IBM Plex Sans KR Medm" panose="020B0503050203000203" pitchFamily="34" charset="-127"/>
              <a:ea typeface="IBM Plex Sans KR Medm" panose="020B0503050203000203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6022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0843D23-9D10-6EF8-99B1-E98EC2D3422E}"/>
              </a:ext>
            </a:extLst>
          </p:cNvPr>
          <p:cNvSpPr txBox="1"/>
          <p:nvPr/>
        </p:nvSpPr>
        <p:spPr>
          <a:xfrm>
            <a:off x="3046269" y="1332406"/>
            <a:ext cx="609946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ko-Kore-KR" sz="7200" b="1">
                <a:solidFill>
                  <a:schemeClr val="bg1">
                    <a:lumMod val="95000"/>
                  </a:schemeClr>
                </a:solidFill>
                <a:effectLst/>
                <a:latin typeface="IBM Plex Sans KR SmBld" panose="020B0503050203000203" pitchFamily="34" charset="-127"/>
                <a:ea typeface="IBM Plex Sans KR SmBld" panose="020B0503050203000203" pitchFamily="34" charset="-127"/>
              </a:rPr>
              <a:t>PBKDF2</a:t>
            </a:r>
          </a:p>
          <a:p>
            <a:pPr algn="ctr"/>
            <a:r>
              <a:rPr lang="en" altLang="ko-Kore-KR" sz="7200" b="1">
                <a:solidFill>
                  <a:schemeClr val="bg1">
                    <a:lumMod val="95000"/>
                  </a:schemeClr>
                </a:solidFill>
                <a:effectLst/>
                <a:latin typeface="IBM Plex Sans KR SmBld" panose="020B0503050203000203" pitchFamily="34" charset="-127"/>
                <a:ea typeface="IBM Plex Sans KR SmBld" panose="020B0503050203000203" pitchFamily="34" charset="-127"/>
              </a:rPr>
              <a:t>Bcrypt</a:t>
            </a:r>
          </a:p>
          <a:p>
            <a:pPr algn="ctr"/>
            <a:r>
              <a:rPr lang="en" altLang="ko-Kore-KR" sz="7200" b="1">
                <a:solidFill>
                  <a:schemeClr val="bg1">
                    <a:lumMod val="95000"/>
                  </a:schemeClr>
                </a:solidFill>
                <a:effectLst/>
                <a:latin typeface="IBM Plex Sans KR SmBld" panose="020B0503050203000203" pitchFamily="34" charset="-127"/>
                <a:ea typeface="IBM Plex Sans KR SmBld" panose="020B0503050203000203" pitchFamily="34" charset="-127"/>
              </a:rPr>
              <a:t>SCrypt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30E348-0186-64DC-869D-5BCA0C0635AC}"/>
              </a:ext>
            </a:extLst>
          </p:cNvPr>
          <p:cNvSpPr txBox="1"/>
          <p:nvPr/>
        </p:nvSpPr>
        <p:spPr>
          <a:xfrm>
            <a:off x="4189067" y="5523224"/>
            <a:ext cx="3813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3600">
                <a:solidFill>
                  <a:schemeClr val="bg1">
                    <a:lumMod val="95000"/>
                  </a:schemeClr>
                </a:solidFill>
                <a:latin typeface="IBM Plex Sans KR Medm" panose="020B0503050203000203" pitchFamily="34" charset="-127"/>
                <a:ea typeface="IBM Plex Sans KR Medm" panose="020B0503050203000203" pitchFamily="34" charset="-127"/>
              </a:rPr>
              <a:t>해결사가 온건가요</a:t>
            </a:r>
            <a:r>
              <a:rPr kumimoji="1" lang="en-US" altLang="ko-KR" sz="3600">
                <a:solidFill>
                  <a:schemeClr val="bg1">
                    <a:lumMod val="95000"/>
                  </a:schemeClr>
                </a:solidFill>
                <a:latin typeface="IBM Plex Sans KR Medm" panose="020B0503050203000203" pitchFamily="34" charset="-127"/>
                <a:ea typeface="IBM Plex Sans KR Medm" panose="020B0503050203000203" pitchFamily="34" charset="-127"/>
              </a:rPr>
              <a:t>?</a:t>
            </a:r>
            <a:endParaRPr kumimoji="1" lang="ko-Kore-KR" altLang="en-US" sz="3600">
              <a:solidFill>
                <a:schemeClr val="bg1">
                  <a:lumMod val="95000"/>
                </a:schemeClr>
              </a:solidFill>
              <a:latin typeface="IBM Plex Sans KR Medm" panose="020B0503050203000203" pitchFamily="34" charset="-127"/>
              <a:ea typeface="IBM Plex Sans KR Medm" panose="020B0503050203000203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3B697A-CDB4-61EF-5523-2C84EFA9BCD5}"/>
              </a:ext>
            </a:extLst>
          </p:cNvPr>
          <p:cNvSpPr txBox="1"/>
          <p:nvPr/>
        </p:nvSpPr>
        <p:spPr>
          <a:xfrm>
            <a:off x="1117599" y="1719655"/>
            <a:ext cx="995680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7200" b="1">
                <a:solidFill>
                  <a:srgbClr val="000000"/>
                </a:solidFill>
                <a:effectLst/>
                <a:latin typeface="IBM Plex Sans KR SmBld" panose="020B0503050203000203" pitchFamily="34" charset="-127"/>
                <a:ea typeface="IBM Plex Sans KR SmBld" panose="020B0503050203000203" pitchFamily="34" charset="-127"/>
              </a:rPr>
              <a:t>기본적으로 느린데</a:t>
            </a:r>
            <a:r>
              <a:rPr lang="en-US" altLang="ko-KR" sz="7200" b="1">
                <a:solidFill>
                  <a:srgbClr val="000000"/>
                </a:solidFill>
                <a:effectLst/>
                <a:latin typeface="IBM Plex Sans KR SmBld" panose="020B0503050203000203" pitchFamily="34" charset="-127"/>
                <a:ea typeface="IBM Plex Sans KR SmBld" panose="020B0503050203000203" pitchFamily="34" charset="-127"/>
              </a:rPr>
              <a:t>,</a:t>
            </a:r>
            <a:endParaRPr lang="en-US" altLang="ko-KR" sz="7200" b="1">
              <a:solidFill>
                <a:srgbClr val="000000"/>
              </a:solidFill>
              <a:latin typeface="IBM Plex Sans KR SmBld" panose="020B0503050203000203" pitchFamily="34" charset="-127"/>
              <a:ea typeface="IBM Plex Sans KR SmBld" panose="020B0503050203000203" pitchFamily="34" charset="-127"/>
            </a:endParaRPr>
          </a:p>
          <a:p>
            <a:pPr algn="ctr"/>
            <a:r>
              <a:rPr lang="en-US" altLang="ko-KR" sz="7200" b="1">
                <a:solidFill>
                  <a:srgbClr val="000000"/>
                </a:solidFill>
                <a:latin typeface="IBM Plex Sans KR SmBld" panose="020B0503050203000203" pitchFamily="34" charset="-127"/>
                <a:ea typeface="IBM Plex Sans KR SmBld" panose="020B0503050203000203" pitchFamily="34" charset="-127"/>
              </a:rPr>
              <a:t>CPU </a:t>
            </a:r>
            <a:r>
              <a:rPr lang="ko-KR" altLang="en-US" sz="7200" b="1">
                <a:solidFill>
                  <a:srgbClr val="000000"/>
                </a:solidFill>
                <a:latin typeface="IBM Plex Sans KR SmBld" panose="020B0503050203000203" pitchFamily="34" charset="-127"/>
                <a:ea typeface="IBM Plex Sans KR SmBld" panose="020B0503050203000203" pitchFamily="34" charset="-127"/>
              </a:rPr>
              <a:t>성능</a:t>
            </a:r>
            <a:r>
              <a:rPr lang="ko-KR" altLang="en-US" sz="7200" b="1">
                <a:solidFill>
                  <a:srgbClr val="000000"/>
                </a:solidFill>
                <a:effectLst/>
                <a:latin typeface="IBM Plex Sans KR SmBld" panose="020B0503050203000203" pitchFamily="34" charset="-127"/>
                <a:ea typeface="IBM Plex Sans KR SmBld" panose="020B0503050203000203" pitchFamily="34" charset="-127"/>
              </a:rPr>
              <a:t>에 따라 동적으로 느리게 만듬 </a:t>
            </a:r>
            <a:endParaRPr lang="en" altLang="ko-Kore-KR" sz="7200" b="1">
              <a:solidFill>
                <a:srgbClr val="000000"/>
              </a:solidFill>
              <a:effectLst/>
              <a:latin typeface="IBM Plex Sans KR SmBld" panose="020B0503050203000203" pitchFamily="34" charset="-127"/>
              <a:ea typeface="IBM Plex Sans KR SmBld" panose="020B0503050203000203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64037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E0F63A3-4969-8641-9827-E58C05FCC708}"/>
              </a:ext>
            </a:extLst>
          </p:cNvPr>
          <p:cNvSpPr txBox="1"/>
          <p:nvPr/>
        </p:nvSpPr>
        <p:spPr>
          <a:xfrm>
            <a:off x="3490158" y="236197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>
                <a:solidFill>
                  <a:schemeClr val="accent2"/>
                </a:solidFill>
                <a:latin typeface="IBM Plex Sans KR Medm" panose="020B0503050203000203" pitchFamily="34" charset="-127"/>
                <a:ea typeface="IBM Plex Sans KR Medm" panose="020B0503050203000203" pitchFamily="34" charset="-127"/>
              </a:rPr>
              <a:t>Implementing PBKDF2 in Java</a:t>
            </a:r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5A53FF5F-9A4D-39D4-C73A-BFB5D04C6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200" y="846160"/>
            <a:ext cx="8483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71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4D336D-418C-9985-B2DB-605CFEB20388}"/>
              </a:ext>
            </a:extLst>
          </p:cNvPr>
          <p:cNvSpPr txBox="1"/>
          <p:nvPr/>
        </p:nvSpPr>
        <p:spPr>
          <a:xfrm>
            <a:off x="2766402" y="249844"/>
            <a:ext cx="6659195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2800">
                <a:solidFill>
                  <a:schemeClr val="accent2"/>
                </a:solidFill>
                <a:latin typeface="IBM Plex Sans KR Medm" panose="020B0503050203000203" pitchFamily="34" charset="-127"/>
                <a:ea typeface="IBM Plex Sans KR Medm" panose="020B0503050203000203" pitchFamily="34" charset="-127"/>
              </a:rPr>
              <a:t>Password Hashing With Spring Security</a:t>
            </a:r>
          </a:p>
          <a:p>
            <a:pPr algn="ctr"/>
            <a:r>
              <a:rPr lang="en" altLang="ko-Kore-KR" b="1"/>
              <a:t>Implementing BCrypt and SCrypt in Java</a:t>
            </a:r>
          </a:p>
        </p:txBody>
      </p:sp>
      <p:pic>
        <p:nvPicPr>
          <p:cNvPr id="6" name="그림 5" descr="텍스트, 실내, 스크린샷, 영수증이(가) 표시된 사진&#10;&#10;자동 생성된 설명">
            <a:extLst>
              <a:ext uri="{FF2B5EF4-FFF2-40B4-BE49-F238E27FC236}">
                <a16:creationId xmlns:a16="http://schemas.microsoft.com/office/drawing/2014/main" id="{5ED240B8-1F49-2A06-722A-0ED79786B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5143" y="1699433"/>
            <a:ext cx="8496300" cy="43053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18BA4E0-5994-E62A-266F-1BB5642C3C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176" y="2569887"/>
            <a:ext cx="2392226" cy="1718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449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224</Words>
  <Application>Microsoft Macintosh PowerPoint</Application>
  <PresentationFormat>와이드스크린</PresentationFormat>
  <Paragraphs>43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IBM Plex Sans KR SmBld</vt:lpstr>
      <vt:lpstr>Calibri Light</vt:lpstr>
      <vt:lpstr>IBM Plex Sans KR Text</vt:lpstr>
      <vt:lpstr>IBM Plex Sans KR</vt:lpstr>
      <vt:lpstr>Calibri</vt:lpstr>
      <vt:lpstr>IBM Plex Sans KR Medm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최원석</dc:creator>
  <cp:lastModifiedBy>최원석</cp:lastModifiedBy>
  <cp:revision>6</cp:revision>
  <dcterms:created xsi:type="dcterms:W3CDTF">2022-05-23T05:03:07Z</dcterms:created>
  <dcterms:modified xsi:type="dcterms:W3CDTF">2022-05-23T07:53:40Z</dcterms:modified>
</cp:coreProperties>
</file>