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256" r:id="rId2"/>
    <p:sldId id="272" r:id="rId3"/>
    <p:sldId id="278" r:id="rId4"/>
    <p:sldId id="279" r:id="rId5"/>
    <p:sldId id="263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99"/>
    <a:srgbClr val="D03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6F2127F-14AD-46CD-875D-4DFDB14A85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6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/>
            <a:fld id="{1ED729C4-F05A-48AD-BD4F-FBC606EC00F5}" type="slidenum">
              <a:rPr lang="en-US" altLang="ko-KR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30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5851525" cy="4800600"/>
          </a:xfrm>
          <a:prstGeom prst="rect">
            <a:avLst/>
          </a:prstGeom>
          <a:solidFill>
            <a:srgbClr val="64B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0113" y="6261100"/>
            <a:ext cx="46085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1100" b="1" i="1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t>School of Information and Communication Engineering</a:t>
            </a:r>
          </a:p>
        </p:txBody>
      </p:sp>
      <p:pic>
        <p:nvPicPr>
          <p:cNvPr id="6" name="Picture 6" descr="104097743_23dc9425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0"/>
            <a:ext cx="317182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959475" y="4902200"/>
            <a:ext cx="3184525" cy="1955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165850"/>
            <a:ext cx="40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6413" y="5157788"/>
            <a:ext cx="4570412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300">
                <a:solidFill>
                  <a:srgbClr val="339966"/>
                </a:solidFill>
                <a:latin typeface="Verdana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1325" y="1063625"/>
            <a:ext cx="5283200" cy="3059113"/>
          </a:xfrm>
        </p:spPr>
        <p:txBody>
          <a:bodyPr tIns="45720" bIns="45720" anchor="t"/>
          <a:lstStyle>
            <a:lvl1pPr algn="r">
              <a:defRPr sz="41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6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709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12962" cy="64277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9575" y="115888"/>
            <a:ext cx="6189663" cy="64277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220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629525" cy="490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538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629525" cy="490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13288" y="798513"/>
            <a:ext cx="4151312" cy="2795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13288" y="3746500"/>
            <a:ext cx="4151312" cy="2797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619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4103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504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990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5120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143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476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17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80%"/>
          <p:cNvSpPr>
            <a:spLocks noChangeArrowheads="1"/>
          </p:cNvSpPr>
          <p:nvPr/>
        </p:nvSpPr>
        <p:spPr bwMode="ltGray">
          <a:xfrm>
            <a:off x="395288" y="0"/>
            <a:ext cx="8748712" cy="698500"/>
          </a:xfrm>
          <a:prstGeom prst="rect">
            <a:avLst/>
          </a:prstGeom>
          <a:pattFill prst="pct80">
            <a:fgClr>
              <a:srgbClr val="0033CC"/>
            </a:fgClr>
            <a:bgClr>
              <a:srgbClr val="3399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3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798513"/>
            <a:ext cx="8455025" cy="5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0" y="0"/>
            <a:ext cx="323850" cy="11255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76295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0800" rIns="91440" bIns="1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2938" y="6569075"/>
            <a:ext cx="5676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latinLnBrk="0" hangingPunct="0">
              <a:defRPr/>
            </a:pPr>
            <a:r>
              <a:rPr lang="en-US" altLang="ko-KR" sz="1000" b="1" i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School of Information and Communication Engineering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7310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00CD530F-5B59-4664-A590-C70C5FD4BBC8}" type="slidenum">
              <a:rPr kumimoji="0" lang="en-US" altLang="ko-KR" sz="1200" b="1" i="1"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kumimoji="0" lang="en-US" altLang="ko-KR" sz="1200" b="1" i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3238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535738"/>
            <a:ext cx="3016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9pPr>
    </p:titleStyle>
    <p:bodyStyle>
      <a:lvl1pPr marL="342900" indent="-3429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500">
          <a:solidFill>
            <a:srgbClr val="CC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Ø"/>
        <a:defRPr kumimoji="1" sz="1900">
          <a:solidFill>
            <a:srgbClr val="0000FF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1900">
          <a:solidFill>
            <a:srgbClr val="660033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rgbClr val="993300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rgbClr val="993300"/>
          </a:solidFill>
          <a:latin typeface="굴림" pitchFamily="50" charset="-127"/>
          <a:ea typeface="굴림" pitchFamily="50" charset="-127"/>
          <a:cs typeface="+mn-cs"/>
        </a:defRPr>
      </a:lvl6pPr>
      <a:lvl7pPr marL="29718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rgbClr val="993300"/>
          </a:solidFill>
          <a:latin typeface="굴림" pitchFamily="50" charset="-127"/>
          <a:ea typeface="굴림" pitchFamily="50" charset="-127"/>
          <a:cs typeface="+mn-cs"/>
        </a:defRPr>
      </a:lvl7pPr>
      <a:lvl8pPr marL="34290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rgbClr val="993300"/>
          </a:solidFill>
          <a:latin typeface="굴림" pitchFamily="50" charset="-127"/>
          <a:ea typeface="굴림" pitchFamily="50" charset="-127"/>
          <a:cs typeface="+mn-cs"/>
        </a:defRPr>
      </a:lvl8pPr>
      <a:lvl9pPr marL="38862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rgbClr val="993300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900" dirty="0"/>
              <a:t>프로그래밍실습</a:t>
            </a:r>
            <a:r>
              <a:rPr lang="en-US" altLang="ko-KR" sz="3900" dirty="0"/>
              <a:t>(ICE2012)</a:t>
            </a:r>
            <a:br>
              <a:rPr lang="en-US" altLang="ko-KR" sz="3900" dirty="0"/>
            </a:br>
            <a:br>
              <a:rPr lang="en-US" altLang="ko-KR" sz="3900" dirty="0"/>
            </a:br>
            <a:r>
              <a:rPr lang="en-US" altLang="ko-KR" sz="3900" dirty="0"/>
              <a:t>Term Project 1</a:t>
            </a:r>
            <a:endParaRPr lang="ko-KR" altLang="en-US" sz="3900" dirty="0">
              <a:solidFill>
                <a:srgbClr val="D0349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29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573531"/>
            <a:ext cx="81369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kumimoji="1" sz="250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1" sz="1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900">
                <a:solidFill>
                  <a:srgbClr val="6600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/>
              <a:t>사각형 </a:t>
            </a:r>
            <a:r>
              <a:rPr lang="en-US" altLang="ko-KR" sz="1800" dirty="0"/>
              <a:t>cell</a:t>
            </a:r>
            <a:r>
              <a:rPr lang="ko-KR" altLang="en-US" sz="1800" dirty="0"/>
              <a:t>들로 나누어진 농장이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</a:t>
            </a:r>
            <a:r>
              <a:rPr lang="en-US" altLang="ko-KR" sz="1800" dirty="0"/>
              <a:t>cell</a:t>
            </a:r>
            <a:r>
              <a:rPr lang="ko-KR" altLang="en-US" sz="1800" dirty="0"/>
              <a:t>들은 잔디가 심어져 있거나 </a:t>
            </a:r>
            <a:r>
              <a:rPr lang="ko-KR" altLang="en-US" sz="1800" dirty="0" err="1"/>
              <a:t>비어있을</a:t>
            </a:r>
            <a:r>
              <a:rPr lang="ko-KR" altLang="en-US" sz="1800" dirty="0"/>
              <a:t> 수 있다</a:t>
            </a:r>
            <a:r>
              <a:rPr lang="en-US" altLang="ko-KR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만약</a:t>
            </a:r>
            <a:r>
              <a:rPr lang="en-US" altLang="ko-KR" sz="1800" dirty="0"/>
              <a:t>, </a:t>
            </a:r>
            <a:r>
              <a:rPr lang="ko-KR" altLang="en-US" sz="1800" dirty="0"/>
              <a:t>서로 인접한 두 개의 </a:t>
            </a:r>
            <a:r>
              <a:rPr lang="en-US" altLang="ko-KR" sz="1800" dirty="0"/>
              <a:t>cell</a:t>
            </a:r>
            <a:r>
              <a:rPr lang="ko-KR" altLang="en-US" sz="1800" dirty="0"/>
              <a:t>들에 모두 잔디가 심어져 있으면 그 두 개의 </a:t>
            </a:r>
            <a:r>
              <a:rPr lang="en-US" altLang="ko-KR" sz="1800" dirty="0"/>
              <a:t>cell</a:t>
            </a:r>
            <a:r>
              <a:rPr lang="ko-KR" altLang="en-US" sz="1800" dirty="0"/>
              <a:t>들은 </a:t>
            </a:r>
            <a:r>
              <a:rPr lang="en-US" altLang="ko-KR" sz="1800" dirty="0"/>
              <a:t>”</a:t>
            </a:r>
            <a:r>
              <a:rPr lang="ko-KR" altLang="en-US" sz="1800" dirty="0"/>
              <a:t>공동필드</a:t>
            </a:r>
            <a:r>
              <a:rPr lang="en-US" altLang="ko-KR" sz="1800" dirty="0"/>
              <a:t>”</a:t>
            </a:r>
            <a:r>
              <a:rPr lang="ko-KR" altLang="en-US" sz="1800" dirty="0"/>
              <a:t>라 부른다고 하자</a:t>
            </a:r>
            <a:r>
              <a:rPr lang="en-US" altLang="ko-KR" sz="18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이 공동필드들은 모든 방향으로 인접 </a:t>
            </a:r>
            <a:r>
              <a:rPr lang="en-US" altLang="ko-KR" sz="1800" dirty="0"/>
              <a:t>cell</a:t>
            </a:r>
            <a:r>
              <a:rPr lang="ko-KR" altLang="en-US" sz="1800" dirty="0"/>
              <a:t>들로 확장될 수 있는데</a:t>
            </a:r>
            <a:r>
              <a:rPr lang="en-US" altLang="ko-KR" sz="1800" dirty="0"/>
              <a:t>,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cell A</a:t>
            </a:r>
            <a:r>
              <a:rPr lang="ko-KR" altLang="en-US" sz="1400" dirty="0"/>
              <a:t>가 </a:t>
            </a:r>
            <a:r>
              <a:rPr lang="en-US" altLang="ko-KR" sz="1400" dirty="0"/>
              <a:t>cell B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인접해있고</a:t>
            </a:r>
            <a:r>
              <a:rPr lang="en-US" altLang="ko-KR" sz="1400" dirty="0"/>
              <a:t>, cell B</a:t>
            </a:r>
            <a:r>
              <a:rPr lang="ko-KR" altLang="en-US" sz="1400" dirty="0"/>
              <a:t>가 </a:t>
            </a:r>
            <a:r>
              <a:rPr lang="en-US" altLang="ko-KR" sz="1400" dirty="0"/>
              <a:t>cell C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인접해있고</a:t>
            </a:r>
            <a:r>
              <a:rPr lang="ko-KR" altLang="en-US" sz="1400" dirty="0"/>
              <a:t> 세 </a:t>
            </a:r>
            <a:r>
              <a:rPr lang="en-US" altLang="ko-KR" sz="1400" dirty="0"/>
              <a:t>cell</a:t>
            </a:r>
            <a:r>
              <a:rPr lang="ko-KR" altLang="en-US" sz="1400" dirty="0"/>
              <a:t>들이 모두 잔디를 가지고 있다면 이 세 </a:t>
            </a:r>
            <a:r>
              <a:rPr lang="en-US" altLang="ko-KR" sz="1400" dirty="0"/>
              <a:t>cell</a:t>
            </a:r>
            <a:r>
              <a:rPr lang="ko-KR" altLang="en-US" sz="1400" dirty="0"/>
              <a:t>들은 같은 </a:t>
            </a:r>
            <a:r>
              <a:rPr lang="en-US" altLang="ko-KR" sz="1400" dirty="0"/>
              <a:t>“</a:t>
            </a:r>
            <a:r>
              <a:rPr lang="ko-KR" altLang="en-US" sz="1400" dirty="0"/>
              <a:t>공동필드</a:t>
            </a:r>
            <a:r>
              <a:rPr lang="en-US" altLang="ko-KR" sz="1400" dirty="0"/>
              <a:t>”</a:t>
            </a:r>
            <a:r>
              <a:rPr lang="ko-KR" altLang="en-US" sz="1400" dirty="0"/>
              <a:t>에 속한다고 말할 수 있다</a:t>
            </a:r>
            <a:r>
              <a:rPr lang="en-US" altLang="ko-KR" sz="1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반면에</a:t>
            </a:r>
            <a:r>
              <a:rPr lang="en-US" altLang="ko-KR" sz="1800" dirty="0"/>
              <a:t>, </a:t>
            </a:r>
            <a:r>
              <a:rPr lang="ko-KR" altLang="en-US" sz="1800" dirty="0"/>
              <a:t>잔디가 심어져 있는 어떤 </a:t>
            </a:r>
            <a:r>
              <a:rPr lang="en-US" altLang="ko-KR" sz="1800" dirty="0"/>
              <a:t>cell</a:t>
            </a:r>
            <a:r>
              <a:rPr lang="ko-KR" altLang="en-US" sz="1800" dirty="0"/>
              <a:t>이 주위에 어떤 </a:t>
            </a:r>
            <a:r>
              <a:rPr lang="en-US" altLang="ko-KR" sz="1800" dirty="0"/>
              <a:t>cell</a:t>
            </a:r>
            <a:r>
              <a:rPr lang="ko-KR" altLang="en-US" sz="1800" dirty="0"/>
              <a:t>들에게도 잔디가 없다면 그 </a:t>
            </a:r>
            <a:r>
              <a:rPr lang="en-US" altLang="ko-KR" sz="1800" dirty="0"/>
              <a:t>cell</a:t>
            </a:r>
            <a:r>
              <a:rPr lang="ko-KR" altLang="en-US" sz="1800" dirty="0"/>
              <a:t>을 </a:t>
            </a:r>
            <a:r>
              <a:rPr lang="en-US" altLang="ko-KR" sz="1800" dirty="0"/>
              <a:t>“</a:t>
            </a:r>
            <a:r>
              <a:rPr lang="ko-KR" altLang="en-US" sz="1800" dirty="0"/>
              <a:t>단독필드</a:t>
            </a:r>
            <a:r>
              <a:rPr lang="en-US" altLang="ko-KR" sz="1800" dirty="0"/>
              <a:t>”</a:t>
            </a:r>
            <a:r>
              <a:rPr lang="ko-KR" altLang="en-US" sz="1800" dirty="0"/>
              <a:t>라고 부른다고 한다</a:t>
            </a:r>
            <a:r>
              <a:rPr lang="en-US" altLang="ko-KR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이러한 공동필드</a:t>
            </a:r>
            <a:r>
              <a:rPr lang="en-US" altLang="ko-KR" sz="1800" dirty="0"/>
              <a:t>, </a:t>
            </a:r>
            <a:r>
              <a:rPr lang="ko-KR" altLang="en-US" sz="1800" dirty="0"/>
              <a:t>단독필드의 잔디들은 모두 한 마리의 양이나 소를 먹일 수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이때 양이나 소들은</a:t>
            </a:r>
            <a:r>
              <a:rPr lang="en-US" altLang="ko-KR" sz="1800" dirty="0"/>
              <a:t> </a:t>
            </a:r>
            <a:r>
              <a:rPr lang="ko-KR" altLang="en-US" sz="1800" dirty="0"/>
              <a:t>다른 필드의 잔디들은 먹을 수 없다</a:t>
            </a:r>
            <a:r>
              <a:rPr lang="en-US" altLang="ko-KR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만약 각 필드는 </a:t>
            </a:r>
            <a:r>
              <a:rPr lang="en-US" altLang="ko-KR" sz="1800" dirty="0"/>
              <a:t>1</a:t>
            </a:r>
            <a:r>
              <a:rPr lang="ko-KR" altLang="en-US" sz="1800" dirty="0"/>
              <a:t>마리의 양 또는 소를 갖거나 </a:t>
            </a:r>
            <a:r>
              <a:rPr lang="ko-KR" altLang="en-US" sz="1800" dirty="0" err="1"/>
              <a:t>비어있을</a:t>
            </a:r>
            <a:r>
              <a:rPr lang="ko-KR" altLang="en-US" sz="1800" dirty="0"/>
              <a:t> 수 있다고 가정한다면</a:t>
            </a:r>
            <a:r>
              <a:rPr lang="en-US" altLang="ko-KR" sz="1800" dirty="0"/>
              <a:t>, </a:t>
            </a:r>
            <a:r>
              <a:rPr lang="ko-KR" altLang="en-US" sz="1800" dirty="0"/>
              <a:t>짝수 마리의 양들이 농장에 유일하게 배치될 수 있는 경우의 수는 몇 가지인가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79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0801" y="1124744"/>
            <a:ext cx="81369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kumimoji="1" sz="250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1" sz="1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900">
                <a:solidFill>
                  <a:srgbClr val="6600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/>
              <a:t>입력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첫 번째 줄은 </a:t>
            </a:r>
            <a:r>
              <a:rPr lang="en-US" altLang="ko-KR" sz="1600" dirty="0"/>
              <a:t>R(</a:t>
            </a:r>
            <a:r>
              <a:rPr lang="ko-KR" altLang="en-US" sz="1600" dirty="0"/>
              <a:t>행의 개수</a:t>
            </a:r>
            <a:r>
              <a:rPr lang="en-US" altLang="ko-KR" sz="1600" dirty="0"/>
              <a:t>)</a:t>
            </a:r>
            <a:r>
              <a:rPr lang="ko-KR" altLang="en-US" sz="1600" dirty="0"/>
              <a:t>과</a:t>
            </a:r>
            <a:r>
              <a:rPr lang="en-US" altLang="ko-KR" sz="1600" dirty="0"/>
              <a:t> C(</a:t>
            </a:r>
            <a:r>
              <a:rPr lang="ko-KR" altLang="en-US" sz="1600" dirty="0"/>
              <a:t>열의 개수</a:t>
            </a:r>
            <a:r>
              <a:rPr lang="en-US" altLang="ko-KR" sz="1600" dirty="0"/>
              <a:t>)</a:t>
            </a:r>
            <a:r>
              <a:rPr lang="ko-KR" altLang="en-US" sz="1600" dirty="0"/>
              <a:t>가 공백을 분리되어 주어진다</a:t>
            </a:r>
            <a:r>
              <a:rPr lang="en-US" altLang="ko-KR" sz="16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다음에 주어지는 </a:t>
            </a:r>
            <a:r>
              <a:rPr lang="en-US" altLang="ko-KR" sz="1600" dirty="0"/>
              <a:t>R</a:t>
            </a:r>
            <a:r>
              <a:rPr lang="ko-KR" altLang="en-US" sz="1600" dirty="0"/>
              <a:t>개의 라인은 </a:t>
            </a:r>
            <a:r>
              <a:rPr lang="en-US" altLang="ko-KR" sz="1600" dirty="0"/>
              <a:t>C</a:t>
            </a:r>
            <a:r>
              <a:rPr lang="ko-KR" altLang="en-US" sz="1600" dirty="0"/>
              <a:t>개의 문자로 이루어져 있는데 </a:t>
            </a:r>
            <a:r>
              <a:rPr lang="en-US" altLang="ko-KR" sz="1600" dirty="0"/>
              <a:t>Y</a:t>
            </a:r>
            <a:r>
              <a:rPr lang="ko-KR" altLang="en-US" sz="1600" dirty="0"/>
              <a:t>는 잔디가 심어져 있는 </a:t>
            </a:r>
            <a:r>
              <a:rPr lang="en-US" altLang="ko-KR" sz="1600" dirty="0"/>
              <a:t>cell</a:t>
            </a:r>
            <a:r>
              <a:rPr lang="ko-KR" altLang="en-US" sz="1600" dirty="0"/>
              <a:t>을 의미하고 </a:t>
            </a:r>
            <a:r>
              <a:rPr lang="en-US" altLang="ko-KR" sz="1600" dirty="0"/>
              <a:t>N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비어있는</a:t>
            </a:r>
            <a:r>
              <a:rPr lang="ko-KR" altLang="en-US" sz="1600" dirty="0"/>
              <a:t> </a:t>
            </a:r>
            <a:r>
              <a:rPr lang="en-US" altLang="ko-KR" sz="1600" dirty="0"/>
              <a:t>cell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1 ≤ R ≤ 5000 </a:t>
            </a:r>
            <a:r>
              <a:rPr lang="ko-KR" altLang="en-US" sz="1600" dirty="0"/>
              <a:t>이고 </a:t>
            </a:r>
            <a:r>
              <a:rPr lang="en-US" altLang="ko-KR" sz="1600" dirty="0"/>
              <a:t>1 ≤ C ≤ 5000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</a:t>
            </a:r>
            <a:r>
              <a:rPr lang="ko-KR" altLang="en-US" sz="1800" dirty="0"/>
              <a:t>를 출력하라</a:t>
            </a:r>
            <a:r>
              <a:rPr lang="en-US" altLang="ko-KR" sz="1800" dirty="0"/>
              <a:t>. S</a:t>
            </a:r>
            <a:r>
              <a:rPr lang="ko-KR" altLang="en-US" sz="1800" dirty="0"/>
              <a:t>는 유일한 배치할 수 있는 경우의 수를 </a:t>
            </a:r>
            <a:r>
              <a:rPr lang="en-US" altLang="ko-KR" sz="1800" dirty="0"/>
              <a:t>modulo 1,000,000,007</a:t>
            </a:r>
            <a:r>
              <a:rPr lang="ko-KR" altLang="en-US" sz="1800" dirty="0"/>
              <a:t>한 정수이다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00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836712"/>
            <a:ext cx="813690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kumimoji="1" sz="250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1" sz="1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900">
                <a:solidFill>
                  <a:srgbClr val="6600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t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fontAlgn="t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rgbClr val="993300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,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출력</a:t>
            </a: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          4</a:t>
            </a:r>
          </a:p>
          <a:p>
            <a:pPr marL="40005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CC0000"/>
                </a:solidFill>
              </a:rPr>
              <a:t>설명</a:t>
            </a:r>
            <a:endParaRPr lang="en-US" altLang="ko-KR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719619"/>
            <a:ext cx="864096" cy="12695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54C59"/>
                </a:solidFill>
                <a:effectLst/>
                <a:latin typeface="Arial Unicode MS" panose="020B0604020202020204" pitchFamily="50" charset="-127"/>
                <a:ea typeface="Menlo"/>
              </a:rPr>
              <a:t>4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54C59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54C59"/>
                </a:solidFill>
                <a:effectLst/>
                <a:latin typeface="Arial Unicode MS" panose="020B0604020202020204" pitchFamily="50" charset="-127"/>
                <a:ea typeface="Menlo"/>
              </a:rPr>
              <a:t>YNNY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54C59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54C59"/>
                </a:solidFill>
                <a:effectLst/>
                <a:latin typeface="Arial Unicode MS" panose="020B0604020202020204" pitchFamily="50" charset="-127"/>
                <a:ea typeface="Menlo"/>
              </a:rPr>
              <a:t>NYNY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54C59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54C59"/>
                </a:solidFill>
                <a:effectLst/>
                <a:latin typeface="Arial Unicode MS" panose="020B0604020202020204" pitchFamily="50" charset="-127"/>
                <a:ea typeface="Menlo"/>
              </a:rPr>
              <a:t>NYNN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54C59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rgbClr val="454C59"/>
                </a:solidFill>
                <a:latin typeface="Arial Unicode MS" panose="020B0604020202020204" pitchFamily="50" charset="-127"/>
              </a:rPr>
              <a:t>NNNN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12360"/>
              </p:ext>
            </p:extLst>
          </p:nvPr>
        </p:nvGraphicFramePr>
        <p:xfrm>
          <a:off x="4211960" y="3205731"/>
          <a:ext cx="3957888" cy="1602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첫 번째 경우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(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 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0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마리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두 번째 경우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(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 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2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마리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세 번째 경우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 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 (</a:t>
            </a:r>
            <a:r>
              <a:rPr lang="ko-KR" altLang="en-US" sz="1200" dirty="0">
                <a:solidFill>
                  <a:srgbClr val="39424E"/>
                </a:solidFill>
                <a:latin typeface="whitney ssm a"/>
              </a:rPr>
              <a:t>양 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2 </a:t>
            </a:r>
            <a:r>
              <a:rPr lang="ko-KR" altLang="en-US" sz="1200" dirty="0">
                <a:solidFill>
                  <a:srgbClr val="39424E"/>
                </a:solidFill>
                <a:latin typeface="whitney ssm a"/>
              </a:rPr>
              <a:t>마리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)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 </a:t>
            </a: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네 번째 경우</a:t>
            </a:r>
            <a:r>
              <a:rPr lang="en-US" altLang="ko-KR" sz="1200" dirty="0">
                <a:solidFill>
                  <a:srgbClr val="39424E"/>
                </a:solidFill>
                <a:latin typeface="inherit"/>
              </a:rPr>
              <a:t> 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 (</a:t>
            </a:r>
            <a:r>
              <a:rPr lang="ko-KR" altLang="en-US" sz="1200" dirty="0">
                <a:solidFill>
                  <a:srgbClr val="39424E"/>
                </a:solidFill>
                <a:latin typeface="whitney ssm a"/>
              </a:rPr>
              <a:t>양 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2 </a:t>
            </a:r>
            <a:r>
              <a:rPr lang="ko-KR" altLang="en-US" sz="1200" dirty="0">
                <a:solidFill>
                  <a:srgbClr val="39424E"/>
                </a:solidFill>
                <a:latin typeface="whitney ssm a"/>
              </a:rPr>
              <a:t>마리</a:t>
            </a:r>
            <a:r>
              <a:rPr lang="en-US" altLang="ko-KR" sz="1200" dirty="0">
                <a:solidFill>
                  <a:srgbClr val="39424E"/>
                </a:solidFill>
                <a:latin typeface="whitney ssm a"/>
              </a:rPr>
              <a:t>)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소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>
                <a:solidFill>
                  <a:srgbClr val="39424E"/>
                </a:solidFill>
                <a:latin typeface="inherit"/>
              </a:rPr>
              <a:t>양</a:t>
            </a:r>
            <a:endParaRPr lang="en-US" altLang="ko-KR" sz="1200" dirty="0">
              <a:solidFill>
                <a:srgbClr val="39424E"/>
              </a:solidFill>
              <a:latin typeface="inheri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b="0" i="0" dirty="0">
                <a:solidFill>
                  <a:srgbClr val="39424E"/>
                </a:solidFill>
                <a:effectLst/>
                <a:latin typeface="inherit"/>
              </a:rPr>
              <a:t>양</a:t>
            </a:r>
            <a:endParaRPr lang="en-US" altLang="ko-KR" sz="1200" b="0" i="0" dirty="0">
              <a:solidFill>
                <a:srgbClr val="3942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145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업로드시</a:t>
            </a:r>
            <a:r>
              <a:rPr lang="ko-KR" altLang="en-US" dirty="0"/>
              <a:t> 제출물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784976" cy="53851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test case1~8</a:t>
            </a:r>
            <a:r>
              <a:rPr lang="ko-KR" altLang="en-US" sz="2400"/>
              <a:t>에 대한 출력값을 제시하시오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어떻게 문제를 풀었는지 보고서에 자세히 작성한 후 소스와 함께 압축하여 업로드 할 것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ichoi">
  <a:themeElements>
    <a:clrScheme name="1_wichoi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1_wichoi">
      <a:majorFont>
        <a:latin typeface="HY헤드라인M"/>
        <a:ea typeface="HY헤드라인M"/>
        <a:cs typeface="Arial"/>
      </a:majorFont>
      <a:minorFont>
        <a:latin typeface="HY헤드라인M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1_wichoi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ichoi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ichoi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ichoi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ichoi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ichoi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wichoi</Template>
  <TotalTime>3731</TotalTime>
  <Words>317</Words>
  <Application>Microsoft Office PowerPoint</Application>
  <PresentationFormat>화면 슬라이드 쇼(4:3)</PresentationFormat>
  <Paragraphs>52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Arial Unicode MS</vt:lpstr>
      <vt:lpstr>HY헤드라인M</vt:lpstr>
      <vt:lpstr>inherit</vt:lpstr>
      <vt:lpstr>Menlo</vt:lpstr>
      <vt:lpstr>whitney ssm a</vt:lpstr>
      <vt:lpstr>굴림</vt:lpstr>
      <vt:lpstr>맑은 고딕</vt:lpstr>
      <vt:lpstr>Arial</vt:lpstr>
      <vt:lpstr>Times New Roman</vt:lpstr>
      <vt:lpstr>Verdana</vt:lpstr>
      <vt:lpstr>Wingdings</vt:lpstr>
      <vt:lpstr>1_wichoi</vt:lpstr>
      <vt:lpstr>프로그래밍실습(ICE2012)  Term Project 1</vt:lpstr>
      <vt:lpstr>그룹</vt:lpstr>
      <vt:lpstr>그룹</vt:lpstr>
      <vt:lpstr>그룹</vt:lpstr>
      <vt:lpstr>업로드시 제출물</vt:lpstr>
    </vt:vector>
  </TitlesOfParts>
  <Company>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(IO210, 001/004) 0</dc:title>
  <dc:creator>Wonik Choi</dc:creator>
  <cp:lastModifiedBy>성인제</cp:lastModifiedBy>
  <cp:revision>131</cp:revision>
  <dcterms:created xsi:type="dcterms:W3CDTF">2006-08-27T11:01:59Z</dcterms:created>
  <dcterms:modified xsi:type="dcterms:W3CDTF">2016-11-23T09:25:42Z</dcterms:modified>
</cp:coreProperties>
</file>