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0" r:id="rId3"/>
    <p:sldId id="273" r:id="rId4"/>
    <p:sldId id="275" r:id="rId5"/>
    <p:sldId id="274" r:id="rId6"/>
    <p:sldId id="281" r:id="rId7"/>
    <p:sldId id="282" r:id="rId8"/>
    <p:sldId id="283" r:id="rId9"/>
    <p:sldId id="284" r:id="rId10"/>
    <p:sldId id="277" r:id="rId11"/>
    <p:sldId id="285" r:id="rId12"/>
    <p:sldId id="287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50783-BAB9-4726-A93F-EB957FA5F0DE}" v="438" dt="2020-06-05T22:46:52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8"/>
    <p:restoredTop sz="84654" autoAdjust="0"/>
  </p:normalViewPr>
  <p:slideViewPr>
    <p:cSldViewPr>
      <p:cViewPr varScale="1">
        <p:scale>
          <a:sx n="96" d="100"/>
          <a:sy n="96" d="100"/>
        </p:scale>
        <p:origin x="180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44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C150783-BAB9-4726-A93F-EB957FA5F0DE}"/>
    <pc:docChg chg="addSld modSld">
      <pc:chgData name="" userId="" providerId="" clId="Web-{8C150783-BAB9-4726-A93F-EB957FA5F0DE}" dt="2020-06-05T22:46:51.768" v="443"/>
      <pc:docMkLst>
        <pc:docMk/>
      </pc:docMkLst>
      <pc:sldChg chg="modSp add replId">
        <pc:chgData name="" userId="" providerId="" clId="Web-{8C150783-BAB9-4726-A93F-EB957FA5F0DE}" dt="2020-06-05T22:39:24.548" v="396" actId="20577"/>
        <pc:sldMkLst>
          <pc:docMk/>
          <pc:sldMk cId="1665813905" sldId="285"/>
        </pc:sldMkLst>
        <pc:spChg chg="mod">
          <ac:chgData name="" userId="" providerId="" clId="Web-{8C150783-BAB9-4726-A93F-EB957FA5F0DE}" dt="2020-06-05T22:39:24.548" v="396" actId="20577"/>
          <ac:spMkLst>
            <pc:docMk/>
            <pc:sldMk cId="1665813905" sldId="285"/>
            <ac:spMk id="3" creationId="{3A26C5A1-51BC-4423-8F50-3C1AD6372A10}"/>
          </ac:spMkLst>
        </pc:spChg>
      </pc:sldChg>
      <pc:sldChg chg="addSp delSp modSp new">
        <pc:chgData name="" userId="" providerId="" clId="Web-{8C150783-BAB9-4726-A93F-EB957FA5F0DE}" dt="2020-06-05T22:46:30.018" v="432" actId="20577"/>
        <pc:sldMkLst>
          <pc:docMk/>
          <pc:sldMk cId="1458787659" sldId="286"/>
        </pc:sldMkLst>
        <pc:spChg chg="mod">
          <ac:chgData name="" userId="" providerId="" clId="Web-{8C150783-BAB9-4726-A93F-EB957FA5F0DE}" dt="2020-06-05T22:46:30.018" v="432" actId="20577"/>
          <ac:spMkLst>
            <pc:docMk/>
            <pc:sldMk cId="1458787659" sldId="286"/>
            <ac:spMk id="2" creationId="{9343395F-0345-4CA1-B949-ED3EC6744BAA}"/>
          </ac:spMkLst>
        </pc:spChg>
        <pc:spChg chg="del">
          <ac:chgData name="" userId="" providerId="" clId="Web-{8C150783-BAB9-4726-A93F-EB957FA5F0DE}" dt="2020-06-05T22:45:34.814" v="399"/>
          <ac:spMkLst>
            <pc:docMk/>
            <pc:sldMk cId="1458787659" sldId="286"/>
            <ac:spMk id="3" creationId="{7264A409-094D-4A5B-A232-B3216583B40B}"/>
          </ac:spMkLst>
        </pc:spChg>
        <pc:picChg chg="add mod ord">
          <ac:chgData name="" userId="" providerId="" clId="Web-{8C150783-BAB9-4726-A93F-EB957FA5F0DE}" dt="2020-06-05T22:45:34.814" v="399"/>
          <ac:picMkLst>
            <pc:docMk/>
            <pc:sldMk cId="1458787659" sldId="286"/>
            <ac:picMk id="7" creationId="{54A22662-3434-4F8A-B77E-7E46D45265C0}"/>
          </ac:picMkLst>
        </pc:picChg>
      </pc:sldChg>
      <pc:sldChg chg="addSp delSp modSp new">
        <pc:chgData name="" userId="" providerId="" clId="Web-{8C150783-BAB9-4726-A93F-EB957FA5F0DE}" dt="2020-06-05T22:46:51.768" v="443"/>
        <pc:sldMkLst>
          <pc:docMk/>
          <pc:sldMk cId="2923713673" sldId="287"/>
        </pc:sldMkLst>
        <pc:spChg chg="mod">
          <ac:chgData name="" userId="" providerId="" clId="Web-{8C150783-BAB9-4726-A93F-EB957FA5F0DE}" dt="2020-06-05T22:46:42.424" v="440" actId="20577"/>
          <ac:spMkLst>
            <pc:docMk/>
            <pc:sldMk cId="2923713673" sldId="287"/>
            <ac:spMk id="2" creationId="{E72A5C58-98A3-4B2F-A612-813C1AAB0ED1}"/>
          </ac:spMkLst>
        </pc:spChg>
        <pc:spChg chg="del">
          <ac:chgData name="" userId="" providerId="" clId="Web-{8C150783-BAB9-4726-A93F-EB957FA5F0DE}" dt="2020-06-05T22:46:51.768" v="443"/>
          <ac:spMkLst>
            <pc:docMk/>
            <pc:sldMk cId="2923713673" sldId="287"/>
            <ac:spMk id="3" creationId="{880B9487-2010-4030-ADA3-C83519E80668}"/>
          </ac:spMkLst>
        </pc:spChg>
        <pc:picChg chg="add mod ord">
          <ac:chgData name="" userId="" providerId="" clId="Web-{8C150783-BAB9-4726-A93F-EB957FA5F0DE}" dt="2020-06-05T22:46:51.768" v="443"/>
          <ac:picMkLst>
            <pc:docMk/>
            <pc:sldMk cId="2923713673" sldId="287"/>
            <ac:picMk id="7" creationId="{2163805D-EFE8-4D00-A3AB-42A69A8DF0C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56DB9-E092-3B49-B6F1-852E881FE5A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A5C62-AF6E-544F-B69A-D3F7F9653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58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8EF0C-616B-447E-8E54-6E76CD17977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A6CDE-800F-41B6-97A0-5F7A9F94B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010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18E1-2791-4056-A2CD-20B3CB48E8C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3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Schematic of overall proposed approach to fatigue strength prediction of steels with knowledge discovery and data mining.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A6CDE-800F-41B6-97A0-5F7A9F94B2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90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A6CDE-800F-41B6-97A0-5F7A9F94B2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8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Scatter plots.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Scatter plots for the 12 modeling techniques. X-axis and Y-axis denote the actual and predicted fatigue strength (in MPa) respectively.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Decision Table;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Instance-based;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KStar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Support Vector Machines;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Regression with Transformed Terms;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RobustFit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Regression;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Linear Regression;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Pace Regression;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Artificial Neural Networks;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Reduced Error Pruning Trees;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M5 Model Trees;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Multivariate Polynomial Regression.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A6CDE-800F-41B6-97A0-5F7A9F94B2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0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BDCD-24B8-4068-8DF7-A22A21601A28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3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1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7DB7-2089-4586-8AC4-797193ECD00D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3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4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9254-8CB6-4786-823E-6BABA021A9B1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3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>
            <a:lvl1pPr>
              <a:defRPr sz="3000"/>
            </a:lvl1pPr>
            <a:lvl2pPr>
              <a:defRPr sz="2600">
                <a:solidFill>
                  <a:srgbClr val="0070C0"/>
                </a:solidFill>
              </a:defRPr>
            </a:lvl2pPr>
            <a:lvl3pPr>
              <a:defRPr sz="2200">
                <a:solidFill>
                  <a:srgbClr val="7030A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94C-BA9B-4F31-81E8-2993A3E8450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3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7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D35A-A444-4C8C-8DD8-781D6F1B5BB3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3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85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0C93-3E50-4B9C-91E2-6042BD308E43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3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2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0945-8B9C-4CA1-977D-72377CC7C84D}" type="datetime1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73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7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A102-7655-4CC3-A240-5ED0ADF2D3D8}" type="datetime1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0" y="673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9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A67F-7DD9-42CB-BC80-9D949BE7A6F2}" type="datetime1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0" y="673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00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A463-4D13-4AE8-9614-30A02186D874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3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07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BE8-B872-438C-AB36-F92CE2320FC8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3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78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70C0"/>
                </a:solidFill>
              </a:defRPr>
            </a:lvl1pPr>
          </a:lstStyle>
          <a:p>
            <a:fld id="{17F7A40A-2A5A-4A5C-96AD-C5020626A3B2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70C0"/>
                </a:solidFill>
              </a:defRPr>
            </a:lvl1pPr>
          </a:lstStyle>
          <a:p>
            <a:r>
              <a:rPr lang="it-IT"/>
              <a:t>MSE1065: AI 4 Materials Design, CV Singh, UofT-MSE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70C0"/>
                </a:solidFill>
              </a:defRPr>
            </a:lvl1pPr>
          </a:lstStyle>
          <a:p>
            <a:fld id="{4C955284-1A7F-4B3C-AEC0-F24FE7257AD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31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15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8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v"/>
        <a:defRPr sz="20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mds.nims.go.jp/fatigue/index_e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296085"/>
            <a:ext cx="8763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rgbClr val="00B050"/>
                </a:solidFill>
              </a:rPr>
              <a:t>MSE1065: Lab 4</a:t>
            </a:r>
          </a:p>
          <a:p>
            <a:pPr algn="ctr"/>
            <a:r>
              <a:rPr lang="en-US" sz="4000" b="1" dirty="0">
                <a:solidFill>
                  <a:srgbClr val="0070C0"/>
                </a:solidFill>
              </a:rPr>
              <a:t>Case study #2: Predicting steel fatigue using ML approaches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6E003A22-C4BF-4558-9BFF-A5565B7C4791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56350"/>
            <a:ext cx="3581400" cy="365125"/>
          </a:xfrm>
        </p:spPr>
        <p:txBody>
          <a:bodyPr/>
          <a:lstStyle/>
          <a:p>
            <a:r>
              <a:rPr lang="it-IT"/>
              <a:t>MSE1065: AI 4 Materials Design, CV Singh, UofT-MSE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955284-1A7F-4B3C-AEC0-F24FE7257A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7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5A478-8301-45B5-9B3C-073B9550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94C-BA9B-4F31-81E8-2993A3E8450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FA78-5293-4E90-9E29-3770F1DA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65E7C-F267-4083-85CE-FE36AF31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ADAF5-9C22-4C8C-AAC0-D8CFD157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69" y="136525"/>
            <a:ext cx="4733261" cy="701675"/>
          </a:xfrm>
        </p:spPr>
        <p:txBody>
          <a:bodyPr>
            <a:normAutofit/>
          </a:bodyPr>
          <a:lstStyle/>
          <a:p>
            <a:r>
              <a:rPr lang="en-US" dirty="0"/>
              <a:t>Scatter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4D4841-30D9-429C-BE0A-DAA02C715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98"/>
          <a:stretch/>
        </p:blipFill>
        <p:spPr>
          <a:xfrm>
            <a:off x="452769" y="916208"/>
            <a:ext cx="8005431" cy="537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9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22E8-0A5E-49DC-B647-6C83017A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accomplish in the lab?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C5A1-51BC-4423-8F50-3C1AD637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In this lab, we will apply three different linear regression models on steel dataset.</a:t>
            </a: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We will be using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SKLearn's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LinearRegression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class to fit linear models and compute mean absolute error.</a:t>
            </a: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We will extend our linear model by including regularization using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SKLearn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In the last section, we will implement model for sparse linear regression using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SKLearn</a:t>
            </a:r>
            <a:r>
              <a:rPr lang="en-US" dirty="0">
                <a:solidFill>
                  <a:srgbClr val="000000"/>
                </a:solidFill>
                <a:cs typeface="Calibri"/>
              </a:rPr>
              <a:t>, namely LASSO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This model can be useful to select features as it results into most weights to be zero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02E99-563F-481D-A718-2F0FD92A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94C-BA9B-4F31-81E8-2993A3E8450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DFC92-A599-4D7B-9DDA-CA550451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A9D7E-9EA5-45D5-8FDC-0C1E4902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1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5C58-98A3-4B2F-A612-813C1AAB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Lab notebook</a:t>
            </a:r>
            <a:endParaRPr lang="en-US" dirty="0"/>
          </a:p>
        </p:txBody>
      </p:sp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163805D-EFE8-4D00-A3AB-42A69A8DF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7018"/>
            <a:ext cx="8229600" cy="461356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DD732-6633-453F-9395-FC3B413E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94C-BA9B-4F31-81E8-2993A3E8450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86D7-862B-42CF-9AF3-9B1F7659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AF840-763E-43F7-8FE4-88049A33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13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395F-0345-4CA1-B949-ED3EC674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Expected output</a:t>
            </a:r>
            <a:endParaRPr lang="en-US" dirty="0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A22662-3434-4F8A-B77E-7E46D4526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575" y="2519363"/>
            <a:ext cx="3752850" cy="24288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9AB62-E0C5-4381-A82F-0A9049C2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94C-BA9B-4F31-81E8-2993A3E8450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F8059-6CE4-4B27-A459-348EE4A7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54F7E-1E07-408B-B29F-4FB21360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8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76C5-F809-4D93-B340-A9F4C706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5030-24EE-413C-9695-C943537B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Utilize ML based regression analysis to predict fatigue life </a:t>
            </a:r>
            <a:r>
              <a:rPr lang="en-US" sz="3600"/>
              <a:t>of steel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CA070-5C01-4110-88C5-B807FD4F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94C-BA9B-4F31-81E8-2993A3E8450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F6BFB-3B6D-481B-8A9B-E23085A0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9E353-FCCF-4861-80F6-53190107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4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4158-722C-4DED-8208-40878667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C0E9-E525-4626-BD84-D810C0CD2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19" y="4905586"/>
            <a:ext cx="7875181" cy="1342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Data availability: </a:t>
            </a:r>
          </a:p>
          <a:p>
            <a:pPr marL="0" indent="0">
              <a:buNone/>
            </a:pPr>
            <a:r>
              <a:rPr lang="en-US" sz="2400" dirty="0"/>
              <a:t>National Institute of Materials Science (NIMS, Japan) </a:t>
            </a:r>
            <a:r>
              <a:rPr lang="en-US" sz="2400" dirty="0">
                <a:hlinkClick r:id="rId2"/>
              </a:rPr>
              <a:t>http://smds.nims.go.jp/fatigue/index_en.html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1E21-B8F1-4A89-9FB6-26E9ADA0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94C-BA9B-4F31-81E8-2993A3E8450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46584-53A3-4C0D-BFF9-149FD6D6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D287D-90E3-44BE-B131-5E3B40A8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58AE48-F027-4295-975F-5DA0D0D1D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095586"/>
            <a:ext cx="8724900" cy="35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6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F44A-C2F4-472B-AB67-2BD80BE9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0A62-009A-4C98-B76C-C3E66A693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NIMS </a:t>
            </a:r>
            <a:r>
              <a:rPr lang="en-US" dirty="0" err="1"/>
              <a:t>MatNavi</a:t>
            </a:r>
            <a:endParaRPr lang="en-US" dirty="0"/>
          </a:p>
          <a:p>
            <a:r>
              <a:rPr lang="en-US" dirty="0"/>
              <a:t>Carbon and low-alloy steels, carburizing steels and spring steels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Chemical composition - %C, %Si, %Mn, %P, %S, %Ni, %Cr, %Cu, %Mo (all in wt. %)</a:t>
            </a:r>
          </a:p>
          <a:p>
            <a:pPr lvl="1"/>
            <a:r>
              <a:rPr lang="en-US" dirty="0"/>
              <a:t>Upstream processing details - ingot size, reduction ratio, non-metallic inclusions</a:t>
            </a:r>
          </a:p>
          <a:p>
            <a:pPr lvl="1"/>
            <a:r>
              <a:rPr lang="en-US" dirty="0"/>
              <a:t>Heat treatment conditions - temperature, time and other process conditions for normalizing, through-hardening, carburizing-quenching and tempering processes</a:t>
            </a:r>
          </a:p>
          <a:p>
            <a:pPr lvl="1"/>
            <a:r>
              <a:rPr lang="en-US" dirty="0"/>
              <a:t>Mechanical properties - YS, UTS, %EL, %RA, hardness, Charpy impact value (J/cm2), fatigue strength.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F2B9B-C408-4979-98CE-9552360C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94C-BA9B-4F31-81E8-2993A3E8450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B3217-0D6A-47AC-A0C8-0FB3C0AA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0A42-E8B1-48EE-98EB-E7C87F5E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1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61D3-C91C-4254-A4B2-02E1CCB6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599979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4F7D1-6520-47A0-98ED-D4164655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94C-BA9B-4F31-81E8-2993A3E8450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84E81-7E8D-468B-9C41-17BC8269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F60F1-5433-4B26-8860-A54FC576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C11C4-35CC-48DF-9B6C-DD3DBD742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4" t="8519" r="30833" b="8519"/>
          <a:stretch/>
        </p:blipFill>
        <p:spPr>
          <a:xfrm>
            <a:off x="533399" y="641499"/>
            <a:ext cx="7348593" cy="61421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975B22-26F2-4108-B4DC-23B55DF488C7}"/>
              </a:ext>
            </a:extLst>
          </p:cNvPr>
          <p:cNvSpPr/>
          <p:nvPr/>
        </p:nvSpPr>
        <p:spPr>
          <a:xfrm>
            <a:off x="4076699" y="2172027"/>
            <a:ext cx="4572000" cy="923330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437 instances/rows, 25 features/columns (composition and processing parameters), and 1 target property (fatigue strength)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3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4067-686C-4C26-BFF5-43C7DAF3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557C-B940-46EF-B99C-4E4E7B39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354D-E0F8-40B0-ABA0-CEE57258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94C-BA9B-4F31-81E8-2993A3E8450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27056-49D6-45AC-A0E2-332CC986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92F18-627C-4263-9ECE-A8ACD147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5B4FCF-D72C-4756-A96E-62328905D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77" y="1716405"/>
            <a:ext cx="8362259" cy="40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9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481-1203-4868-8F5C-E8CCAC6C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1475"/>
            <a:ext cx="8229600" cy="792162"/>
          </a:xfrm>
        </p:spPr>
        <p:txBody>
          <a:bodyPr/>
          <a:lstStyle/>
          <a:p>
            <a:r>
              <a:rPr lang="en-US" dirty="0"/>
              <a:t>Assessment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9697-14C5-4259-BD03-F297ED42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584DC-CA37-4139-9929-68EF0C30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94C-BA9B-4F31-81E8-2993A3E8450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A7D4-3FDC-48E7-A12A-BF8F0864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7221-BB52-460A-B034-9A2EBBCB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BE4F6-CF8A-488B-9E50-C802865A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53" y="990600"/>
            <a:ext cx="6789547" cy="53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3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AD2C-E4E2-4162-9A48-213B9D7D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D220-5ADA-40FA-8451-D4535781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F247-84C0-4B60-A3A2-7EA9172D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94C-BA9B-4F31-81E8-2993A3E8450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83C1-D440-459A-99C6-7E77A304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6EF2-E464-4903-B31E-A0C64AE3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E3EB8-F2E4-4AF1-AAD7-EBD98FE0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40" y="260461"/>
            <a:ext cx="5317623" cy="350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9E8756-EFBE-46A4-9BFA-24166E4CE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3" y="3779838"/>
            <a:ext cx="6160496" cy="29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4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DDCF-C046-4602-B225-6B00246F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different ML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5B04-E27F-468D-AF19-324B86D83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8EC5A-2A68-48E3-B82D-26622D3B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94C-BA9B-4F31-81E8-2993A3E8450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6F8CB-6FE4-48D5-BA40-EB53E5C3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MSE1065: AI 4 Materials Design, CV Singh, UofT-MSE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3818-2859-4318-A4B3-36A1CE5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5284-1A7F-4B3C-AEC0-F24FE7257AD5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4F431-DF9A-4097-BD14-43AD11DA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70" y="2057400"/>
            <a:ext cx="860126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5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12269</TotalTime>
  <Words>579</Words>
  <Application>Microsoft Office PowerPoint</Application>
  <PresentationFormat>On-screen Show (4:3)</PresentationFormat>
  <Paragraphs>73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Georgia</vt:lpstr>
      <vt:lpstr>Wingdings</vt:lpstr>
      <vt:lpstr>Office Theme</vt:lpstr>
      <vt:lpstr>PowerPoint Presentation</vt:lpstr>
      <vt:lpstr>Learning objectives for this lab</vt:lpstr>
      <vt:lpstr>Source</vt:lpstr>
      <vt:lpstr>Dataset</vt:lpstr>
      <vt:lpstr>Feature engineering</vt:lpstr>
      <vt:lpstr>PowerPoint Presentation</vt:lpstr>
      <vt:lpstr>Assessment Criteria</vt:lpstr>
      <vt:lpstr>PowerPoint Presentation</vt:lpstr>
      <vt:lpstr>Performance of different ML approaches</vt:lpstr>
      <vt:lpstr>Scatter plots</vt:lpstr>
      <vt:lpstr>What will you accomplish in the lab?</vt:lpstr>
      <vt:lpstr>Lab notebook</vt:lpstr>
      <vt:lpstr>Expected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</dc:creator>
  <cp:lastModifiedBy>Chandra Singh</cp:lastModifiedBy>
  <cp:revision>270</cp:revision>
  <cp:lastPrinted>2018-01-20T20:33:09Z</cp:lastPrinted>
  <dcterms:created xsi:type="dcterms:W3CDTF">2014-12-24T01:48:23Z</dcterms:created>
  <dcterms:modified xsi:type="dcterms:W3CDTF">2020-06-21T17:07:30Z</dcterms:modified>
</cp:coreProperties>
</file>