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B1DF-9F1C-4539-9B9C-1D56084F3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463F-A838-4A05-8692-82777C8C5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4E2-5B41-47C2-B6BA-EE43B581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2098-5C0B-4E16-9842-D1C9D44F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DC46-B37E-4183-A345-0D5D9C0C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1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33F4-8B44-4661-AAA3-6D0B960C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D720-4AF3-4356-9354-552DB9B5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95C2-B9A4-4437-AEB4-A68184A8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F330-53E7-4FCC-A4F0-058A3018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4810-92EB-4B48-AD26-AAEA1F13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B710C-5940-4C6D-9ACF-53B2758FD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9E61-A1D0-4F18-B76D-D7945D8F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E70D-60E4-4808-A0D2-027C2038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46CB-53D0-4458-8001-9CD7F347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2ECE-F17D-48BC-92DE-DD47BCE7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60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6949-30D0-4660-893E-24BBC8E9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6272-449A-4FBE-A69E-468B226A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F208-ADD2-4485-AED0-A6813DAD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FC32-32DA-4005-8E54-5763138B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B2F3-BFD0-4240-8367-AA44D236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0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D7AC-E32A-4F03-B37F-5E9C521B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54D9-8851-4C40-A08E-CFC2543E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DA11-689B-40E6-8710-E9623FAB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B40A-C411-4A54-A890-7807AB3E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ED4D-354A-4B46-8FA2-C97DBE92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33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09C6-B358-485A-A0DA-2DFF6E60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D398-4007-431D-8BEA-C2FFAE937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1332-B706-43FD-9FE2-9F299A02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959CD-9038-43AB-A435-A435E786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8209B-B33F-4B6A-8EB7-B3C67C3C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FF37-08E8-4F39-AA4D-217DD13C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8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E081-89A5-438E-A3A7-4264BED4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9918-BC93-482E-919B-2A443B0E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4B14D-EA0C-4B74-BE0A-AE117CD8E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43D65-DCE9-4330-AA03-5477B34C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553CB-34DE-43DE-A81D-4A9DC788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09B9-D961-417C-91B5-807F935E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67597-F43C-48B5-AD10-C79D2714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612F2-C51B-4921-AF04-112007A7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4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DD4C-09AD-4ABA-93D3-7B8FC8A9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817CF-111D-4B8E-8A74-22A8DA66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108EB-DFF4-4DBA-9EE1-EC00AB13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98477-B740-4390-AA68-6D569F9B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7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B48CF-F8B9-4D9E-B777-85D7A9D9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64566-AEDE-4088-ABD3-59699B14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712A-B6BF-4806-AF42-690806A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31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8573-C546-4013-9D72-F3D469A6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BD7E-4558-4B4F-9D5C-19DDC893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E5D33-FC0D-476C-A7A8-4CD12F6D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1427-D74C-4FE9-9607-6890B54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7A05-DB33-42F9-B593-F11499A6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783B-EFCF-4DAB-97EA-B651137B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4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199-7A17-4C12-A161-57730C0A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37AC5-18E3-4462-9C21-947E25AC1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34BC2-0200-4033-B385-4469E74C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8274C-3373-4DAC-8272-636F9B7F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BF33-CDEB-4FBE-84EA-738E8789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FCD7-8AED-4283-B6F8-061E5CE6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22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55611-C6C8-4111-9926-D1600707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3E9F-EE72-46CE-ABC3-0C8FA01E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2094-B15E-4B30-A3A7-4F449EF5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77DD-CD71-44C0-A80B-CFCC14C082C3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5758-E41D-45EA-8A55-C385D0D32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015E-E758-4184-B0E8-360BB420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4694-F67F-4E7D-A7C4-035FA4969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02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ackingtheenigma.blogspot.com.au/2012/06/did-alan-turing-have-asperger-syndrom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bitacora.wordpress.com/2011/12/30/famosos-muertos-en-201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39EC8F-B326-4014-9301-8523D32A2CB2}"/>
              </a:ext>
            </a:extLst>
          </p:cNvPr>
          <p:cNvSpPr txBox="1"/>
          <p:nvPr/>
        </p:nvSpPr>
        <p:spPr>
          <a:xfrm>
            <a:off x="8636000" y="2397948"/>
            <a:ext cx="355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1943</a:t>
            </a:r>
            <a:r>
              <a:rPr lang="en-CA" sz="3200" dirty="0"/>
              <a:t>: described the first artificial </a:t>
            </a:r>
            <a:br>
              <a:rPr lang="en-CA" sz="3200" dirty="0"/>
            </a:br>
            <a:r>
              <a:rPr lang="en-CA" sz="3200" dirty="0"/>
              <a:t>neural networks</a:t>
            </a:r>
          </a:p>
        </p:txBody>
      </p:sp>
      <p:pic>
        <p:nvPicPr>
          <p:cNvPr id="1026" name="Picture 2" descr="https://1.bp.blogspot.com/-u59IVaKus7U/WhIMOtEpHGI/AAAAAAAAr9Q/S8ChBoRRJtoX8jv6T_fiO7ELmOW4PJWAQCLcBGAs/s1600/1.JPG">
            <a:extLst>
              <a:ext uri="{FF2B5EF4-FFF2-40B4-BE49-F238E27FC236}">
                <a16:creationId xmlns:a16="http://schemas.microsoft.com/office/drawing/2014/main" id="{CB30470E-62D0-47FB-A2B5-102CFAA3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7" y="317500"/>
            <a:ext cx="8079823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5703C-64C3-4FFF-B13F-5B2F20ED7A75}"/>
              </a:ext>
            </a:extLst>
          </p:cNvPr>
          <p:cNvSpPr txBox="1"/>
          <p:nvPr/>
        </p:nvSpPr>
        <p:spPr>
          <a:xfrm>
            <a:off x="6189589" y="5585936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Walter Pitts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F87F9-9272-4117-B7C3-2A69D57A3294}"/>
              </a:ext>
            </a:extLst>
          </p:cNvPr>
          <p:cNvSpPr txBox="1"/>
          <p:nvPr/>
        </p:nvSpPr>
        <p:spPr>
          <a:xfrm>
            <a:off x="1439789" y="5585936"/>
            <a:ext cx="19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10740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31C28-9730-43EC-B1B5-3B269DBF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51914" y="228290"/>
            <a:ext cx="4725423" cy="5910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2CA5C-DDA3-4578-827E-5DEFBE55065D}"/>
              </a:ext>
            </a:extLst>
          </p:cNvPr>
          <p:cNvSpPr txBox="1"/>
          <p:nvPr/>
        </p:nvSpPr>
        <p:spPr>
          <a:xfrm>
            <a:off x="1808089" y="6222879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Alan 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A9B7E-C92E-4D33-8339-9EB85184301A}"/>
              </a:ext>
            </a:extLst>
          </p:cNvPr>
          <p:cNvSpPr txBox="1"/>
          <p:nvPr/>
        </p:nvSpPr>
        <p:spPr>
          <a:xfrm>
            <a:off x="5113683" y="686352"/>
            <a:ext cx="70169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1948-50</a:t>
            </a:r>
            <a:r>
              <a:rPr lang="en-CA" sz="3200" dirty="0"/>
              <a:t>: wrote probably the first computer chess program (although never got it running on a computer)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1950</a:t>
            </a:r>
            <a:r>
              <a:rPr lang="en-CA" sz="3200" dirty="0"/>
              <a:t>: proposed the Turing Test as a test of general-purpose </a:t>
            </a:r>
            <a:r>
              <a:rPr lang="en-CA" sz="3200"/>
              <a:t>computer intelligence</a:t>
            </a:r>
            <a:endParaRPr lang="en-CA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Also well known for his work in foundational computer science (Turing machines), and helping to crack the German Enigma code during WW2</a:t>
            </a:r>
          </a:p>
        </p:txBody>
      </p:sp>
    </p:spTree>
    <p:extLst>
      <p:ext uri="{BB962C8B-B14F-4D97-AF65-F5344CB8AC3E}">
        <p14:creationId xmlns:p14="http://schemas.microsoft.com/office/powerpoint/2010/main" val="361486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B3B83-EB78-4661-8B88-C433D805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9165" y="1263010"/>
            <a:ext cx="2990850" cy="4143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00268-D721-4F2B-A5DC-8661B3C9EEDF}"/>
              </a:ext>
            </a:extLst>
          </p:cNvPr>
          <p:cNvSpPr txBox="1"/>
          <p:nvPr/>
        </p:nvSpPr>
        <p:spPr>
          <a:xfrm>
            <a:off x="1122289" y="5512232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John McCarthy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EC8F-B326-4014-9301-8523D32A2CB2}"/>
              </a:ext>
            </a:extLst>
          </p:cNvPr>
          <p:cNvSpPr txBox="1"/>
          <p:nvPr/>
        </p:nvSpPr>
        <p:spPr>
          <a:xfrm>
            <a:off x="3644900" y="2082800"/>
            <a:ext cx="85403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1955</a:t>
            </a:r>
            <a:r>
              <a:rPr lang="en-CA" sz="3200" dirty="0"/>
              <a:t>: coined the term </a:t>
            </a:r>
            <a:r>
              <a:rPr lang="en-CA" sz="3200" b="1" dirty="0"/>
              <a:t>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1958</a:t>
            </a:r>
            <a:r>
              <a:rPr lang="en-CA" sz="3200" dirty="0"/>
              <a:t>: designed the LISP programming language </a:t>
            </a:r>
            <a:br>
              <a:rPr lang="en-CA" sz="3200" dirty="0"/>
            </a:br>
            <a:r>
              <a:rPr lang="en-CA" sz="3200" dirty="0"/>
              <a:t>(used in many early symbolic AI programs)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Involved in much foundational AI research, in </a:t>
            </a:r>
            <a:br>
              <a:rPr lang="en-CA" sz="3200" dirty="0"/>
            </a:br>
            <a:r>
              <a:rPr lang="en-CA" sz="3200" dirty="0"/>
              <a:t>particular applications of logic</a:t>
            </a:r>
          </a:p>
        </p:txBody>
      </p:sp>
    </p:spTree>
    <p:extLst>
      <p:ext uri="{BB962C8B-B14F-4D97-AF65-F5344CB8AC3E}">
        <p14:creationId xmlns:p14="http://schemas.microsoft.com/office/powerpoint/2010/main" val="351347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2/28/Marvin_Minsky_at_OLPCb.jpg">
            <a:extLst>
              <a:ext uri="{FF2B5EF4-FFF2-40B4-BE49-F238E27FC236}">
                <a16:creationId xmlns:a16="http://schemas.microsoft.com/office/drawing/2014/main" id="{8A5EA3EE-8AE1-413C-95A0-B8588A60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26914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15489-FF4E-4D85-81E2-687AB607C191}"/>
              </a:ext>
            </a:extLst>
          </p:cNvPr>
          <p:cNvSpPr txBox="1"/>
          <p:nvPr/>
        </p:nvSpPr>
        <p:spPr>
          <a:xfrm>
            <a:off x="6096000" y="253077"/>
            <a:ext cx="5899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1951</a:t>
            </a:r>
            <a:r>
              <a:rPr lang="en-CA" sz="3200" dirty="0"/>
              <a:t>: created the first randomly</a:t>
            </a:r>
            <a:br>
              <a:rPr lang="en-CA" sz="3200" dirty="0"/>
            </a:br>
            <a:r>
              <a:rPr lang="en-CA" sz="3200" dirty="0"/>
              <a:t>wired neural net learning </a:t>
            </a:r>
            <a:br>
              <a:rPr lang="en-CA" sz="3200" dirty="0"/>
            </a:br>
            <a:r>
              <a:rPr lang="en-CA" sz="3200" dirty="0"/>
              <a:t>machine (hardware)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1969</a:t>
            </a:r>
            <a:r>
              <a:rPr lang="en-CA" sz="3200" dirty="0"/>
              <a:t>: with Seymour </a:t>
            </a:r>
            <a:r>
              <a:rPr lang="en-CA" sz="3200" dirty="0" err="1"/>
              <a:t>Papert</a:t>
            </a:r>
            <a:r>
              <a:rPr lang="en-CA" sz="3200" dirty="0"/>
              <a:t>, wrote the influential book </a:t>
            </a:r>
            <a:r>
              <a:rPr lang="en-CA" sz="3200" b="1" dirty="0"/>
              <a:t>Perceptrons</a:t>
            </a:r>
            <a:r>
              <a:rPr lang="en-CA" sz="3200" dirty="0"/>
              <a:t> that showed fundamental limitations of early neural nets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Along with John McCarthy, one of the major leaders of early AI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6211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edward feigenbaum">
            <a:extLst>
              <a:ext uri="{FF2B5EF4-FFF2-40B4-BE49-F238E27FC236}">
                <a16:creationId xmlns:a16="http://schemas.microsoft.com/office/drawing/2014/main" id="{583E83D3-F0D5-415D-840C-F8E6DADA7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" y="292100"/>
            <a:ext cx="4509862" cy="60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20CEE-76B7-4599-BB59-F4229BFDF76F}"/>
              </a:ext>
            </a:extLst>
          </p:cNvPr>
          <p:cNvSpPr txBox="1"/>
          <p:nvPr/>
        </p:nvSpPr>
        <p:spPr>
          <a:xfrm>
            <a:off x="1519158" y="6335091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Edward Feigenbaum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49AA-6060-441D-B8E5-57ACE3496517}"/>
              </a:ext>
            </a:extLst>
          </p:cNvPr>
          <p:cNvSpPr txBox="1"/>
          <p:nvPr/>
        </p:nvSpPr>
        <p:spPr>
          <a:xfrm>
            <a:off x="5473700" y="1078577"/>
            <a:ext cx="5899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1965 – onwards</a:t>
            </a:r>
            <a:r>
              <a:rPr lang="en-CA" sz="3200" dirty="0"/>
              <a:t>: helped create the influential </a:t>
            </a:r>
            <a:r>
              <a:rPr lang="en-CA" sz="3200" b="1" dirty="0"/>
              <a:t>expert system </a:t>
            </a:r>
            <a:r>
              <a:rPr lang="en-CA" sz="3200" b="1" dirty="0" err="1"/>
              <a:t>Dendral</a:t>
            </a:r>
            <a:r>
              <a:rPr lang="en-CA" sz="3200" dirty="0"/>
              <a:t> (for identifying unknown organic molecules), and other expert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Proponent of </a:t>
            </a:r>
            <a:r>
              <a:rPr lang="en-CA" sz="3200" b="1" dirty="0"/>
              <a:t>heuristics</a:t>
            </a:r>
            <a:r>
              <a:rPr lang="en-CA" sz="3200" dirty="0"/>
              <a:t> and </a:t>
            </a:r>
            <a:r>
              <a:rPr lang="en-CA" sz="3200" b="1" dirty="0"/>
              <a:t>rule-based </a:t>
            </a:r>
            <a:r>
              <a:rPr lang="en-CA" sz="3200" dirty="0"/>
              <a:t>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1980s: expert-system shells for adding rule-based AI to programs were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6905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65" y="259491"/>
            <a:ext cx="5507623" cy="6347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2109" y="2842054"/>
            <a:ext cx="238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Examples of heuristic</a:t>
            </a:r>
            <a:br>
              <a:rPr lang="en-US" dirty="0" smtClean="0"/>
            </a:br>
            <a:r>
              <a:rPr lang="en-US" dirty="0" smtClean="0"/>
              <a:t>rules from the MYCIN </a:t>
            </a:r>
            <a:br>
              <a:rPr lang="en-US" dirty="0" smtClean="0"/>
            </a:br>
            <a:r>
              <a:rPr lang="en-US" dirty="0" smtClean="0"/>
              <a:t>expert system</a:t>
            </a:r>
          </a:p>
        </p:txBody>
      </p:sp>
    </p:spTree>
    <p:extLst>
      <p:ext uri="{BB962C8B-B14F-4D97-AF65-F5344CB8AC3E}">
        <p14:creationId xmlns:p14="http://schemas.microsoft.com/office/powerpoint/2010/main" val="391758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eoffrey Hinton at UBC.jpg">
            <a:extLst>
              <a:ext uri="{FF2B5EF4-FFF2-40B4-BE49-F238E27FC236}">
                <a16:creationId xmlns:a16="http://schemas.microsoft.com/office/drawing/2014/main" id="{892A4452-9B50-4B68-A394-41B46ECF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8" y="212035"/>
            <a:ext cx="4628942" cy="61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0906D-A41F-4AAA-B52F-5BCF744B20F6}"/>
              </a:ext>
            </a:extLst>
          </p:cNvPr>
          <p:cNvSpPr txBox="1"/>
          <p:nvPr/>
        </p:nvSpPr>
        <p:spPr>
          <a:xfrm>
            <a:off x="1768122" y="6403067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Geoffrey Hinton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F6F8A-3853-4B84-A8D7-3EFF11B0F658}"/>
              </a:ext>
            </a:extLst>
          </p:cNvPr>
          <p:cNvSpPr txBox="1"/>
          <p:nvPr/>
        </p:nvSpPr>
        <p:spPr>
          <a:xfrm>
            <a:off x="5511800" y="586090"/>
            <a:ext cx="5899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1978 - onwards</a:t>
            </a:r>
            <a:r>
              <a:rPr lang="en-CA" sz="3200" dirty="0"/>
              <a:t>: one of a small group of enthusiastic neural net researchers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dirty="0"/>
              <a:t>Involved in a lot of fundamental modern work on neural nets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200" b="1" dirty="0"/>
              <a:t>2011 - onwards</a:t>
            </a:r>
            <a:r>
              <a:rPr lang="en-CA" sz="3200" dirty="0"/>
              <a:t>: major success with neural net model, achieving best performance in applications such as image recognition and speech understanding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3875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13</cp:revision>
  <dcterms:created xsi:type="dcterms:W3CDTF">2020-01-06T04:15:23Z</dcterms:created>
  <dcterms:modified xsi:type="dcterms:W3CDTF">2020-01-08T18:33:08Z</dcterms:modified>
</cp:coreProperties>
</file>