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9" r:id="rId4"/>
    <p:sldId id="273" r:id="rId5"/>
    <p:sldId id="274" r:id="rId6"/>
    <p:sldId id="271" r:id="rId7"/>
    <p:sldId id="276" r:id="rId8"/>
    <p:sldId id="275" r:id="rId9"/>
    <p:sldId id="277" r:id="rId10"/>
    <p:sldId id="267" r:id="rId11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B4B40-8559-7CA5-A6A7-E502D3B9D770}" v="2058" dt="2020-09-07T02:21:37.411"/>
    <p1510:client id="{E6695C46-5CFA-6F7B-7BC8-7F2C4EC1913A}" v="48" dt="2020-09-07T02:47:58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1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시몬" userId="S::simonmatthew@likelion.org::ed743d30-97d7-4909-90fc-1a43dd4e0a2f" providerId="AD" clId="Web-{E6695C46-5CFA-6F7B-7BC8-7F2C4EC1913A}"/>
    <pc:docChg chg="modSld">
      <pc:chgData name="양시몬" userId="S::simonmatthew@likelion.org::ed743d30-97d7-4909-90fc-1a43dd4e0a2f" providerId="AD" clId="Web-{E6695C46-5CFA-6F7B-7BC8-7F2C4EC1913A}" dt="2020-09-07T02:47:56.526" v="44" actId="20577"/>
      <pc:docMkLst>
        <pc:docMk/>
      </pc:docMkLst>
      <pc:sldChg chg="modSp">
        <pc:chgData name="양시몬" userId="S::simonmatthew@likelion.org::ed743d30-97d7-4909-90fc-1a43dd4e0a2f" providerId="AD" clId="Web-{E6695C46-5CFA-6F7B-7BC8-7F2C4EC1913A}" dt="2020-09-07T02:47:06.275" v="3" actId="20577"/>
        <pc:sldMkLst>
          <pc:docMk/>
          <pc:sldMk cId="0" sldId="261"/>
        </pc:sldMkLst>
        <pc:spChg chg="mod">
          <ac:chgData name="양시몬" userId="S::simonmatthew@likelion.org::ed743d30-97d7-4909-90fc-1a43dd4e0a2f" providerId="AD" clId="Web-{E6695C46-5CFA-6F7B-7BC8-7F2C4EC1913A}" dt="2020-09-07T02:47:06.275" v="3" actId="20577"/>
          <ac:spMkLst>
            <pc:docMk/>
            <pc:sldMk cId="0" sldId="261"/>
            <ac:spMk id="5" creationId="{63C973CC-CEE3-4F0B-BDC1-AA98EB14E042}"/>
          </ac:spMkLst>
        </pc:spChg>
      </pc:sldChg>
      <pc:sldChg chg="modSp">
        <pc:chgData name="양시몬" userId="S::simonmatthew@likelion.org::ed743d30-97d7-4909-90fc-1a43dd4e0a2f" providerId="AD" clId="Web-{E6695C46-5CFA-6F7B-7BC8-7F2C4EC1913A}" dt="2020-09-07T02:47:55.463" v="42" actId="20577"/>
        <pc:sldMkLst>
          <pc:docMk/>
          <pc:sldMk cId="0" sldId="271"/>
        </pc:sldMkLst>
        <pc:spChg chg="mod">
          <ac:chgData name="양시몬" userId="S::simonmatthew@likelion.org::ed743d30-97d7-4909-90fc-1a43dd4e0a2f" providerId="AD" clId="Web-{E6695C46-5CFA-6F7B-7BC8-7F2C4EC1913A}" dt="2020-09-07T02:47:55.463" v="42" actId="20577"/>
          <ac:spMkLst>
            <pc:docMk/>
            <pc:sldMk cId="0" sldId="271"/>
            <ac:spMk id="13" creationId="{38540836-A38E-4E62-A0A2-02393EC709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6EFD2-13AD-42D1-B8B9-A7F9089C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590B-131E-463B-AF4E-21E4E9958E25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9C2EE-C767-4B57-BD89-30493A0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AE8D5-CD9B-4734-9456-CDEDA7F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C644-EDDF-490A-B310-38E48197C33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29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77334-6591-4DC9-AE6C-14805B7D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CFCE0-D251-485C-98BD-670648D20050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3B48-0995-4EA3-9BF0-DCCF2DC3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AEA0A-5F35-4525-99FD-93F1B05B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05308-9796-49F0-86DF-3CDA07D5F54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67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A67DB-5008-4418-B7DB-0296DC26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546CF-D2B7-4CFA-AE53-F495478C96A8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5B0A2-8223-47EA-A1F7-08434B69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58852-66DA-4FEB-9C2A-58EB1FB6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D4798-CDE8-4371-A0E6-7952B7FBB1D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7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720009-1594-4564-B76B-828F8B0B1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630" r="104" b="223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422FFE-B02A-43F3-9B0A-A2B8C83D05C8}"/>
              </a:ext>
            </a:extLst>
          </p:cNvPr>
          <p:cNvSpPr/>
          <p:nvPr userDrawn="1"/>
        </p:nvSpPr>
        <p:spPr>
          <a:xfrm>
            <a:off x="0" y="6527800"/>
            <a:ext cx="121920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62E8A-84B0-4FDF-BD43-9DC171A2BA3C}"/>
              </a:ext>
            </a:extLst>
          </p:cNvPr>
          <p:cNvSpPr/>
          <p:nvPr userDrawn="1"/>
        </p:nvSpPr>
        <p:spPr>
          <a:xfrm>
            <a:off x="0" y="292100"/>
            <a:ext cx="5334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6A6072-C224-4716-83D3-411DD219FDD4}"/>
              </a:ext>
            </a:extLst>
          </p:cNvPr>
          <p:cNvSpPr/>
          <p:nvPr userDrawn="1"/>
        </p:nvSpPr>
        <p:spPr>
          <a:xfrm>
            <a:off x="2073275" y="292100"/>
            <a:ext cx="10118725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0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382A-660F-4C93-95E8-B5B0AD5E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07907-7C00-4C12-ADF4-F1E460533634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7EF74-2201-4144-9264-3453B978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1D1DC-4FC8-4FD4-85CC-C5154244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A884-2C34-46DF-9628-68CE034779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31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A3925ED-6133-4867-AE49-BBEE256D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2232-8492-4C32-9091-BDEED52773E4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A193620-6DEA-4B6C-83FD-59FF4F7F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C065941-E267-4640-B307-EF827811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83BE6-94AF-4DF1-BC21-E53780C600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0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3F01CD9-B8D8-412D-BE30-FC46585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76959-02F8-47E8-99BB-FE022B4295AC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A9EF187-67DA-4423-98B8-ABA786D2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2BDC898-25B5-4FB3-A14D-6C4CB86B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D8331-5C50-4843-B449-2053213D967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0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C68CC489-0BAE-45E0-9FCD-5D63363A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1C83B-EA84-4691-9E4F-759E6CDC8B0C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5C68816-2833-42A1-A9D6-D671C01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C4A1DB59-C9EE-4B41-A03C-FC12D1E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CBEAE-04F9-4876-9F32-4BB8B1BEE05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B57D540E-9CF1-4A9B-A826-7CAA50A8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8A8BF-6B18-4D3A-B676-7F2D7DBF73B5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10F1FD78-0AB7-4FC5-B4C8-03F3117A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ACBDCC5-C67C-48F7-B44D-0D603EF4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60CCA-B0B4-4AA7-AE15-4F2105FD012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42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BCD4C7A-8B7D-471A-91B3-393BB647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8A35B-0D48-4D68-B426-80957132624E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BAC59EE-AEE1-4004-A3C8-721E1751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7D58A14-1CAE-4392-90E8-8ECBA3BF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C6B67-0667-4943-97E4-28564BB6D37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0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F816D65-85BD-41DA-B9C2-69112B98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106D-EA9B-45AF-A345-BED5C9A883EE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843575B-2670-4DC2-8C0A-7475B3ED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94DEC9E-4F1F-4A5F-85ED-916E52F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CEC51-EA09-4C7A-AA07-03259BE85A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5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BA234A54-3419-439D-A31D-E755D010B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1B2C9024-BCC7-43DD-AA72-77857E618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43EC7-72E4-4A74-9A58-DEC37FF79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763D8F-9A7D-40DB-861E-2D0F9B064314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D3858-A008-40BF-A027-988609E4B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56B33-04D5-4DCE-9999-E05BD886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856E9C-175F-41D8-9DE8-386BEBE79E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2">
            <a:extLst>
              <a:ext uri="{FF2B5EF4-FFF2-40B4-BE49-F238E27FC236}">
                <a16:creationId xmlns:a16="http://schemas.microsoft.com/office/drawing/2014/main" id="{E0B88E25-8BAD-432B-9158-E1386122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DC17BF-16C7-456D-B1D8-F96EFE90D6AA}"/>
              </a:ext>
            </a:extLst>
          </p:cNvPr>
          <p:cNvSpPr/>
          <p:nvPr/>
        </p:nvSpPr>
        <p:spPr>
          <a:xfrm>
            <a:off x="0" y="712788"/>
            <a:ext cx="9411188" cy="1331912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3076" name="그룹 6">
            <a:extLst>
              <a:ext uri="{FF2B5EF4-FFF2-40B4-BE49-F238E27FC236}">
                <a16:creationId xmlns:a16="http://schemas.microsoft.com/office/drawing/2014/main" id="{FE532423-C972-41A9-8D3A-F6E35906AD9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06450"/>
            <a:ext cx="9112495" cy="1097282"/>
            <a:chOff x="304800" y="768092"/>
            <a:chExt cx="9111469" cy="1098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0ABF40-5DD4-4B76-A87C-7958384E314F}"/>
                </a:ext>
              </a:extLst>
            </p:cNvPr>
            <p:cNvSpPr txBox="1"/>
            <p:nvPr/>
          </p:nvSpPr>
          <p:spPr>
            <a:xfrm>
              <a:off x="304800" y="768092"/>
              <a:ext cx="9111469" cy="708498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/>
                </a:rPr>
                <a:t>What is the relation BMI with baseball</a:t>
              </a:r>
              <a:endParaRPr lang="en-US" altLang="ko-KR" sz="40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C973CC-CEE3-4F0B-BDC1-AA98EB14E042}"/>
                </a:ext>
              </a:extLst>
            </p:cNvPr>
            <p:cNvSpPr txBox="1"/>
            <p:nvPr/>
          </p:nvSpPr>
          <p:spPr>
            <a:xfrm>
              <a:off x="330199" y="1496672"/>
              <a:ext cx="2992790" cy="369651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비만도와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 </a:t>
              </a:r>
              <a:r>
                <a:rPr lang="en-US" altLang="ko-KR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야구와의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 </a:t>
              </a:r>
              <a:r>
                <a:rPr lang="en-US" altLang="ko-KR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관계는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?</a:t>
              </a:r>
              <a:endParaRPr lang="en-US" altLang="ko-KR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2">
            <a:extLst>
              <a:ext uri="{FF2B5EF4-FFF2-40B4-BE49-F238E27FC236}">
                <a16:creationId xmlns:a16="http://schemas.microsoft.com/office/drawing/2014/main" id="{E3D83C6B-634E-4791-9B9D-2E2C4CDB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6F2D7A-FA09-4557-B0B6-7B4AAB1001BD}"/>
              </a:ext>
            </a:extLst>
          </p:cNvPr>
          <p:cNvSpPr/>
          <p:nvPr/>
        </p:nvSpPr>
        <p:spPr>
          <a:xfrm>
            <a:off x="-17463" y="0"/>
            <a:ext cx="3873501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2C740D-7B83-4F76-BE83-06CCE2795D5F}"/>
              </a:ext>
            </a:extLst>
          </p:cNvPr>
          <p:cNvSpPr/>
          <p:nvPr/>
        </p:nvSpPr>
        <p:spPr>
          <a:xfrm>
            <a:off x="517961" y="1808329"/>
            <a:ext cx="2851556" cy="190821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대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체적으로 KBO 선수들은 비만도가가 높았고 고도비만에 가까울 수록 많은 홈런을 쳤다고 일반화 하긴 어렵지만 그런 성향을 보인다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  <a:endParaRPr lang="ko-KR" altLang="en-US" b="1" dirty="0">
              <a:ln>
                <a:solidFill>
                  <a:srgbClr val="F51979">
                    <a:alpha val="0"/>
                  </a:srgb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/>
              <a:cs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3664E3-E439-411F-BFBF-1E4AFC81E087}"/>
              </a:ext>
            </a:extLst>
          </p:cNvPr>
          <p:cNvSpPr/>
          <p:nvPr/>
        </p:nvSpPr>
        <p:spPr bwMode="auto">
          <a:xfrm>
            <a:off x="518713" y="789734"/>
            <a:ext cx="2926165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E7E6E6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BMI : 타자</a:t>
            </a:r>
            <a:endParaRPr lang="ko-KR" altLang="en-US" b="1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E7E6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19605-32C3-4B31-B7E4-9163234EA7FC}"/>
              </a:ext>
            </a:extLst>
          </p:cNvPr>
          <p:cNvSpPr/>
          <p:nvPr/>
        </p:nvSpPr>
        <p:spPr>
          <a:xfrm>
            <a:off x="517960" y="3972608"/>
            <a:ext cx="2851556" cy="190821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하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지만 비만율이 장타율을 보장하진 않았다. 그리고 비만도가 높은 선수가 병살타를 당할 것이다 라는 것 또한 나만의 편견임을 깨닫게 되었다.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2">
            <a:extLst>
              <a:ext uri="{FF2B5EF4-FFF2-40B4-BE49-F238E27FC236}">
                <a16:creationId xmlns:a16="http://schemas.microsoft.com/office/drawing/2014/main" id="{B5C0C195-0EFF-48C7-8F9C-ED8F1ACC46EB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6BE34D-CB0B-46ED-823A-FF4672633093}"/>
                </a:ext>
              </a:extLst>
            </p:cNvPr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8FCAE3-7B12-4A54-A8B9-F3C3DC8538E0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E0021B-2606-4828-8A32-FF0D53EE70B4}"/>
              </a:ext>
            </a:extLst>
          </p:cNvPr>
          <p:cNvSpPr/>
          <p:nvPr/>
        </p:nvSpPr>
        <p:spPr>
          <a:xfrm>
            <a:off x="576304" y="1107136"/>
            <a:ext cx="11039392" cy="1015663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비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만도와 야구 경기기록에 있어서 관계를 알아본다.  </a:t>
            </a:r>
            <a:endParaRPr lang="en-US" altLang="ko-KR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정말로 비만도가 높은 사람들일 수록 장타율과 홈런이 많을까?</a:t>
            </a:r>
            <a:endParaRPr lang="en-US" altLang="ko-KR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/>
              <a:cs typeface="Arial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/>
              <a:cs typeface="Arial"/>
            </a:endParaRPr>
          </a:p>
        </p:txBody>
      </p:sp>
      <p:grpSp>
        <p:nvGrpSpPr>
          <p:cNvPr id="4108" name="그룹 49">
            <a:extLst>
              <a:ext uri="{FF2B5EF4-FFF2-40B4-BE49-F238E27FC236}">
                <a16:creationId xmlns:a16="http://schemas.microsoft.com/office/drawing/2014/main" id="{B35FBC18-78AF-40AD-9A40-E031CC52C776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670815"/>
            <a:ext cx="2539656" cy="805725"/>
            <a:chOff x="685800" y="4254501"/>
            <a:chExt cx="2540000" cy="80551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3C43A02-FEB5-492D-A87F-7481973DA9FA}"/>
                </a:ext>
              </a:extLst>
            </p:cNvPr>
            <p:cNvSpPr/>
            <p:nvPr/>
          </p:nvSpPr>
          <p:spPr>
            <a:xfrm>
              <a:off x="978928" y="4254501"/>
              <a:ext cx="1971675" cy="52322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60" panose="02030504000101010101" pitchFamily="18" charset="-127"/>
                  <a:ea typeface="-윤고딕360"/>
                  <a:cs typeface="Arial"/>
                </a:rPr>
                <a:t>BMI</a:t>
              </a:r>
              <a:endParaRPr lang="en-US" altLang="ko-KR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CBB4B62-D9D5-497C-8C6B-E79FD3C5C3AD}"/>
                </a:ext>
              </a:extLst>
            </p:cNvPr>
            <p:cNvSpPr/>
            <p:nvPr/>
          </p:nvSpPr>
          <p:spPr>
            <a:xfrm>
              <a:off x="685800" y="4752320"/>
              <a:ext cx="2540000" cy="307697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비만도(</a:t>
              </a:r>
              <a:r>
                <a:rPr lang="ko-KR" altLang="en-US" sz="14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body</a:t>
              </a:r>
              <a:r>
                <a:rPr lang="ko-KR" altLang="en-US" sz="14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 </a:t>
              </a:r>
              <a:r>
                <a:rPr lang="ko-KR" altLang="en-US" sz="14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mass</a:t>
              </a:r>
              <a:r>
                <a:rPr lang="ko-KR" altLang="en-US" sz="14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 </a:t>
              </a:r>
              <a:r>
                <a:rPr lang="ko-KR" altLang="en-US" sz="14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index</a:t>
              </a:r>
              <a:r>
                <a:rPr lang="ko-KR" altLang="en-US" sz="14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)</a:t>
              </a:r>
            </a:p>
          </p:txBody>
        </p:sp>
      </p:grpSp>
      <p:pic>
        <p:nvPicPr>
          <p:cNvPr id="6" name="그림 6" descr="서있는, 가장, 여자, 사진이(가) 표시된 사진&#10;&#10;자동 생성된 설명">
            <a:extLst>
              <a:ext uri="{FF2B5EF4-FFF2-40B4-BE49-F238E27FC236}">
                <a16:creationId xmlns:a16="http://schemas.microsoft.com/office/drawing/2014/main" id="{CD817BAC-5034-4F0E-8754-46F45B57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2350477"/>
            <a:ext cx="3786553" cy="3774830"/>
          </a:xfrm>
          <a:prstGeom prst="rect">
            <a:avLst/>
          </a:prstGeom>
        </p:spPr>
      </p:pic>
      <p:pic>
        <p:nvPicPr>
          <p:cNvPr id="7" name="그림 7" descr="플레이어, 야구, 표지판이(가) 표시된 사진&#10;&#10;자동 생성된 설명">
            <a:extLst>
              <a:ext uri="{FF2B5EF4-FFF2-40B4-BE49-F238E27FC236}">
                <a16:creationId xmlns:a16="http://schemas.microsoft.com/office/drawing/2014/main" id="{55D3B3D3-4889-4D55-86AD-7E9BF8BF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107" y="2220234"/>
            <a:ext cx="4829907" cy="40235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FC05D9-1B00-4580-A238-80FF6CAE50CE}"/>
              </a:ext>
            </a:extLst>
          </p:cNvPr>
          <p:cNvSpPr/>
          <p:nvPr/>
        </p:nvSpPr>
        <p:spPr bwMode="auto">
          <a:xfrm>
            <a:off x="9944410" y="4402503"/>
            <a:ext cx="1971408" cy="120032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장타율</a:t>
            </a:r>
            <a:endParaRPr lang="en-US" altLang="ko-KR" sz="2400" b="1">
              <a:ln>
                <a:solidFill>
                  <a:srgbClr val="F51979">
                    <a:alpha val="0"/>
                  </a:srgbClr>
                </a:solidFill>
              </a:ln>
              <a:latin typeface="-윤고딕360" panose="02030504000101010101" pitchFamily="18" charset="-127"/>
              <a:ea typeface="-윤고딕360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홈런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병살타</a:t>
            </a:r>
            <a:endParaRPr lang="en-US" altLang="ko-KR" sz="2400" b="1" dirty="0" err="1">
              <a:ln>
                <a:solidFill>
                  <a:srgbClr val="F51979">
                    <a:alpha val="0"/>
                  </a:srgb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구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단별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신장과 체중의 분포</a:t>
            </a:r>
            <a:endParaRPr lang="ko-KR" altLang="en-US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3" descr="컴퓨터, 옅은, 테이블, 다채로운이(가) 표시된 사진&#10;&#10;자동 생성된 설명">
            <a:extLst>
              <a:ext uri="{FF2B5EF4-FFF2-40B4-BE49-F238E27FC236}">
                <a16:creationId xmlns:a16="http://schemas.microsoft.com/office/drawing/2014/main" id="{9C6B1EFA-CE33-4A01-A78A-4641BB6B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04" y="1903292"/>
            <a:ext cx="5697415" cy="386846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A1D6DD-0261-490F-9A3E-81B0C253261F}"/>
              </a:ext>
            </a:extLst>
          </p:cNvPr>
          <p:cNvSpPr/>
          <p:nvPr/>
        </p:nvSpPr>
        <p:spPr>
          <a:xfrm>
            <a:off x="3146962" y="4597628"/>
            <a:ext cx="19716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대체적으로 신장이 크면 체중도 크다.</a:t>
            </a:r>
            <a:endParaRPr lang="en-US" altLang="ko-KR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60" panose="02030504000101010101" pitchFamily="18" charset="-127"/>
              <a:ea typeface="-윤고딕360"/>
              <a:cs typeface="Arial"/>
            </a:endParaRPr>
          </a:p>
        </p:txBody>
      </p:sp>
      <p:pic>
        <p:nvPicPr>
          <p:cNvPr id="6" name="그림 6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1832A149-F88E-4B7C-A20F-03E38432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23" y="1092276"/>
            <a:ext cx="4598504" cy="2431621"/>
          </a:xfrm>
          <a:prstGeom prst="rect">
            <a:avLst/>
          </a:prstGeom>
        </p:spPr>
      </p:pic>
      <p:pic>
        <p:nvPicPr>
          <p:cNvPr id="7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B855147E-2F14-467C-B03E-6C2DFE0D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922" y="3779219"/>
            <a:ext cx="4697895" cy="24248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7EE074-D2B1-4FF5-90A1-94551003AE13}"/>
              </a:ext>
            </a:extLst>
          </p:cNvPr>
          <p:cNvSpPr/>
          <p:nvPr/>
        </p:nvSpPr>
        <p:spPr>
          <a:xfrm>
            <a:off x="7882405" y="884811"/>
            <a:ext cx="32748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2020 KBO 팀별 평균 체중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C902C5-47F1-4125-B1C5-532130D1808A}"/>
              </a:ext>
            </a:extLst>
          </p:cNvPr>
          <p:cNvSpPr/>
          <p:nvPr/>
        </p:nvSpPr>
        <p:spPr>
          <a:xfrm>
            <a:off x="7880196" y="3566168"/>
            <a:ext cx="32748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2020 KBO 팀별 평균 신장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1400175" cy="369332"/>
            <a:chOff x="576759" y="2296526"/>
            <a:chExt cx="1400655" cy="370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T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op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15 KBO 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weight</a:t>
            </a:r>
            <a:endParaRPr lang="ko-KR" altLang="en-US" sz="1600" b="1" dirty="0" err="1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A1D6DD-0261-490F-9A3E-81B0C253261F}"/>
              </a:ext>
            </a:extLst>
          </p:cNvPr>
          <p:cNvSpPr/>
          <p:nvPr/>
        </p:nvSpPr>
        <p:spPr>
          <a:xfrm>
            <a:off x="3747894" y="5524238"/>
            <a:ext cx="46662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2020 KBO 무게에 따른 랭킹</a:t>
            </a:r>
          </a:p>
        </p:txBody>
      </p:sp>
      <p:pic>
        <p:nvPicPr>
          <p:cNvPr id="5" name="그림 11">
            <a:extLst>
              <a:ext uri="{FF2B5EF4-FFF2-40B4-BE49-F238E27FC236}">
                <a16:creationId xmlns:a16="http://schemas.microsoft.com/office/drawing/2014/main" id="{E65E8A7B-2040-46A8-BEBA-E6CF90A2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73" y="2030892"/>
            <a:ext cx="4918765" cy="3350475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4E7816BE-75AE-45F4-AC96-54969C0B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76" y="1997797"/>
            <a:ext cx="4914181" cy="33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1400175" cy="369332"/>
            <a:chOff x="576759" y="2296526"/>
            <a:chExt cx="1400655" cy="370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T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op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15 KBO 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height</a:t>
            </a:r>
            <a:endParaRPr lang="ko-KR" altLang="en-US" sz="1600" b="1" dirty="0" err="1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A1D6DD-0261-490F-9A3E-81B0C253261F}"/>
              </a:ext>
            </a:extLst>
          </p:cNvPr>
          <p:cNvSpPr/>
          <p:nvPr/>
        </p:nvSpPr>
        <p:spPr>
          <a:xfrm>
            <a:off x="3747894" y="5524238"/>
            <a:ext cx="46662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2020 KBO 키에 따른 랭킹</a:t>
            </a:r>
          </a:p>
        </p:txBody>
      </p:sp>
      <p:pic>
        <p:nvPicPr>
          <p:cNvPr id="2" name="그림 2" descr="스크린샷, 사진, 다른이(가) 표시된 사진&#10;&#10;자동 생성된 설명">
            <a:extLst>
              <a:ext uri="{FF2B5EF4-FFF2-40B4-BE49-F238E27FC236}">
                <a16:creationId xmlns:a16="http://schemas.microsoft.com/office/drawing/2014/main" id="{B459595C-826D-4C54-A72E-FA377FD3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19" y="2030501"/>
            <a:ext cx="4914181" cy="3349378"/>
          </a:xfrm>
          <a:prstGeom prst="rect">
            <a:avLst/>
          </a:prstGeom>
        </p:spPr>
      </p:pic>
      <p:pic>
        <p:nvPicPr>
          <p:cNvPr id="3" name="그림 3" descr="스크린샷, 냉장고이(가) 표시된 사진&#10;&#10;자동 생성된 설명">
            <a:extLst>
              <a:ext uri="{FF2B5EF4-FFF2-40B4-BE49-F238E27FC236}">
                <a16:creationId xmlns:a16="http://schemas.microsoft.com/office/drawing/2014/main" id="{88D7B8DB-7255-443B-AC0D-5C528D22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13" y="2023626"/>
            <a:ext cx="4928558" cy="33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7">
            <a:extLst>
              <a:ext uri="{FF2B5EF4-FFF2-40B4-BE49-F238E27FC236}">
                <a16:creationId xmlns:a16="http://schemas.microsoft.com/office/drawing/2014/main" id="{CC540369-34B8-4725-9447-A21AE4B54758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41A568-B080-4ED3-B508-954C95028005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04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CF09D8-12FE-4150-A573-002EBF1BE646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9A0C01-F332-4AF7-80EB-FF193CE8DA79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구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단별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BMI 수치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6DF090-BB94-4507-A119-D818F9E3568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0010"/>
            <a:ext cx="6096000" cy="6337300"/>
            <a:chOff x="6096001" y="385482"/>
            <a:chExt cx="6095999" cy="63380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442C0A-72FB-4E55-BF95-D8BFB03A88E4}"/>
                </a:ext>
              </a:extLst>
            </p:cNvPr>
            <p:cNvSpPr/>
            <p:nvPr/>
          </p:nvSpPr>
          <p:spPr>
            <a:xfrm>
              <a:off x="6096001" y="385482"/>
              <a:ext cx="6095999" cy="633804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84BC0A-AEE4-4A01-B522-BF8E04044A0D}"/>
                </a:ext>
              </a:extLst>
            </p:cNvPr>
            <p:cNvSpPr/>
            <p:nvPr/>
          </p:nvSpPr>
          <p:spPr>
            <a:xfrm>
              <a:off x="6669370" y="1722184"/>
              <a:ext cx="5360954" cy="40015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BMI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지수</a:t>
              </a:r>
              <a:r>
                <a:rPr lang="ko-KR" altLang="en-US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 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= 몸무게(</a:t>
              </a:r>
              <a:r>
                <a:rPr lang="ko-KR" sz="2000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kg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) ÷ (신장(</a:t>
              </a:r>
              <a:r>
                <a:rPr lang="ko-KR" sz="2000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m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) × 신장(</a:t>
              </a:r>
              <a:r>
                <a:rPr lang="ko-KR" sz="2000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m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))</a:t>
              </a:r>
              <a:endParaRPr lang="ko-KR" altLang="en-US" b="1">
                <a:solidFill>
                  <a:schemeClr val="bg1">
                    <a:lumMod val="95000"/>
                  </a:schemeClr>
                </a:solidFill>
                <a:latin typeface="윤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540836-A38E-4E62-A0A2-02393EC709D5}"/>
                </a:ext>
              </a:extLst>
            </p:cNvPr>
            <p:cNvSpPr/>
            <p:nvPr/>
          </p:nvSpPr>
          <p:spPr>
            <a:xfrm>
              <a:off x="6665031" y="4340734"/>
              <a:ext cx="4878253" cy="8003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전</a:t>
              </a:r>
              <a:r>
                <a:rPr lang="ko-KR" altLang="en-US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체적으로 야구 선수들은 비만도가 높았고 </a:t>
              </a:r>
              <a:r>
                <a:rPr lang="ko-KR" altLang="en-US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저체중인</a:t>
              </a:r>
              <a:r>
                <a:rPr lang="ko-KR" altLang="en-US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 선수는 단 한 명도 없었다.</a:t>
              </a:r>
              <a:endPara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3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F9806713-67D1-4436-8338-1A256C6A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90" y="2818420"/>
            <a:ext cx="5037761" cy="955743"/>
          </a:xfrm>
          <a:prstGeom prst="rect">
            <a:avLst/>
          </a:prstGeom>
        </p:spPr>
      </p:pic>
      <p:pic>
        <p:nvPicPr>
          <p:cNvPr id="4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291C0E4F-6B42-421C-8398-D8CB7E6D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46" y="1919818"/>
            <a:ext cx="5545015" cy="4061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7">
            <a:extLst>
              <a:ext uri="{FF2B5EF4-FFF2-40B4-BE49-F238E27FC236}">
                <a16:creationId xmlns:a16="http://schemas.microsoft.com/office/drawing/2014/main" id="{CC540369-34B8-4725-9447-A21AE4B54758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1400175" cy="369332"/>
            <a:chOff x="576759" y="2296526"/>
            <a:chExt cx="1400655" cy="370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41A568-B080-4ED3-B508-954C95028005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05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CF09D8-12FE-4150-A573-002EBF1BE646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9A0C01-F332-4AF7-80EB-FF193CE8DA79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비</a:t>
            </a:r>
            <a:r>
              <a:rPr lang="ko-KR" altLang="en-US" sz="1600" b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만도 vs 홈런, 장타율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6DF090-BB94-4507-A119-D818F9E35685}"/>
              </a:ext>
            </a:extLst>
          </p:cNvPr>
          <p:cNvGrpSpPr>
            <a:grpSpLocks/>
          </p:cNvGrpSpPr>
          <p:nvPr/>
        </p:nvGrpSpPr>
        <p:grpSpPr bwMode="auto">
          <a:xfrm>
            <a:off x="826938" y="420010"/>
            <a:ext cx="11365062" cy="6337300"/>
            <a:chOff x="826940" y="385482"/>
            <a:chExt cx="11365060" cy="63380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442C0A-72FB-4E55-BF95-D8BFB03A88E4}"/>
                </a:ext>
              </a:extLst>
            </p:cNvPr>
            <p:cNvSpPr/>
            <p:nvPr/>
          </p:nvSpPr>
          <p:spPr>
            <a:xfrm>
              <a:off x="6096001" y="385482"/>
              <a:ext cx="6095999" cy="633804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540836-A38E-4E62-A0A2-02393EC709D5}"/>
                </a:ext>
              </a:extLst>
            </p:cNvPr>
            <p:cNvSpPr/>
            <p:nvPr/>
          </p:nvSpPr>
          <p:spPr>
            <a:xfrm>
              <a:off x="826940" y="5207909"/>
              <a:ext cx="4878253" cy="8003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전</a:t>
              </a:r>
              <a:r>
                <a:rPr lang="ko-KR" altLang="en-US" b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체적으로 비만도가 높을 수록 홈런 갯수가 많은 </a:t>
              </a:r>
              <a:r>
                <a:rPr lang="ko-KR" altLang="en-US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경향이 있음을 볼 수 있다.</a:t>
              </a:r>
              <a:endPara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4" descr="다채로운, 쥐고있는, 음식이(가) 표시된 사진&#10;&#10;자동 생성된 설명">
            <a:extLst>
              <a:ext uri="{FF2B5EF4-FFF2-40B4-BE49-F238E27FC236}">
                <a16:creationId xmlns:a16="http://schemas.microsoft.com/office/drawing/2014/main" id="{AF458BA9-0C60-4DBD-A54B-A3FCB716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" y="2029085"/>
            <a:ext cx="5416061" cy="2986965"/>
          </a:xfrm>
          <a:prstGeom prst="rect">
            <a:avLst/>
          </a:prstGeom>
        </p:spPr>
      </p:pic>
      <p:pic>
        <p:nvPicPr>
          <p:cNvPr id="5" name="그림 5" descr="음식, 다채로운이(가) 표시된 사진&#10;&#10;자동 생성된 설명">
            <a:extLst>
              <a:ext uri="{FF2B5EF4-FFF2-40B4-BE49-F238E27FC236}">
                <a16:creationId xmlns:a16="http://schemas.microsoft.com/office/drawing/2014/main" id="{F3021D82-8B06-428E-BAB8-28C6B6D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78" y="2039019"/>
            <a:ext cx="5424311" cy="29536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4BA327-D2E0-4F1E-A536-B21104E457D2}"/>
              </a:ext>
            </a:extLst>
          </p:cNvPr>
          <p:cNvSpPr/>
          <p:nvPr/>
        </p:nvSpPr>
        <p:spPr bwMode="auto">
          <a:xfrm>
            <a:off x="6680227" y="5126158"/>
            <a:ext cx="4878254" cy="8002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E7E6E6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꼭 </a:t>
            </a:r>
            <a:r>
              <a:rPr lang="ko-KR" altLang="en-US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E7E6E6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비만도가 높다고 장타율이 또 많은 것은 아니였다.</a:t>
            </a:r>
            <a:endParaRPr lang="ko-KR" altLang="en-US" b="1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E7E6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1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1400175" cy="369332"/>
            <a:chOff x="576759" y="2296526"/>
            <a:chExt cx="1400655" cy="370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05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비</a:t>
            </a:r>
            <a:r>
              <a:rPr lang="ko-KR" altLang="en-US" sz="1600" b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만도에 따른 타자기록</a:t>
            </a:r>
            <a:endParaRPr lang="ko-KR" altLang="en-US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7" descr="다채로운, 음식이(가) 표시된 사진&#10;&#10;자동 생성된 설명">
            <a:extLst>
              <a:ext uri="{FF2B5EF4-FFF2-40B4-BE49-F238E27FC236}">
                <a16:creationId xmlns:a16="http://schemas.microsoft.com/office/drawing/2014/main" id="{59427E05-56A4-4596-AEDC-CA1C71B3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0" y="1981867"/>
            <a:ext cx="5720644" cy="3069025"/>
          </a:xfrm>
          <a:prstGeom prst="rect">
            <a:avLst/>
          </a:prstGeom>
        </p:spPr>
      </p:pic>
      <p:pic>
        <p:nvPicPr>
          <p:cNvPr id="8" name="그림 10" descr="음식이(가) 표시된 사진&#10;&#10;자동 생성된 설명">
            <a:extLst>
              <a:ext uri="{FF2B5EF4-FFF2-40B4-BE49-F238E27FC236}">
                <a16:creationId xmlns:a16="http://schemas.microsoft.com/office/drawing/2014/main" id="{8F5E6546-8132-4FE2-93E5-2AECE971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5" y="1962994"/>
            <a:ext cx="5720644" cy="311355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44308E-C426-475B-A096-EEF5BFC815B6}"/>
              </a:ext>
            </a:extLst>
          </p:cNvPr>
          <p:cNvSpPr/>
          <p:nvPr/>
        </p:nvSpPr>
        <p:spPr bwMode="auto">
          <a:xfrm>
            <a:off x="3224241" y="5241870"/>
            <a:ext cx="6573489" cy="8002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일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반적으로 비만도가 높으면 병살이 많이 날</a:t>
            </a:r>
            <a:r>
              <a:rPr lang="ko-KR" altLang="en-US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걸로 생각했는데 꼭 그렇지도 않았고, 비만도와 타율은 무관함을 알 수 있었다.</a:t>
            </a:r>
            <a:endParaRPr lang="ko-KR" altLang="en-US" b="1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1400175" cy="369332"/>
            <a:chOff x="576759" y="2296526"/>
            <a:chExt cx="1400655" cy="370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06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너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의 홈런 잠재력을 알려줘 </a:t>
            </a:r>
            <a:r>
              <a: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?</a:t>
            </a:r>
            <a:endParaRPr lang="ko-KR" altLang="en-US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44308E-C426-475B-A096-EEF5BFC815B6}"/>
              </a:ext>
            </a:extLst>
          </p:cNvPr>
          <p:cNvSpPr/>
          <p:nvPr/>
        </p:nvSpPr>
        <p:spPr bwMode="auto">
          <a:xfrm>
            <a:off x="609675" y="5357045"/>
            <a:ext cx="6083226" cy="8002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2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020 </a:t>
            </a:r>
            <a:r>
              <a:rPr lang="en-US" altLang="ko-KR" b="1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kbo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 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데이터에 선형회귀를 이용해 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User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의 비만도를 토대로 홈런 개수를 알려주는 서비스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  <a:endParaRPr lang="ko-KR" altLang="en-US" b="1" dirty="0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E2ED48-495E-4E54-916B-9F835588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89" y="1107136"/>
            <a:ext cx="1538435" cy="6365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CA9871-993A-47A9-8A08-07954E7C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752" y="1801985"/>
            <a:ext cx="1679924" cy="6337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11E84B-017D-4922-83E3-E27266CA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806" y="2595276"/>
            <a:ext cx="4391025" cy="438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2A41AA-F6F5-4F03-910E-5ECCABF08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193" y="3310730"/>
            <a:ext cx="1600472" cy="6337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7C87A1-7019-4BFA-83C2-475BCEB50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523" y="4116103"/>
            <a:ext cx="1643774" cy="6337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586A3D-BB58-4BDA-AE28-FA798173F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806" y="4903067"/>
            <a:ext cx="4615180" cy="4381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DB918B-6932-4420-A2B4-84F1CA193ECB}"/>
              </a:ext>
            </a:extLst>
          </p:cNvPr>
          <p:cNvSpPr/>
          <p:nvPr/>
        </p:nvSpPr>
        <p:spPr>
          <a:xfrm>
            <a:off x="7633410" y="4894410"/>
            <a:ext cx="271255" cy="1942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7CEB48-D17E-4AFE-BBA1-670F521FBC56}"/>
              </a:ext>
            </a:extLst>
          </p:cNvPr>
          <p:cNvSpPr/>
          <p:nvPr/>
        </p:nvSpPr>
        <p:spPr>
          <a:xfrm>
            <a:off x="7706234" y="2596687"/>
            <a:ext cx="271255" cy="1942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518AE-DD42-42A7-B079-92A5736DB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5" y="1907159"/>
            <a:ext cx="4737142" cy="330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233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윤고딕</vt:lpstr>
      <vt:lpstr>-윤고딕330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Matthew Simon</cp:lastModifiedBy>
  <cp:revision>463</cp:revision>
  <dcterms:created xsi:type="dcterms:W3CDTF">2014-03-14T14:20:33Z</dcterms:created>
  <dcterms:modified xsi:type="dcterms:W3CDTF">2020-09-07T08:01:50Z</dcterms:modified>
</cp:coreProperties>
</file>