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6" r:id="rId3"/>
    <p:sldId id="258" r:id="rId4"/>
    <p:sldId id="277" r:id="rId5"/>
    <p:sldId id="269" r:id="rId6"/>
    <p:sldId id="262" r:id="rId7"/>
    <p:sldId id="270" r:id="rId8"/>
    <p:sldId id="278" r:id="rId9"/>
    <p:sldId id="261" r:id="rId10"/>
    <p:sldId id="279" r:id="rId11"/>
    <p:sldId id="271" r:id="rId12"/>
    <p:sldId id="280" r:id="rId13"/>
    <p:sldId id="272" r:id="rId14"/>
    <p:sldId id="273" r:id="rId15"/>
    <p:sldId id="274" r:id="rId16"/>
    <p:sldId id="275" r:id="rId17"/>
    <p:sldId id="259" r:id="rId18"/>
    <p:sldId id="285" r:id="rId19"/>
    <p:sldId id="281" r:id="rId20"/>
    <p:sldId id="282" r:id="rId21"/>
    <p:sldId id="287" r:id="rId22"/>
    <p:sldId id="284" r:id="rId23"/>
    <p:sldId id="286" r:id="rId24"/>
    <p:sldId id="265" r:id="rId25"/>
    <p:sldId id="264"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0" autoAdjust="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84D60-8D95-461F-B1C5-C03824D86BB5}" type="datetimeFigureOut">
              <a:rPr lang="en-US" smtClean="0"/>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70B4CC-E7AC-44CE-BE62-B910C0A63AED}" type="slidenum">
              <a:rPr lang="en-US" smtClean="0"/>
              <a:t>‹#›</a:t>
            </a:fld>
            <a:endParaRPr lang="en-US"/>
          </a:p>
        </p:txBody>
      </p:sp>
    </p:spTree>
    <p:extLst>
      <p:ext uri="{BB962C8B-B14F-4D97-AF65-F5344CB8AC3E}">
        <p14:creationId xmlns:p14="http://schemas.microsoft.com/office/powerpoint/2010/main" val="52683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Primary Goal</a:t>
            </a:r>
            <a:r>
              <a:rPr lang="en-US" dirty="0" smtClean="0"/>
              <a:t>: The overall goal of this project is to establish a strategy to reduce the complexity of a finite element problem used for optimization purposes by the use of some (or a combination) of reduction strategies to suppress some degrees of freedom while maintaining the full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smtClean="0"/>
              <a:t>Secondary Goal</a:t>
            </a:r>
            <a:r>
              <a:rPr lang="en-US" sz="1200" dirty="0" smtClean="0"/>
              <a:t>: Perhaps an additional goal of the project could be to homogenize the material properties of a structure given that more and more aerospace structures now use composite materials with highly discretized material properties across geometries.</a:t>
            </a:r>
            <a:endParaRPr lang="en-US" dirty="0" smtClean="0"/>
          </a:p>
          <a:p>
            <a:endParaRPr lang="en-IN" dirty="0" smtClean="0"/>
          </a:p>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5</a:t>
            </a:fld>
            <a:endParaRPr lang="en-US"/>
          </a:p>
        </p:txBody>
      </p:sp>
    </p:spTree>
    <p:extLst>
      <p:ext uri="{BB962C8B-B14F-4D97-AF65-F5344CB8AC3E}">
        <p14:creationId xmlns:p14="http://schemas.microsoft.com/office/powerpoint/2010/main" val="53428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6</a:t>
            </a:fld>
            <a:endParaRPr lang="en-US"/>
          </a:p>
        </p:txBody>
      </p:sp>
    </p:spTree>
    <p:extLst>
      <p:ext uri="{BB962C8B-B14F-4D97-AF65-F5344CB8AC3E}">
        <p14:creationId xmlns:p14="http://schemas.microsoft.com/office/powerpoint/2010/main" val="300497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7</a:t>
            </a:fld>
            <a:endParaRPr lang="en-US"/>
          </a:p>
        </p:txBody>
      </p:sp>
    </p:spTree>
    <p:extLst>
      <p:ext uri="{BB962C8B-B14F-4D97-AF65-F5344CB8AC3E}">
        <p14:creationId xmlns:p14="http://schemas.microsoft.com/office/powerpoint/2010/main" val="300497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18</a:t>
            </a:fld>
            <a:endParaRPr lang="en-US"/>
          </a:p>
        </p:txBody>
      </p:sp>
    </p:spTree>
    <p:extLst>
      <p:ext uri="{BB962C8B-B14F-4D97-AF65-F5344CB8AC3E}">
        <p14:creationId xmlns:p14="http://schemas.microsoft.com/office/powerpoint/2010/main" val="215357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from the general MMA optimization problem description: </a:t>
            </a:r>
            <a:r>
              <a:rPr lang="en-US" sz="1200" i="1" kern="1200" dirty="0" smtClean="0">
                <a:solidFill>
                  <a:schemeClr val="tx1"/>
                </a:solidFill>
                <a:effectLst/>
                <a:latin typeface="+mn-lt"/>
                <a:ea typeface="+mn-ea"/>
                <a:cs typeface="+mn-cs"/>
              </a:rPr>
              <a:t>a</a:t>
            </a:r>
            <a:r>
              <a:rPr lang="en-US" sz="1200" i="1" kern="1200" baseline="-25000" dirty="0" smtClean="0">
                <a:solidFill>
                  <a:schemeClr val="tx1"/>
                </a:solidFill>
                <a:effectLst/>
                <a:latin typeface="+mn-lt"/>
                <a:ea typeface="+mn-ea"/>
                <a:cs typeface="+mn-cs"/>
              </a:rPr>
              <a:t>0</a:t>
            </a:r>
            <a:r>
              <a:rPr lang="en-US" sz="1200" i="1" kern="1200" dirty="0" smtClean="0">
                <a:solidFill>
                  <a:schemeClr val="tx1"/>
                </a:solidFill>
                <a:effectLst/>
                <a:latin typeface="+mn-lt"/>
                <a:ea typeface="+mn-ea"/>
                <a:cs typeface="+mn-cs"/>
              </a:rPr>
              <a:t> = 1</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a</a:t>
            </a:r>
            <a:r>
              <a:rPr lang="en-US" sz="1200" i="1" kern="1200" baseline="-250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 0</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d</a:t>
            </a:r>
            <a:r>
              <a:rPr lang="en-US" sz="1200" i="1" kern="1200" baseline="-25000" dirty="0"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 0</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c</a:t>
            </a:r>
            <a:r>
              <a:rPr lang="en-US" sz="1200" i="1" kern="1200" baseline="-25000" dirty="0"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 “large number”</a:t>
            </a:r>
            <a:r>
              <a:rPr lang="en-US" sz="1200" kern="1200" dirty="0" smtClean="0">
                <a:solidFill>
                  <a:schemeClr val="tx1"/>
                </a:solidFill>
                <a:effectLst/>
                <a:latin typeface="+mn-lt"/>
                <a:ea typeface="+mn-ea"/>
                <a:cs typeface="+mn-cs"/>
              </a:rPr>
              <a:t>. The reason </a:t>
            </a:r>
            <a:r>
              <a:rPr lang="en-US" sz="1200" i="1" kern="1200" dirty="0" smtClean="0">
                <a:solidFill>
                  <a:schemeClr val="tx1"/>
                </a:solidFill>
                <a:effectLst/>
                <a:latin typeface="+mn-lt"/>
                <a:ea typeface="+mn-ea"/>
                <a:cs typeface="+mn-cs"/>
              </a:rPr>
              <a:t>c</a:t>
            </a:r>
            <a:r>
              <a:rPr lang="en-US" sz="1200" i="1"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is large is because we force the variable </a:t>
            </a:r>
            <a:r>
              <a:rPr lang="en-US" sz="1200" i="1" kern="1200" dirty="0" err="1" smtClean="0">
                <a:solidFill>
                  <a:schemeClr val="tx1"/>
                </a:solidFill>
                <a:effectLst/>
                <a:latin typeface="+mn-lt"/>
                <a:ea typeface="+mn-ea"/>
                <a:cs typeface="+mn-cs"/>
              </a:rPr>
              <a:t>y</a:t>
            </a:r>
            <a:r>
              <a:rPr lang="en-US" sz="1200" i="1" kern="1200" baseline="-250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to be “expensive” such that generally, </a:t>
            </a:r>
            <a:r>
              <a:rPr lang="en-US" sz="1200" i="1" kern="1200" dirty="0" smtClean="0">
                <a:solidFill>
                  <a:schemeClr val="tx1"/>
                </a:solidFill>
                <a:effectLst/>
                <a:latin typeface="+mn-lt"/>
                <a:ea typeface="+mn-ea"/>
                <a:cs typeface="+mn-cs"/>
              </a:rPr>
              <a:t>y = 0</a:t>
            </a:r>
            <a:r>
              <a:rPr lang="en-US" sz="1200" kern="1200" dirty="0" smtClean="0">
                <a:solidFill>
                  <a:schemeClr val="tx1"/>
                </a:solidFill>
                <a:effectLst/>
                <a:latin typeface="+mn-lt"/>
                <a:ea typeface="+mn-ea"/>
                <a:cs typeface="+mn-cs"/>
              </a:rPr>
              <a:t> for any optimal solution for </a:t>
            </a:r>
            <a:r>
              <a:rPr lang="en-US" sz="1200" i="1" kern="1200" dirty="0" err="1" smtClean="0">
                <a:solidFill>
                  <a:schemeClr val="tx1"/>
                </a:solidFill>
                <a:effectLst/>
                <a:latin typeface="+mn-lt"/>
                <a:ea typeface="+mn-ea"/>
                <a:cs typeface="+mn-cs"/>
              </a:rPr>
              <a:t>f</a:t>
            </a:r>
            <a:r>
              <a:rPr lang="en-US" sz="1200" i="1" kern="1200" baseline="-25000" dirty="0" err="1" smtClean="0">
                <a:solidFill>
                  <a:schemeClr val="tx1"/>
                </a:solidFill>
                <a:effectLst/>
                <a:latin typeface="+mn-lt"/>
                <a:ea typeface="+mn-ea"/>
                <a:cs typeface="+mn-cs"/>
              </a:rPr>
              <a:t>o</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20</a:t>
            </a:fld>
            <a:endParaRPr lang="en-US"/>
          </a:p>
        </p:txBody>
      </p:sp>
    </p:spTree>
    <p:extLst>
      <p:ext uri="{BB962C8B-B14F-4D97-AF65-F5344CB8AC3E}">
        <p14:creationId xmlns:p14="http://schemas.microsoft.com/office/powerpoint/2010/main" val="215357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21</a:t>
            </a:fld>
            <a:endParaRPr lang="en-US"/>
          </a:p>
        </p:txBody>
      </p:sp>
    </p:spTree>
    <p:extLst>
      <p:ext uri="{BB962C8B-B14F-4D97-AF65-F5344CB8AC3E}">
        <p14:creationId xmlns:p14="http://schemas.microsoft.com/office/powerpoint/2010/main" val="215357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22</a:t>
            </a:fld>
            <a:endParaRPr lang="en-US"/>
          </a:p>
        </p:txBody>
      </p:sp>
    </p:spTree>
    <p:extLst>
      <p:ext uri="{BB962C8B-B14F-4D97-AF65-F5344CB8AC3E}">
        <p14:creationId xmlns:p14="http://schemas.microsoft.com/office/powerpoint/2010/main" val="215357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0B4CC-E7AC-44CE-BE62-B910C0A63AED}" type="slidenum">
              <a:rPr lang="en-US" smtClean="0"/>
              <a:t>23</a:t>
            </a:fld>
            <a:endParaRPr lang="en-US"/>
          </a:p>
        </p:txBody>
      </p:sp>
    </p:spTree>
    <p:extLst>
      <p:ext uri="{BB962C8B-B14F-4D97-AF65-F5344CB8AC3E}">
        <p14:creationId xmlns:p14="http://schemas.microsoft.com/office/powerpoint/2010/main" val="215357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 </a:t>
            </a:r>
            <a:r>
              <a:rPr lang="en-US" sz="1200" kern="1200" dirty="0" smtClean="0">
                <a:solidFill>
                  <a:schemeClr val="tx1"/>
                </a:solidFill>
                <a:effectLst/>
                <a:latin typeface="+mn-lt"/>
                <a:ea typeface="+mn-ea"/>
                <a:cs typeface="+mn-cs"/>
              </a:rPr>
              <a:t>Choosing appropriate assumptions for mass distributions across the structure in the condensation model to accurately model physics can be a big challenge. If the mass distribution is not appropriately chosen we can get a large variation in the value of natural frequencies and hence dynamic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of structures (20% in some cases [6]).</a:t>
            </a:r>
          </a:p>
          <a:p>
            <a:r>
              <a:rPr lang="en-US" sz="1200" kern="1200" dirty="0" smtClean="0">
                <a:solidFill>
                  <a:schemeClr val="tx1"/>
                </a:solidFill>
                <a:effectLst/>
                <a:latin typeface="+mn-lt"/>
                <a:ea typeface="+mn-ea"/>
                <a:cs typeface="+mn-cs"/>
              </a:rPr>
              <a:t>So, how should we distribute the mass associated with a node to avoid this error?</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a:t>
            </a:r>
            <a:r>
              <a:rPr lang="en-US" sz="1200" kern="1200" dirty="0" smtClean="0">
                <a:solidFill>
                  <a:schemeClr val="tx1"/>
                </a:solidFill>
                <a:effectLst/>
                <a:latin typeface="+mn-lt"/>
                <a:ea typeface="+mn-ea"/>
                <a:cs typeface="+mn-cs"/>
              </a:rPr>
              <a:t>Given that our problem is one on optimization and not condensation, we have to choose our decision variables quite carefully so as to not lose out important regions in the structure to optimize. There mostly exists a trade-off between how well we can condense and how well we can optimize the structure. Which is the minimal number of retained DOFs of beam truss you should keep? Can we improve the classic strategy?</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a:t>
            </a:r>
            <a:r>
              <a:rPr lang="en-US" sz="1200" kern="1200" dirty="0" smtClean="0">
                <a:solidFill>
                  <a:schemeClr val="tx1"/>
                </a:solidFill>
                <a:effectLst/>
                <a:latin typeface="+mn-lt"/>
                <a:ea typeface="+mn-ea"/>
                <a:cs typeface="+mn-cs"/>
              </a:rPr>
              <a:t>The gain in terms of computational cost is quite unclear and may not be as high as one might think if the code has to condense the model every time we run an optimization. Reduction in time complexity of the code remains a mystery. Is our code reasonably fast?</a:t>
            </a:r>
          </a:p>
          <a:p>
            <a:endParaRPr lang="en-US" dirty="0"/>
          </a:p>
        </p:txBody>
      </p:sp>
      <p:sp>
        <p:nvSpPr>
          <p:cNvPr id="4" name="Slide Number Placeholder 3"/>
          <p:cNvSpPr>
            <a:spLocks noGrp="1"/>
          </p:cNvSpPr>
          <p:nvPr>
            <p:ph type="sldNum" sz="quarter" idx="10"/>
          </p:nvPr>
        </p:nvSpPr>
        <p:spPr/>
        <p:txBody>
          <a:bodyPr/>
          <a:lstStyle/>
          <a:p>
            <a:fld id="{F61497AF-FF32-4FEC-9CED-73BA4EB18A36}" type="slidenum">
              <a:rPr lang="en-US" smtClean="0"/>
              <a:t>25</a:t>
            </a:fld>
            <a:endParaRPr lang="en-US"/>
          </a:p>
        </p:txBody>
      </p:sp>
    </p:spTree>
    <p:extLst>
      <p:ext uri="{BB962C8B-B14F-4D97-AF65-F5344CB8AC3E}">
        <p14:creationId xmlns:p14="http://schemas.microsoft.com/office/powerpoint/2010/main" val="352549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2B9600-3610-450C-86DA-42D2E9DC972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171936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C7CA9-588F-4472-BFF2-B298601E25A9}"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133769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CFE24-1F6B-445C-9298-686D98D83348}"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261992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310674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6915A-4DD7-44A9-BAE7-5EED72A360B4}"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378591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F6111C-E461-455F-9D58-4E4B8FCFBC88}" type="datetime1">
              <a:rPr lang="en-US" smtClean="0"/>
              <a:t>6/14/2018</a:t>
            </a:fld>
            <a:endParaRPr lang="en-US"/>
          </a:p>
        </p:txBody>
      </p:sp>
      <p:sp>
        <p:nvSpPr>
          <p:cNvPr id="6" name="Footer Placeholder 5"/>
          <p:cNvSpPr>
            <a:spLocks noGrp="1"/>
          </p:cNvSpPr>
          <p:nvPr>
            <p:ph type="ftr" sz="quarter" idx="11"/>
          </p:nvPr>
        </p:nvSpPr>
        <p:spPr/>
        <p:txBody>
          <a:bodyPr/>
          <a:lstStyle/>
          <a:p>
            <a:r>
              <a:rPr lang="fr-FR" smtClean="0"/>
              <a:t>2018 – INSTITUT SUPERIEUR DE L’AERONAUTIQUE ET DE L’ESPACE</a:t>
            </a:r>
            <a:endParaRPr lang="en-US"/>
          </a:p>
        </p:txBody>
      </p:sp>
      <p:sp>
        <p:nvSpPr>
          <p:cNvPr id="7" name="Slide Number Placeholder 6"/>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413750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BE6E96-8E96-4D52-9A64-95AC2638DA85}"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379446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0354B-83EF-4F57-AFFF-58DA48E9BAB3}" type="datetime1">
              <a:rPr lang="en-US" smtClean="0"/>
              <a:t>6/14/2018</a:t>
            </a:fld>
            <a:endParaRPr lang="en-US"/>
          </a:p>
        </p:txBody>
      </p:sp>
      <p:sp>
        <p:nvSpPr>
          <p:cNvPr id="4" name="Footer Placeholder 3"/>
          <p:cNvSpPr>
            <a:spLocks noGrp="1"/>
          </p:cNvSpPr>
          <p:nvPr>
            <p:ph type="ftr" sz="quarter" idx="11"/>
          </p:nvPr>
        </p:nvSpPr>
        <p:spPr/>
        <p:txBody>
          <a:bodyPr/>
          <a:lstStyle/>
          <a:p>
            <a:r>
              <a:rPr lang="fr-FR" smtClean="0"/>
              <a:t>2018 – INSTITUT SUPERIEUR DE L’AERONAUTIQUE ET DE L’ESPACE</a:t>
            </a:r>
            <a:endParaRPr lang="en-US"/>
          </a:p>
        </p:txBody>
      </p:sp>
      <p:sp>
        <p:nvSpPr>
          <p:cNvPr id="5" name="Slide Number Placeholder 4"/>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178099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AD7F1-C510-4926-BB84-6D25A0E13019}" type="datetime1">
              <a:rPr lang="en-US" smtClean="0"/>
              <a:t>6/14/2018</a:t>
            </a:fld>
            <a:endParaRPr lang="en-US"/>
          </a:p>
        </p:txBody>
      </p:sp>
      <p:sp>
        <p:nvSpPr>
          <p:cNvPr id="3" name="Footer Placeholder 2"/>
          <p:cNvSpPr>
            <a:spLocks noGrp="1"/>
          </p:cNvSpPr>
          <p:nvPr>
            <p:ph type="ftr" sz="quarter" idx="11"/>
          </p:nvPr>
        </p:nvSpPr>
        <p:spPr/>
        <p:txBody>
          <a:bodyPr/>
          <a:lstStyle/>
          <a:p>
            <a:r>
              <a:rPr lang="fr-FR" smtClean="0"/>
              <a:t>2018 – INSTITUT SUPERIEUR DE L’AERONAUTIQUE ET DE L’ESPACE</a:t>
            </a:r>
            <a:endParaRPr lang="en-US"/>
          </a:p>
        </p:txBody>
      </p:sp>
      <p:sp>
        <p:nvSpPr>
          <p:cNvPr id="4" name="Slide Number Placeholder 3"/>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11375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63523-0027-4CC7-BCEA-6A91C9560D31}" type="datetime1">
              <a:rPr lang="en-US" smtClean="0"/>
              <a:t>6/14/2018</a:t>
            </a:fld>
            <a:endParaRPr lang="en-US"/>
          </a:p>
        </p:txBody>
      </p:sp>
      <p:sp>
        <p:nvSpPr>
          <p:cNvPr id="6" name="Footer Placeholder 5"/>
          <p:cNvSpPr>
            <a:spLocks noGrp="1"/>
          </p:cNvSpPr>
          <p:nvPr>
            <p:ph type="ftr" sz="quarter" idx="11"/>
          </p:nvPr>
        </p:nvSpPr>
        <p:spPr/>
        <p:txBody>
          <a:bodyPr/>
          <a:lstStyle/>
          <a:p>
            <a:r>
              <a:rPr lang="fr-FR" smtClean="0"/>
              <a:t>2018 – INSTITUT SUPERIEUR DE L’AERONAUTIQUE ET DE L’ESPACE</a:t>
            </a:r>
            <a:endParaRPr lang="en-US"/>
          </a:p>
        </p:txBody>
      </p:sp>
      <p:sp>
        <p:nvSpPr>
          <p:cNvPr id="7" name="Slide Number Placeholder 6"/>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173589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D6FEC-DF61-465B-8758-F5A892AF46E0}" type="datetime1">
              <a:rPr lang="en-US" smtClean="0"/>
              <a:t>6/14/2018</a:t>
            </a:fld>
            <a:endParaRPr lang="en-US"/>
          </a:p>
        </p:txBody>
      </p:sp>
      <p:sp>
        <p:nvSpPr>
          <p:cNvPr id="6" name="Footer Placeholder 5"/>
          <p:cNvSpPr>
            <a:spLocks noGrp="1"/>
          </p:cNvSpPr>
          <p:nvPr>
            <p:ph type="ftr" sz="quarter" idx="11"/>
          </p:nvPr>
        </p:nvSpPr>
        <p:spPr/>
        <p:txBody>
          <a:bodyPr/>
          <a:lstStyle/>
          <a:p>
            <a:r>
              <a:rPr lang="fr-FR" smtClean="0"/>
              <a:t>2018 – INSTITUT SUPERIEUR DE L’AERONAUTIQUE ET DE L’ESPACE</a:t>
            </a:r>
            <a:endParaRPr lang="en-US"/>
          </a:p>
        </p:txBody>
      </p:sp>
      <p:sp>
        <p:nvSpPr>
          <p:cNvPr id="7" name="Slide Number Placeholder 6"/>
          <p:cNvSpPr>
            <a:spLocks noGrp="1"/>
          </p:cNvSpPr>
          <p:nvPr>
            <p:ph type="sldNum" sz="quarter" idx="12"/>
          </p:nvPr>
        </p:nvSpPr>
        <p:spPr/>
        <p:txBody>
          <a:bodyPr/>
          <a:lstStyle/>
          <a:p>
            <a:fld id="{05C47DE4-3EEE-4148-A0B8-BD2C26577323}" type="slidenum">
              <a:rPr lang="en-US" smtClean="0"/>
              <a:t>‹#›</a:t>
            </a:fld>
            <a:endParaRPr lang="en-US"/>
          </a:p>
        </p:txBody>
      </p:sp>
    </p:spTree>
    <p:extLst>
      <p:ext uri="{BB962C8B-B14F-4D97-AF65-F5344CB8AC3E}">
        <p14:creationId xmlns:p14="http://schemas.microsoft.com/office/powerpoint/2010/main" val="318779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755ED-F2BD-42FB-9CF5-FD3A88477427}" type="datetime1">
              <a:rPr lang="en-US" smtClean="0"/>
              <a:t>6/14/2018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2018 – INSTITUT SUPERIEUR DE L’AERONAUTIQUE ET DE L’ESPACE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47DE4-3EEE-4148-A0B8-BD2C26577323}" type="slidenum">
              <a:rPr lang="en-US" smtClean="0"/>
              <a:t>‹#›</a:t>
            </a:fld>
            <a:endParaRPr lang="en-US"/>
          </a:p>
        </p:txBody>
      </p:sp>
    </p:spTree>
    <p:extLst>
      <p:ext uri="{BB962C8B-B14F-4D97-AF65-F5344CB8AC3E}">
        <p14:creationId xmlns:p14="http://schemas.microsoft.com/office/powerpoint/2010/main" val="141764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4000" cy="1470025"/>
          </a:xfrm>
        </p:spPr>
        <p:txBody>
          <a:bodyPr>
            <a:normAutofit fontScale="90000"/>
          </a:bodyPr>
          <a:lstStyle/>
          <a:p>
            <a:r>
              <a:rPr lang="en-US" b="1" dirty="0" smtClean="0"/>
              <a:t>CONDENSATION BASED FINITE ELEMENT MODEL REDUCTION STRATEGY FOR STRUCTURAL OPTIMIZATION PROBLEMS</a:t>
            </a:r>
            <a:endParaRPr lang="en-US" dirty="0"/>
          </a:p>
        </p:txBody>
      </p:sp>
      <p:sp>
        <p:nvSpPr>
          <p:cNvPr id="3" name="Subtitle 2"/>
          <p:cNvSpPr>
            <a:spLocks noGrp="1"/>
          </p:cNvSpPr>
          <p:nvPr>
            <p:ph type="subTitle" idx="1"/>
          </p:nvPr>
        </p:nvSpPr>
        <p:spPr>
          <a:xfrm>
            <a:off x="1447800" y="1905000"/>
            <a:ext cx="6400800" cy="685800"/>
          </a:xfrm>
        </p:spPr>
        <p:txBody>
          <a:bodyPr>
            <a:normAutofit fontScale="62500" lnSpcReduction="20000"/>
          </a:bodyPr>
          <a:lstStyle/>
          <a:p>
            <a:r>
              <a:rPr lang="en-IN" dirty="0" smtClean="0"/>
              <a:t>KAKADE  Ishaan</a:t>
            </a:r>
          </a:p>
          <a:p>
            <a:r>
              <a:rPr lang="en-IN" dirty="0" smtClean="0"/>
              <a:t>CONIGLIO Simone | MORLIER Joseph</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2944969"/>
            <a:ext cx="7010400" cy="2800350"/>
          </a:xfrm>
          <a:prstGeom prst="rect">
            <a:avLst/>
          </a:prstGeom>
        </p:spPr>
      </p:pic>
      <p:sp>
        <p:nvSpPr>
          <p:cNvPr id="8" name="Date Placeholder 7"/>
          <p:cNvSpPr>
            <a:spLocks noGrp="1"/>
          </p:cNvSpPr>
          <p:nvPr>
            <p:ph type="dt" sz="half" idx="10"/>
          </p:nvPr>
        </p:nvSpPr>
        <p:spPr/>
        <p:txBody>
          <a:bodyPr/>
          <a:lstStyle/>
          <a:p>
            <a:fld id="{2FD841AE-E533-4066-8B0C-3B8291DA42A4}" type="datetime1">
              <a:rPr lang="en-US" smtClean="0"/>
              <a:t>6/14/2018</a:t>
            </a:fld>
            <a:endParaRPr lang="en-US"/>
          </a:p>
        </p:txBody>
      </p:sp>
      <p:sp>
        <p:nvSpPr>
          <p:cNvPr id="9" name="Footer Placeholder 8"/>
          <p:cNvSpPr>
            <a:spLocks noGrp="1"/>
          </p:cNvSpPr>
          <p:nvPr>
            <p:ph type="ftr" sz="quarter" idx="11"/>
          </p:nvPr>
        </p:nvSpPr>
        <p:spPr/>
        <p:txBody>
          <a:bodyPr/>
          <a:lstStyle/>
          <a:p>
            <a:r>
              <a:rPr lang="fr-FR" smtClean="0"/>
              <a:t>2018 – INSTITUT SUPERIEUR DE L’AERONAUTIQUE ET DE L’ESPACE</a:t>
            </a:r>
            <a:endParaRPr lang="en-US"/>
          </a:p>
        </p:txBody>
      </p:sp>
      <p:sp>
        <p:nvSpPr>
          <p:cNvPr id="10" name="Slide Number Placeholder 9"/>
          <p:cNvSpPr>
            <a:spLocks noGrp="1"/>
          </p:cNvSpPr>
          <p:nvPr>
            <p:ph type="sldNum" sz="quarter" idx="12"/>
          </p:nvPr>
        </p:nvSpPr>
        <p:spPr/>
        <p:txBody>
          <a:bodyPr/>
          <a:lstStyle/>
          <a:p>
            <a:fld id="{05C47DE4-3EEE-4148-A0B8-BD2C26577323}" type="slidenum">
              <a:rPr lang="en-US" smtClean="0"/>
              <a:t>1</a:t>
            </a:fld>
            <a:endParaRPr lang="en-US"/>
          </a:p>
        </p:txBody>
      </p:sp>
    </p:spTree>
    <p:extLst>
      <p:ext uri="{BB962C8B-B14F-4D97-AF65-F5344CB8AC3E}">
        <p14:creationId xmlns:p14="http://schemas.microsoft.com/office/powerpoint/2010/main" val="358107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PROJECT GOALS</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10</a:t>
            </a:fld>
            <a:endParaRPr lang="en-US"/>
          </a:p>
        </p:txBody>
      </p:sp>
    </p:spTree>
    <p:extLst>
      <p:ext uri="{BB962C8B-B14F-4D97-AF65-F5344CB8AC3E}">
        <p14:creationId xmlns:p14="http://schemas.microsoft.com/office/powerpoint/2010/main" val="223187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PROJECT GOALS</a:t>
            </a:r>
            <a:endParaRPr lang="en-US" dirty="0"/>
          </a:p>
        </p:txBody>
      </p:sp>
      <p:sp>
        <p:nvSpPr>
          <p:cNvPr id="3" name="Content Placeholder 2"/>
          <p:cNvSpPr>
            <a:spLocks noGrp="1"/>
          </p:cNvSpPr>
          <p:nvPr>
            <p:ph idx="1"/>
          </p:nvPr>
        </p:nvSpPr>
        <p:spPr>
          <a:xfrm>
            <a:off x="329514" y="2362200"/>
            <a:ext cx="8229600" cy="3276600"/>
          </a:xfrm>
        </p:spPr>
        <p:txBody>
          <a:bodyPr>
            <a:normAutofit fontScale="70000" lnSpcReduction="20000"/>
          </a:bodyPr>
          <a:lstStyle/>
          <a:p>
            <a:pPr marL="0" indent="0" algn="just">
              <a:buNone/>
            </a:pPr>
            <a:r>
              <a:rPr lang="en-US" dirty="0"/>
              <a:t>1. Integration of A and I as MMA decision variables (for the complete beam truss and by set i.e. vertical and horizontal beams separately).</a:t>
            </a:r>
          </a:p>
          <a:p>
            <a:pPr algn="just"/>
            <a:endParaRPr lang="en-US" dirty="0"/>
          </a:p>
          <a:p>
            <a:pPr marL="0" indent="0" algn="just">
              <a:buNone/>
            </a:pPr>
            <a:r>
              <a:rPr lang="en-US" dirty="0" smtClean="0"/>
              <a:t>2. Implement </a:t>
            </a:r>
            <a:r>
              <a:rPr lang="en-US" dirty="0"/>
              <a:t>the classical condensation and a new condensation strategy to reduce the number of degrees of freedom of the non-design zone.</a:t>
            </a:r>
          </a:p>
          <a:p>
            <a:pPr marL="0" indent="0" algn="just">
              <a:buNone/>
            </a:pPr>
            <a:endParaRPr lang="en-US" dirty="0"/>
          </a:p>
          <a:p>
            <a:pPr marL="0" indent="0" algn="just">
              <a:buNone/>
            </a:pPr>
            <a:r>
              <a:rPr lang="en-US" dirty="0" smtClean="0"/>
              <a:t>3</a:t>
            </a:r>
            <a:r>
              <a:rPr lang="en-US" dirty="0"/>
              <a:t>. Comparison of 3 approaches with respect to time complexity.</a:t>
            </a:r>
          </a:p>
          <a:p>
            <a:pPr algn="just"/>
            <a:endParaRPr lang="en-US" dirty="0"/>
          </a:p>
          <a:p>
            <a:pPr marL="0" indent="0" algn="just">
              <a:buNone/>
            </a:pPr>
            <a:r>
              <a:rPr lang="en-US" dirty="0"/>
              <a:t>4. Implementation of dynamic condensation.</a:t>
            </a:r>
          </a:p>
          <a:p>
            <a:pPr algn="just"/>
            <a:endParaRPr lang="en-IN" dirty="0"/>
          </a:p>
          <a:p>
            <a:pPr algn="just"/>
            <a:endParaRPr lang="en-IN" dirty="0" smtClean="0"/>
          </a:p>
          <a:p>
            <a:pPr algn="just"/>
            <a:endParaRPr lang="en-US" dirty="0"/>
          </a:p>
          <a:p>
            <a:pPr marL="0" indent="0" algn="just">
              <a:buNone/>
            </a:pPr>
            <a:endParaRPr lang="en-US" dirty="0" smtClean="0"/>
          </a:p>
          <a:p>
            <a:pPr marL="0" indent="0" algn="just">
              <a:buNone/>
            </a:pPr>
            <a:endParaRPr lang="en-US" dirty="0"/>
          </a:p>
        </p:txBody>
      </p:sp>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11</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992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BACKGROUND AND LITERATURE REVIEW</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12</a:t>
            </a:fld>
            <a:endParaRPr lang="en-US"/>
          </a:p>
        </p:txBody>
      </p:sp>
    </p:spTree>
    <p:extLst>
      <p:ext uri="{BB962C8B-B14F-4D97-AF65-F5344CB8AC3E}">
        <p14:creationId xmlns:p14="http://schemas.microsoft.com/office/powerpoint/2010/main" val="288485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MODIFIED SIMP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038" y="1828800"/>
                <a:ext cx="8229600" cy="3276600"/>
              </a:xfrm>
            </p:spPr>
            <p:txBody>
              <a:bodyPr>
                <a:normAutofit fontScale="62500" lnSpcReduction="20000"/>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   </m:t>
                          </m:r>
                          <m:r>
                            <a:rPr lang="en-US" sz="2800" i="1">
                              <a:latin typeface="Cambria Math"/>
                            </a:rPr>
                            <m:t>𝐸</m:t>
                          </m:r>
                        </m:e>
                        <m:sub>
                          <m:r>
                            <a:rPr lang="en-US" sz="2800" i="1">
                              <a:latin typeface="Cambria Math"/>
                            </a:rPr>
                            <m:t>𝑒</m:t>
                          </m:r>
                        </m:sub>
                      </m:sSub>
                      <m:d>
                        <m:dPr>
                          <m:ctrlPr>
                            <a:rPr lang="en-US" sz="2800" i="1">
                              <a:latin typeface="Cambria Math"/>
                            </a:rPr>
                          </m:ctrlPr>
                        </m:dPr>
                        <m:e>
                          <m:sSub>
                            <m:sSubPr>
                              <m:ctrlPr>
                                <a:rPr lang="en-US" sz="2800" i="1">
                                  <a:latin typeface="Cambria Math"/>
                                </a:rPr>
                              </m:ctrlPr>
                            </m:sSubPr>
                            <m:e>
                              <m:r>
                                <a:rPr lang="en-US" sz="2800" i="1">
                                  <a:latin typeface="Cambria Math"/>
                                </a:rPr>
                                <m:t>𝑥</m:t>
                              </m:r>
                            </m:e>
                            <m:sub>
                              <m:r>
                                <a:rPr lang="en-US" sz="2800" i="1">
                                  <a:latin typeface="Cambria Math"/>
                                </a:rPr>
                                <m:t>𝑒</m:t>
                              </m:r>
                            </m:sub>
                          </m:sSub>
                        </m:e>
                      </m:d>
                      <m:r>
                        <a:rPr lang="en-US" sz="2800" i="1">
                          <a:latin typeface="Cambria Math"/>
                        </a:rPr>
                        <m:t>= </m:t>
                      </m:r>
                      <m:sSub>
                        <m:sSubPr>
                          <m:ctrlPr>
                            <a:rPr lang="en-US" sz="2800" i="1">
                              <a:latin typeface="Cambria Math"/>
                            </a:rPr>
                          </m:ctrlPr>
                        </m:sSubPr>
                        <m:e>
                          <m:r>
                            <a:rPr lang="en-US" sz="2800" i="1">
                              <a:latin typeface="Cambria Math"/>
                            </a:rPr>
                            <m:t>𝐸</m:t>
                          </m:r>
                        </m:e>
                        <m:sub>
                          <m:r>
                            <a:rPr lang="en-US" sz="2800" i="1">
                              <a:latin typeface="Cambria Math"/>
                            </a:rPr>
                            <m:t>𝑚𝑖𝑛</m:t>
                          </m:r>
                        </m:sub>
                      </m:sSub>
                      <m:r>
                        <a:rPr lang="en-US" sz="2800" i="1">
                          <a:latin typeface="Cambria Math"/>
                        </a:rPr>
                        <m:t>+ </m:t>
                      </m:r>
                      <m:sSubSup>
                        <m:sSubSupPr>
                          <m:ctrlPr>
                            <a:rPr lang="en-US" sz="2800" i="1">
                              <a:latin typeface="Cambria Math"/>
                            </a:rPr>
                          </m:ctrlPr>
                        </m:sSubSupPr>
                        <m:e>
                          <m:r>
                            <a:rPr lang="en-US" sz="2800" i="1">
                              <a:latin typeface="Cambria Math"/>
                            </a:rPr>
                            <m:t>𝑥</m:t>
                          </m:r>
                        </m:e>
                        <m:sub>
                          <m:r>
                            <a:rPr lang="en-US" sz="2800" i="1">
                              <a:latin typeface="Cambria Math"/>
                            </a:rPr>
                            <m:t>𝑒</m:t>
                          </m:r>
                        </m:sub>
                        <m:sup>
                          <m:r>
                            <a:rPr lang="en-US" sz="2800" i="1">
                              <a:latin typeface="Cambria Math"/>
                            </a:rPr>
                            <m:t>𝑝</m:t>
                          </m:r>
                        </m:sup>
                      </m:sSubSup>
                      <m:d>
                        <m:dPr>
                          <m:ctrlPr>
                            <a:rPr lang="en-US" sz="2800" i="1">
                              <a:latin typeface="Cambria Math"/>
                            </a:rPr>
                          </m:ctrlPr>
                        </m:dPr>
                        <m:e>
                          <m:sSub>
                            <m:sSubPr>
                              <m:ctrlPr>
                                <a:rPr lang="en-US" sz="2800" i="1">
                                  <a:latin typeface="Cambria Math"/>
                                </a:rPr>
                              </m:ctrlPr>
                            </m:sSubPr>
                            <m:e>
                              <m:r>
                                <a:rPr lang="en-US" sz="2800" i="1">
                                  <a:latin typeface="Cambria Math"/>
                                </a:rPr>
                                <m:t>𝐸</m:t>
                              </m:r>
                            </m:e>
                            <m:sub>
                              <m:r>
                                <a:rPr lang="en-US" sz="2800" i="1">
                                  <a:latin typeface="Cambria Math"/>
                                </a:rPr>
                                <m:t>0</m:t>
                              </m:r>
                            </m:sub>
                          </m:sSub>
                          <m:r>
                            <a:rPr lang="en-US" sz="2800" i="1">
                              <a:latin typeface="Cambria Math"/>
                            </a:rPr>
                            <m:t>+</m:t>
                          </m:r>
                          <m:sSub>
                            <m:sSubPr>
                              <m:ctrlPr>
                                <a:rPr lang="en-US" sz="2800" i="1">
                                  <a:latin typeface="Cambria Math"/>
                                </a:rPr>
                              </m:ctrlPr>
                            </m:sSubPr>
                            <m:e>
                              <m:r>
                                <a:rPr lang="en-US" sz="2800" i="1">
                                  <a:latin typeface="Cambria Math"/>
                                </a:rPr>
                                <m:t>𝐸</m:t>
                              </m:r>
                            </m:e>
                            <m:sub>
                              <m:r>
                                <a:rPr lang="en-US" sz="2800" i="1">
                                  <a:latin typeface="Cambria Math"/>
                                </a:rPr>
                                <m:t>𝑚𝑖𝑛</m:t>
                              </m:r>
                            </m:sub>
                          </m:sSub>
                        </m:e>
                      </m:d>
                      <m:r>
                        <a:rPr lang="en-US" sz="2800" i="1">
                          <a:latin typeface="Cambria Math"/>
                        </a:rPr>
                        <m:t>,        </m:t>
                      </m:r>
                      <m:sSub>
                        <m:sSubPr>
                          <m:ctrlPr>
                            <a:rPr lang="en-US" sz="2800" i="1">
                              <a:latin typeface="Cambria Math"/>
                            </a:rPr>
                          </m:ctrlPr>
                        </m:sSubPr>
                        <m:e>
                          <m:r>
                            <a:rPr lang="en-US" sz="2800" i="1">
                              <a:latin typeface="Cambria Math"/>
                            </a:rPr>
                            <m:t>𝑥</m:t>
                          </m:r>
                        </m:e>
                        <m:sub>
                          <m:r>
                            <a:rPr lang="en-US" sz="2800" i="1">
                              <a:latin typeface="Cambria Math"/>
                            </a:rPr>
                            <m:t>𝑒</m:t>
                          </m:r>
                        </m:sub>
                      </m:sSub>
                      <m:r>
                        <a:rPr lang="en-US" sz="2800" i="1">
                          <a:latin typeface="Cambria Math"/>
                        </a:rPr>
                        <m:t> ∈</m:t>
                      </m:r>
                      <m:d>
                        <m:dPr>
                          <m:begChr m:val="["/>
                          <m:endChr m:val="]"/>
                          <m:ctrlPr>
                            <a:rPr lang="en-US" sz="2800" i="1">
                              <a:latin typeface="Cambria Math"/>
                            </a:rPr>
                          </m:ctrlPr>
                        </m:dPr>
                        <m:e>
                          <m:r>
                            <a:rPr lang="en-US" sz="2800" i="1">
                              <a:latin typeface="Cambria Math"/>
                            </a:rPr>
                            <m:t>0,1</m:t>
                          </m:r>
                        </m:e>
                      </m:d>
                      <m:r>
                        <a:rPr lang="en-US" sz="2800" i="1">
                          <a:latin typeface="Cambria Math"/>
                        </a:rPr>
                        <m:t> </m:t>
                      </m:r>
                    </m:oMath>
                  </m:oMathPara>
                </a14:m>
                <a:endParaRPr lang="en-IN" sz="2800" dirty="0"/>
              </a:p>
              <a:p>
                <a:pPr algn="just"/>
                <a:endParaRPr lang="en-IN" dirty="0" smtClean="0"/>
              </a:p>
              <a:p>
                <a:pPr marL="0" indent="0" algn="ctr">
                  <a:buNone/>
                </a:pPr>
                <a:r>
                  <a:rPr lang="fr-FR" dirty="0"/>
                  <a:t>Minimise: </a:t>
                </a:r>
                <a14:m>
                  <m:oMath xmlns:m="http://schemas.openxmlformats.org/officeDocument/2006/math">
                    <m:r>
                      <a:rPr lang="en-US" i="1">
                        <a:latin typeface="Cambria Math"/>
                      </a:rPr>
                      <m:t>𝑐</m:t>
                    </m:r>
                    <m:d>
                      <m:dPr>
                        <m:ctrlPr>
                          <a:rPr lang="en-US" i="1">
                            <a:latin typeface="Cambria Math"/>
                          </a:rPr>
                        </m:ctrlPr>
                      </m:dPr>
                      <m:e>
                        <m:r>
                          <a:rPr lang="en-US" i="1">
                            <a:latin typeface="Cambria Math"/>
                          </a:rPr>
                          <m:t>𝑥</m:t>
                        </m:r>
                      </m:e>
                    </m:d>
                    <m:r>
                      <a:rPr lang="fr-FR" i="1">
                        <a:latin typeface="Cambria Math"/>
                      </a:rPr>
                      <m:t>= </m:t>
                    </m:r>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𝐾𝑈</m:t>
                    </m:r>
                    <m:r>
                      <a:rPr lang="fr-FR" i="1">
                        <a:latin typeface="Cambria Math"/>
                      </a:rPr>
                      <m:t>= </m:t>
                    </m:r>
                    <m:nary>
                      <m:naryPr>
                        <m:chr m:val="∑"/>
                        <m:limLoc m:val="undOvr"/>
                        <m:ctrlPr>
                          <a:rPr lang="en-US" i="1">
                            <a:latin typeface="Cambria Math"/>
                          </a:rPr>
                        </m:ctrlPr>
                      </m:naryPr>
                      <m:sub>
                        <m:r>
                          <a:rPr lang="en-US" i="1">
                            <a:latin typeface="Cambria Math"/>
                          </a:rPr>
                          <m:t>𝑒</m:t>
                        </m:r>
                        <m:r>
                          <a:rPr lang="fr-FR" i="1">
                            <a:latin typeface="Cambria Math"/>
                          </a:rPr>
                          <m:t>=1</m:t>
                        </m:r>
                      </m:sub>
                      <m:sup>
                        <m:r>
                          <a:rPr lang="en-US" i="1">
                            <a:latin typeface="Cambria Math"/>
                          </a:rPr>
                          <m:t>𝑁</m:t>
                        </m:r>
                      </m:sup>
                      <m:e>
                        <m:sSub>
                          <m:sSubPr>
                            <m:ctrlPr>
                              <a:rPr lang="en-US" i="1">
                                <a:latin typeface="Cambria Math"/>
                              </a:rPr>
                            </m:ctrlPr>
                          </m:sSubPr>
                          <m:e>
                            <m:r>
                              <a:rPr lang="en-US" i="1">
                                <a:latin typeface="Cambria Math"/>
                              </a:rPr>
                              <m:t>𝐸</m:t>
                            </m:r>
                          </m:e>
                          <m:sub>
                            <m:r>
                              <a:rPr lang="en-US" i="1">
                                <a:latin typeface="Cambria Math"/>
                              </a:rPr>
                              <m:t>𝑒</m:t>
                            </m:r>
                          </m:sub>
                        </m:sSub>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𝑒</m:t>
                                </m:r>
                              </m:sub>
                            </m:sSub>
                          </m:e>
                        </m:d>
                        <m:sSubSup>
                          <m:sSubSupPr>
                            <m:ctrlPr>
                              <a:rPr lang="en-US" i="1">
                                <a:latin typeface="Cambria Math"/>
                              </a:rPr>
                            </m:ctrlPr>
                          </m:sSubSupPr>
                          <m:e>
                            <m:r>
                              <a:rPr lang="en-US" i="1">
                                <a:latin typeface="Cambria Math"/>
                              </a:rPr>
                              <m:t>𝑢</m:t>
                            </m:r>
                          </m:e>
                          <m:sub>
                            <m:r>
                              <a:rPr lang="en-US" i="1">
                                <a:latin typeface="Cambria Math"/>
                              </a:rPr>
                              <m:t>𝑒</m:t>
                            </m:r>
                          </m:sub>
                          <m:sup>
                            <m:r>
                              <a:rPr lang="en-US" i="1">
                                <a:latin typeface="Cambria Math"/>
                              </a:rPr>
                              <m:t>𝑇</m:t>
                            </m:r>
                          </m:sup>
                        </m:sSubSup>
                        <m:sSub>
                          <m:sSubPr>
                            <m:ctrlPr>
                              <a:rPr lang="en-US" i="1">
                                <a:latin typeface="Cambria Math"/>
                              </a:rPr>
                            </m:ctrlPr>
                          </m:sSubPr>
                          <m:e>
                            <m:r>
                              <a:rPr lang="en-US" i="1">
                                <a:latin typeface="Cambria Math"/>
                              </a:rPr>
                              <m:t>𝑘</m:t>
                            </m:r>
                          </m:e>
                          <m:sub>
                            <m:r>
                              <a:rPr lang="fr-FR" i="1">
                                <a:latin typeface="Cambria Math"/>
                              </a:rPr>
                              <m:t>0</m:t>
                            </m:r>
                          </m:sub>
                        </m:sSub>
                        <m:sSub>
                          <m:sSubPr>
                            <m:ctrlPr>
                              <a:rPr lang="en-US" i="1">
                                <a:latin typeface="Cambria Math"/>
                              </a:rPr>
                            </m:ctrlPr>
                          </m:sSubPr>
                          <m:e>
                            <m:r>
                              <a:rPr lang="en-US" i="1">
                                <a:latin typeface="Cambria Math"/>
                              </a:rPr>
                              <m:t>𝑢</m:t>
                            </m:r>
                          </m:e>
                          <m:sub>
                            <m:r>
                              <a:rPr lang="en-US" i="1">
                                <a:latin typeface="Cambria Math"/>
                              </a:rPr>
                              <m:t>𝑒</m:t>
                            </m:r>
                          </m:sub>
                        </m:sSub>
                      </m:e>
                    </m:nary>
                  </m:oMath>
                </a14:m>
                <a:endParaRPr lang="en-US" dirty="0"/>
              </a:p>
              <a:p>
                <a:pPr marL="0" indent="0">
                  <a:buNone/>
                </a:pPr>
                <a:r>
                  <a:rPr lang="fr-FR" dirty="0"/>
                  <a:t> </a:t>
                </a:r>
                <a:endParaRPr lang="en-US" dirty="0"/>
              </a:p>
              <a:p>
                <a:pPr marL="0" indent="0" algn="ctr">
                  <a:buNone/>
                </a:pPr>
                <a:r>
                  <a:rPr lang="en-US" dirty="0"/>
                  <a:t>Subject to:  </a:t>
                </a:r>
                <a14:m>
                  <m:oMath xmlns:m="http://schemas.openxmlformats.org/officeDocument/2006/math">
                    <m:f>
                      <m:fPr>
                        <m:ctrlPr>
                          <a:rPr lang="en-US" i="1">
                            <a:latin typeface="Cambria Math"/>
                          </a:rPr>
                        </m:ctrlPr>
                      </m:fPr>
                      <m:num>
                        <m:r>
                          <a:rPr lang="en-US" i="1">
                            <a:latin typeface="Cambria Math"/>
                          </a:rPr>
                          <m:t>𝑉</m:t>
                        </m:r>
                        <m:d>
                          <m:dPr>
                            <m:ctrlPr>
                              <a:rPr lang="en-US" i="1">
                                <a:latin typeface="Cambria Math"/>
                              </a:rPr>
                            </m:ctrlPr>
                          </m:dPr>
                          <m:e>
                            <m:r>
                              <a:rPr lang="en-US" i="1">
                                <a:latin typeface="Cambria Math"/>
                              </a:rPr>
                              <m:t>𝑥</m:t>
                            </m:r>
                          </m:e>
                        </m:d>
                      </m:num>
                      <m:den>
                        <m:sSub>
                          <m:sSubPr>
                            <m:ctrlPr>
                              <a:rPr lang="en-US" i="1">
                                <a:latin typeface="Cambria Math"/>
                              </a:rPr>
                            </m:ctrlPr>
                          </m:sSubPr>
                          <m:e>
                            <m:r>
                              <a:rPr lang="en-US" i="1">
                                <a:latin typeface="Cambria Math"/>
                              </a:rPr>
                              <m:t>𝑉</m:t>
                            </m:r>
                          </m:e>
                          <m:sub>
                            <m:r>
                              <a:rPr lang="en-US" i="1">
                                <a:latin typeface="Cambria Math"/>
                              </a:rPr>
                              <m:t>0</m:t>
                            </m:r>
                          </m:sub>
                        </m:sSub>
                      </m:den>
                    </m:f>
                    <m:r>
                      <a:rPr lang="en-US" i="1">
                        <a:latin typeface="Cambria Math"/>
                      </a:rPr>
                      <m:t>=</m:t>
                    </m:r>
                    <m:r>
                      <a:rPr lang="en-US" i="1">
                        <a:latin typeface="Cambria Math"/>
                      </a:rPr>
                      <m:t>𝑓</m:t>
                    </m:r>
                  </m:oMath>
                </a14:m>
                <a:endParaRPr lang="en-US" dirty="0"/>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𝐾𝑈</m:t>
                      </m:r>
                      <m:r>
                        <a:rPr lang="en-US" i="1">
                          <a:latin typeface="Cambria Math"/>
                        </a:rPr>
                        <m:t>=</m:t>
                      </m:r>
                      <m:r>
                        <a:rPr lang="en-US" i="1">
                          <a:latin typeface="Cambria Math"/>
                        </a:rPr>
                        <m:t>𝐹</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0 ≤</m:t>
                      </m:r>
                      <m:r>
                        <a:rPr lang="en-US" i="1">
                          <a:latin typeface="Cambria Math"/>
                        </a:rPr>
                        <m:t>𝑥</m:t>
                      </m:r>
                      <m:r>
                        <a:rPr lang="en-US" i="1">
                          <a:latin typeface="Cambria Math"/>
                        </a:rPr>
                        <m:t> ≤1</m:t>
                      </m:r>
                    </m:oMath>
                  </m:oMathPara>
                </a14:m>
                <a:endParaRPr lang="en-US" dirty="0"/>
              </a:p>
              <a:p>
                <a:pPr marL="0" indent="0" algn="just">
                  <a:buNone/>
                </a:pPr>
                <a:endParaRPr lang="en-IN" dirty="0" smtClean="0"/>
              </a:p>
              <a:p>
                <a:pPr algn="just"/>
                <a:endParaRPr lang="en-US" dirty="0"/>
              </a:p>
              <a:p>
                <a:pPr marL="0" indent="0" algn="just">
                  <a:buNone/>
                </a:pPr>
                <a:endParaRPr lang="en-US" dirty="0" smtClean="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038" y="1828800"/>
                <a:ext cx="8229600" cy="3276600"/>
              </a:xfrm>
              <a:blipFill rotWithShape="1">
                <a:blip r:embed="rId2"/>
                <a:stretch>
                  <a:fillRect l="-741" t="-372" b="-33271"/>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13</a:t>
            </a:fld>
            <a:endParaRPr lang="en-US"/>
          </a:p>
        </p:txBody>
      </p:sp>
      <p:pic>
        <p:nvPicPr>
          <p:cNvPr id="1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4876800"/>
            <a:ext cx="9144000" cy="1477328"/>
          </a:xfrm>
          <a:prstGeom prst="rect">
            <a:avLst/>
          </a:prstGeom>
        </p:spPr>
        <p:txBody>
          <a:bodyPr wrap="square">
            <a:spAutoFit/>
          </a:bodyPr>
          <a:lstStyle/>
          <a:p>
            <a:pPr algn="just"/>
            <a:r>
              <a:rPr lang="en-US" dirty="0"/>
              <a:t>where </a:t>
            </a:r>
            <a:r>
              <a:rPr lang="en-US" i="1" dirty="0"/>
              <a:t>E</a:t>
            </a:r>
            <a:r>
              <a:rPr lang="en-US" i="1" baseline="-25000" dirty="0"/>
              <a:t>0</a:t>
            </a:r>
            <a:r>
              <a:rPr lang="en-US" dirty="0"/>
              <a:t> is the stiffness of the material, </a:t>
            </a:r>
            <a:r>
              <a:rPr lang="en-US" i="1" dirty="0" err="1"/>
              <a:t>E</a:t>
            </a:r>
            <a:r>
              <a:rPr lang="en-US" i="1" baseline="-25000" dirty="0" err="1"/>
              <a:t>min</a:t>
            </a:r>
            <a:r>
              <a:rPr lang="en-US" dirty="0"/>
              <a:t> is a very small stiffness assigned to void regions in order to prevent the stiffness matrix from becoming singular, and </a:t>
            </a:r>
            <a:r>
              <a:rPr lang="en-US" i="1" dirty="0"/>
              <a:t>p</a:t>
            </a:r>
            <a:r>
              <a:rPr lang="en-US" dirty="0"/>
              <a:t> is  penalization factor (typically p = 3) introduced to ensure black-and-white solutions. Equation (1) corresponds to the modified SIMP approach, which differs from the classical SIMP approach used in the original paper in the occurrence of the term </a:t>
            </a:r>
            <a:r>
              <a:rPr lang="en-US" i="1" dirty="0" err="1"/>
              <a:t>E</a:t>
            </a:r>
            <a:r>
              <a:rPr lang="en-US" i="1" baseline="-25000" dirty="0" err="1"/>
              <a:t>min</a:t>
            </a:r>
            <a:r>
              <a:rPr lang="en-US" dirty="0"/>
              <a:t>. </a:t>
            </a:r>
          </a:p>
        </p:txBody>
      </p:sp>
    </p:spTree>
    <p:extLst>
      <p:ext uri="{BB962C8B-B14F-4D97-AF65-F5344CB8AC3E}">
        <p14:creationId xmlns:p14="http://schemas.microsoft.com/office/powerpoint/2010/main" val="38993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Autofit/>
          </a:bodyPr>
          <a:lstStyle/>
          <a:p>
            <a:r>
              <a:rPr lang="en-IN" sz="3200" dirty="0" smtClean="0"/>
              <a:t>METHOD OF MOVING ASYMPTOTES</a:t>
            </a:r>
            <a:endParaRPr lang="en-US" sz="3200" dirty="0"/>
          </a:p>
        </p:txBody>
      </p:sp>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14</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1295400" y="1743730"/>
                <a:ext cx="6477000" cy="2816540"/>
              </a:xfrm>
              <a:prstGeom prst="rect">
                <a:avLst/>
              </a:prstGeom>
            </p:spPr>
            <p:txBody>
              <a:bodyPr wrap="square">
                <a:spAutoFit/>
              </a:bodyPr>
              <a:lstStyle/>
              <a:p>
                <a:pPr algn="ctr"/>
                <a:r>
                  <a:rPr lang="fr-FR" dirty="0" smtClean="0"/>
                  <a:t>Minimise:       </a:t>
                </a: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𝑜</m:t>
                        </m:r>
                      </m:sub>
                    </m:sSub>
                    <m:d>
                      <m:dPr>
                        <m:ctrlPr>
                          <a:rPr lang="en-US" i="1">
                            <a:latin typeface="Cambria Math"/>
                          </a:rPr>
                        </m:ctrlPr>
                      </m:dPr>
                      <m:e>
                        <m:r>
                          <a:rPr lang="en-US" i="1">
                            <a:latin typeface="Cambria Math"/>
                          </a:rPr>
                          <m:t>𝑥</m:t>
                        </m:r>
                      </m:e>
                    </m:d>
                    <m:r>
                      <a:rPr lang="fr-FR" i="1">
                        <a:latin typeface="Cambria Math"/>
                      </a:rPr>
                      <m:t>+</m:t>
                    </m:r>
                    <m:sSub>
                      <m:sSubPr>
                        <m:ctrlPr>
                          <a:rPr lang="en-US" i="1">
                            <a:latin typeface="Cambria Math"/>
                          </a:rPr>
                        </m:ctrlPr>
                      </m:sSubPr>
                      <m:e>
                        <m:r>
                          <a:rPr lang="en-US" i="1">
                            <a:latin typeface="Cambria Math"/>
                          </a:rPr>
                          <m:t>𝑎</m:t>
                        </m:r>
                      </m:e>
                      <m:sub>
                        <m:r>
                          <a:rPr lang="fr-FR" i="1">
                            <a:latin typeface="Cambria Math"/>
                          </a:rPr>
                          <m:t>0</m:t>
                        </m:r>
                      </m:sub>
                    </m:sSub>
                    <m:r>
                      <a:rPr lang="en-US" i="1">
                        <a:latin typeface="Cambria Math"/>
                      </a:rPr>
                      <m:t>𝑧</m:t>
                    </m:r>
                    <m:r>
                      <a:rPr lang="fr-FR" i="1">
                        <a:latin typeface="Cambria Math"/>
                      </a:rPr>
                      <m:t>+</m:t>
                    </m:r>
                    <m:nary>
                      <m:naryPr>
                        <m:chr m:val="∑"/>
                        <m:limLoc m:val="undOvr"/>
                        <m:ctrlPr>
                          <a:rPr lang="en-US" i="1">
                            <a:latin typeface="Cambria Math"/>
                          </a:rPr>
                        </m:ctrlPr>
                      </m:naryPr>
                      <m:sub>
                        <m:r>
                          <a:rPr lang="en-US" i="1">
                            <a:latin typeface="Cambria Math"/>
                          </a:rPr>
                          <m:t>𝑖</m:t>
                        </m:r>
                        <m:r>
                          <a:rPr lang="fr-FR" i="1">
                            <a:latin typeface="Cambria Math"/>
                          </a:rPr>
                          <m:t>=1</m:t>
                        </m:r>
                      </m:sub>
                      <m:sup>
                        <m:r>
                          <a:rPr lang="en-US" i="1">
                            <a:latin typeface="Cambria Math"/>
                          </a:rPr>
                          <m:t>𝑚</m:t>
                        </m:r>
                      </m:sup>
                      <m:e>
                        <m:sSub>
                          <m:sSubPr>
                            <m:ctrlPr>
                              <a:rPr lang="en-US" i="1">
                                <a:latin typeface="Cambria Math"/>
                              </a:rPr>
                            </m:ctrlPr>
                          </m:sSubPr>
                          <m:e>
                            <m:r>
                              <a:rPr lang="fr-FR" i="1">
                                <a:latin typeface="Cambria Math"/>
                              </a:rPr>
                              <m:t>(</m:t>
                            </m:r>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𝑦</m:t>
                            </m:r>
                          </m:e>
                          <m:sub>
                            <m:r>
                              <a:rPr lang="en-US" i="1">
                                <a:latin typeface="Cambria Math"/>
                              </a:rPr>
                              <m:t>𝑖</m:t>
                            </m:r>
                          </m:sub>
                        </m:sSub>
                        <m:r>
                          <a:rPr lang="fr-FR" i="1">
                            <a:latin typeface="Cambria Math"/>
                          </a:rPr>
                          <m:t>+</m:t>
                        </m:r>
                        <m:f>
                          <m:fPr>
                            <m:ctrlPr>
                              <a:rPr lang="en-US" i="1">
                                <a:latin typeface="Cambria Math"/>
                              </a:rPr>
                            </m:ctrlPr>
                          </m:fPr>
                          <m:num>
                            <m:r>
                              <a:rPr lang="fr-FR" i="1">
                                <a:latin typeface="Cambria Math"/>
                              </a:rPr>
                              <m:t>1</m:t>
                            </m:r>
                          </m:num>
                          <m:den>
                            <m:r>
                              <a:rPr lang="fr-FR" i="1">
                                <a:latin typeface="Cambria Math"/>
                              </a:rPr>
                              <m:t>2</m:t>
                            </m:r>
                          </m:den>
                        </m:f>
                        <m:sSub>
                          <m:sSubPr>
                            <m:ctrlPr>
                              <a:rPr lang="en-US" i="1">
                                <a:latin typeface="Cambria Math"/>
                              </a:rPr>
                            </m:ctrlPr>
                          </m:sSubPr>
                          <m:e>
                            <m:r>
                              <a:rPr lang="en-US" i="1">
                                <a:latin typeface="Cambria Math"/>
                              </a:rPr>
                              <m:t>𝑑</m:t>
                            </m:r>
                          </m:e>
                          <m:sub>
                            <m:r>
                              <a:rPr lang="en-US" i="1">
                                <a:latin typeface="Cambria Math"/>
                              </a:rPr>
                              <m:t>𝑖</m:t>
                            </m:r>
                          </m:sub>
                        </m:sSub>
                        <m:sSubSup>
                          <m:sSubSupPr>
                            <m:ctrlPr>
                              <a:rPr lang="en-US" i="1">
                                <a:latin typeface="Cambria Math"/>
                              </a:rPr>
                            </m:ctrlPr>
                          </m:sSubSupPr>
                          <m:e>
                            <m:r>
                              <a:rPr lang="en-US" i="1">
                                <a:latin typeface="Cambria Math"/>
                              </a:rPr>
                              <m:t>𝑦</m:t>
                            </m:r>
                          </m:e>
                          <m:sub>
                            <m:r>
                              <a:rPr lang="en-US" i="1">
                                <a:latin typeface="Cambria Math"/>
                              </a:rPr>
                              <m:t>𝑖</m:t>
                            </m:r>
                          </m:sub>
                          <m:sup>
                            <m:r>
                              <a:rPr lang="fr-FR" i="1">
                                <a:latin typeface="Cambria Math"/>
                              </a:rPr>
                              <m:t>2</m:t>
                            </m:r>
                          </m:sup>
                        </m:sSubSup>
                        <m:r>
                          <a:rPr lang="fr-FR" i="1">
                            <a:latin typeface="Cambria Math"/>
                          </a:rPr>
                          <m:t>)</m:t>
                        </m:r>
                      </m:e>
                    </m:nary>
                  </m:oMath>
                </a14:m>
                <a:endParaRPr lang="en-US" dirty="0"/>
              </a:p>
              <a:p>
                <a:pPr algn="ctr"/>
                <a:r>
                  <a:rPr lang="fr-FR" dirty="0"/>
                  <a:t> </a:t>
                </a:r>
                <a:endParaRPr lang="en-US" dirty="0"/>
              </a:p>
              <a:p>
                <a:pPr algn="ctr"/>
                <a:r>
                  <a:rPr lang="en-US" dirty="0"/>
                  <a:t>Subject to:     </a:t>
                </a:r>
                <a14:m>
                  <m:oMath xmlns:m="http://schemas.openxmlformats.org/officeDocument/2006/math">
                    <m:r>
                      <a:rPr lang="en-US" i="1">
                        <a:latin typeface="Cambria Math"/>
                      </a:rPr>
                      <m:t> </m:t>
                    </m:r>
                    <m:sSub>
                      <m:sSubPr>
                        <m:ctrlPr>
                          <a:rPr lang="en-US" i="1">
                            <a:latin typeface="Cambria Math"/>
                          </a:rPr>
                        </m:ctrlPr>
                      </m:sSubPr>
                      <m:e>
                        <m:r>
                          <a:rPr lang="en-US" i="1">
                            <a:latin typeface="Cambria Math"/>
                          </a:rPr>
                          <m:t>𝑓</m:t>
                        </m:r>
                      </m:e>
                      <m:sub>
                        <m:r>
                          <a:rPr lang="en-US" i="1">
                            <a:latin typeface="Cambria Math"/>
                          </a:rPr>
                          <m:t>𝑖</m:t>
                        </m:r>
                      </m:sub>
                    </m:sSub>
                    <m:d>
                      <m:dPr>
                        <m:ctrlPr>
                          <a:rPr lang="en-US" i="1">
                            <a:latin typeface="Cambria Math"/>
                          </a:rPr>
                        </m:ctrlPr>
                      </m:dPr>
                      <m:e>
                        <m:r>
                          <a:rPr lang="en-US" i="1">
                            <a:latin typeface="Cambria Math"/>
                          </a:rPr>
                          <m:t>𝑥</m:t>
                        </m:r>
                      </m:e>
                    </m:d>
                    <m:r>
                      <a:rPr lang="en-US" i="1">
                        <a:latin typeface="Cambria Math"/>
                      </a:rPr>
                      <m:t>− </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𝑧</m:t>
                    </m:r>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 ≤0,          </m:t>
                    </m:r>
                    <m:r>
                      <a:rPr lang="en-US" i="1">
                        <a:latin typeface="Cambria Math"/>
                      </a:rPr>
                      <m:t>𝑖</m:t>
                    </m:r>
                    <m:r>
                      <a:rPr lang="en-US" i="1">
                        <a:latin typeface="Cambria Math"/>
                      </a:rPr>
                      <m:t>=1,…,</m:t>
                    </m:r>
                    <m:r>
                      <a:rPr lang="en-US" i="1">
                        <a:latin typeface="Cambria Math"/>
                      </a:rPr>
                      <m:t>𝑚</m:t>
                    </m:r>
                  </m:oMath>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sSubSup>
                        <m:sSubSupPr>
                          <m:ctrlPr>
                            <a:rPr lang="en-US" i="1">
                              <a:latin typeface="Cambria Math"/>
                            </a:rPr>
                          </m:ctrlPr>
                        </m:sSubSupPr>
                        <m:e>
                          <m:r>
                            <a:rPr lang="en-US" i="1">
                              <a:latin typeface="Cambria Math"/>
                            </a:rPr>
                            <m:t>𝑥</m:t>
                          </m:r>
                        </m:e>
                        <m:sub>
                          <m:r>
                            <a:rPr lang="en-US" i="1">
                              <a:latin typeface="Cambria Math"/>
                            </a:rPr>
                            <m:t>𝑗</m:t>
                          </m:r>
                        </m:sub>
                        <m:sup>
                          <m:r>
                            <a:rPr lang="en-US" i="1">
                              <a:latin typeface="Cambria Math"/>
                            </a:rPr>
                            <m:t>𝑚𝑖𝑛</m:t>
                          </m:r>
                        </m:sup>
                      </m:sSubSup>
                      <m:r>
                        <a:rPr lang="en-US" i="1">
                          <a:latin typeface="Cambria Math"/>
                        </a:rPr>
                        <m:t> ≤ </m:t>
                      </m:r>
                      <m:sSub>
                        <m:sSubPr>
                          <m:ctrlPr>
                            <a:rPr lang="en-US" i="1">
                              <a:latin typeface="Cambria Math"/>
                            </a:rPr>
                          </m:ctrlPr>
                        </m:sSubPr>
                        <m:e>
                          <m:r>
                            <a:rPr lang="en-US" i="1">
                              <a:latin typeface="Cambria Math"/>
                            </a:rPr>
                            <m:t>𝑥</m:t>
                          </m:r>
                        </m:e>
                        <m:sub>
                          <m:r>
                            <a:rPr lang="en-US" i="1">
                              <a:latin typeface="Cambria Math"/>
                            </a:rPr>
                            <m:t>𝑗</m:t>
                          </m:r>
                        </m:sub>
                      </m:sSub>
                      <m:r>
                        <a:rPr lang="en-US" i="1">
                          <a:latin typeface="Cambria Math"/>
                        </a:rPr>
                        <m:t> ≤</m:t>
                      </m:r>
                      <m:sSubSup>
                        <m:sSubSupPr>
                          <m:ctrlPr>
                            <a:rPr lang="en-US" i="1">
                              <a:latin typeface="Cambria Math"/>
                            </a:rPr>
                          </m:ctrlPr>
                        </m:sSubSupPr>
                        <m:e>
                          <m:r>
                            <a:rPr lang="en-US" i="1">
                              <a:latin typeface="Cambria Math"/>
                            </a:rPr>
                            <m:t>𝑥</m:t>
                          </m:r>
                        </m:e>
                        <m:sub>
                          <m:r>
                            <a:rPr lang="en-US" i="1">
                              <a:latin typeface="Cambria Math"/>
                            </a:rPr>
                            <m:t>𝑗</m:t>
                          </m:r>
                        </m:sub>
                        <m:sup>
                          <m:r>
                            <a:rPr lang="en-US" i="1">
                              <a:latin typeface="Cambria Math"/>
                            </a:rPr>
                            <m:t>𝑚𝑎𝑥</m:t>
                          </m:r>
                        </m:sup>
                      </m:sSubSup>
                      <m:r>
                        <a:rPr lang="en-US" i="1">
                          <a:latin typeface="Cambria Math"/>
                        </a:rPr>
                        <m:t>         </m:t>
                      </m:r>
                      <m:r>
                        <a:rPr lang="en-US" i="1">
                          <a:latin typeface="Cambria Math"/>
                        </a:rPr>
                        <m:t>𝑗</m:t>
                      </m:r>
                      <m:r>
                        <a:rPr lang="en-US" i="1">
                          <a:latin typeface="Cambria Math"/>
                        </a:rPr>
                        <m:t>=1,…, </m:t>
                      </m:r>
                      <m:r>
                        <a:rPr lang="en-US" i="1">
                          <a:latin typeface="Cambria Math"/>
                        </a:rPr>
                        <m:t>𝑛</m:t>
                      </m:r>
                    </m:oMath>
                  </m:oMathPara>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 ≥0,</m:t>
                      </m:r>
                    </m:oMath>
                  </m:oMathPara>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r>
                        <a:rPr lang="en-US" i="1">
                          <a:latin typeface="Cambria Math"/>
                        </a:rPr>
                        <m:t>𝑧</m:t>
                      </m:r>
                      <m:r>
                        <a:rPr lang="en-US" i="1">
                          <a:latin typeface="Cambria Math"/>
                        </a:rPr>
                        <m:t> ≥0.</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295400" y="1743730"/>
                <a:ext cx="6477000" cy="2816540"/>
              </a:xfrm>
              <a:prstGeom prst="rect">
                <a:avLst/>
              </a:prstGeom>
              <a:blipFill rotWithShape="1">
                <a:blip r:embed="rId3"/>
                <a:stretch>
                  <a:fillRect t="-13420" b="-2597"/>
                </a:stretch>
              </a:blipFill>
            </p:spPr>
            <p:txBody>
              <a:bodyPr/>
              <a:lstStyle/>
              <a:p>
                <a:r>
                  <a:rPr lang="en-US">
                    <a:noFill/>
                  </a:rPr>
                  <a:t> </a:t>
                </a:r>
              </a:p>
            </p:txBody>
          </p:sp>
        </mc:Fallback>
      </mc:AlternateContent>
      <p:sp>
        <p:nvSpPr>
          <p:cNvPr id="11" name="Rectangle 10"/>
          <p:cNvSpPr/>
          <p:nvPr/>
        </p:nvSpPr>
        <p:spPr>
          <a:xfrm>
            <a:off x="14068" y="4876800"/>
            <a:ext cx="9158068" cy="1477328"/>
          </a:xfrm>
          <a:prstGeom prst="rect">
            <a:avLst/>
          </a:prstGeom>
        </p:spPr>
        <p:txBody>
          <a:bodyPr wrap="square">
            <a:spAutoFit/>
          </a:bodyPr>
          <a:lstStyle/>
          <a:p>
            <a:pPr algn="just"/>
            <a:r>
              <a:rPr lang="en-US" dirty="0"/>
              <a:t>Here, </a:t>
            </a:r>
            <a:r>
              <a:rPr lang="en-US" i="1" dirty="0"/>
              <a:t>x</a:t>
            </a:r>
            <a:r>
              <a:rPr lang="en-US" i="1" baseline="-25000" dirty="0"/>
              <a:t>1</a:t>
            </a:r>
            <a:r>
              <a:rPr lang="en-US" i="1" dirty="0"/>
              <a:t>… </a:t>
            </a:r>
            <a:r>
              <a:rPr lang="en-US" i="1" dirty="0" err="1"/>
              <a:t>x</a:t>
            </a:r>
            <a:r>
              <a:rPr lang="en-US" i="1" baseline="-25000" dirty="0" err="1"/>
              <a:t>n</a:t>
            </a:r>
            <a:r>
              <a:rPr lang="en-US" dirty="0"/>
              <a:t> are the “true” optimization variables, while </a:t>
            </a:r>
            <a:r>
              <a:rPr lang="en-US" i="1" dirty="0"/>
              <a:t>y</a:t>
            </a:r>
            <a:r>
              <a:rPr lang="en-US" i="1" baseline="-25000" dirty="0"/>
              <a:t>1</a:t>
            </a:r>
            <a:r>
              <a:rPr lang="en-US" i="1" dirty="0"/>
              <a:t>, …, </a:t>
            </a:r>
            <a:r>
              <a:rPr lang="en-US" i="1" dirty="0" err="1"/>
              <a:t>y</a:t>
            </a:r>
            <a:r>
              <a:rPr lang="en-US" i="1" baseline="-25000" dirty="0" err="1"/>
              <a:t>m</a:t>
            </a:r>
            <a:r>
              <a:rPr lang="en-US" baseline="-25000" dirty="0"/>
              <a:t> </a:t>
            </a:r>
            <a:r>
              <a:rPr lang="en-US" dirty="0"/>
              <a:t>and z are “artificial” optimization variables; </a:t>
            </a:r>
            <a:r>
              <a:rPr lang="en-US" i="1" dirty="0"/>
              <a:t>f</a:t>
            </a:r>
            <a:r>
              <a:rPr lang="en-US" i="1" baseline="-25000" dirty="0"/>
              <a:t>0</a:t>
            </a:r>
            <a:r>
              <a:rPr lang="en-US" i="1" dirty="0"/>
              <a:t>   f</a:t>
            </a:r>
            <a:r>
              <a:rPr lang="en-US" i="1" baseline="-25000" dirty="0"/>
              <a:t>1</a:t>
            </a:r>
            <a:r>
              <a:rPr lang="en-US" i="1" dirty="0"/>
              <a:t>… </a:t>
            </a:r>
            <a:r>
              <a:rPr lang="en-US" i="1" dirty="0" err="1"/>
              <a:t>f</a:t>
            </a:r>
            <a:r>
              <a:rPr lang="en-US" i="1" baseline="-25000" dirty="0" err="1"/>
              <a:t>m</a:t>
            </a:r>
            <a:r>
              <a:rPr lang="en-US" dirty="0"/>
              <a:t> are given, continuously differentiable, real-valued functions and constitute the constraint functions </a:t>
            </a:r>
            <a:r>
              <a:rPr lang="en-US" dirty="0" smtClean="0"/>
              <a:t>evaluated </a:t>
            </a:r>
            <a:r>
              <a:rPr lang="en-US" dirty="0"/>
              <a:t>at the current values of the variable </a:t>
            </a:r>
            <a:r>
              <a:rPr lang="en-US" i="1" dirty="0"/>
              <a:t>x</a:t>
            </a:r>
            <a:r>
              <a:rPr lang="en-US" dirty="0"/>
              <a:t>; </a:t>
            </a:r>
            <a:r>
              <a:rPr lang="en-US" i="1" dirty="0" err="1"/>
              <a:t>x</a:t>
            </a:r>
            <a:r>
              <a:rPr lang="en-US" i="1" baseline="-25000" dirty="0" err="1"/>
              <a:t>min</a:t>
            </a:r>
            <a:r>
              <a:rPr lang="en-US" dirty="0"/>
              <a:t> and </a:t>
            </a:r>
            <a:r>
              <a:rPr lang="en-US" i="1" dirty="0" err="1"/>
              <a:t>x</a:t>
            </a:r>
            <a:r>
              <a:rPr lang="en-US" i="1" baseline="-25000" dirty="0" err="1"/>
              <a:t>max</a:t>
            </a:r>
            <a:r>
              <a:rPr lang="en-US" dirty="0"/>
              <a:t> are given real numbers which satisfy </a:t>
            </a:r>
            <a:r>
              <a:rPr lang="en-US" i="1" dirty="0" err="1"/>
              <a:t>x</a:t>
            </a:r>
            <a:r>
              <a:rPr lang="en-US" i="1" baseline="-25000" dirty="0" err="1"/>
              <a:t>min</a:t>
            </a:r>
            <a:r>
              <a:rPr lang="en-US" i="1" baseline="30000" dirty="0" err="1"/>
              <a:t>j</a:t>
            </a:r>
            <a:r>
              <a:rPr lang="en-US" i="1" dirty="0"/>
              <a:t> &lt; </a:t>
            </a:r>
            <a:r>
              <a:rPr lang="en-US" i="1" dirty="0" err="1"/>
              <a:t>x</a:t>
            </a:r>
            <a:r>
              <a:rPr lang="en-US" i="1" baseline="-25000" dirty="0" err="1"/>
              <a:t>max</a:t>
            </a:r>
            <a:r>
              <a:rPr lang="en-US" i="1" baseline="30000" dirty="0" err="1"/>
              <a:t>j</a:t>
            </a:r>
            <a:r>
              <a:rPr lang="en-US" dirty="0"/>
              <a:t>; </a:t>
            </a:r>
            <a:r>
              <a:rPr lang="en-US" i="1" dirty="0"/>
              <a:t>a</a:t>
            </a:r>
            <a:r>
              <a:rPr lang="en-US" i="1" baseline="-25000" dirty="0"/>
              <a:t>0</a:t>
            </a:r>
            <a:r>
              <a:rPr lang="en-US" dirty="0"/>
              <a:t> and </a:t>
            </a:r>
            <a:r>
              <a:rPr lang="en-US" i="1" dirty="0" err="1"/>
              <a:t>a</a:t>
            </a:r>
            <a:r>
              <a:rPr lang="en-US" i="1" baseline="-25000" dirty="0" err="1"/>
              <a:t>i</a:t>
            </a:r>
            <a:r>
              <a:rPr lang="en-US" dirty="0"/>
              <a:t> are given real numbers which satisfy </a:t>
            </a:r>
            <a:r>
              <a:rPr lang="en-US" i="1" dirty="0"/>
              <a:t>a</a:t>
            </a:r>
            <a:r>
              <a:rPr lang="en-US" i="1" baseline="-25000" dirty="0"/>
              <a:t>0</a:t>
            </a:r>
            <a:r>
              <a:rPr lang="en-US" i="1" dirty="0"/>
              <a:t> &gt; 0</a:t>
            </a:r>
            <a:r>
              <a:rPr lang="en-US" dirty="0"/>
              <a:t> and </a:t>
            </a:r>
            <a:r>
              <a:rPr lang="en-US" i="1" dirty="0" err="1"/>
              <a:t>a</a:t>
            </a:r>
            <a:r>
              <a:rPr lang="en-US" i="1" baseline="-25000" dirty="0" err="1"/>
              <a:t>i</a:t>
            </a:r>
            <a:r>
              <a:rPr lang="en-US" i="1" dirty="0"/>
              <a:t> ≥ 0</a:t>
            </a:r>
            <a:r>
              <a:rPr lang="en-US" dirty="0"/>
              <a:t>; </a:t>
            </a:r>
            <a:r>
              <a:rPr lang="en-US" i="1" dirty="0"/>
              <a:t>c</a:t>
            </a:r>
            <a:r>
              <a:rPr lang="en-US" i="1" baseline="-25000" dirty="0"/>
              <a:t>i</a:t>
            </a:r>
            <a:r>
              <a:rPr lang="en-US" dirty="0"/>
              <a:t> and </a:t>
            </a:r>
            <a:r>
              <a:rPr lang="en-US" i="1" dirty="0"/>
              <a:t>d</a:t>
            </a:r>
            <a:r>
              <a:rPr lang="en-US" i="1" baseline="-25000" dirty="0"/>
              <a:t>i</a:t>
            </a:r>
            <a:r>
              <a:rPr lang="en-US" dirty="0"/>
              <a:t> are given real numbers which satisfy </a:t>
            </a:r>
            <a:r>
              <a:rPr lang="en-US" i="1" dirty="0"/>
              <a:t>c</a:t>
            </a:r>
            <a:r>
              <a:rPr lang="en-US" i="1" baseline="-25000" dirty="0"/>
              <a:t>i</a:t>
            </a:r>
            <a:r>
              <a:rPr lang="en-US" i="1" dirty="0"/>
              <a:t> ≥ 0</a:t>
            </a:r>
            <a:r>
              <a:rPr lang="en-US" dirty="0"/>
              <a:t>, </a:t>
            </a:r>
            <a:r>
              <a:rPr lang="en-US" i="1" dirty="0"/>
              <a:t>d</a:t>
            </a:r>
            <a:r>
              <a:rPr lang="en-US" i="1" baseline="-25000" dirty="0"/>
              <a:t>i</a:t>
            </a:r>
            <a:r>
              <a:rPr lang="en-US" i="1" dirty="0"/>
              <a:t> ≥ 0</a:t>
            </a:r>
            <a:r>
              <a:rPr lang="en-US" dirty="0"/>
              <a:t> and </a:t>
            </a:r>
            <a:r>
              <a:rPr lang="en-US" i="1" dirty="0"/>
              <a:t>c</a:t>
            </a:r>
            <a:r>
              <a:rPr lang="en-US" i="1" baseline="-25000" dirty="0"/>
              <a:t>i</a:t>
            </a:r>
            <a:r>
              <a:rPr lang="en-US" i="1" dirty="0"/>
              <a:t> + d</a:t>
            </a:r>
            <a:r>
              <a:rPr lang="en-US" i="1" baseline="-25000" dirty="0"/>
              <a:t>i</a:t>
            </a:r>
            <a:r>
              <a:rPr lang="en-US" i="1" dirty="0"/>
              <a:t> &gt; 0</a:t>
            </a:r>
            <a:r>
              <a:rPr lang="en-US" dirty="0"/>
              <a:t>.</a:t>
            </a:r>
          </a:p>
        </p:txBody>
      </p:sp>
    </p:spTree>
    <p:extLst>
      <p:ext uri="{BB962C8B-B14F-4D97-AF65-F5344CB8AC3E}">
        <p14:creationId xmlns:p14="http://schemas.microsoft.com/office/powerpoint/2010/main" val="737416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5373"/>
            <a:ext cx="6781800" cy="1143000"/>
          </a:xfrm>
        </p:spPr>
        <p:txBody>
          <a:bodyPr>
            <a:noAutofit/>
          </a:bodyPr>
          <a:lstStyle/>
          <a:p>
            <a:r>
              <a:rPr lang="en-IN" sz="3200" dirty="0" smtClean="0"/>
              <a:t>STATIC CONDENSATION</a:t>
            </a:r>
            <a:endParaRPr lang="en-US" sz="3200" dirty="0"/>
          </a:p>
        </p:txBody>
      </p:sp>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15</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2941169" y="1341707"/>
                <a:ext cx="3261662" cy="733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d>
                                  <m:dPr>
                                    <m:begChr m:val="{"/>
                                    <m:endChr m:val="}"/>
                                    <m:ctrlPr>
                                      <a:rPr lang="en-US" i="1">
                                        <a:latin typeface="Cambria Math"/>
                                      </a:rPr>
                                    </m:ctrlPr>
                                  </m:dPr>
                                  <m:e>
                                    <m:sSub>
                                      <m:sSubPr>
                                        <m:ctrlPr>
                                          <a:rPr lang="en-US" i="1">
                                            <a:latin typeface="Cambria Math"/>
                                          </a:rPr>
                                        </m:ctrlPr>
                                      </m:sSubPr>
                                      <m:e>
                                        <m:r>
                                          <a:rPr lang="en-US" i="1">
                                            <a:latin typeface="Cambria Math"/>
                                          </a:rPr>
                                          <m:t>𝐹</m:t>
                                        </m:r>
                                      </m:e>
                                      <m:sub>
                                        <m:r>
                                          <a:rPr lang="en-US" i="1">
                                            <a:latin typeface="Cambria Math"/>
                                          </a:rPr>
                                          <m:t>𝑠</m:t>
                                        </m:r>
                                      </m:sub>
                                    </m:sSub>
                                  </m:e>
                                </m:d>
                              </m:e>
                            </m:mr>
                            <m:mr>
                              <m:e>
                                <m:d>
                                  <m:dPr>
                                    <m:begChr m:val="{"/>
                                    <m:endChr m:val="}"/>
                                    <m:ctrlPr>
                                      <a:rPr lang="en-US" i="1">
                                        <a:latin typeface="Cambria Math"/>
                                      </a:rPr>
                                    </m:ctrlPr>
                                  </m:dPr>
                                  <m:e>
                                    <m:sSub>
                                      <m:sSubPr>
                                        <m:ctrlPr>
                                          <a:rPr lang="en-US" i="1">
                                            <a:latin typeface="Cambria Math"/>
                                          </a:rPr>
                                        </m:ctrlPr>
                                      </m:sSubPr>
                                      <m:e>
                                        <m:r>
                                          <a:rPr lang="en-US" i="1">
                                            <a:latin typeface="Cambria Math"/>
                                          </a:rPr>
                                          <m:t>𝐹</m:t>
                                        </m:r>
                                      </m:e>
                                      <m:sub>
                                        <m:r>
                                          <a:rPr lang="en-US" i="1">
                                            <a:latin typeface="Cambria Math"/>
                                          </a:rPr>
                                          <m:t>𝑝</m:t>
                                        </m:r>
                                      </m:sub>
                                    </m:sSub>
                                  </m:e>
                                </m:d>
                              </m:e>
                            </m:mr>
                          </m:m>
                        </m:e>
                      </m:d>
                      <m:r>
                        <a:rPr lang="en-US" i="1">
                          <a:latin typeface="Cambria Math"/>
                        </a:rPr>
                        <m:t>= </m:t>
                      </m:r>
                      <m:d>
                        <m:dPr>
                          <m:begChr m:val="["/>
                          <m:endChr m:val="]"/>
                          <m:ctrlPr>
                            <a:rPr lang="en-US" i="1">
                              <a:latin typeface="Cambria Math"/>
                            </a:rPr>
                          </m:ctrlPr>
                        </m:dPr>
                        <m:e>
                          <m:m>
                            <m:mPr>
                              <m:mcs>
                                <m:mc>
                                  <m:mcPr>
                                    <m:count m:val="2"/>
                                    <m:mcJc m:val="center"/>
                                  </m:mcPr>
                                </m:mc>
                              </m:mcs>
                              <m:ctrlPr>
                                <a:rPr lang="en-US" i="1">
                                  <a:latin typeface="Cambria Math"/>
                                </a:rPr>
                              </m:ctrlPr>
                            </m:mPr>
                            <m:mr>
                              <m:e>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𝑠𝑠</m:t>
                                    </m:r>
                                  </m:sub>
                                </m:sSub>
                                <m:r>
                                  <a:rPr lang="en-US" i="1">
                                    <a:latin typeface="Cambria Math"/>
                                  </a:rPr>
                                  <m:t>]</m:t>
                                </m:r>
                              </m:e>
                              <m:e>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𝑠𝑝</m:t>
                                    </m:r>
                                  </m:sub>
                                </m:sSub>
                                <m:r>
                                  <a:rPr lang="en-US" i="1">
                                    <a:latin typeface="Cambria Math"/>
                                  </a:rPr>
                                  <m:t>]</m:t>
                                </m:r>
                              </m:e>
                            </m:mr>
                            <m:mr>
                              <m:e>
                                <m:d>
                                  <m:dPr>
                                    <m:begChr m:val="["/>
                                    <m:endChr m:val="]"/>
                                    <m:ctrlPr>
                                      <a:rPr lang="en-US" i="1">
                                        <a:latin typeface="Cambria Math"/>
                                      </a:rPr>
                                    </m:ctrlPr>
                                  </m:dPr>
                                  <m:e>
                                    <m:sSub>
                                      <m:sSubPr>
                                        <m:ctrlPr>
                                          <a:rPr lang="en-US" i="1">
                                            <a:latin typeface="Cambria Math"/>
                                          </a:rPr>
                                        </m:ctrlPr>
                                      </m:sSubPr>
                                      <m:e>
                                        <m:r>
                                          <a:rPr lang="en-US" i="1">
                                            <a:latin typeface="Cambria Math"/>
                                          </a:rPr>
                                          <m:t>𝐾</m:t>
                                        </m:r>
                                      </m:e>
                                      <m:sub>
                                        <m:r>
                                          <a:rPr lang="en-US" i="1">
                                            <a:latin typeface="Cambria Math"/>
                                          </a:rPr>
                                          <m:t>𝑝𝑠</m:t>
                                        </m:r>
                                      </m:sub>
                                    </m:sSub>
                                  </m:e>
                                </m:d>
                              </m:e>
                              <m:e>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𝑝𝑝</m:t>
                                    </m:r>
                                  </m:sub>
                                </m:sSub>
                                <m:r>
                                  <a:rPr lang="en-US" i="1">
                                    <a:latin typeface="Cambria Math"/>
                                  </a:rPr>
                                  <m:t>]</m:t>
                                </m:r>
                              </m:e>
                            </m:mr>
                          </m:m>
                        </m:e>
                      </m:d>
                      <m:d>
                        <m:dPr>
                          <m:begChr m:val="["/>
                          <m:endChr m:val="]"/>
                          <m:ctrlPr>
                            <a:rPr lang="en-US" i="1">
                              <a:latin typeface="Cambria Math"/>
                            </a:rPr>
                          </m:ctrlPr>
                        </m:dPr>
                        <m:e>
                          <m:m>
                            <m:mPr>
                              <m:mcs>
                                <m:mc>
                                  <m:mcPr>
                                    <m:count m:val="1"/>
                                    <m:mcJc m:val="center"/>
                                  </m:mcPr>
                                </m:mc>
                              </m:mcs>
                              <m:ctrlPr>
                                <a:rPr lang="en-US" i="1">
                                  <a:latin typeface="Cambria Math"/>
                                </a:rPr>
                              </m:ctrlPr>
                            </m:mPr>
                            <m:mr>
                              <m:e>
                                <m:r>
                                  <a:rPr lang="en-US" i="1">
                                    <a:latin typeface="Cambria Math"/>
                                  </a:rPr>
                                  <m:t>{</m:t>
                                </m:r>
                                <m:sSub>
                                  <m:sSubPr>
                                    <m:ctrlPr>
                                      <a:rPr lang="en-US" i="1">
                                        <a:latin typeface="Cambria Math"/>
                                      </a:rPr>
                                    </m:ctrlPr>
                                  </m:sSubPr>
                                  <m:e>
                                    <m:r>
                                      <a:rPr lang="en-US" i="1">
                                        <a:latin typeface="Cambria Math"/>
                                      </a:rPr>
                                      <m:t>𝑢</m:t>
                                    </m:r>
                                  </m:e>
                                  <m:sub>
                                    <m:r>
                                      <a:rPr lang="en-US" i="1">
                                        <a:latin typeface="Cambria Math"/>
                                      </a:rPr>
                                      <m:t>𝑠</m:t>
                                    </m:r>
                                  </m:sub>
                                </m:sSub>
                                <m:r>
                                  <a:rPr lang="en-US" i="1">
                                    <a:latin typeface="Cambria Math"/>
                                  </a:rPr>
                                  <m:t>}</m:t>
                                </m:r>
                              </m:e>
                            </m:mr>
                            <m:mr>
                              <m:e>
                                <m:r>
                                  <a:rPr lang="en-US" i="1">
                                    <a:latin typeface="Cambria Math"/>
                                  </a:rPr>
                                  <m:t>{</m:t>
                                </m:r>
                                <m:sSub>
                                  <m:sSubPr>
                                    <m:ctrlPr>
                                      <a:rPr lang="en-US" i="1">
                                        <a:latin typeface="Cambria Math"/>
                                      </a:rPr>
                                    </m:ctrlPr>
                                  </m:sSubPr>
                                  <m:e>
                                    <m:r>
                                      <a:rPr lang="en-US" i="1">
                                        <a:latin typeface="Cambria Math"/>
                                      </a:rPr>
                                      <m:t>𝑢</m:t>
                                    </m:r>
                                  </m:e>
                                  <m:sub>
                                    <m:r>
                                      <a:rPr lang="en-US" i="1">
                                        <a:latin typeface="Cambria Math"/>
                                      </a:rPr>
                                      <m:t>𝑝</m:t>
                                    </m:r>
                                  </m:sub>
                                </m:sSub>
                                <m:r>
                                  <a:rPr lang="en-US" i="1">
                                    <a:latin typeface="Cambria Math"/>
                                  </a:rPr>
                                  <m:t>}</m:t>
                                </m:r>
                              </m:e>
                            </m:mr>
                          </m:m>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941169" y="1341707"/>
                <a:ext cx="3261662" cy="733278"/>
              </a:xfrm>
              <a:prstGeom prst="rect">
                <a:avLst/>
              </a:prstGeom>
              <a:blipFill rotWithShape="1">
                <a:blip r:embed="rId3"/>
                <a:stretch>
                  <a:fillRect r="-1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178908" y="2444732"/>
                <a:ext cx="4572000" cy="1054135"/>
              </a:xfrm>
              <a:prstGeom prst="rect">
                <a:avLst/>
              </a:prstGeom>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m:t>
                          </m:r>
                          <m:r>
                            <a:rPr lang="en-US" i="1">
                              <a:latin typeface="Cambria Math"/>
                            </a:rPr>
                            <m:t>𝐾</m:t>
                          </m:r>
                          <m:r>
                            <a:rPr lang="en-US" i="1">
                              <a:latin typeface="Cambria Math"/>
                            </a:rPr>
                            <m:t>]</m:t>
                          </m:r>
                        </m:e>
                        <m:sub>
                          <m:r>
                            <a:rPr lang="en-US" i="1">
                              <a:latin typeface="Cambria Math"/>
                            </a:rPr>
                            <m:t>𝑠𝑠</m:t>
                          </m:r>
                        </m:sub>
                      </m:sSub>
                      <m:sSub>
                        <m:sSubPr>
                          <m:ctrlPr>
                            <a:rPr lang="en-US" i="1">
                              <a:latin typeface="Cambria Math"/>
                            </a:rPr>
                          </m:ctrlPr>
                        </m:sSubPr>
                        <m:e>
                          <m:r>
                            <a:rPr lang="en-US" i="1">
                              <a:latin typeface="Cambria Math"/>
                            </a:rPr>
                            <m:t>{</m:t>
                          </m:r>
                          <m:r>
                            <a:rPr lang="en-US" i="1">
                              <a:latin typeface="Cambria Math"/>
                            </a:rPr>
                            <m:t>𝑢</m:t>
                          </m:r>
                          <m:r>
                            <a:rPr lang="en-US" i="1">
                              <a:latin typeface="Cambria Math"/>
                            </a:rPr>
                            <m:t>}</m:t>
                          </m:r>
                        </m:e>
                        <m:sub>
                          <m:r>
                            <a:rPr lang="en-US" i="1">
                              <a:latin typeface="Cambria Math"/>
                            </a:rPr>
                            <m:t>𝑠</m:t>
                          </m:r>
                        </m:sub>
                      </m:sSub>
                      <m:r>
                        <a:rPr lang="en-US" i="1">
                          <a:latin typeface="Cambria Math"/>
                        </a:rPr>
                        <m:t>+ </m:t>
                      </m:r>
                      <m:sSub>
                        <m:sSubPr>
                          <m:ctrlPr>
                            <a:rPr lang="en-US" i="1">
                              <a:latin typeface="Cambria Math"/>
                            </a:rPr>
                          </m:ctrlPr>
                        </m:sSubPr>
                        <m:e>
                          <m:r>
                            <a:rPr lang="en-US" i="1">
                              <a:latin typeface="Cambria Math"/>
                            </a:rPr>
                            <m:t>[</m:t>
                          </m:r>
                          <m:r>
                            <a:rPr lang="en-US" i="1">
                              <a:latin typeface="Cambria Math"/>
                            </a:rPr>
                            <m:t>𝐾</m:t>
                          </m:r>
                          <m:r>
                            <a:rPr lang="en-US" i="1">
                              <a:latin typeface="Cambria Math"/>
                            </a:rPr>
                            <m:t>]</m:t>
                          </m:r>
                        </m:e>
                        <m:sub>
                          <m:r>
                            <a:rPr lang="en-US" i="1">
                              <a:latin typeface="Cambria Math"/>
                            </a:rPr>
                            <m:t>𝑠𝑝</m:t>
                          </m:r>
                        </m:sub>
                      </m:sSub>
                      <m:sSub>
                        <m:sSubPr>
                          <m:ctrlPr>
                            <a:rPr lang="en-US" i="1">
                              <a:latin typeface="Cambria Math"/>
                            </a:rPr>
                          </m:ctrlPr>
                        </m:sSubPr>
                        <m:e>
                          <m:r>
                            <a:rPr lang="en-US" i="1">
                              <a:latin typeface="Cambria Math"/>
                            </a:rPr>
                            <m:t>{</m:t>
                          </m:r>
                          <m:r>
                            <a:rPr lang="en-US" i="1">
                              <a:latin typeface="Cambria Math"/>
                            </a:rPr>
                            <m:t>𝑢</m:t>
                          </m:r>
                          <m:r>
                            <a:rPr lang="en-US" i="1">
                              <a:latin typeface="Cambria Math"/>
                            </a:rPr>
                            <m:t>}</m:t>
                          </m:r>
                        </m:e>
                        <m:sub>
                          <m:r>
                            <a:rPr lang="en-US" i="1">
                              <a:latin typeface="Cambria Math"/>
                            </a:rPr>
                            <m:t>𝑝</m:t>
                          </m:r>
                        </m:sub>
                      </m:sSub>
                      <m:r>
                        <a:rPr lang="en-US" i="1">
                          <a:latin typeface="Cambria Math"/>
                        </a:rPr>
                        <m:t>={</m:t>
                      </m:r>
                      <m:sSub>
                        <m:sSubPr>
                          <m:ctrlPr>
                            <a:rPr lang="en-US" i="1">
                              <a:latin typeface="Cambria Math"/>
                            </a:rPr>
                          </m:ctrlPr>
                        </m:sSubPr>
                        <m:e>
                          <m:r>
                            <a:rPr lang="en-US" i="1">
                              <a:latin typeface="Cambria Math"/>
                            </a:rPr>
                            <m:t>𝐹</m:t>
                          </m:r>
                          <m:r>
                            <a:rPr lang="en-US" i="1">
                              <a:latin typeface="Cambria Math"/>
                            </a:rPr>
                            <m:t>}</m:t>
                          </m:r>
                        </m:e>
                        <m:sub>
                          <m:r>
                            <a:rPr lang="en-US" i="1">
                              <a:latin typeface="Cambria Math"/>
                            </a:rPr>
                            <m:t>𝑠</m:t>
                          </m:r>
                        </m:sub>
                      </m:sSub>
                    </m:oMath>
                  </m:oMathPara>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m:t>
                          </m:r>
                          <m:r>
                            <a:rPr lang="en-US" i="1">
                              <a:latin typeface="Cambria Math"/>
                            </a:rPr>
                            <m:t>𝐾</m:t>
                          </m:r>
                          <m:r>
                            <a:rPr lang="en-US" i="1">
                              <a:latin typeface="Cambria Math"/>
                            </a:rPr>
                            <m:t>]</m:t>
                          </m:r>
                        </m:e>
                        <m:sub>
                          <m:r>
                            <a:rPr lang="en-US" i="1">
                              <a:latin typeface="Cambria Math"/>
                            </a:rPr>
                            <m:t>𝑝𝑠</m:t>
                          </m:r>
                        </m:sub>
                      </m:sSub>
                      <m:sSub>
                        <m:sSubPr>
                          <m:ctrlPr>
                            <a:rPr lang="en-US" i="1">
                              <a:latin typeface="Cambria Math"/>
                            </a:rPr>
                          </m:ctrlPr>
                        </m:sSubPr>
                        <m:e>
                          <m:r>
                            <a:rPr lang="en-US" i="1">
                              <a:latin typeface="Cambria Math"/>
                            </a:rPr>
                            <m:t>{</m:t>
                          </m:r>
                          <m:r>
                            <a:rPr lang="en-US" i="1">
                              <a:latin typeface="Cambria Math"/>
                            </a:rPr>
                            <m:t>𝑢</m:t>
                          </m:r>
                          <m:r>
                            <a:rPr lang="en-US" i="1">
                              <a:latin typeface="Cambria Math"/>
                            </a:rPr>
                            <m:t>}</m:t>
                          </m:r>
                        </m:e>
                        <m:sub>
                          <m:r>
                            <a:rPr lang="en-US" i="1">
                              <a:latin typeface="Cambria Math"/>
                            </a:rPr>
                            <m:t>𝑠</m:t>
                          </m:r>
                        </m:sub>
                      </m:sSub>
                      <m:r>
                        <a:rPr lang="en-US" i="1">
                          <a:latin typeface="Cambria Math"/>
                        </a:rPr>
                        <m:t>+ </m:t>
                      </m:r>
                      <m:sSub>
                        <m:sSubPr>
                          <m:ctrlPr>
                            <a:rPr lang="en-US" i="1">
                              <a:latin typeface="Cambria Math"/>
                            </a:rPr>
                          </m:ctrlPr>
                        </m:sSubPr>
                        <m:e>
                          <m:r>
                            <a:rPr lang="en-US" i="1">
                              <a:latin typeface="Cambria Math"/>
                            </a:rPr>
                            <m:t>[</m:t>
                          </m:r>
                          <m:r>
                            <a:rPr lang="en-US" i="1">
                              <a:latin typeface="Cambria Math"/>
                            </a:rPr>
                            <m:t>𝐾</m:t>
                          </m:r>
                          <m:r>
                            <a:rPr lang="en-US" i="1">
                              <a:latin typeface="Cambria Math"/>
                            </a:rPr>
                            <m:t>]</m:t>
                          </m:r>
                        </m:e>
                        <m:sub>
                          <m:r>
                            <a:rPr lang="en-US" i="1">
                              <a:latin typeface="Cambria Math"/>
                            </a:rPr>
                            <m:t>𝑝𝑝</m:t>
                          </m:r>
                        </m:sub>
                      </m:sSub>
                      <m:sSub>
                        <m:sSubPr>
                          <m:ctrlPr>
                            <a:rPr lang="en-US" i="1">
                              <a:latin typeface="Cambria Math"/>
                            </a:rPr>
                          </m:ctrlPr>
                        </m:sSubPr>
                        <m:e>
                          <m:r>
                            <a:rPr lang="en-US" i="1">
                              <a:latin typeface="Cambria Math"/>
                            </a:rPr>
                            <m:t>{</m:t>
                          </m:r>
                          <m:r>
                            <a:rPr lang="en-US" i="1">
                              <a:latin typeface="Cambria Math"/>
                            </a:rPr>
                            <m:t>𝑢</m:t>
                          </m:r>
                          <m:r>
                            <a:rPr lang="en-US" i="1">
                              <a:latin typeface="Cambria Math"/>
                            </a:rPr>
                            <m:t>}</m:t>
                          </m:r>
                        </m:e>
                        <m:sub>
                          <m:r>
                            <a:rPr lang="en-US" i="1">
                              <a:latin typeface="Cambria Math"/>
                            </a:rPr>
                            <m:t>𝑝</m:t>
                          </m:r>
                        </m:sub>
                      </m:sSub>
                      <m:r>
                        <a:rPr lang="en-US" i="1">
                          <a:latin typeface="Cambria Math"/>
                        </a:rPr>
                        <m:t>=</m:t>
                      </m:r>
                      <m:sSub>
                        <m:sSubPr>
                          <m:ctrlPr>
                            <a:rPr lang="en-US" i="1">
                              <a:latin typeface="Cambria Math"/>
                            </a:rPr>
                          </m:ctrlPr>
                        </m:sSubPr>
                        <m:e>
                          <m:r>
                            <a:rPr lang="en-US" i="1">
                              <a:latin typeface="Cambria Math"/>
                            </a:rPr>
                            <m:t>{</m:t>
                          </m:r>
                          <m:r>
                            <a:rPr lang="en-US" i="1">
                              <a:latin typeface="Cambria Math"/>
                            </a:rPr>
                            <m:t>𝐹</m:t>
                          </m:r>
                          <m:r>
                            <a:rPr lang="en-US" i="1">
                              <a:latin typeface="Cambria Math"/>
                            </a:rPr>
                            <m:t>}</m:t>
                          </m:r>
                        </m:e>
                        <m:sub>
                          <m:r>
                            <a:rPr lang="en-US" i="1">
                              <a:latin typeface="Cambria Math"/>
                            </a:rPr>
                            <m:t>𝑝</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178908" y="2444732"/>
                <a:ext cx="4572000" cy="1054135"/>
              </a:xfrm>
              <a:prstGeom prst="rect">
                <a:avLst/>
              </a:prstGeom>
              <a:blipFill rotWithShape="1">
                <a:blip r:embed="rId4"/>
                <a:stretch>
                  <a:fillRect t="-2312" b="-23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693458" y="3657600"/>
                <a:ext cx="1757083" cy="4347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m:t>
                          </m:r>
                          <m:r>
                            <a:rPr lang="en-US" i="1">
                              <a:latin typeface="Cambria Math"/>
                            </a:rPr>
                            <m:t>𝐹</m:t>
                          </m:r>
                          <m:r>
                            <a:rPr lang="en-US" i="1">
                              <a:latin typeface="Cambria Math"/>
                            </a:rPr>
                            <m:t>′}</m:t>
                          </m:r>
                        </m:e>
                        <m:sub>
                          <m:r>
                            <a:rPr lang="en-US" i="1">
                              <a:latin typeface="Cambria Math"/>
                            </a:rPr>
                            <m:t>𝑝</m:t>
                          </m:r>
                        </m:sub>
                      </m:sSub>
                      <m:r>
                        <a:rPr lang="en-US" i="1">
                          <a:latin typeface="Cambria Math"/>
                        </a:rPr>
                        <m:t>=[</m:t>
                      </m:r>
                      <m:r>
                        <a:rPr lang="en-US" i="1">
                          <a:latin typeface="Cambria Math"/>
                        </a:rPr>
                        <m:t>𝐾</m:t>
                      </m:r>
                      <m:r>
                        <a:rPr lang="en-US" i="1">
                          <a:latin typeface="Cambria Math"/>
                        </a:rPr>
                        <m:t>′]</m:t>
                      </m:r>
                      <m:sSub>
                        <m:sSubPr>
                          <m:ctrlPr>
                            <a:rPr lang="en-US" i="1">
                              <a:latin typeface="Cambria Math"/>
                            </a:rPr>
                          </m:ctrlPr>
                        </m:sSubPr>
                        <m:e>
                          <m:r>
                            <a:rPr lang="en-US" i="1">
                              <a:latin typeface="Cambria Math"/>
                            </a:rPr>
                            <m:t>{</m:t>
                          </m:r>
                          <m:r>
                            <a:rPr lang="en-US" i="1">
                              <a:latin typeface="Cambria Math"/>
                            </a:rPr>
                            <m:t>𝑢</m:t>
                          </m:r>
                          <m:r>
                            <a:rPr lang="en-US" i="1">
                              <a:latin typeface="Cambria Math"/>
                            </a:rPr>
                            <m:t>}</m:t>
                          </m:r>
                        </m:e>
                        <m:sub>
                          <m:r>
                            <a:rPr lang="en-US" i="1">
                              <a:latin typeface="Cambria Math"/>
                            </a:rPr>
                            <m:t>𝑝</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693458" y="3657600"/>
                <a:ext cx="1757083" cy="434734"/>
              </a:xfrm>
              <a:prstGeom prst="rect">
                <a:avLst/>
              </a:prstGeom>
              <a:blipFill rotWithShape="1">
                <a:blip r:embed="rId5"/>
                <a:stretch>
                  <a:fillRect t="-5634" r="-4167" b="-8451"/>
                </a:stretch>
              </a:blipFill>
            </p:spPr>
            <p:txBody>
              <a:bodyPr/>
              <a:lstStyle/>
              <a:p>
                <a:r>
                  <a:rPr lang="en-US">
                    <a:noFill/>
                  </a:rPr>
                  <a:t> </a:t>
                </a:r>
              </a:p>
            </p:txBody>
          </p:sp>
        </mc:Fallback>
      </mc:AlternateContent>
      <p:sp>
        <p:nvSpPr>
          <p:cNvPr id="11" name="Rectangle 10"/>
          <p:cNvSpPr/>
          <p:nvPr/>
        </p:nvSpPr>
        <p:spPr>
          <a:xfrm>
            <a:off x="0" y="4343400"/>
            <a:ext cx="9144000" cy="923330"/>
          </a:xfrm>
          <a:prstGeom prst="rect">
            <a:avLst/>
          </a:prstGeom>
        </p:spPr>
        <p:txBody>
          <a:bodyPr wrap="square">
            <a:spAutoFit/>
          </a:bodyPr>
          <a:lstStyle/>
          <a:p>
            <a:pPr algn="just"/>
            <a:r>
              <a:rPr lang="en-US" dirty="0"/>
              <a:t>A</a:t>
            </a:r>
            <a:r>
              <a:rPr lang="en-US" dirty="0" smtClean="0"/>
              <a:t>ssume </a:t>
            </a:r>
            <a:r>
              <a:rPr lang="en-US" dirty="0"/>
              <a:t>that those secondary degrees of freedom to be reduced or condensed are arranged in the first </a:t>
            </a:r>
            <a:r>
              <a:rPr lang="en-US" i="1" dirty="0"/>
              <a:t>‘s’</a:t>
            </a:r>
            <a:r>
              <a:rPr lang="en-US" dirty="0"/>
              <a:t> nodal coordinates and the remaining primary degrees of freedom are the last </a:t>
            </a:r>
            <a:r>
              <a:rPr lang="en-US" i="1" dirty="0"/>
              <a:t>‘p’</a:t>
            </a:r>
            <a:r>
              <a:rPr lang="en-US" dirty="0"/>
              <a:t> nodal coordinates. </a:t>
            </a:r>
          </a:p>
        </p:txBody>
      </p:sp>
      <p:sp>
        <p:nvSpPr>
          <p:cNvPr id="12" name="Rectangle 11"/>
          <p:cNvSpPr/>
          <p:nvPr/>
        </p:nvSpPr>
        <p:spPr>
          <a:xfrm>
            <a:off x="0" y="5293917"/>
            <a:ext cx="9144000" cy="646331"/>
          </a:xfrm>
          <a:prstGeom prst="rect">
            <a:avLst/>
          </a:prstGeom>
        </p:spPr>
        <p:txBody>
          <a:bodyPr wrap="square">
            <a:spAutoFit/>
          </a:bodyPr>
          <a:lstStyle/>
          <a:p>
            <a:pPr algn="just"/>
            <a:r>
              <a:rPr lang="en-US" dirty="0"/>
              <a:t>Where</a:t>
            </a:r>
            <a:r>
              <a:rPr lang="en-US" i="1" dirty="0"/>
              <a:t> K’</a:t>
            </a:r>
            <a:r>
              <a:rPr lang="en-US" dirty="0"/>
              <a:t> and </a:t>
            </a:r>
            <a:r>
              <a:rPr lang="en-US" i="1" dirty="0"/>
              <a:t>F’</a:t>
            </a:r>
            <a:r>
              <a:rPr lang="en-US" dirty="0"/>
              <a:t> are the condensed stiffness and force vectors and </a:t>
            </a:r>
            <a:r>
              <a:rPr lang="en-US" i="1" dirty="0"/>
              <a:t>{u}</a:t>
            </a:r>
            <a:r>
              <a:rPr lang="en-US" i="1" baseline="-25000" dirty="0"/>
              <a:t>p</a:t>
            </a:r>
            <a:r>
              <a:rPr lang="en-US" dirty="0"/>
              <a:t> is the vector of primary displacement</a:t>
            </a:r>
          </a:p>
        </p:txBody>
      </p:sp>
    </p:spTree>
    <p:extLst>
      <p:ext uri="{BB962C8B-B14F-4D97-AF65-F5344CB8AC3E}">
        <p14:creationId xmlns:p14="http://schemas.microsoft.com/office/powerpoint/2010/main" val="508217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Autofit/>
          </a:bodyPr>
          <a:lstStyle/>
          <a:p>
            <a:r>
              <a:rPr lang="en-IN" sz="3200" dirty="0" smtClean="0"/>
              <a:t>DYNAMIC CONDENSATION</a:t>
            </a:r>
            <a:endParaRPr lang="en-US" sz="3200" dirty="0"/>
          </a:p>
        </p:txBody>
      </p:sp>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16</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8417" y="1676400"/>
            <a:ext cx="7010400" cy="4370427"/>
          </a:xfrm>
          <a:prstGeom prst="rect">
            <a:avLst/>
          </a:prstGeom>
        </p:spPr>
        <p:txBody>
          <a:bodyPr wrap="square">
            <a:spAutoFit/>
          </a:bodyPr>
          <a:lstStyle/>
          <a:p>
            <a:pPr marL="285750" indent="-285750" algn="just">
              <a:buFont typeface="Arial" pitchFamily="34" charset="0"/>
              <a:buChar char="•"/>
            </a:pPr>
            <a:r>
              <a:rPr lang="en-IN" sz="2800" dirty="0" smtClean="0"/>
              <a:t>Used to include inertia effects in a condensation model</a:t>
            </a:r>
          </a:p>
          <a:p>
            <a:pPr marL="285750" indent="-285750" algn="just">
              <a:buFont typeface="Arial" pitchFamily="34" charset="0"/>
              <a:buChar char="•"/>
            </a:pPr>
            <a:endParaRPr lang="en-IN" sz="2800" dirty="0"/>
          </a:p>
          <a:p>
            <a:pPr marL="285750" indent="-285750" algn="just">
              <a:buFont typeface="Arial" pitchFamily="34" charset="0"/>
              <a:buChar char="•"/>
            </a:pPr>
            <a:r>
              <a:rPr lang="en-IN" sz="2800" dirty="0" smtClean="0"/>
              <a:t>Essentially, a mass re-distribution</a:t>
            </a:r>
          </a:p>
          <a:p>
            <a:pPr marL="285750" indent="-285750" algn="just">
              <a:buFont typeface="Arial" pitchFamily="34" charset="0"/>
              <a:buChar char="•"/>
            </a:pPr>
            <a:endParaRPr lang="en-IN" sz="2800" dirty="0"/>
          </a:p>
          <a:p>
            <a:pPr marL="285750" indent="-285750" algn="just">
              <a:buFont typeface="Arial" pitchFamily="34" charset="0"/>
              <a:buChar char="•"/>
            </a:pPr>
            <a:r>
              <a:rPr lang="en-IN" sz="2800" dirty="0" smtClean="0"/>
              <a:t>Reduction of the Mass Matrix</a:t>
            </a:r>
          </a:p>
          <a:p>
            <a:pPr marL="285750" indent="-285750" algn="just">
              <a:buFont typeface="Arial" pitchFamily="34" charset="0"/>
              <a:buChar char="•"/>
            </a:pPr>
            <a:endParaRPr lang="en-IN" sz="2800" dirty="0"/>
          </a:p>
          <a:p>
            <a:pPr marL="285750" indent="-285750" algn="just">
              <a:buFont typeface="Arial" pitchFamily="34" charset="0"/>
              <a:buChar char="•"/>
            </a:pPr>
            <a:r>
              <a:rPr lang="en-US" sz="2800" dirty="0" err="1"/>
              <a:t>Guyan</a:t>
            </a:r>
            <a:r>
              <a:rPr lang="en-US" sz="2800" dirty="0"/>
              <a:t> </a:t>
            </a:r>
            <a:r>
              <a:rPr lang="en-US" sz="2800" dirty="0" smtClean="0"/>
              <a:t>condensation</a:t>
            </a:r>
          </a:p>
          <a:p>
            <a:pPr marL="285750" indent="-285750" algn="ctr">
              <a:buFont typeface="Arial" pitchFamily="34" charset="0"/>
              <a:buChar char="•"/>
            </a:pPr>
            <a:endParaRPr lang="en-IN" dirty="0" smtClean="0"/>
          </a:p>
          <a:p>
            <a:pPr marL="285750" indent="-285750" algn="ctr">
              <a:buFont typeface="Arial" pitchFamily="34" charset="0"/>
              <a:buChar char="•"/>
            </a:pPr>
            <a:endParaRPr lang="en-IN" dirty="0"/>
          </a:p>
          <a:p>
            <a:pPr marL="285750" indent="-285750" algn="ctr">
              <a:buFont typeface="Arial" pitchFamily="34" charset="0"/>
              <a:buChar char="•"/>
            </a:pPr>
            <a:endParaRPr lang="en-US" dirty="0"/>
          </a:p>
        </p:txBody>
      </p:sp>
    </p:spTree>
    <p:extLst>
      <p:ext uri="{BB962C8B-B14F-4D97-AF65-F5344CB8AC3E}">
        <p14:creationId xmlns:p14="http://schemas.microsoft.com/office/powerpoint/2010/main" val="40526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CONDENSATION </a:t>
            </a:r>
            <a:endParaRPr lang="en-US" dirty="0"/>
          </a:p>
        </p:txBody>
      </p:sp>
      <p:sp>
        <p:nvSpPr>
          <p:cNvPr id="3" name="Content Placeholder 2"/>
          <p:cNvSpPr>
            <a:spLocks noGrp="1"/>
          </p:cNvSpPr>
          <p:nvPr>
            <p:ph idx="1"/>
          </p:nvPr>
        </p:nvSpPr>
        <p:spPr/>
        <p:txBody>
          <a:bodyPr/>
          <a:lstStyle/>
          <a:p>
            <a:pPr marL="0" indent="0" algn="ctr">
              <a:buNone/>
            </a:pPr>
            <a:r>
              <a:rPr lang="en-IN" dirty="0" smtClean="0"/>
              <a:t>Condensation</a:t>
            </a:r>
          </a:p>
          <a:p>
            <a:pPr marL="0" indent="0" algn="ctr">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7833815"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24325"/>
            <a:ext cx="3343275" cy="15144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875" y="4219574"/>
            <a:ext cx="4924425" cy="1323975"/>
          </a:xfrm>
          <a:prstGeom prst="rect">
            <a:avLst/>
          </a:prstGeom>
        </p:spPr>
      </p:pic>
      <p:pic>
        <p:nvPicPr>
          <p:cNvPr id="7"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04800" y="5638800"/>
            <a:ext cx="6473736" cy="923330"/>
          </a:xfrm>
          <a:prstGeom prst="rect">
            <a:avLst/>
          </a:prstGeom>
        </p:spPr>
        <p:txBody>
          <a:bodyPr wrap="square">
            <a:spAutoFit/>
          </a:bodyPr>
          <a:lstStyle/>
          <a:p>
            <a:r>
              <a:rPr lang="en-IN" dirty="0" err="1" smtClean="0"/>
              <a:t>Dongsheng</a:t>
            </a:r>
            <a:r>
              <a:rPr lang="en-IN" dirty="0" smtClean="0"/>
              <a:t> Li, </a:t>
            </a:r>
            <a:r>
              <a:rPr lang="en-IN" i="1" dirty="0" smtClean="0"/>
              <a:t>Discussion of Model Reduction and Reservation</a:t>
            </a:r>
            <a:r>
              <a:rPr lang="en-IN" dirty="0" smtClean="0"/>
              <a:t>, Procedia Engineering, Volume 188, 2017, Pages 354-361, ISSN 1877-7058,</a:t>
            </a:r>
          </a:p>
        </p:txBody>
      </p:sp>
      <p:sp>
        <p:nvSpPr>
          <p:cNvPr id="12" name="Date Placeholder 11"/>
          <p:cNvSpPr>
            <a:spLocks noGrp="1"/>
          </p:cNvSpPr>
          <p:nvPr>
            <p:ph type="dt" sz="half" idx="10"/>
          </p:nvPr>
        </p:nvSpPr>
        <p:spPr/>
        <p:txBody>
          <a:bodyPr/>
          <a:lstStyle/>
          <a:p>
            <a:fld id="{C7D200F9-6405-4012-BA11-B3D16BFCEA4B}" type="datetime1">
              <a:rPr lang="en-US" smtClean="0"/>
              <a:t>6/14/2018</a:t>
            </a:fld>
            <a:endParaRPr lang="en-US"/>
          </a:p>
        </p:txBody>
      </p:sp>
      <p:sp>
        <p:nvSpPr>
          <p:cNvPr id="13" name="Footer Placeholder 12"/>
          <p:cNvSpPr>
            <a:spLocks noGrp="1"/>
          </p:cNvSpPr>
          <p:nvPr>
            <p:ph type="ftr" sz="quarter" idx="11"/>
          </p:nvPr>
        </p:nvSpPr>
        <p:spPr/>
        <p:txBody>
          <a:bodyPr/>
          <a:lstStyle/>
          <a:p>
            <a:r>
              <a:rPr lang="fr-FR" smtClean="0"/>
              <a:t>2018 – INSTITUT SUPERIEUR DE L’AERONAUTIQUE ET DE L’ESPACE</a:t>
            </a:r>
            <a:endParaRPr lang="en-US"/>
          </a:p>
        </p:txBody>
      </p:sp>
      <p:sp>
        <p:nvSpPr>
          <p:cNvPr id="14" name="Slide Number Placeholder 13"/>
          <p:cNvSpPr>
            <a:spLocks noGrp="1"/>
          </p:cNvSpPr>
          <p:nvPr>
            <p:ph type="sldNum" sz="quarter" idx="12"/>
          </p:nvPr>
        </p:nvSpPr>
        <p:spPr/>
        <p:txBody>
          <a:bodyPr/>
          <a:lstStyle/>
          <a:p>
            <a:fld id="{05C47DE4-3EEE-4148-A0B8-BD2C26577323}" type="slidenum">
              <a:rPr lang="en-US" smtClean="0"/>
              <a:t>17</a:t>
            </a:fld>
            <a:endParaRPr lang="en-US"/>
          </a:p>
        </p:txBody>
      </p:sp>
      <p:sp>
        <p:nvSpPr>
          <p:cNvPr id="15" name="TextBox 14"/>
          <p:cNvSpPr txBox="1"/>
          <p:nvPr/>
        </p:nvSpPr>
        <p:spPr>
          <a:xfrm>
            <a:off x="716507" y="3485028"/>
            <a:ext cx="7315200" cy="369332"/>
          </a:xfrm>
          <a:prstGeom prst="rect">
            <a:avLst/>
          </a:prstGeom>
          <a:noFill/>
        </p:spPr>
        <p:txBody>
          <a:bodyPr wrap="square" rtlCol="0">
            <a:spAutoFit/>
          </a:bodyPr>
          <a:lstStyle/>
          <a:p>
            <a:pPr algn="ctr"/>
            <a:r>
              <a:rPr lang="en-IN" i="1" dirty="0" smtClean="0"/>
              <a:t>Figure 3: Spring – Mass System with a certain dynamic and Static Behaviour</a:t>
            </a:r>
            <a:endParaRPr lang="en-US" i="1" dirty="0"/>
          </a:p>
        </p:txBody>
      </p:sp>
    </p:spTree>
    <p:extLst>
      <p:ext uri="{BB962C8B-B14F-4D97-AF65-F5344CB8AC3E}">
        <p14:creationId xmlns:p14="http://schemas.microsoft.com/office/powerpoint/2010/main" val="4115182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MATLAB IMPLEMENTATION</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half" idx="10"/>
          </p:nvPr>
        </p:nvSpPr>
        <p:spPr/>
        <p:txBody>
          <a:bodyPr/>
          <a:lstStyle/>
          <a:p>
            <a:fld id="{1579DADF-5234-4465-A95B-562988EFAEA6}" type="datetime1">
              <a:rPr lang="en-US" smtClean="0"/>
              <a:t>6/14/2018</a:t>
            </a:fld>
            <a:endParaRPr lang="en-US"/>
          </a:p>
        </p:txBody>
      </p:sp>
      <p:sp>
        <p:nvSpPr>
          <p:cNvPr id="10" name="Footer Placeholder 9"/>
          <p:cNvSpPr>
            <a:spLocks noGrp="1"/>
          </p:cNvSpPr>
          <p:nvPr>
            <p:ph type="ftr" sz="quarter" idx="11"/>
          </p:nvPr>
        </p:nvSpPr>
        <p:spPr/>
        <p:txBody>
          <a:bodyPr/>
          <a:lstStyle/>
          <a:p>
            <a:r>
              <a:rPr lang="fr-FR" smtClean="0"/>
              <a:t>2018 – INSTITUT SUPERIEUR DE L’AERONAUTIQUE ET DE L’ESPACE</a:t>
            </a:r>
            <a:endParaRPr lang="en-US"/>
          </a:p>
        </p:txBody>
      </p:sp>
      <p:sp>
        <p:nvSpPr>
          <p:cNvPr id="11" name="Slide Number Placeholder 10"/>
          <p:cNvSpPr>
            <a:spLocks noGrp="1"/>
          </p:cNvSpPr>
          <p:nvPr>
            <p:ph type="sldNum" sz="quarter" idx="12"/>
          </p:nvPr>
        </p:nvSpPr>
        <p:spPr/>
        <p:txBody>
          <a:bodyPr/>
          <a:lstStyle/>
          <a:p>
            <a:fld id="{05C47DE4-3EEE-4148-A0B8-BD2C26577323}" type="slidenum">
              <a:rPr lang="en-US" smtClean="0"/>
              <a:t>18</a:t>
            </a:fld>
            <a:endParaRPr lang="en-US"/>
          </a:p>
        </p:txBody>
      </p:sp>
      <p:pic>
        <p:nvPicPr>
          <p:cNvPr id="14" name="Image 1"/>
          <p:cNvPicPr/>
          <p:nvPr/>
        </p:nvPicPr>
        <p:blipFill>
          <a:blip r:embed="rId4">
            <a:extLst>
              <a:ext uri="{28A0092B-C50C-407E-A947-70E740481C1C}">
                <a14:useLocalDpi xmlns:a14="http://schemas.microsoft.com/office/drawing/2010/main" val="0"/>
              </a:ext>
            </a:extLst>
          </a:blip>
          <a:stretch>
            <a:fillRect/>
          </a:stretch>
        </p:blipFill>
        <p:spPr>
          <a:xfrm>
            <a:off x="2286000" y="1203434"/>
            <a:ext cx="4752023" cy="4129405"/>
          </a:xfrm>
          <a:prstGeom prst="rect">
            <a:avLst/>
          </a:prstGeom>
        </p:spPr>
      </p:pic>
      <p:sp>
        <p:nvSpPr>
          <p:cNvPr id="15" name="TextBox 14"/>
          <p:cNvSpPr txBox="1"/>
          <p:nvPr/>
        </p:nvSpPr>
        <p:spPr>
          <a:xfrm>
            <a:off x="1905000" y="5472332"/>
            <a:ext cx="5257800" cy="369332"/>
          </a:xfrm>
          <a:prstGeom prst="rect">
            <a:avLst/>
          </a:prstGeom>
          <a:noFill/>
        </p:spPr>
        <p:txBody>
          <a:bodyPr wrap="square" rtlCol="0">
            <a:spAutoFit/>
          </a:bodyPr>
          <a:lstStyle/>
          <a:p>
            <a:pPr algn="ctr"/>
            <a:r>
              <a:rPr lang="en-IN" i="1" dirty="0" smtClean="0"/>
              <a:t>Figure 4: Function Call Flow Chart on MATLAB</a:t>
            </a:r>
            <a:endParaRPr lang="en-US" i="1" dirty="0"/>
          </a:p>
        </p:txBody>
      </p:sp>
    </p:spTree>
    <p:extLst>
      <p:ext uri="{BB962C8B-B14F-4D97-AF65-F5344CB8AC3E}">
        <p14:creationId xmlns:p14="http://schemas.microsoft.com/office/powerpoint/2010/main" val="3071432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STATE OF WORK</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19</a:t>
            </a:fld>
            <a:endParaRPr lang="en-US"/>
          </a:p>
        </p:txBody>
      </p:sp>
    </p:spTree>
    <p:extLst>
      <p:ext uri="{BB962C8B-B14F-4D97-AF65-F5344CB8AC3E}">
        <p14:creationId xmlns:p14="http://schemas.microsoft.com/office/powerpoint/2010/main" val="138533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INTRODUCTION</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2</a:t>
            </a:fld>
            <a:endParaRPr lang="en-US"/>
          </a:p>
        </p:txBody>
      </p:sp>
    </p:spTree>
    <p:extLst>
      <p:ext uri="{BB962C8B-B14F-4D97-AF65-F5344CB8AC3E}">
        <p14:creationId xmlns:p14="http://schemas.microsoft.com/office/powerpoint/2010/main" val="250857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OPTIMIZATION PROBLEM</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half" idx="10"/>
          </p:nvPr>
        </p:nvSpPr>
        <p:spPr/>
        <p:txBody>
          <a:bodyPr/>
          <a:lstStyle/>
          <a:p>
            <a:fld id="{1579DADF-5234-4465-A95B-562988EFAEA6}" type="datetime1">
              <a:rPr lang="en-US" smtClean="0"/>
              <a:t>6/14/2018</a:t>
            </a:fld>
            <a:endParaRPr lang="en-US"/>
          </a:p>
        </p:txBody>
      </p:sp>
      <p:sp>
        <p:nvSpPr>
          <p:cNvPr id="10" name="Footer Placeholder 9"/>
          <p:cNvSpPr>
            <a:spLocks noGrp="1"/>
          </p:cNvSpPr>
          <p:nvPr>
            <p:ph type="ftr" sz="quarter" idx="11"/>
          </p:nvPr>
        </p:nvSpPr>
        <p:spPr/>
        <p:txBody>
          <a:bodyPr/>
          <a:lstStyle/>
          <a:p>
            <a:r>
              <a:rPr lang="fr-FR" smtClean="0"/>
              <a:t>2018 – INSTITUT SUPERIEUR DE L’AERONAUTIQUE ET DE L’ESPACE</a:t>
            </a:r>
            <a:endParaRPr lang="en-US"/>
          </a:p>
        </p:txBody>
      </p:sp>
      <p:sp>
        <p:nvSpPr>
          <p:cNvPr id="11" name="Slide Number Placeholder 10"/>
          <p:cNvSpPr>
            <a:spLocks noGrp="1"/>
          </p:cNvSpPr>
          <p:nvPr>
            <p:ph type="sldNum" sz="quarter" idx="12"/>
          </p:nvPr>
        </p:nvSpPr>
        <p:spPr/>
        <p:txBody>
          <a:bodyPr/>
          <a:lstStyle/>
          <a:p>
            <a:fld id="{05C47DE4-3EEE-4148-A0B8-BD2C26577323}" type="slidenum">
              <a:rPr lang="en-US" smtClean="0"/>
              <a:t>20</a:t>
            </a:fld>
            <a:endParaRPr lang="en-US"/>
          </a:p>
        </p:txBody>
      </p:sp>
      <mc:AlternateContent xmlns:mc="http://schemas.openxmlformats.org/markup-compatibility/2006" xmlns:a14="http://schemas.microsoft.com/office/drawing/2010/main">
        <mc:Choice Requires="a14">
          <p:sp>
            <p:nvSpPr>
              <p:cNvPr id="7" name="Rectangle 6"/>
              <p:cNvSpPr/>
              <p:nvPr/>
            </p:nvSpPr>
            <p:spPr>
              <a:xfrm>
                <a:off x="2019298" y="4650259"/>
                <a:ext cx="4953001" cy="1674176"/>
              </a:xfrm>
              <a:prstGeom prst="rect">
                <a:avLst/>
              </a:prstGeom>
              <a:ln>
                <a:solidFill>
                  <a:schemeClr val="tx1"/>
                </a:solidFill>
              </a:ln>
            </p:spPr>
            <p:txBody>
              <a:bodyPr wrap="square">
                <a:spAutoFit/>
              </a:bodyPr>
              <a:lstStyle/>
              <a:p>
                <a:pPr algn="ctr"/>
                <a:r>
                  <a:rPr lang="fr-FR" dirty="0" smtClean="0"/>
                  <a:t>Minimise:</a:t>
                </a:r>
                <a14:m>
                  <m:oMath xmlns:m="http://schemas.openxmlformats.org/officeDocument/2006/math">
                    <m:r>
                      <a:rPr lang="en-US" i="1">
                        <a:latin typeface="Cambria Math"/>
                      </a:rPr>
                      <m:t>𝑐</m:t>
                    </m:r>
                    <m:d>
                      <m:dPr>
                        <m:ctrlPr>
                          <a:rPr lang="en-US" i="1">
                            <a:latin typeface="Cambria Math"/>
                          </a:rPr>
                        </m:ctrlPr>
                      </m:dPr>
                      <m:e>
                        <m:r>
                          <a:rPr lang="en-US" i="1">
                            <a:latin typeface="Cambria Math"/>
                          </a:rPr>
                          <m:t>𝑥</m:t>
                        </m:r>
                      </m:e>
                    </m:d>
                    <m:r>
                      <a:rPr lang="fr-FR" i="1">
                        <a:latin typeface="Cambria Math"/>
                      </a:rPr>
                      <m:t>= </m:t>
                    </m:r>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𝐾𝑈</m:t>
                    </m:r>
                    <m:r>
                      <a:rPr lang="en-IN" b="0" i="1" smtClean="0">
                        <a:latin typeface="Cambria Math"/>
                      </a:rPr>
                      <m:t> =</m:t>
                    </m:r>
                    <m:nary>
                      <m:naryPr>
                        <m:chr m:val="∑"/>
                        <m:limLoc m:val="undOvr"/>
                        <m:ctrlPr>
                          <a:rPr lang="en-US" i="1">
                            <a:latin typeface="Cambria Math"/>
                          </a:rPr>
                        </m:ctrlPr>
                      </m:naryPr>
                      <m:sub>
                        <m:r>
                          <a:rPr lang="en-US" i="1">
                            <a:latin typeface="Cambria Math"/>
                          </a:rPr>
                          <m:t>𝑒</m:t>
                        </m:r>
                        <m:r>
                          <a:rPr lang="fr-FR" i="1">
                            <a:latin typeface="Cambria Math"/>
                          </a:rPr>
                          <m:t>=1</m:t>
                        </m:r>
                      </m:sub>
                      <m:sup>
                        <m:r>
                          <a:rPr lang="en-US" i="1">
                            <a:latin typeface="Cambria Math"/>
                          </a:rPr>
                          <m:t>𝑁</m:t>
                        </m:r>
                      </m:sup>
                      <m:e>
                        <m:sSub>
                          <m:sSubPr>
                            <m:ctrlPr>
                              <a:rPr lang="en-US" i="1">
                                <a:latin typeface="Cambria Math"/>
                              </a:rPr>
                            </m:ctrlPr>
                          </m:sSubPr>
                          <m:e>
                            <m:r>
                              <a:rPr lang="en-US" i="1">
                                <a:latin typeface="Cambria Math"/>
                              </a:rPr>
                              <m:t>𝐸</m:t>
                            </m:r>
                          </m:e>
                          <m:sub>
                            <m:r>
                              <a:rPr lang="en-US" i="1">
                                <a:latin typeface="Cambria Math"/>
                              </a:rPr>
                              <m:t>𝑒</m:t>
                            </m:r>
                          </m:sub>
                        </m:sSub>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𝑒</m:t>
                                </m:r>
                              </m:sub>
                            </m:sSub>
                          </m:e>
                        </m:d>
                        <m:sSubSup>
                          <m:sSubSupPr>
                            <m:ctrlPr>
                              <a:rPr lang="en-US" i="1">
                                <a:latin typeface="Cambria Math"/>
                              </a:rPr>
                            </m:ctrlPr>
                          </m:sSubSupPr>
                          <m:e>
                            <m:r>
                              <a:rPr lang="en-US" i="1">
                                <a:latin typeface="Cambria Math"/>
                              </a:rPr>
                              <m:t>𝑢</m:t>
                            </m:r>
                          </m:e>
                          <m:sub>
                            <m:r>
                              <a:rPr lang="en-US" i="1">
                                <a:latin typeface="Cambria Math"/>
                              </a:rPr>
                              <m:t>𝑒</m:t>
                            </m:r>
                          </m:sub>
                          <m:sup>
                            <m:r>
                              <a:rPr lang="en-US" i="1">
                                <a:latin typeface="Cambria Math"/>
                              </a:rPr>
                              <m:t>𝑇</m:t>
                            </m:r>
                          </m:sup>
                        </m:sSubSup>
                        <m:sSub>
                          <m:sSubPr>
                            <m:ctrlPr>
                              <a:rPr lang="en-US" i="1">
                                <a:latin typeface="Cambria Math"/>
                              </a:rPr>
                            </m:ctrlPr>
                          </m:sSubPr>
                          <m:e>
                            <m:r>
                              <a:rPr lang="en-US" i="1">
                                <a:latin typeface="Cambria Math"/>
                              </a:rPr>
                              <m:t>𝑘</m:t>
                            </m:r>
                          </m:e>
                          <m:sub>
                            <m:r>
                              <a:rPr lang="fr-FR" i="1">
                                <a:latin typeface="Cambria Math"/>
                              </a:rPr>
                              <m:t>0</m:t>
                            </m:r>
                          </m:sub>
                        </m:sSub>
                        <m:sSub>
                          <m:sSubPr>
                            <m:ctrlPr>
                              <a:rPr lang="en-US" i="1">
                                <a:latin typeface="Cambria Math"/>
                              </a:rPr>
                            </m:ctrlPr>
                          </m:sSubPr>
                          <m:e>
                            <m:r>
                              <a:rPr lang="en-US" i="1">
                                <a:latin typeface="Cambria Math"/>
                              </a:rPr>
                              <m:t>𝑢</m:t>
                            </m:r>
                          </m:e>
                          <m:sub>
                            <m:r>
                              <a:rPr lang="en-US" i="1">
                                <a:latin typeface="Cambria Math"/>
                              </a:rPr>
                              <m:t>𝑒</m:t>
                            </m:r>
                          </m:sub>
                        </m:sSub>
                      </m:e>
                    </m:nary>
                  </m:oMath>
                </a14:m>
                <a:endParaRPr lang="en-US" dirty="0"/>
              </a:p>
              <a:p>
                <a:pPr algn="ctr"/>
                <a:r>
                  <a:rPr lang="fr-FR" dirty="0"/>
                  <a:t> </a:t>
                </a:r>
                <a:endParaRPr lang="en-US" dirty="0"/>
              </a:p>
              <a:p>
                <a:pPr algn="ctr"/>
                <a:r>
                  <a:rPr lang="en-US" dirty="0"/>
                  <a:t>Subject to:  </a:t>
                </a:r>
                <a14:m>
                  <m:oMath xmlns:m="http://schemas.openxmlformats.org/officeDocument/2006/math">
                    <m:f>
                      <m:fPr>
                        <m:ctrlPr>
                          <a:rPr lang="en-US" i="1">
                            <a:latin typeface="Cambria Math"/>
                          </a:rPr>
                        </m:ctrlPr>
                      </m:fPr>
                      <m:num>
                        <m:r>
                          <a:rPr lang="en-US" i="1">
                            <a:latin typeface="Cambria Math"/>
                          </a:rPr>
                          <m:t>𝑉</m:t>
                        </m:r>
                        <m:d>
                          <m:dPr>
                            <m:ctrlPr>
                              <a:rPr lang="en-US" i="1">
                                <a:latin typeface="Cambria Math"/>
                              </a:rPr>
                            </m:ctrlPr>
                          </m:dPr>
                          <m:e>
                            <m:r>
                              <a:rPr lang="en-US" i="1">
                                <a:latin typeface="Cambria Math"/>
                              </a:rPr>
                              <m:t>𝑥</m:t>
                            </m:r>
                          </m:e>
                        </m:d>
                      </m:num>
                      <m:den>
                        <m:sSub>
                          <m:sSubPr>
                            <m:ctrlPr>
                              <a:rPr lang="en-US" i="1">
                                <a:latin typeface="Cambria Math"/>
                              </a:rPr>
                            </m:ctrlPr>
                          </m:sSubPr>
                          <m:e>
                            <m:r>
                              <a:rPr lang="en-US" i="1">
                                <a:latin typeface="Cambria Math"/>
                              </a:rPr>
                              <m:t>𝑉</m:t>
                            </m:r>
                          </m:e>
                          <m:sub>
                            <m:r>
                              <a:rPr lang="en-US" i="1">
                                <a:latin typeface="Cambria Math"/>
                              </a:rPr>
                              <m:t>0</m:t>
                            </m:r>
                          </m:sub>
                        </m:sSub>
                      </m:den>
                    </m:f>
                    <m:r>
                      <a:rPr lang="en-US" i="1">
                        <a:latin typeface="Cambria Math"/>
                      </a:rPr>
                      <m:t>−</m:t>
                    </m:r>
                    <m:r>
                      <a:rPr lang="en-US" i="1">
                        <a:latin typeface="Cambria Math"/>
                      </a:rPr>
                      <m:t>𝑓</m:t>
                    </m:r>
                    <m:r>
                      <a:rPr lang="en-US" i="1">
                        <a:latin typeface="Cambria Math"/>
                      </a:rPr>
                      <m:t>≤0</m:t>
                    </m:r>
                  </m:oMath>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r>
                        <a:rPr lang="en-US" i="1">
                          <a:latin typeface="Cambria Math"/>
                        </a:rPr>
                        <m:t>0 ≤</m:t>
                      </m:r>
                      <m:r>
                        <a:rPr lang="en-US" i="1">
                          <a:latin typeface="Cambria Math"/>
                        </a:rPr>
                        <m:t>𝑥</m:t>
                      </m:r>
                      <m:r>
                        <a:rPr lang="en-US" i="1">
                          <a:latin typeface="Cambria Math"/>
                        </a:rPr>
                        <m:t> ≤1</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019298" y="4650259"/>
                <a:ext cx="4953001" cy="1674176"/>
              </a:xfrm>
              <a:prstGeom prst="rect">
                <a:avLst/>
              </a:prstGeom>
              <a:blipFill rotWithShape="1">
                <a:blip r:embed="rId4"/>
                <a:stretch>
                  <a:fillRect t="-24275" b="-471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676399" y="1248190"/>
                <a:ext cx="5638801" cy="2816540"/>
              </a:xfrm>
              <a:prstGeom prst="rect">
                <a:avLst/>
              </a:prstGeom>
              <a:ln>
                <a:solidFill>
                  <a:schemeClr val="tx1"/>
                </a:solidFill>
              </a:ln>
            </p:spPr>
            <p:txBody>
              <a:bodyPr wrap="square">
                <a:spAutoFit/>
              </a:bodyPr>
              <a:lstStyle/>
              <a:p>
                <a:pPr algn="ctr"/>
                <a:r>
                  <a:rPr lang="fr-FR" dirty="0"/>
                  <a:t>Minimise:       </a:t>
                </a: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𝑜</m:t>
                        </m:r>
                      </m:sub>
                    </m:sSub>
                    <m:d>
                      <m:dPr>
                        <m:ctrlPr>
                          <a:rPr lang="en-US" i="1">
                            <a:latin typeface="Cambria Math"/>
                          </a:rPr>
                        </m:ctrlPr>
                      </m:dPr>
                      <m:e>
                        <m:r>
                          <a:rPr lang="en-US" i="1">
                            <a:latin typeface="Cambria Math"/>
                          </a:rPr>
                          <m:t>𝑥</m:t>
                        </m:r>
                      </m:e>
                    </m:d>
                    <m:r>
                      <a:rPr lang="fr-FR" i="1">
                        <a:latin typeface="Cambria Math"/>
                      </a:rPr>
                      <m:t>+</m:t>
                    </m:r>
                    <m:sSub>
                      <m:sSubPr>
                        <m:ctrlPr>
                          <a:rPr lang="en-US" i="1">
                            <a:latin typeface="Cambria Math"/>
                          </a:rPr>
                        </m:ctrlPr>
                      </m:sSubPr>
                      <m:e>
                        <m:r>
                          <a:rPr lang="en-US" i="1">
                            <a:latin typeface="Cambria Math"/>
                          </a:rPr>
                          <m:t>𝑎</m:t>
                        </m:r>
                      </m:e>
                      <m:sub>
                        <m:r>
                          <a:rPr lang="fr-FR" i="1">
                            <a:latin typeface="Cambria Math"/>
                          </a:rPr>
                          <m:t>0</m:t>
                        </m:r>
                      </m:sub>
                    </m:sSub>
                    <m:r>
                      <a:rPr lang="en-US" i="1">
                        <a:latin typeface="Cambria Math"/>
                      </a:rPr>
                      <m:t>𝑧</m:t>
                    </m:r>
                    <m:r>
                      <a:rPr lang="fr-FR" i="1">
                        <a:latin typeface="Cambria Math"/>
                      </a:rPr>
                      <m:t>+</m:t>
                    </m:r>
                    <m:nary>
                      <m:naryPr>
                        <m:chr m:val="∑"/>
                        <m:limLoc m:val="undOvr"/>
                        <m:ctrlPr>
                          <a:rPr lang="en-US" i="1">
                            <a:latin typeface="Cambria Math"/>
                          </a:rPr>
                        </m:ctrlPr>
                      </m:naryPr>
                      <m:sub>
                        <m:r>
                          <a:rPr lang="en-US" i="1">
                            <a:latin typeface="Cambria Math"/>
                          </a:rPr>
                          <m:t>𝑖</m:t>
                        </m:r>
                        <m:r>
                          <a:rPr lang="fr-FR" i="1">
                            <a:latin typeface="Cambria Math"/>
                          </a:rPr>
                          <m:t>=1</m:t>
                        </m:r>
                      </m:sub>
                      <m:sup>
                        <m:r>
                          <a:rPr lang="en-US" i="1">
                            <a:latin typeface="Cambria Math"/>
                          </a:rPr>
                          <m:t>𝑚</m:t>
                        </m:r>
                      </m:sup>
                      <m:e>
                        <m:sSub>
                          <m:sSubPr>
                            <m:ctrlPr>
                              <a:rPr lang="en-US" i="1">
                                <a:latin typeface="Cambria Math"/>
                              </a:rPr>
                            </m:ctrlPr>
                          </m:sSubPr>
                          <m:e>
                            <m:r>
                              <a:rPr lang="fr-FR" i="1">
                                <a:latin typeface="Cambria Math"/>
                              </a:rPr>
                              <m:t>(</m:t>
                            </m:r>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𝑦</m:t>
                            </m:r>
                          </m:e>
                          <m:sub>
                            <m:r>
                              <a:rPr lang="en-US" i="1">
                                <a:latin typeface="Cambria Math"/>
                              </a:rPr>
                              <m:t>𝑖</m:t>
                            </m:r>
                          </m:sub>
                        </m:sSub>
                        <m:r>
                          <a:rPr lang="fr-FR" i="1">
                            <a:latin typeface="Cambria Math"/>
                          </a:rPr>
                          <m:t>+</m:t>
                        </m:r>
                        <m:f>
                          <m:fPr>
                            <m:ctrlPr>
                              <a:rPr lang="en-US" i="1">
                                <a:latin typeface="Cambria Math"/>
                              </a:rPr>
                            </m:ctrlPr>
                          </m:fPr>
                          <m:num>
                            <m:r>
                              <a:rPr lang="fr-FR" i="1">
                                <a:latin typeface="Cambria Math"/>
                              </a:rPr>
                              <m:t>1</m:t>
                            </m:r>
                          </m:num>
                          <m:den>
                            <m:r>
                              <a:rPr lang="fr-FR" i="1">
                                <a:latin typeface="Cambria Math"/>
                              </a:rPr>
                              <m:t>2</m:t>
                            </m:r>
                          </m:den>
                        </m:f>
                        <m:sSub>
                          <m:sSubPr>
                            <m:ctrlPr>
                              <a:rPr lang="en-US" i="1">
                                <a:latin typeface="Cambria Math"/>
                              </a:rPr>
                            </m:ctrlPr>
                          </m:sSubPr>
                          <m:e>
                            <m:r>
                              <a:rPr lang="en-US" i="1">
                                <a:latin typeface="Cambria Math"/>
                              </a:rPr>
                              <m:t>𝑑</m:t>
                            </m:r>
                          </m:e>
                          <m:sub>
                            <m:r>
                              <a:rPr lang="en-US" i="1">
                                <a:latin typeface="Cambria Math"/>
                              </a:rPr>
                              <m:t>𝑖</m:t>
                            </m:r>
                          </m:sub>
                        </m:sSub>
                        <m:sSubSup>
                          <m:sSubSupPr>
                            <m:ctrlPr>
                              <a:rPr lang="en-US" i="1">
                                <a:latin typeface="Cambria Math"/>
                              </a:rPr>
                            </m:ctrlPr>
                          </m:sSubSupPr>
                          <m:e>
                            <m:r>
                              <a:rPr lang="en-US" i="1">
                                <a:latin typeface="Cambria Math"/>
                              </a:rPr>
                              <m:t>𝑦</m:t>
                            </m:r>
                          </m:e>
                          <m:sub>
                            <m:r>
                              <a:rPr lang="en-US" i="1">
                                <a:latin typeface="Cambria Math"/>
                              </a:rPr>
                              <m:t>𝑖</m:t>
                            </m:r>
                          </m:sub>
                          <m:sup>
                            <m:r>
                              <a:rPr lang="fr-FR" i="1">
                                <a:latin typeface="Cambria Math"/>
                              </a:rPr>
                              <m:t>2</m:t>
                            </m:r>
                          </m:sup>
                        </m:sSubSup>
                        <m:r>
                          <a:rPr lang="fr-FR" i="1">
                            <a:latin typeface="Cambria Math"/>
                          </a:rPr>
                          <m:t>)</m:t>
                        </m:r>
                      </m:e>
                    </m:nary>
                  </m:oMath>
                </a14:m>
                <a:endParaRPr lang="en-US" dirty="0"/>
              </a:p>
              <a:p>
                <a:pPr algn="ctr"/>
                <a:r>
                  <a:rPr lang="fr-FR" dirty="0"/>
                  <a:t> </a:t>
                </a:r>
                <a:endParaRPr lang="en-US" dirty="0"/>
              </a:p>
              <a:p>
                <a:pPr algn="ctr"/>
                <a:r>
                  <a:rPr lang="en-US" dirty="0"/>
                  <a:t>Subject to:     </a:t>
                </a:r>
                <a14:m>
                  <m:oMath xmlns:m="http://schemas.openxmlformats.org/officeDocument/2006/math">
                    <m:r>
                      <a:rPr lang="en-US" i="1">
                        <a:latin typeface="Cambria Math"/>
                      </a:rPr>
                      <m:t> </m:t>
                    </m:r>
                    <m:sSub>
                      <m:sSubPr>
                        <m:ctrlPr>
                          <a:rPr lang="en-US" i="1">
                            <a:latin typeface="Cambria Math"/>
                          </a:rPr>
                        </m:ctrlPr>
                      </m:sSubPr>
                      <m:e>
                        <m:r>
                          <a:rPr lang="en-US" i="1">
                            <a:latin typeface="Cambria Math"/>
                          </a:rPr>
                          <m:t>𝑓</m:t>
                        </m:r>
                      </m:e>
                      <m:sub>
                        <m:r>
                          <a:rPr lang="en-US" i="1">
                            <a:latin typeface="Cambria Math"/>
                          </a:rPr>
                          <m:t>𝑖</m:t>
                        </m:r>
                      </m:sub>
                    </m:sSub>
                    <m:d>
                      <m:dPr>
                        <m:ctrlPr>
                          <a:rPr lang="en-US" i="1">
                            <a:latin typeface="Cambria Math"/>
                          </a:rPr>
                        </m:ctrlPr>
                      </m:dPr>
                      <m:e>
                        <m:r>
                          <a:rPr lang="en-US" i="1">
                            <a:latin typeface="Cambria Math"/>
                          </a:rPr>
                          <m:t>𝑥</m:t>
                        </m:r>
                      </m:e>
                    </m:d>
                    <m:r>
                      <a:rPr lang="en-US" i="1">
                        <a:latin typeface="Cambria Math"/>
                      </a:rPr>
                      <m:t>− </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𝑧</m:t>
                    </m:r>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 ≤0,          </m:t>
                    </m:r>
                    <m:r>
                      <a:rPr lang="en-US" i="1">
                        <a:latin typeface="Cambria Math"/>
                      </a:rPr>
                      <m:t>𝑖</m:t>
                    </m:r>
                    <m:r>
                      <a:rPr lang="en-US" i="1">
                        <a:latin typeface="Cambria Math"/>
                      </a:rPr>
                      <m:t>=1,…,</m:t>
                    </m:r>
                    <m:r>
                      <a:rPr lang="en-US" i="1">
                        <a:latin typeface="Cambria Math"/>
                      </a:rPr>
                      <m:t>𝑚</m:t>
                    </m:r>
                  </m:oMath>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sSubSup>
                        <m:sSubSupPr>
                          <m:ctrlPr>
                            <a:rPr lang="en-US" i="1">
                              <a:latin typeface="Cambria Math"/>
                            </a:rPr>
                          </m:ctrlPr>
                        </m:sSubSupPr>
                        <m:e>
                          <m:r>
                            <a:rPr lang="en-US" i="1">
                              <a:latin typeface="Cambria Math"/>
                            </a:rPr>
                            <m:t>𝑥</m:t>
                          </m:r>
                        </m:e>
                        <m:sub>
                          <m:r>
                            <a:rPr lang="en-US" i="1">
                              <a:latin typeface="Cambria Math"/>
                            </a:rPr>
                            <m:t>𝑗</m:t>
                          </m:r>
                        </m:sub>
                        <m:sup>
                          <m:r>
                            <a:rPr lang="en-US" i="1">
                              <a:latin typeface="Cambria Math"/>
                            </a:rPr>
                            <m:t>𝑚𝑖𝑛</m:t>
                          </m:r>
                        </m:sup>
                      </m:sSubSup>
                      <m:r>
                        <a:rPr lang="en-US" i="1">
                          <a:latin typeface="Cambria Math"/>
                        </a:rPr>
                        <m:t> ≤ </m:t>
                      </m:r>
                      <m:sSub>
                        <m:sSubPr>
                          <m:ctrlPr>
                            <a:rPr lang="en-US" i="1">
                              <a:latin typeface="Cambria Math"/>
                            </a:rPr>
                          </m:ctrlPr>
                        </m:sSubPr>
                        <m:e>
                          <m:r>
                            <a:rPr lang="en-US" i="1">
                              <a:latin typeface="Cambria Math"/>
                            </a:rPr>
                            <m:t>𝑥</m:t>
                          </m:r>
                        </m:e>
                        <m:sub>
                          <m:r>
                            <a:rPr lang="en-US" i="1">
                              <a:latin typeface="Cambria Math"/>
                            </a:rPr>
                            <m:t>𝑗</m:t>
                          </m:r>
                        </m:sub>
                      </m:sSub>
                      <m:r>
                        <a:rPr lang="en-US" i="1">
                          <a:latin typeface="Cambria Math"/>
                        </a:rPr>
                        <m:t> ≤</m:t>
                      </m:r>
                      <m:sSubSup>
                        <m:sSubSupPr>
                          <m:ctrlPr>
                            <a:rPr lang="en-US" i="1">
                              <a:latin typeface="Cambria Math"/>
                            </a:rPr>
                          </m:ctrlPr>
                        </m:sSubSupPr>
                        <m:e>
                          <m:r>
                            <a:rPr lang="en-US" i="1">
                              <a:latin typeface="Cambria Math"/>
                            </a:rPr>
                            <m:t>𝑥</m:t>
                          </m:r>
                        </m:e>
                        <m:sub>
                          <m:r>
                            <a:rPr lang="en-US" i="1">
                              <a:latin typeface="Cambria Math"/>
                            </a:rPr>
                            <m:t>𝑗</m:t>
                          </m:r>
                        </m:sub>
                        <m:sup>
                          <m:r>
                            <a:rPr lang="en-US" i="1">
                              <a:latin typeface="Cambria Math"/>
                            </a:rPr>
                            <m:t>𝑚𝑎𝑥</m:t>
                          </m:r>
                        </m:sup>
                      </m:sSubSup>
                      <m:r>
                        <a:rPr lang="en-US" i="1">
                          <a:latin typeface="Cambria Math"/>
                        </a:rPr>
                        <m:t>                </m:t>
                      </m:r>
                      <m:r>
                        <a:rPr lang="en-US" i="1">
                          <a:latin typeface="Cambria Math"/>
                        </a:rPr>
                        <m:t>𝑗</m:t>
                      </m:r>
                      <m:r>
                        <a:rPr lang="en-US" i="1">
                          <a:latin typeface="Cambria Math"/>
                        </a:rPr>
                        <m:t>=1,…, </m:t>
                      </m:r>
                      <m:r>
                        <a:rPr lang="en-US" i="1">
                          <a:latin typeface="Cambria Math"/>
                        </a:rPr>
                        <m:t>𝑛</m:t>
                      </m:r>
                    </m:oMath>
                  </m:oMathPara>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 ≥0,</m:t>
                      </m:r>
                    </m:oMath>
                  </m:oMathPara>
                </a14:m>
                <a:endParaRPr lang="en-US" dirty="0"/>
              </a:p>
              <a:p>
                <a:pPr algn="ctr"/>
                <a:r>
                  <a:rPr lang="en-US" dirty="0"/>
                  <a:t> </a:t>
                </a:r>
              </a:p>
              <a:p>
                <a:pPr algn="ctr"/>
                <a14:m>
                  <m:oMathPara xmlns:m="http://schemas.openxmlformats.org/officeDocument/2006/math">
                    <m:oMathParaPr>
                      <m:jc m:val="centerGroup"/>
                    </m:oMathParaPr>
                    <m:oMath xmlns:m="http://schemas.openxmlformats.org/officeDocument/2006/math">
                      <m:r>
                        <a:rPr lang="en-US" i="1">
                          <a:latin typeface="Cambria Math"/>
                        </a:rPr>
                        <m:t>𝑧</m:t>
                      </m:r>
                      <m:r>
                        <a:rPr lang="en-US" i="1">
                          <a:latin typeface="Cambria Math"/>
                        </a:rPr>
                        <m:t> ≥0.</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676399" y="1248190"/>
                <a:ext cx="5638801" cy="2816540"/>
              </a:xfrm>
              <a:prstGeom prst="rect">
                <a:avLst/>
              </a:prstGeom>
              <a:blipFill rotWithShape="1">
                <a:blip r:embed="rId5"/>
                <a:stretch>
                  <a:fillRect t="-13147" b="-2371"/>
                </a:stretch>
              </a:blipFill>
              <a:ln>
                <a:solidFill>
                  <a:schemeClr val="tx1"/>
                </a:solidFill>
              </a:ln>
            </p:spPr>
            <p:txBody>
              <a:bodyPr/>
              <a:lstStyle/>
              <a:p>
                <a:r>
                  <a:rPr lang="en-US">
                    <a:noFill/>
                  </a:rPr>
                  <a:t> </a:t>
                </a:r>
              </a:p>
            </p:txBody>
          </p:sp>
        </mc:Fallback>
      </mc:AlternateContent>
      <p:sp>
        <p:nvSpPr>
          <p:cNvPr id="6" name="Down Arrow 5"/>
          <p:cNvSpPr/>
          <p:nvPr/>
        </p:nvSpPr>
        <p:spPr>
          <a:xfrm>
            <a:off x="4038600" y="4064730"/>
            <a:ext cx="838200" cy="585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561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PRELIMINARY RESULTS</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half" idx="10"/>
          </p:nvPr>
        </p:nvSpPr>
        <p:spPr/>
        <p:txBody>
          <a:bodyPr/>
          <a:lstStyle/>
          <a:p>
            <a:fld id="{1579DADF-5234-4465-A95B-562988EFAEA6}" type="datetime1">
              <a:rPr lang="en-US" smtClean="0"/>
              <a:t>6/14/2018</a:t>
            </a:fld>
            <a:endParaRPr lang="en-US"/>
          </a:p>
        </p:txBody>
      </p:sp>
      <p:sp>
        <p:nvSpPr>
          <p:cNvPr id="10" name="Footer Placeholder 9"/>
          <p:cNvSpPr>
            <a:spLocks noGrp="1"/>
          </p:cNvSpPr>
          <p:nvPr>
            <p:ph type="ftr" sz="quarter" idx="11"/>
          </p:nvPr>
        </p:nvSpPr>
        <p:spPr/>
        <p:txBody>
          <a:bodyPr/>
          <a:lstStyle/>
          <a:p>
            <a:r>
              <a:rPr lang="fr-FR" smtClean="0"/>
              <a:t>2018 – INSTITUT SUPERIEUR DE L’AERONAUTIQUE ET DE L’ESPACE</a:t>
            </a:r>
            <a:endParaRPr lang="en-US"/>
          </a:p>
        </p:txBody>
      </p:sp>
      <p:sp>
        <p:nvSpPr>
          <p:cNvPr id="11" name="Slide Number Placeholder 10"/>
          <p:cNvSpPr>
            <a:spLocks noGrp="1"/>
          </p:cNvSpPr>
          <p:nvPr>
            <p:ph type="sldNum" sz="quarter" idx="12"/>
          </p:nvPr>
        </p:nvSpPr>
        <p:spPr/>
        <p:txBody>
          <a:bodyPr/>
          <a:lstStyle/>
          <a:p>
            <a:fld id="{05C47DE4-3EEE-4148-A0B8-BD2C26577323}" type="slidenum">
              <a:rPr lang="en-US" smtClean="0"/>
              <a:t>21</a:t>
            </a:fld>
            <a:endParaRPr lang="en-US"/>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533400" y="2438400"/>
            <a:ext cx="3848100" cy="2743200"/>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4686300" y="2209800"/>
            <a:ext cx="3352800" cy="2743200"/>
          </a:xfrm>
          <a:prstGeom prst="rect">
            <a:avLst/>
          </a:prstGeom>
        </p:spPr>
      </p:pic>
      <p:sp>
        <p:nvSpPr>
          <p:cNvPr id="14" name="TextBox 13"/>
          <p:cNvSpPr txBox="1"/>
          <p:nvPr/>
        </p:nvSpPr>
        <p:spPr>
          <a:xfrm>
            <a:off x="304801" y="4953000"/>
            <a:ext cx="4076700" cy="1200329"/>
          </a:xfrm>
          <a:prstGeom prst="rect">
            <a:avLst/>
          </a:prstGeom>
          <a:noFill/>
        </p:spPr>
        <p:txBody>
          <a:bodyPr wrap="square" rtlCol="0">
            <a:spAutoFit/>
          </a:bodyPr>
          <a:lstStyle/>
          <a:p>
            <a:pPr algn="just"/>
            <a:r>
              <a:rPr lang="en-IN" i="1" dirty="0" smtClean="0"/>
              <a:t>Figure 5: </a:t>
            </a:r>
            <a:r>
              <a:rPr lang="en-US" i="1" dirty="0"/>
              <a:t>Topology output for the design zone with </a:t>
            </a:r>
            <a:r>
              <a:rPr lang="en-US" i="1" dirty="0" err="1"/>
              <a:t>nelx</a:t>
            </a:r>
            <a:r>
              <a:rPr lang="en-US" i="1" dirty="0"/>
              <a:t> = 20; </a:t>
            </a:r>
            <a:r>
              <a:rPr lang="en-US" i="1" dirty="0" err="1"/>
              <a:t>nely</a:t>
            </a:r>
            <a:r>
              <a:rPr lang="en-US" i="1" dirty="0"/>
              <a:t> = 20 and no area and </a:t>
            </a:r>
            <a:r>
              <a:rPr lang="en-US" i="1" dirty="0" smtClean="0"/>
              <a:t>inertial </a:t>
            </a:r>
            <a:r>
              <a:rPr lang="en-US" i="1" dirty="0"/>
              <a:t>dependency and showing displacements in red </a:t>
            </a:r>
          </a:p>
        </p:txBody>
      </p:sp>
      <p:sp>
        <p:nvSpPr>
          <p:cNvPr id="15" name="TextBox 14"/>
          <p:cNvSpPr txBox="1"/>
          <p:nvPr/>
        </p:nvSpPr>
        <p:spPr>
          <a:xfrm>
            <a:off x="4808219" y="4953000"/>
            <a:ext cx="3649981" cy="923330"/>
          </a:xfrm>
          <a:prstGeom prst="rect">
            <a:avLst/>
          </a:prstGeom>
          <a:noFill/>
        </p:spPr>
        <p:txBody>
          <a:bodyPr wrap="square" rtlCol="0">
            <a:spAutoFit/>
          </a:bodyPr>
          <a:lstStyle/>
          <a:p>
            <a:pPr algn="just"/>
            <a:r>
              <a:rPr lang="en-IN" i="1" dirty="0" smtClean="0"/>
              <a:t>Figure 6: </a:t>
            </a:r>
            <a:r>
              <a:rPr lang="en-US" i="1" dirty="0"/>
              <a:t>Compliance and volume fraction reduction versus iteration number </a:t>
            </a:r>
          </a:p>
        </p:txBody>
      </p:sp>
    </p:spTree>
    <p:extLst>
      <p:ext uri="{BB962C8B-B14F-4D97-AF65-F5344CB8AC3E}">
        <p14:creationId xmlns:p14="http://schemas.microsoft.com/office/powerpoint/2010/main" val="3358522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7391400" cy="1143000"/>
          </a:xfrm>
        </p:spPr>
        <p:txBody>
          <a:bodyPr>
            <a:normAutofit fontScale="90000"/>
          </a:bodyPr>
          <a:lstStyle/>
          <a:p>
            <a:r>
              <a:rPr lang="en-IN" dirty="0" smtClean="0"/>
              <a:t>AREA AND INERTIAL INTEGRATION</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half" idx="10"/>
          </p:nvPr>
        </p:nvSpPr>
        <p:spPr/>
        <p:txBody>
          <a:bodyPr/>
          <a:lstStyle/>
          <a:p>
            <a:fld id="{1579DADF-5234-4465-A95B-562988EFAEA6}" type="datetime1">
              <a:rPr lang="en-US" smtClean="0"/>
              <a:t>6/14/2018</a:t>
            </a:fld>
            <a:endParaRPr lang="en-US"/>
          </a:p>
        </p:txBody>
      </p:sp>
      <p:sp>
        <p:nvSpPr>
          <p:cNvPr id="10" name="Footer Placeholder 9"/>
          <p:cNvSpPr>
            <a:spLocks noGrp="1"/>
          </p:cNvSpPr>
          <p:nvPr>
            <p:ph type="ftr" sz="quarter" idx="11"/>
          </p:nvPr>
        </p:nvSpPr>
        <p:spPr/>
        <p:txBody>
          <a:bodyPr/>
          <a:lstStyle/>
          <a:p>
            <a:r>
              <a:rPr lang="fr-FR" smtClean="0"/>
              <a:t>2018 – INSTITUT SUPERIEUR DE L’AERONAUTIQUE ET DE L’ESPACE</a:t>
            </a:r>
            <a:endParaRPr lang="en-US"/>
          </a:p>
        </p:txBody>
      </p:sp>
      <p:sp>
        <p:nvSpPr>
          <p:cNvPr id="11" name="Slide Number Placeholder 10"/>
          <p:cNvSpPr>
            <a:spLocks noGrp="1"/>
          </p:cNvSpPr>
          <p:nvPr>
            <p:ph type="sldNum" sz="quarter" idx="12"/>
          </p:nvPr>
        </p:nvSpPr>
        <p:spPr/>
        <p:txBody>
          <a:bodyPr/>
          <a:lstStyle/>
          <a:p>
            <a:fld id="{05C47DE4-3EEE-4148-A0B8-BD2C26577323}" type="slidenum">
              <a:rPr lang="en-US" smtClean="0"/>
              <a:t>22</a:t>
            </a:fld>
            <a:endParaRPr lang="en-US"/>
          </a:p>
        </p:txBody>
      </p:sp>
      <p:sp>
        <p:nvSpPr>
          <p:cNvPr id="5" name="Rectangle 4"/>
          <p:cNvSpPr/>
          <p:nvPr/>
        </p:nvSpPr>
        <p:spPr>
          <a:xfrm>
            <a:off x="304800" y="5410200"/>
            <a:ext cx="8686800" cy="923330"/>
          </a:xfrm>
          <a:prstGeom prst="rect">
            <a:avLst/>
          </a:prstGeom>
        </p:spPr>
        <p:txBody>
          <a:bodyPr wrap="square">
            <a:spAutoFit/>
          </a:bodyPr>
          <a:lstStyle/>
          <a:p>
            <a:pPr algn="just"/>
            <a:r>
              <a:rPr lang="en-US" dirty="0"/>
              <a:t>We take a region close to the truss such that the ‘density’ of the elements in that region determines the average area of cross-section and </a:t>
            </a:r>
            <a:r>
              <a:rPr lang="en-US" dirty="0" smtClean="0"/>
              <a:t>inertia </a:t>
            </a:r>
            <a:r>
              <a:rPr lang="en-US" dirty="0"/>
              <a:t>values for the following iteration of the generation of the stiffness matrix.</a:t>
            </a:r>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762000" y="1371601"/>
            <a:ext cx="3429000" cy="2743200"/>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4652889" y="1457236"/>
            <a:ext cx="3657600" cy="2743200"/>
          </a:xfrm>
          <a:prstGeom prst="rect">
            <a:avLst/>
          </a:prstGeom>
        </p:spPr>
      </p:pic>
      <p:sp>
        <p:nvSpPr>
          <p:cNvPr id="8" name="Rectangle 7"/>
          <p:cNvSpPr/>
          <p:nvPr/>
        </p:nvSpPr>
        <p:spPr>
          <a:xfrm>
            <a:off x="304800" y="4209871"/>
            <a:ext cx="3886200" cy="1200329"/>
          </a:xfrm>
          <a:prstGeom prst="rect">
            <a:avLst/>
          </a:prstGeom>
        </p:spPr>
        <p:txBody>
          <a:bodyPr wrap="square">
            <a:spAutoFit/>
          </a:bodyPr>
          <a:lstStyle/>
          <a:p>
            <a:pPr algn="just"/>
            <a:r>
              <a:rPr lang="en-US" i="1" dirty="0" smtClean="0"/>
              <a:t>Figure 7: Topology </a:t>
            </a:r>
            <a:r>
              <a:rPr lang="en-US" i="1" dirty="0"/>
              <a:t>output for the design zone with </a:t>
            </a:r>
            <a:r>
              <a:rPr lang="en-US" i="1" dirty="0" err="1"/>
              <a:t>nelx</a:t>
            </a:r>
            <a:r>
              <a:rPr lang="en-US" i="1" dirty="0"/>
              <a:t> = 20; </a:t>
            </a:r>
            <a:r>
              <a:rPr lang="en-US" i="1" dirty="0" err="1"/>
              <a:t>nely</a:t>
            </a:r>
            <a:r>
              <a:rPr lang="en-US" i="1" dirty="0"/>
              <a:t> = 20 and with area and </a:t>
            </a:r>
            <a:r>
              <a:rPr lang="en-US" i="1" dirty="0" smtClean="0"/>
              <a:t>inertial </a:t>
            </a:r>
            <a:r>
              <a:rPr lang="en-US" i="1" dirty="0"/>
              <a:t>dependency showing changes in topology output </a:t>
            </a:r>
            <a:endParaRPr lang="en-US" dirty="0"/>
          </a:p>
        </p:txBody>
      </p:sp>
      <p:sp>
        <p:nvSpPr>
          <p:cNvPr id="14" name="Rectangle 13"/>
          <p:cNvSpPr/>
          <p:nvPr/>
        </p:nvSpPr>
        <p:spPr>
          <a:xfrm>
            <a:off x="4724400" y="4343400"/>
            <a:ext cx="3764280" cy="923330"/>
          </a:xfrm>
          <a:prstGeom prst="rect">
            <a:avLst/>
          </a:prstGeom>
        </p:spPr>
        <p:txBody>
          <a:bodyPr wrap="square">
            <a:spAutoFit/>
          </a:bodyPr>
          <a:lstStyle/>
          <a:p>
            <a:pPr algn="just"/>
            <a:r>
              <a:rPr lang="en-US" i="1" dirty="0" smtClean="0"/>
              <a:t>Figure 8: Compliance</a:t>
            </a:r>
            <a:r>
              <a:rPr lang="en-US" i="1" dirty="0"/>
              <a:t>, volume fraction and area reduction versus iteration number</a:t>
            </a:r>
            <a:endParaRPr lang="en-US" dirty="0"/>
          </a:p>
        </p:txBody>
      </p:sp>
    </p:spTree>
    <p:extLst>
      <p:ext uri="{BB962C8B-B14F-4D97-AF65-F5344CB8AC3E}">
        <p14:creationId xmlns:p14="http://schemas.microsoft.com/office/powerpoint/2010/main" val="2391254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7391400" cy="1143000"/>
          </a:xfrm>
        </p:spPr>
        <p:txBody>
          <a:bodyPr>
            <a:normAutofit/>
          </a:bodyPr>
          <a:lstStyle/>
          <a:p>
            <a:r>
              <a:rPr lang="en-IN" dirty="0" smtClean="0"/>
              <a:t>STATIC CONDENSATION</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half" idx="10"/>
          </p:nvPr>
        </p:nvSpPr>
        <p:spPr/>
        <p:txBody>
          <a:bodyPr/>
          <a:lstStyle/>
          <a:p>
            <a:fld id="{1579DADF-5234-4465-A95B-562988EFAEA6}" type="datetime1">
              <a:rPr lang="en-US" smtClean="0"/>
              <a:t>6/14/2018</a:t>
            </a:fld>
            <a:endParaRPr lang="en-US"/>
          </a:p>
        </p:txBody>
      </p:sp>
      <p:sp>
        <p:nvSpPr>
          <p:cNvPr id="10" name="Footer Placeholder 9"/>
          <p:cNvSpPr>
            <a:spLocks noGrp="1"/>
          </p:cNvSpPr>
          <p:nvPr>
            <p:ph type="ftr" sz="quarter" idx="11"/>
          </p:nvPr>
        </p:nvSpPr>
        <p:spPr/>
        <p:txBody>
          <a:bodyPr/>
          <a:lstStyle/>
          <a:p>
            <a:r>
              <a:rPr lang="fr-FR" smtClean="0"/>
              <a:t>2018 – INSTITUT SUPERIEUR DE L’AERONAUTIQUE ET DE L’ESPACE</a:t>
            </a:r>
            <a:endParaRPr lang="en-US"/>
          </a:p>
        </p:txBody>
      </p:sp>
      <p:sp>
        <p:nvSpPr>
          <p:cNvPr id="11" name="Slide Number Placeholder 10"/>
          <p:cNvSpPr>
            <a:spLocks noGrp="1"/>
          </p:cNvSpPr>
          <p:nvPr>
            <p:ph type="sldNum" sz="quarter" idx="12"/>
          </p:nvPr>
        </p:nvSpPr>
        <p:spPr/>
        <p:txBody>
          <a:bodyPr/>
          <a:lstStyle/>
          <a:p>
            <a:fld id="{05C47DE4-3EEE-4148-A0B8-BD2C26577323}" type="slidenum">
              <a:rPr lang="en-US" smtClean="0"/>
              <a:t>23</a:t>
            </a:fld>
            <a:endParaRPr lang="en-US"/>
          </a:p>
        </p:txBody>
      </p:sp>
      <p:pic>
        <p:nvPicPr>
          <p:cNvPr id="205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61795"/>
            <a:ext cx="4180364" cy="31340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9401" y="1361795"/>
            <a:ext cx="4178808" cy="31334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ight Arrow 7"/>
          <p:cNvSpPr/>
          <p:nvPr/>
        </p:nvSpPr>
        <p:spPr>
          <a:xfrm>
            <a:off x="4267200" y="2792996"/>
            <a:ext cx="838200" cy="271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 y="5267605"/>
            <a:ext cx="7924800" cy="923330"/>
          </a:xfrm>
          <a:prstGeom prst="rect">
            <a:avLst/>
          </a:prstGeom>
        </p:spPr>
        <p:txBody>
          <a:bodyPr wrap="square">
            <a:spAutoFit/>
          </a:bodyPr>
          <a:lstStyle/>
          <a:p>
            <a:pPr algn="just"/>
            <a:r>
              <a:rPr lang="en-US" dirty="0" smtClean="0"/>
              <a:t>The </a:t>
            </a:r>
            <a:r>
              <a:rPr lang="en-US" dirty="0"/>
              <a:t>goal is to effectively reduce the number of nodes in the truss members. By relating the displacements of one node to the other, the effective number of nodes in the truss members may be thus reduced </a:t>
            </a:r>
          </a:p>
        </p:txBody>
      </p:sp>
      <p:sp>
        <p:nvSpPr>
          <p:cNvPr id="20" name="Rectangle 19"/>
          <p:cNvSpPr/>
          <p:nvPr/>
        </p:nvSpPr>
        <p:spPr>
          <a:xfrm>
            <a:off x="535745" y="4344275"/>
            <a:ext cx="3764280" cy="646331"/>
          </a:xfrm>
          <a:prstGeom prst="rect">
            <a:avLst/>
          </a:prstGeom>
        </p:spPr>
        <p:txBody>
          <a:bodyPr wrap="square">
            <a:spAutoFit/>
          </a:bodyPr>
          <a:lstStyle/>
          <a:p>
            <a:pPr algn="just"/>
            <a:r>
              <a:rPr lang="en-US" i="1" dirty="0" smtClean="0"/>
              <a:t>Figure 9: Beam truss before condensation</a:t>
            </a:r>
            <a:endParaRPr lang="en-US" dirty="0"/>
          </a:p>
        </p:txBody>
      </p:sp>
      <p:sp>
        <p:nvSpPr>
          <p:cNvPr id="21" name="Rectangle 20"/>
          <p:cNvSpPr/>
          <p:nvPr/>
        </p:nvSpPr>
        <p:spPr>
          <a:xfrm>
            <a:off x="5146665" y="4327565"/>
            <a:ext cx="3764280" cy="646331"/>
          </a:xfrm>
          <a:prstGeom prst="rect">
            <a:avLst/>
          </a:prstGeom>
        </p:spPr>
        <p:txBody>
          <a:bodyPr wrap="square">
            <a:spAutoFit/>
          </a:bodyPr>
          <a:lstStyle/>
          <a:p>
            <a:pPr algn="just"/>
            <a:r>
              <a:rPr lang="en-US" i="1" dirty="0" smtClean="0"/>
              <a:t>Figure 10: </a:t>
            </a:r>
            <a:r>
              <a:rPr lang="en-US" i="1" dirty="0"/>
              <a:t>Beam truss </a:t>
            </a:r>
            <a:r>
              <a:rPr lang="en-US" i="1" dirty="0" smtClean="0"/>
              <a:t>after </a:t>
            </a:r>
            <a:r>
              <a:rPr lang="en-US" i="1" dirty="0"/>
              <a:t>condensation</a:t>
            </a:r>
            <a:endParaRPr lang="en-US" dirty="0"/>
          </a:p>
        </p:txBody>
      </p:sp>
    </p:spTree>
    <p:extLst>
      <p:ext uri="{BB962C8B-B14F-4D97-AF65-F5344CB8AC3E}">
        <p14:creationId xmlns:p14="http://schemas.microsoft.com/office/powerpoint/2010/main" val="959948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MILESTONES</a:t>
            </a:r>
            <a:endParaRPr lang="en-US" dirty="0"/>
          </a:p>
        </p:txBody>
      </p:sp>
      <p:sp>
        <p:nvSpPr>
          <p:cNvPr id="3" name="Content Placeholder 2"/>
          <p:cNvSpPr>
            <a:spLocks noGrp="1"/>
          </p:cNvSpPr>
          <p:nvPr>
            <p:ph idx="1"/>
          </p:nvPr>
        </p:nvSpPr>
        <p:spPr/>
        <p:txBody>
          <a:bodyPr/>
          <a:lstStyle/>
          <a:p>
            <a:pPr lvl="0"/>
            <a:r>
              <a:rPr lang="en-US" dirty="0"/>
              <a:t>Literature Review </a:t>
            </a:r>
            <a:r>
              <a:rPr lang="en-US" dirty="0" smtClean="0"/>
              <a:t> on Condensation(Contd.)</a:t>
            </a:r>
          </a:p>
          <a:p>
            <a:pPr lvl="0"/>
            <a:r>
              <a:rPr lang="en-US" dirty="0" smtClean="0"/>
              <a:t>Choice </a:t>
            </a:r>
            <a:r>
              <a:rPr lang="en-US" dirty="0"/>
              <a:t>of Condensation </a:t>
            </a:r>
            <a:r>
              <a:rPr lang="en-IN" dirty="0" smtClean="0"/>
              <a:t>Modelling</a:t>
            </a:r>
            <a:r>
              <a:rPr lang="en-US" dirty="0" smtClean="0"/>
              <a:t> </a:t>
            </a:r>
            <a:r>
              <a:rPr lang="en-US" dirty="0"/>
              <a:t>Technique</a:t>
            </a:r>
          </a:p>
          <a:p>
            <a:pPr lvl="0"/>
            <a:r>
              <a:rPr lang="en-US" dirty="0" smtClean="0"/>
              <a:t>Implementation </a:t>
            </a:r>
            <a:r>
              <a:rPr lang="en-US" dirty="0"/>
              <a:t>of Working </a:t>
            </a:r>
            <a:r>
              <a:rPr lang="en-US" dirty="0" smtClean="0"/>
              <a:t>Code</a:t>
            </a:r>
          </a:p>
          <a:p>
            <a:pPr lvl="0"/>
            <a:r>
              <a:rPr lang="en-IN" dirty="0" smtClean="0"/>
              <a:t>Time Complexity Comparison</a:t>
            </a:r>
            <a:endParaRPr lang="en-US" dirty="0"/>
          </a:p>
          <a:p>
            <a:pPr lvl="0"/>
            <a:r>
              <a:rPr lang="en-US" dirty="0"/>
              <a:t>Testing of Code on Sample Cases</a:t>
            </a:r>
          </a:p>
          <a:p>
            <a:pPr marL="0" indent="0">
              <a:buNone/>
            </a:pPr>
            <a:endParaRPr lang="en-US" dirty="0"/>
          </a:p>
        </p:txBody>
      </p:sp>
      <p:sp>
        <p:nvSpPr>
          <p:cNvPr id="7" name="Date Placeholder 6"/>
          <p:cNvSpPr>
            <a:spLocks noGrp="1"/>
          </p:cNvSpPr>
          <p:nvPr>
            <p:ph type="dt" sz="half" idx="10"/>
          </p:nvPr>
        </p:nvSpPr>
        <p:spPr/>
        <p:txBody>
          <a:bodyPr/>
          <a:lstStyle/>
          <a:p>
            <a:fld id="{0A309833-E5B4-4C00-BE28-1A752D0A814D}" type="datetime1">
              <a:rPr lang="en-US" smtClean="0"/>
              <a:t>6/14/2018</a:t>
            </a:fld>
            <a:endParaRPr lang="en-US"/>
          </a:p>
        </p:txBody>
      </p:sp>
      <p:sp>
        <p:nvSpPr>
          <p:cNvPr id="8" name="Footer Placeholder 7"/>
          <p:cNvSpPr>
            <a:spLocks noGrp="1"/>
          </p:cNvSpPr>
          <p:nvPr>
            <p:ph type="ftr" sz="quarter" idx="11"/>
          </p:nvPr>
        </p:nvSpPr>
        <p:spPr/>
        <p:txBody>
          <a:bodyPr/>
          <a:lstStyle/>
          <a:p>
            <a:r>
              <a:rPr lang="fr-FR" dirty="0" smtClean="0"/>
              <a:t>2018 – INSTITUT SUPERIEUR DE L’AERONAUTIQUE ET DE L’ESPACE</a:t>
            </a:r>
            <a:endParaRPr lang="en-US" dirty="0"/>
          </a:p>
        </p:txBody>
      </p:sp>
      <p:sp>
        <p:nvSpPr>
          <p:cNvPr id="9" name="Slide Number Placeholder 8"/>
          <p:cNvSpPr>
            <a:spLocks noGrp="1"/>
          </p:cNvSpPr>
          <p:nvPr>
            <p:ph type="sldNum" sz="quarter" idx="12"/>
          </p:nvPr>
        </p:nvSpPr>
        <p:spPr/>
        <p:txBody>
          <a:bodyPr/>
          <a:lstStyle/>
          <a:p>
            <a:fld id="{F242DCE8-4B5C-4EAB-B28A-2443F4CB9136}" type="slidenum">
              <a:rPr lang="en-US" smtClean="0"/>
              <a:t>24</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012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KEY CHALLENGES</a:t>
            </a:r>
            <a:endParaRPr lang="en-US" dirty="0"/>
          </a:p>
        </p:txBody>
      </p:sp>
      <p:sp>
        <p:nvSpPr>
          <p:cNvPr id="3" name="Content Placeholder 2"/>
          <p:cNvSpPr>
            <a:spLocks noGrp="1"/>
          </p:cNvSpPr>
          <p:nvPr>
            <p:ph idx="1"/>
          </p:nvPr>
        </p:nvSpPr>
        <p:spPr>
          <a:xfrm>
            <a:off x="457200" y="1600201"/>
            <a:ext cx="8229600" cy="4495800"/>
          </a:xfrm>
        </p:spPr>
        <p:txBody>
          <a:bodyPr/>
          <a:lstStyle/>
          <a:p>
            <a:pPr algn="just"/>
            <a:r>
              <a:rPr lang="en-US" dirty="0"/>
              <a:t>Choosing appropriate assumptions for mass </a:t>
            </a:r>
            <a:r>
              <a:rPr lang="en-US" dirty="0" smtClean="0"/>
              <a:t>distributions in the engine.</a:t>
            </a:r>
          </a:p>
          <a:p>
            <a:pPr algn="just"/>
            <a:r>
              <a:rPr lang="en-US" dirty="0" smtClean="0"/>
              <a:t>Choosing </a:t>
            </a:r>
            <a:r>
              <a:rPr lang="en-US" dirty="0"/>
              <a:t>our decision variables </a:t>
            </a:r>
            <a:r>
              <a:rPr lang="en-US" dirty="0" smtClean="0"/>
              <a:t>carefully </a:t>
            </a:r>
            <a:r>
              <a:rPr lang="en-US" dirty="0"/>
              <a:t>so as to not lose out important regions in the structure to optimize. </a:t>
            </a:r>
            <a:endParaRPr lang="en-US" dirty="0" smtClean="0"/>
          </a:p>
          <a:p>
            <a:pPr algn="just"/>
            <a:r>
              <a:rPr lang="en-IN" dirty="0" smtClean="0"/>
              <a:t>Building a code that is</a:t>
            </a:r>
            <a:r>
              <a:rPr lang="en-US" dirty="0" smtClean="0"/>
              <a:t> </a:t>
            </a:r>
            <a:r>
              <a:rPr lang="en-US" dirty="0"/>
              <a:t>reasonably </a:t>
            </a:r>
            <a:r>
              <a:rPr lang="en-US" dirty="0" smtClean="0"/>
              <a:t>fast.</a:t>
            </a:r>
            <a:endParaRPr lang="en-US" dirty="0"/>
          </a:p>
        </p:txBody>
      </p:sp>
      <p:sp>
        <p:nvSpPr>
          <p:cNvPr id="4" name="Date Placeholder 3"/>
          <p:cNvSpPr>
            <a:spLocks noGrp="1"/>
          </p:cNvSpPr>
          <p:nvPr>
            <p:ph type="dt" sz="half" idx="10"/>
          </p:nvPr>
        </p:nvSpPr>
        <p:spPr/>
        <p:txBody>
          <a:bodyPr/>
          <a:lstStyle/>
          <a:p>
            <a:fld id="{7D2B3EBA-177F-453B-BEE1-6A5980AC21DA}"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F242DCE8-4B5C-4EAB-B28A-2443F4CB9136}" type="slidenum">
              <a:rPr lang="en-US" smtClean="0"/>
              <a:t>25</a:t>
            </a:fld>
            <a:endParaRPr lang="en-US"/>
          </a:p>
        </p:txBody>
      </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08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971800"/>
            <a:ext cx="7772400" cy="1470025"/>
          </a:xfrm>
        </p:spPr>
        <p:txBody>
          <a:bodyPr>
            <a:normAutofit fontScale="90000"/>
          </a:bodyPr>
          <a:lstStyle/>
          <a:p>
            <a:r>
              <a:rPr lang="en-IN" dirty="0" smtClean="0"/>
              <a:t>Thank you!</a:t>
            </a:r>
            <a:br>
              <a:rPr lang="en-IN" dirty="0" smtClean="0"/>
            </a:br>
            <a:r>
              <a:rPr lang="en-IN" dirty="0"/>
              <a:t/>
            </a:r>
            <a:br>
              <a:rPr lang="en-IN" dirty="0"/>
            </a:br>
            <a:r>
              <a:rPr lang="en-IN" dirty="0" smtClean="0"/>
              <a:t>Questions/Suggestions?</a:t>
            </a:r>
            <a:endParaRPr lang="en-US" dirty="0"/>
          </a:p>
        </p:txBody>
      </p:sp>
      <p:sp>
        <p:nvSpPr>
          <p:cNvPr id="8" name="Date Placeholder 7"/>
          <p:cNvSpPr>
            <a:spLocks noGrp="1"/>
          </p:cNvSpPr>
          <p:nvPr>
            <p:ph type="dt" sz="half" idx="10"/>
          </p:nvPr>
        </p:nvSpPr>
        <p:spPr/>
        <p:txBody>
          <a:bodyPr/>
          <a:lstStyle/>
          <a:p>
            <a:fld id="{99CBC710-BE45-4CD3-A9D0-4412194EA960}" type="datetime1">
              <a:rPr lang="en-US" smtClean="0"/>
              <a:t>6/14/2018</a:t>
            </a:fld>
            <a:endParaRPr lang="en-US"/>
          </a:p>
        </p:txBody>
      </p:sp>
      <p:sp>
        <p:nvSpPr>
          <p:cNvPr id="9" name="Footer Placeholder 8"/>
          <p:cNvSpPr>
            <a:spLocks noGrp="1"/>
          </p:cNvSpPr>
          <p:nvPr>
            <p:ph type="ftr" sz="quarter" idx="11"/>
          </p:nvPr>
        </p:nvSpPr>
        <p:spPr/>
        <p:txBody>
          <a:bodyPr/>
          <a:lstStyle/>
          <a:p>
            <a:r>
              <a:rPr lang="fr-FR" smtClean="0"/>
              <a:t>2018 – INSTITUT SUPERIEUR DE L’AERONAUTIQUE ET DE L’ESPACE</a:t>
            </a:r>
            <a:endParaRPr lang="en-US"/>
          </a:p>
        </p:txBody>
      </p:sp>
      <p:sp>
        <p:nvSpPr>
          <p:cNvPr id="10" name="Slide Number Placeholder 9"/>
          <p:cNvSpPr>
            <a:spLocks noGrp="1"/>
          </p:cNvSpPr>
          <p:nvPr>
            <p:ph type="sldNum" sz="quarter" idx="12"/>
          </p:nvPr>
        </p:nvSpPr>
        <p:spPr/>
        <p:txBody>
          <a:bodyPr/>
          <a:lstStyle/>
          <a:p>
            <a:fld id="{F242DCE8-4B5C-4EAB-B28A-2443F4CB9136}" type="slidenum">
              <a:rPr lang="en-US" smtClean="0"/>
              <a:t>26</a:t>
            </a:fld>
            <a:endParaRPr lang="en-US"/>
          </a:p>
        </p:txBody>
      </p:sp>
      <p:pic>
        <p:nvPicPr>
          <p:cNvPr id="1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94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415" y="158262"/>
            <a:ext cx="6781800" cy="1143000"/>
          </a:xfrm>
        </p:spPr>
        <p:txBody>
          <a:bodyPr/>
          <a:lstStyle/>
          <a:p>
            <a:r>
              <a:rPr lang="en-IN" dirty="0" smtClean="0"/>
              <a:t>INTRODUCTION</a:t>
            </a:r>
            <a:endParaRPr lang="en-US" dirty="0"/>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9"/>
          <p:cNvSpPr>
            <a:spLocks noGrp="1"/>
          </p:cNvSpPr>
          <p:nvPr>
            <p:ph type="dt" sz="half" idx="10"/>
          </p:nvPr>
        </p:nvSpPr>
        <p:spPr/>
        <p:txBody>
          <a:bodyPr/>
          <a:lstStyle/>
          <a:p>
            <a:fld id="{8C4F9199-AB96-4E00-B819-FF4CFFFA20FE}" type="datetime1">
              <a:rPr lang="en-US" smtClean="0"/>
              <a:t>6/14/2018</a:t>
            </a:fld>
            <a:endParaRPr lang="en-US"/>
          </a:p>
        </p:txBody>
      </p:sp>
      <p:sp>
        <p:nvSpPr>
          <p:cNvPr id="11" name="Footer Placeholder 10"/>
          <p:cNvSpPr>
            <a:spLocks noGrp="1"/>
          </p:cNvSpPr>
          <p:nvPr>
            <p:ph type="ftr" sz="quarter" idx="11"/>
          </p:nvPr>
        </p:nvSpPr>
        <p:spPr/>
        <p:txBody>
          <a:bodyPr/>
          <a:lstStyle/>
          <a:p>
            <a:r>
              <a:rPr lang="fr-FR" smtClean="0"/>
              <a:t>2018 – INSTITUT SUPERIEUR DE L’AERONAUTIQUE ET DE L’ESPACE</a:t>
            </a:r>
            <a:endParaRPr lang="en-US"/>
          </a:p>
        </p:txBody>
      </p:sp>
      <p:sp>
        <p:nvSpPr>
          <p:cNvPr id="12" name="Slide Number Placeholder 11"/>
          <p:cNvSpPr>
            <a:spLocks noGrp="1"/>
          </p:cNvSpPr>
          <p:nvPr>
            <p:ph type="sldNum" sz="quarter" idx="12"/>
          </p:nvPr>
        </p:nvSpPr>
        <p:spPr/>
        <p:txBody>
          <a:bodyPr/>
          <a:lstStyle/>
          <a:p>
            <a:fld id="{05C47DE4-3EEE-4148-A0B8-BD2C26577323}" type="slidenum">
              <a:rPr lang="en-US" smtClean="0"/>
              <a:t>3</a:t>
            </a:fld>
            <a:endParaRPr lang="en-US"/>
          </a:p>
        </p:txBody>
      </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685799" y="1371600"/>
            <a:ext cx="3437891" cy="2421255"/>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5105399" y="3003082"/>
            <a:ext cx="2895600" cy="2026118"/>
          </a:xfrm>
          <a:prstGeom prst="rect">
            <a:avLst/>
          </a:prstGeom>
          <a:noFill/>
          <a:ln>
            <a:noFill/>
          </a:ln>
        </p:spPr>
      </p:pic>
      <p:sp>
        <p:nvSpPr>
          <p:cNvPr id="9" name="TextBox 8"/>
          <p:cNvSpPr txBox="1"/>
          <p:nvPr/>
        </p:nvSpPr>
        <p:spPr>
          <a:xfrm>
            <a:off x="804543" y="4114800"/>
            <a:ext cx="3200401" cy="646331"/>
          </a:xfrm>
          <a:prstGeom prst="rect">
            <a:avLst/>
          </a:prstGeom>
          <a:noFill/>
        </p:spPr>
        <p:txBody>
          <a:bodyPr wrap="square" rtlCol="0">
            <a:spAutoFit/>
          </a:bodyPr>
          <a:lstStyle/>
          <a:p>
            <a:r>
              <a:rPr lang="en-IN" i="1" dirty="0" smtClean="0"/>
              <a:t>Figure 1: Finite Element Model of Engine an Pylon</a:t>
            </a:r>
            <a:endParaRPr lang="en-US" i="1" dirty="0"/>
          </a:p>
        </p:txBody>
      </p:sp>
      <p:sp>
        <p:nvSpPr>
          <p:cNvPr id="15" name="TextBox 14"/>
          <p:cNvSpPr txBox="1"/>
          <p:nvPr/>
        </p:nvSpPr>
        <p:spPr>
          <a:xfrm>
            <a:off x="4633545" y="5029200"/>
            <a:ext cx="3839309" cy="646331"/>
          </a:xfrm>
          <a:prstGeom prst="rect">
            <a:avLst/>
          </a:prstGeom>
          <a:noFill/>
        </p:spPr>
        <p:txBody>
          <a:bodyPr wrap="square" rtlCol="0">
            <a:spAutoFit/>
          </a:bodyPr>
          <a:lstStyle/>
          <a:p>
            <a:pPr algn="ctr"/>
            <a:r>
              <a:rPr lang="en-IN" i="1" dirty="0" smtClean="0"/>
              <a:t>Figure 2: Representative Finite Element Model</a:t>
            </a:r>
            <a:endParaRPr lang="en-US" i="1" dirty="0"/>
          </a:p>
        </p:txBody>
      </p:sp>
    </p:spTree>
    <p:extLst>
      <p:ext uri="{BB962C8B-B14F-4D97-AF65-F5344CB8AC3E}">
        <p14:creationId xmlns:p14="http://schemas.microsoft.com/office/powerpoint/2010/main" val="3302312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THE BIG PICTURE</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4</a:t>
            </a:fld>
            <a:endParaRPr lang="en-US"/>
          </a:p>
        </p:txBody>
      </p:sp>
    </p:spTree>
    <p:extLst>
      <p:ext uri="{BB962C8B-B14F-4D97-AF65-F5344CB8AC3E}">
        <p14:creationId xmlns:p14="http://schemas.microsoft.com/office/powerpoint/2010/main" val="310664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THE BIG PICTURE</a:t>
            </a:r>
            <a:endParaRPr lang="en-US" dirty="0"/>
          </a:p>
        </p:txBody>
      </p:sp>
      <p:sp>
        <p:nvSpPr>
          <p:cNvPr id="3" name="Content Placeholder 2"/>
          <p:cNvSpPr>
            <a:spLocks noGrp="1"/>
          </p:cNvSpPr>
          <p:nvPr>
            <p:ph idx="1"/>
          </p:nvPr>
        </p:nvSpPr>
        <p:spPr>
          <a:xfrm>
            <a:off x="457200" y="2057400"/>
            <a:ext cx="8229600" cy="4525963"/>
          </a:xfrm>
        </p:spPr>
        <p:txBody>
          <a:bodyPr/>
          <a:lstStyle/>
          <a:p>
            <a:pPr algn="just"/>
            <a:r>
              <a:rPr lang="en-US" dirty="0" smtClean="0"/>
              <a:t>During topological optimization processes we use the whole finite element model as our design space (all nodes or degrees of freedom)</a:t>
            </a:r>
          </a:p>
          <a:p>
            <a:pPr algn="just"/>
            <a:r>
              <a:rPr lang="en-IN" dirty="0" smtClean="0"/>
              <a:t>We would like to reduce that number to a large extent.</a:t>
            </a: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p:cNvSpPr>
            <a:spLocks noGrp="1"/>
          </p:cNvSpPr>
          <p:nvPr>
            <p:ph type="dt" sz="half" idx="10"/>
          </p:nvPr>
        </p:nvSpPr>
        <p:spPr/>
        <p:txBody>
          <a:bodyPr/>
          <a:lstStyle/>
          <a:p>
            <a:fld id="{CA3ED601-46FB-465B-9F74-BC3B87D398F4}" type="datetime1">
              <a:rPr lang="en-US" smtClean="0"/>
              <a:t>6/14/2018</a:t>
            </a:fld>
            <a:endParaRPr lang="en-US"/>
          </a:p>
        </p:txBody>
      </p:sp>
      <p:sp>
        <p:nvSpPr>
          <p:cNvPr id="9" name="Footer Placeholder 8"/>
          <p:cNvSpPr>
            <a:spLocks noGrp="1"/>
          </p:cNvSpPr>
          <p:nvPr>
            <p:ph type="ftr" sz="quarter" idx="11"/>
          </p:nvPr>
        </p:nvSpPr>
        <p:spPr/>
        <p:txBody>
          <a:bodyPr/>
          <a:lstStyle/>
          <a:p>
            <a:r>
              <a:rPr lang="fr-FR" smtClean="0"/>
              <a:t>2018 – INSTITUT SUPERIEUR DE L’AERONAUTIQUE ET DE L’ESPACE</a:t>
            </a:r>
            <a:endParaRPr lang="en-US"/>
          </a:p>
        </p:txBody>
      </p:sp>
      <p:sp>
        <p:nvSpPr>
          <p:cNvPr id="10" name="Slide Number Placeholder 9"/>
          <p:cNvSpPr>
            <a:spLocks noGrp="1"/>
          </p:cNvSpPr>
          <p:nvPr>
            <p:ph type="sldNum" sz="quarter" idx="12"/>
          </p:nvPr>
        </p:nvSpPr>
        <p:spPr/>
        <p:txBody>
          <a:bodyPr/>
          <a:lstStyle/>
          <a:p>
            <a:fld id="{05C47DE4-3EEE-4148-A0B8-BD2C26577323}" type="slidenum">
              <a:rPr lang="en-US" smtClean="0"/>
              <a:t>5</a:t>
            </a:fld>
            <a:endParaRPr lang="en-US"/>
          </a:p>
        </p:txBody>
      </p:sp>
    </p:spTree>
    <p:extLst>
      <p:ext uri="{BB962C8B-B14F-4D97-AF65-F5344CB8AC3E}">
        <p14:creationId xmlns:p14="http://schemas.microsoft.com/office/powerpoint/2010/main" val="3365196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lstStyle/>
          <a:p>
            <a:r>
              <a:rPr lang="en-IN" dirty="0" smtClean="0"/>
              <a:t>THE BIG PICTURE</a:t>
            </a:r>
            <a:endParaRPr lang="en-US" dirty="0"/>
          </a:p>
        </p:txBody>
      </p:sp>
      <p:sp>
        <p:nvSpPr>
          <p:cNvPr id="3" name="Content Placeholder 2"/>
          <p:cNvSpPr>
            <a:spLocks noGrp="1"/>
          </p:cNvSpPr>
          <p:nvPr>
            <p:ph idx="1"/>
          </p:nvPr>
        </p:nvSpPr>
        <p:spPr>
          <a:xfrm>
            <a:off x="457200" y="2286000"/>
            <a:ext cx="8229600" cy="3124199"/>
          </a:xfrm>
        </p:spPr>
        <p:txBody>
          <a:bodyPr/>
          <a:lstStyle/>
          <a:p>
            <a:pPr marL="0" indent="0" algn="just">
              <a:buNone/>
            </a:pPr>
            <a:r>
              <a:rPr lang="en-US" sz="3000" u="sng" dirty="0" smtClean="0"/>
              <a:t>Primary </a:t>
            </a:r>
            <a:r>
              <a:rPr lang="en-US" sz="3000" u="sng" dirty="0"/>
              <a:t>Goal</a:t>
            </a:r>
            <a:r>
              <a:rPr lang="en-US" sz="3000" dirty="0"/>
              <a:t>: </a:t>
            </a:r>
            <a:r>
              <a:rPr lang="en-US" sz="2800" dirty="0"/>
              <a:t>E</a:t>
            </a:r>
            <a:r>
              <a:rPr lang="en-US" sz="2800" dirty="0" smtClean="0"/>
              <a:t>stablish </a:t>
            </a:r>
            <a:r>
              <a:rPr lang="en-US" sz="2800" dirty="0"/>
              <a:t>a strategy to reduce the complexity of a finite element problem used for optimization purposes by the use of some (or a combination) of reduction strategies to suppress some degrees of freedom while maintaining the full response – prediction of those degrees of freedom that have been retained. </a:t>
            </a:r>
            <a:endParaRPr lang="en-US" dirty="0"/>
          </a:p>
        </p:txBody>
      </p:sp>
      <p:sp>
        <p:nvSpPr>
          <p:cNvPr id="7" name="Date Placeholder 6"/>
          <p:cNvSpPr>
            <a:spLocks noGrp="1"/>
          </p:cNvSpPr>
          <p:nvPr>
            <p:ph type="dt" sz="half" idx="10"/>
          </p:nvPr>
        </p:nvSpPr>
        <p:spPr/>
        <p:txBody>
          <a:bodyPr/>
          <a:lstStyle/>
          <a:p>
            <a:fld id="{00AE8D53-5DB1-4634-B199-FA6E13516DB3}"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6</a:t>
            </a:fld>
            <a:endParaRPr lang="en-US"/>
          </a:p>
        </p:txBody>
      </p:sp>
      <p:pic>
        <p:nvPicPr>
          <p:cNvPr id="1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925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lstStyle/>
          <a:p>
            <a:r>
              <a:rPr lang="en-IN" dirty="0" smtClean="0"/>
              <a:t>THE BIG PICTURE</a:t>
            </a:r>
            <a:endParaRPr lang="en-US" dirty="0"/>
          </a:p>
        </p:txBody>
      </p:sp>
      <p:sp>
        <p:nvSpPr>
          <p:cNvPr id="3" name="Content Placeholder 2"/>
          <p:cNvSpPr>
            <a:spLocks noGrp="1"/>
          </p:cNvSpPr>
          <p:nvPr>
            <p:ph idx="1"/>
          </p:nvPr>
        </p:nvSpPr>
        <p:spPr>
          <a:xfrm>
            <a:off x="457200" y="2286000"/>
            <a:ext cx="8229600" cy="3124199"/>
          </a:xfrm>
        </p:spPr>
        <p:txBody>
          <a:bodyPr/>
          <a:lstStyle/>
          <a:p>
            <a:pPr marL="0" indent="0" algn="just">
              <a:buNone/>
            </a:pPr>
            <a:r>
              <a:rPr lang="en-US" sz="3000" u="sng" dirty="0"/>
              <a:t>Secondary Goal</a:t>
            </a:r>
            <a:r>
              <a:rPr lang="en-US" sz="3000" dirty="0"/>
              <a:t>: Perhaps an additional goal of the project could be to homogenize the material properties of a structure given that more and more aerospace structures now use composite materials with highly discretized material properties across geometries</a:t>
            </a:r>
            <a:r>
              <a:rPr lang="en-US" sz="3000" dirty="0" smtClean="0"/>
              <a:t>.  </a:t>
            </a:r>
            <a:endParaRPr lang="en-US" sz="3000" dirty="0"/>
          </a:p>
          <a:p>
            <a:endParaRPr lang="en-US" dirty="0"/>
          </a:p>
        </p:txBody>
      </p:sp>
      <p:sp>
        <p:nvSpPr>
          <p:cNvPr id="7" name="Date Placeholder 6"/>
          <p:cNvSpPr>
            <a:spLocks noGrp="1"/>
          </p:cNvSpPr>
          <p:nvPr>
            <p:ph type="dt" sz="half" idx="10"/>
          </p:nvPr>
        </p:nvSpPr>
        <p:spPr/>
        <p:txBody>
          <a:bodyPr/>
          <a:lstStyle/>
          <a:p>
            <a:fld id="{00AE8D53-5DB1-4634-B199-FA6E13516DB3}"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7</a:t>
            </a:fld>
            <a:endParaRPr lang="en-US"/>
          </a:p>
        </p:txBody>
      </p:sp>
      <p:pic>
        <p:nvPicPr>
          <p:cNvPr id="1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5334000"/>
            <a:ext cx="4572000" cy="923330"/>
          </a:xfrm>
          <a:prstGeom prst="rect">
            <a:avLst/>
          </a:prstGeom>
        </p:spPr>
        <p:txBody>
          <a:bodyPr>
            <a:spAutoFit/>
          </a:bodyPr>
          <a:lstStyle/>
          <a:p>
            <a:r>
              <a:rPr lang="en-US" dirty="0" smtClean="0"/>
              <a:t>L.D. </a:t>
            </a:r>
            <a:r>
              <a:rPr lang="en-US" dirty="0" err="1" smtClean="0"/>
              <a:t>Flippen</a:t>
            </a:r>
            <a:r>
              <a:rPr lang="en-US" dirty="0" smtClean="0"/>
              <a:t> </a:t>
            </a:r>
            <a:r>
              <a:rPr lang="en-US" dirty="0" err="1" smtClean="0"/>
              <a:t>Jr</a:t>
            </a:r>
            <a:r>
              <a:rPr lang="en-US" dirty="0" smtClean="0"/>
              <a:t>, (1994), A Theory of Condensation Model Reduction, </a:t>
            </a:r>
            <a:r>
              <a:rPr lang="en-US" i="1" dirty="0" smtClean="0"/>
              <a:t>Computers Math. Application, Vol. 27 </a:t>
            </a:r>
            <a:r>
              <a:rPr lang="en-US" dirty="0" smtClean="0"/>
              <a:t>(No. 2), pp. 9 - 40. </a:t>
            </a:r>
            <a:endParaRPr lang="en-US" dirty="0"/>
          </a:p>
        </p:txBody>
      </p:sp>
    </p:spTree>
    <p:extLst>
      <p:ext uri="{BB962C8B-B14F-4D97-AF65-F5344CB8AC3E}">
        <p14:creationId xmlns:p14="http://schemas.microsoft.com/office/powerpoint/2010/main" val="9011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PROBLEM DEFINITION</a:t>
            </a:r>
            <a:endParaRPr lang="en-US" dirty="0"/>
          </a:p>
        </p:txBody>
      </p:sp>
      <p:sp>
        <p:nvSpPr>
          <p:cNvPr id="4" name="Date Placeholder 3"/>
          <p:cNvSpPr>
            <a:spLocks noGrp="1"/>
          </p:cNvSpPr>
          <p:nvPr>
            <p:ph type="dt" sz="half" idx="10"/>
          </p:nvPr>
        </p:nvSpPr>
        <p:spPr/>
        <p:txBody>
          <a:bodyPr/>
          <a:lstStyle/>
          <a:p>
            <a:fld id="{E6158F0E-7C85-4211-88E6-B9A270CDA6CF}" type="datetime1">
              <a:rPr lang="en-US" smtClean="0"/>
              <a:t>6/14/2018</a:t>
            </a:fld>
            <a:endParaRPr lang="en-US"/>
          </a:p>
        </p:txBody>
      </p:sp>
      <p:sp>
        <p:nvSpPr>
          <p:cNvPr id="5" name="Footer Placeholder 4"/>
          <p:cNvSpPr>
            <a:spLocks noGrp="1"/>
          </p:cNvSpPr>
          <p:nvPr>
            <p:ph type="ftr" sz="quarter" idx="11"/>
          </p:nvPr>
        </p:nvSpPr>
        <p:spPr/>
        <p:txBody>
          <a:bodyPr/>
          <a:lstStyle/>
          <a:p>
            <a:r>
              <a:rPr lang="fr-FR" smtClean="0"/>
              <a:t>2018 – INSTITUT SUPERIEUR DE L’AERONAUTIQUE ET DE L’ESPACE</a:t>
            </a:r>
            <a:endParaRPr lang="en-US"/>
          </a:p>
        </p:txBody>
      </p:sp>
      <p:sp>
        <p:nvSpPr>
          <p:cNvPr id="6" name="Slide Number Placeholder 5"/>
          <p:cNvSpPr>
            <a:spLocks noGrp="1"/>
          </p:cNvSpPr>
          <p:nvPr>
            <p:ph type="sldNum" sz="quarter" idx="12"/>
          </p:nvPr>
        </p:nvSpPr>
        <p:spPr/>
        <p:txBody>
          <a:bodyPr/>
          <a:lstStyle/>
          <a:p>
            <a:fld id="{05C47DE4-3EEE-4148-A0B8-BD2C26577323}" type="slidenum">
              <a:rPr lang="en-US" smtClean="0"/>
              <a:t>8</a:t>
            </a:fld>
            <a:endParaRPr lang="en-US"/>
          </a:p>
        </p:txBody>
      </p:sp>
    </p:spTree>
    <p:extLst>
      <p:ext uri="{BB962C8B-B14F-4D97-AF65-F5344CB8AC3E}">
        <p14:creationId xmlns:p14="http://schemas.microsoft.com/office/powerpoint/2010/main" val="304485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smtClean="0"/>
              <a:t>PROBLEM DEFINITION</a:t>
            </a:r>
            <a:endParaRPr lang="en-US" dirty="0"/>
          </a:p>
        </p:txBody>
      </p:sp>
      <p:sp>
        <p:nvSpPr>
          <p:cNvPr id="3" name="Content Placeholder 2"/>
          <p:cNvSpPr>
            <a:spLocks noGrp="1"/>
          </p:cNvSpPr>
          <p:nvPr>
            <p:ph idx="1"/>
          </p:nvPr>
        </p:nvSpPr>
        <p:spPr>
          <a:xfrm>
            <a:off x="329514" y="2362200"/>
            <a:ext cx="8229600" cy="3276600"/>
          </a:xfrm>
        </p:spPr>
        <p:txBody>
          <a:bodyPr>
            <a:normAutofit fontScale="85000" lnSpcReduction="20000"/>
          </a:bodyPr>
          <a:lstStyle/>
          <a:p>
            <a:pPr algn="just"/>
            <a:r>
              <a:rPr lang="en-IN" dirty="0" smtClean="0"/>
              <a:t>Variable Engine Thickness Architecture </a:t>
            </a:r>
          </a:p>
          <a:p>
            <a:pPr algn="just"/>
            <a:endParaRPr lang="en-IN" dirty="0"/>
          </a:p>
          <a:p>
            <a:pPr algn="just"/>
            <a:r>
              <a:rPr lang="en-US" dirty="0" smtClean="0"/>
              <a:t>Using Static </a:t>
            </a:r>
            <a:r>
              <a:rPr lang="en-US" dirty="0"/>
              <a:t>and </a:t>
            </a:r>
            <a:r>
              <a:rPr lang="en-US" dirty="0" smtClean="0"/>
              <a:t>Dynamic </a:t>
            </a:r>
            <a:r>
              <a:rPr lang="en-US" dirty="0"/>
              <a:t>C</a:t>
            </a:r>
            <a:r>
              <a:rPr lang="en-US" dirty="0" smtClean="0"/>
              <a:t>ondensation </a:t>
            </a:r>
            <a:r>
              <a:rPr lang="en-US" dirty="0"/>
              <a:t>U</a:t>
            </a:r>
            <a:r>
              <a:rPr lang="en-US" dirty="0" smtClean="0"/>
              <a:t>sing </a:t>
            </a:r>
            <a:r>
              <a:rPr lang="en-US" dirty="0"/>
              <a:t>V</a:t>
            </a:r>
            <a:r>
              <a:rPr lang="en-US" dirty="0" smtClean="0"/>
              <a:t>arying </a:t>
            </a:r>
            <a:r>
              <a:rPr lang="en-US" dirty="0"/>
              <a:t>T</a:t>
            </a:r>
            <a:r>
              <a:rPr lang="en-US" dirty="0" smtClean="0"/>
              <a:t>echniques</a:t>
            </a:r>
          </a:p>
          <a:p>
            <a:pPr algn="just"/>
            <a:endParaRPr lang="en-IN" dirty="0" smtClean="0"/>
          </a:p>
          <a:p>
            <a:pPr algn="just"/>
            <a:r>
              <a:rPr lang="en-IN" dirty="0" smtClean="0"/>
              <a:t>Time Complexity Analysis</a:t>
            </a:r>
          </a:p>
          <a:p>
            <a:pPr algn="just"/>
            <a:endParaRPr lang="en-IN" dirty="0"/>
          </a:p>
          <a:p>
            <a:pPr algn="just"/>
            <a:r>
              <a:rPr lang="en-US" dirty="0" smtClean="0"/>
              <a:t>Dynamic condensation for Modal </a:t>
            </a:r>
            <a:r>
              <a:rPr lang="en-US" dirty="0"/>
              <a:t>B</a:t>
            </a:r>
            <a:r>
              <a:rPr lang="en-US" dirty="0" smtClean="0"/>
              <a:t>ehavior</a:t>
            </a:r>
            <a:endParaRPr lang="en-IN" dirty="0" smtClean="0"/>
          </a:p>
          <a:p>
            <a:pPr algn="just"/>
            <a:endParaRPr lang="en-IN" dirty="0"/>
          </a:p>
          <a:p>
            <a:pPr algn="just"/>
            <a:endParaRPr lang="en-IN" dirty="0" smtClean="0"/>
          </a:p>
          <a:p>
            <a:pPr algn="just"/>
            <a:endParaRPr lang="en-US" dirty="0"/>
          </a:p>
          <a:p>
            <a:pPr marL="0" indent="0" algn="just">
              <a:buNone/>
            </a:pPr>
            <a:endParaRPr lang="en-US" dirty="0" smtClean="0"/>
          </a:p>
          <a:p>
            <a:pPr marL="0" indent="0" algn="just">
              <a:buNone/>
            </a:pPr>
            <a:endParaRPr lang="en-US" dirty="0"/>
          </a:p>
        </p:txBody>
      </p:sp>
      <p:sp>
        <p:nvSpPr>
          <p:cNvPr id="7" name="Date Placeholder 6"/>
          <p:cNvSpPr>
            <a:spLocks noGrp="1"/>
          </p:cNvSpPr>
          <p:nvPr>
            <p:ph type="dt" sz="half" idx="10"/>
          </p:nvPr>
        </p:nvSpPr>
        <p:spPr/>
        <p:txBody>
          <a:bodyPr/>
          <a:lstStyle/>
          <a:p>
            <a:fld id="{FFE5FC17-85BD-4D0F-8834-C94ADC79DB2E}" type="datetime1">
              <a:rPr lang="en-US" smtClean="0"/>
              <a:t>6/14/2018</a:t>
            </a:fld>
            <a:endParaRPr lang="en-US"/>
          </a:p>
        </p:txBody>
      </p:sp>
      <p:sp>
        <p:nvSpPr>
          <p:cNvPr id="8" name="Footer Placeholder 7"/>
          <p:cNvSpPr>
            <a:spLocks noGrp="1"/>
          </p:cNvSpPr>
          <p:nvPr>
            <p:ph type="ftr" sz="quarter" idx="11"/>
          </p:nvPr>
        </p:nvSpPr>
        <p:spPr/>
        <p:txBody>
          <a:bodyPr/>
          <a:lstStyle/>
          <a:p>
            <a:r>
              <a:rPr lang="fr-FR" smtClean="0"/>
              <a:t>2018 – INSTITUT SUPERIEUR DE L’AERONAUTIQUE ET DE L’ESPACE</a:t>
            </a:r>
            <a:endParaRPr lang="en-US"/>
          </a:p>
        </p:txBody>
      </p:sp>
      <p:sp>
        <p:nvSpPr>
          <p:cNvPr id="9" name="Slide Number Placeholder 8"/>
          <p:cNvSpPr>
            <a:spLocks noGrp="1"/>
          </p:cNvSpPr>
          <p:nvPr>
            <p:ph type="sldNum" sz="quarter" idx="12"/>
          </p:nvPr>
        </p:nvSpPr>
        <p:spPr/>
        <p:txBody>
          <a:bodyPr/>
          <a:lstStyle/>
          <a:p>
            <a:fld id="{F242DCE8-4B5C-4EAB-B28A-2443F4CB9136}" type="slidenum">
              <a:rPr lang="en-US" smtClean="0"/>
              <a:t>9</a:t>
            </a:fld>
            <a:endParaRPr lang="en-US"/>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6002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507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1826</Words>
  <Application>Microsoft Office PowerPoint</Application>
  <PresentationFormat>On-screen Show (4:3)</PresentationFormat>
  <Paragraphs>224</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CONDENSATION BASED FINITE ELEMENT MODEL REDUCTION STRATEGY FOR STRUCTURAL OPTIMIZATION PROBLEMS</vt:lpstr>
      <vt:lpstr>INTRODUCTION</vt:lpstr>
      <vt:lpstr>INTRODUCTION</vt:lpstr>
      <vt:lpstr>THE BIG PICTURE</vt:lpstr>
      <vt:lpstr>THE BIG PICTURE</vt:lpstr>
      <vt:lpstr>THE BIG PICTURE</vt:lpstr>
      <vt:lpstr>THE BIG PICTURE</vt:lpstr>
      <vt:lpstr>PROBLEM DEFINITION</vt:lpstr>
      <vt:lpstr>PROBLEM DEFINITION</vt:lpstr>
      <vt:lpstr>PROJECT GOALS</vt:lpstr>
      <vt:lpstr>PROJECT GOALS</vt:lpstr>
      <vt:lpstr>BACKGROUND AND LITERATURE REVIEW</vt:lpstr>
      <vt:lpstr>MODIFIED SIMP APPROACH</vt:lpstr>
      <vt:lpstr>METHOD OF MOVING ASYMPTOTES</vt:lpstr>
      <vt:lpstr>STATIC CONDENSATION</vt:lpstr>
      <vt:lpstr>DYNAMIC CONDENSATION</vt:lpstr>
      <vt:lpstr>CONDENSATION </vt:lpstr>
      <vt:lpstr>MATLAB IMPLEMENTATION</vt:lpstr>
      <vt:lpstr>STATE OF WORK</vt:lpstr>
      <vt:lpstr>OPTIMIZATION PROBLEM</vt:lpstr>
      <vt:lpstr>PRELIMINARY RESULTS</vt:lpstr>
      <vt:lpstr>AREA AND INERTIAL INTEGRATION</vt:lpstr>
      <vt:lpstr>STATIC CONDENSATION</vt:lpstr>
      <vt:lpstr>MILESTONES</vt:lpstr>
      <vt:lpstr>KEY CHALLENGES</vt:lpstr>
      <vt:lpstr>Thank you!  Questions/Suggestions?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Condensation Based Finite Element Model Reduction Strategy for Structural Optimization Problems</dc:title>
  <dc:creator>Ishaan Kakade</dc:creator>
  <cp:lastModifiedBy>Ishaan Kakade</cp:lastModifiedBy>
  <cp:revision>24</cp:revision>
  <dcterms:created xsi:type="dcterms:W3CDTF">2018-05-02T19:26:11Z</dcterms:created>
  <dcterms:modified xsi:type="dcterms:W3CDTF">2018-06-14T07:19:05Z</dcterms:modified>
</cp:coreProperties>
</file>