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1" r:id="rId3"/>
    <p:sldId id="257" r:id="rId4"/>
    <p:sldId id="278" r:id="rId5"/>
    <p:sldId id="259" r:id="rId6"/>
    <p:sldId id="293" r:id="rId7"/>
    <p:sldId id="277" r:id="rId8"/>
    <p:sldId id="279" r:id="rId9"/>
    <p:sldId id="280" r:id="rId10"/>
    <p:sldId id="281" r:id="rId11"/>
    <p:sldId id="282" r:id="rId12"/>
    <p:sldId id="283" r:id="rId13"/>
    <p:sldId id="290" r:id="rId14"/>
    <p:sldId id="284" r:id="rId15"/>
    <p:sldId id="285" r:id="rId16"/>
    <p:sldId id="286" r:id="rId17"/>
    <p:sldId id="287" r:id="rId18"/>
    <p:sldId id="267" r:id="rId19"/>
    <p:sldId id="291" r:id="rId20"/>
    <p:sldId id="269" r:id="rId21"/>
    <p:sldId id="302" r:id="rId22"/>
    <p:sldId id="270" r:id="rId23"/>
    <p:sldId id="271" r:id="rId24"/>
    <p:sldId id="274" r:id="rId25"/>
    <p:sldId id="275" r:id="rId26"/>
    <p:sldId id="306" r:id="rId27"/>
    <p:sldId id="268" r:id="rId28"/>
    <p:sldId id="292" r:id="rId29"/>
    <p:sldId id="296" r:id="rId30"/>
    <p:sldId id="264" r:id="rId31"/>
    <p:sldId id="294" r:id="rId32"/>
    <p:sldId id="295" r:id="rId33"/>
    <p:sldId id="297" r:id="rId34"/>
    <p:sldId id="305" r:id="rId35"/>
    <p:sldId id="298" r:id="rId36"/>
    <p:sldId id="299" r:id="rId37"/>
    <p:sldId id="304" r:id="rId38"/>
    <p:sldId id="266" r:id="rId39"/>
    <p:sldId id="261" r:id="rId40"/>
    <p:sldId id="262" r:id="rId41"/>
    <p:sldId id="263" r:id="rId42"/>
    <p:sldId id="265" r:id="rId43"/>
    <p:sldId id="260" r:id="rId44"/>
    <p:sldId id="25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27A1B-624F-4C0A-B67C-FE8975B874F9}" v="58" dt="2019-06-27T23:20:09.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eb Sykes" userId="7dcf7e01e9760a67" providerId="LiveId" clId="{9BA27A1B-624F-4C0A-B67C-FE8975B874F9}"/>
    <pc:docChg chg="undo custSel addSld delSld modSld sldOrd">
      <pc:chgData name="Caleb Sykes" userId="7dcf7e01e9760a67" providerId="LiveId" clId="{9BA27A1B-624F-4C0A-B67C-FE8975B874F9}" dt="2019-06-27T23:25:46.878" v="5524" actId="20577"/>
      <pc:docMkLst>
        <pc:docMk/>
      </pc:docMkLst>
      <pc:sldChg chg="modSp">
        <pc:chgData name="Caleb Sykes" userId="7dcf7e01e9760a67" providerId="LiveId" clId="{9BA27A1B-624F-4C0A-B67C-FE8975B874F9}" dt="2019-06-24T23:48:26.946" v="12"/>
        <pc:sldMkLst>
          <pc:docMk/>
          <pc:sldMk cId="2578105211" sldId="256"/>
        </pc:sldMkLst>
        <pc:spChg chg="mod">
          <ac:chgData name="Caleb Sykes" userId="7dcf7e01e9760a67" providerId="LiveId" clId="{9BA27A1B-624F-4C0A-B67C-FE8975B874F9}" dt="2019-06-24T23:48:26.946" v="12"/>
          <ac:spMkLst>
            <pc:docMk/>
            <pc:sldMk cId="2578105211" sldId="256"/>
            <ac:spMk id="3" creationId="{578F50C4-A1A1-4580-BED5-7C629DC29EDD}"/>
          </ac:spMkLst>
        </pc:spChg>
      </pc:sldChg>
      <pc:sldChg chg="modSp">
        <pc:chgData name="Caleb Sykes" userId="7dcf7e01e9760a67" providerId="LiveId" clId="{9BA27A1B-624F-4C0A-B67C-FE8975B874F9}" dt="2019-06-24T23:51:48.980" v="419" actId="20577"/>
        <pc:sldMkLst>
          <pc:docMk/>
          <pc:sldMk cId="3116803469" sldId="257"/>
        </pc:sldMkLst>
        <pc:spChg chg="mod">
          <ac:chgData name="Caleb Sykes" userId="7dcf7e01e9760a67" providerId="LiveId" clId="{9BA27A1B-624F-4C0A-B67C-FE8975B874F9}" dt="2019-06-24T23:51:48.980" v="419" actId="20577"/>
          <ac:spMkLst>
            <pc:docMk/>
            <pc:sldMk cId="3116803469" sldId="257"/>
            <ac:spMk id="3" creationId="{0BE82CBA-075C-47EB-815A-05C11F79623E}"/>
          </ac:spMkLst>
        </pc:spChg>
      </pc:sldChg>
      <pc:sldChg chg="modSp">
        <pc:chgData name="Caleb Sykes" userId="7dcf7e01e9760a67" providerId="LiveId" clId="{9BA27A1B-624F-4C0A-B67C-FE8975B874F9}" dt="2019-06-25T00:29:29.107" v="1897" actId="20577"/>
        <pc:sldMkLst>
          <pc:docMk/>
          <pc:sldMk cId="3413576389" sldId="258"/>
        </pc:sldMkLst>
        <pc:spChg chg="mod">
          <ac:chgData name="Caleb Sykes" userId="7dcf7e01e9760a67" providerId="LiveId" clId="{9BA27A1B-624F-4C0A-B67C-FE8975B874F9}" dt="2019-06-25T00:29:29.107" v="1897" actId="20577"/>
          <ac:spMkLst>
            <pc:docMk/>
            <pc:sldMk cId="3413576389" sldId="258"/>
            <ac:spMk id="3" creationId="{1C1DA99D-E599-4A19-83DF-3BBB6EA5F11D}"/>
          </ac:spMkLst>
        </pc:spChg>
      </pc:sldChg>
      <pc:sldChg chg="modSp">
        <pc:chgData name="Caleb Sykes" userId="7dcf7e01e9760a67" providerId="LiveId" clId="{9BA27A1B-624F-4C0A-B67C-FE8975B874F9}" dt="2019-06-24T23:53:24.932" v="508" actId="20577"/>
        <pc:sldMkLst>
          <pc:docMk/>
          <pc:sldMk cId="3350491" sldId="259"/>
        </pc:sldMkLst>
        <pc:spChg chg="mod">
          <ac:chgData name="Caleb Sykes" userId="7dcf7e01e9760a67" providerId="LiveId" clId="{9BA27A1B-624F-4C0A-B67C-FE8975B874F9}" dt="2019-06-24T23:53:24.932" v="508" actId="20577"/>
          <ac:spMkLst>
            <pc:docMk/>
            <pc:sldMk cId="3350491" sldId="259"/>
            <ac:spMk id="3" creationId="{951A4AEA-E714-415C-8BB1-F108DDE731A4}"/>
          </ac:spMkLst>
        </pc:spChg>
      </pc:sldChg>
      <pc:sldChg chg="modSp">
        <pc:chgData name="Caleb Sykes" userId="7dcf7e01e9760a67" providerId="LiveId" clId="{9BA27A1B-624F-4C0A-B67C-FE8975B874F9}" dt="2019-06-27T20:43:07.609" v="3636" actId="20577"/>
        <pc:sldMkLst>
          <pc:docMk/>
          <pc:sldMk cId="2592997173" sldId="260"/>
        </pc:sldMkLst>
        <pc:spChg chg="mod">
          <ac:chgData name="Caleb Sykes" userId="7dcf7e01e9760a67" providerId="LiveId" clId="{9BA27A1B-624F-4C0A-B67C-FE8975B874F9}" dt="2019-06-27T20:43:07.609" v="3636" actId="20577"/>
          <ac:spMkLst>
            <pc:docMk/>
            <pc:sldMk cId="2592997173" sldId="260"/>
            <ac:spMk id="3" creationId="{29A805B7-5296-4C50-9DF8-C0561B0E42FD}"/>
          </ac:spMkLst>
        </pc:spChg>
      </pc:sldChg>
      <pc:sldChg chg="modSp">
        <pc:chgData name="Caleb Sykes" userId="7dcf7e01e9760a67" providerId="LiveId" clId="{9BA27A1B-624F-4C0A-B67C-FE8975B874F9}" dt="2019-06-27T23:25:46.878" v="5524" actId="20577"/>
        <pc:sldMkLst>
          <pc:docMk/>
          <pc:sldMk cId="166209445" sldId="263"/>
        </pc:sldMkLst>
        <pc:spChg chg="mod">
          <ac:chgData name="Caleb Sykes" userId="7dcf7e01e9760a67" providerId="LiveId" clId="{9BA27A1B-624F-4C0A-B67C-FE8975B874F9}" dt="2019-06-27T23:25:12.560" v="5471" actId="20577"/>
          <ac:spMkLst>
            <pc:docMk/>
            <pc:sldMk cId="166209445" sldId="263"/>
            <ac:spMk id="2" creationId="{C970486C-36F1-43CD-9561-C0AFF3ED8802}"/>
          </ac:spMkLst>
        </pc:spChg>
        <pc:spChg chg="mod">
          <ac:chgData name="Caleb Sykes" userId="7dcf7e01e9760a67" providerId="LiveId" clId="{9BA27A1B-624F-4C0A-B67C-FE8975B874F9}" dt="2019-06-27T23:25:46.878" v="5524" actId="20577"/>
          <ac:spMkLst>
            <pc:docMk/>
            <pc:sldMk cId="166209445" sldId="263"/>
            <ac:spMk id="3" creationId="{D1E87038-DBA5-4A0F-A12F-71F7E231F254}"/>
          </ac:spMkLst>
        </pc:spChg>
      </pc:sldChg>
      <pc:sldChg chg="modSp">
        <pc:chgData name="Caleb Sykes" userId="7dcf7e01e9760a67" providerId="LiveId" clId="{9BA27A1B-624F-4C0A-B67C-FE8975B874F9}" dt="2019-06-25T00:21:17.012" v="1577" actId="20577"/>
        <pc:sldMkLst>
          <pc:docMk/>
          <pc:sldMk cId="1865772087" sldId="264"/>
        </pc:sldMkLst>
        <pc:spChg chg="mod">
          <ac:chgData name="Caleb Sykes" userId="7dcf7e01e9760a67" providerId="LiveId" clId="{9BA27A1B-624F-4C0A-B67C-FE8975B874F9}" dt="2019-06-25T00:21:17.012" v="1577" actId="20577"/>
          <ac:spMkLst>
            <pc:docMk/>
            <pc:sldMk cId="1865772087" sldId="264"/>
            <ac:spMk id="3" creationId="{BE47AE66-7C2F-4FD0-9273-3AA02EEF9C62}"/>
          </ac:spMkLst>
        </pc:spChg>
      </pc:sldChg>
      <pc:sldChg chg="modSp">
        <pc:chgData name="Caleb Sykes" userId="7dcf7e01e9760a67" providerId="LiveId" clId="{9BA27A1B-624F-4C0A-B67C-FE8975B874F9}" dt="2019-06-25T00:26:58.111" v="1737" actId="20577"/>
        <pc:sldMkLst>
          <pc:docMk/>
          <pc:sldMk cId="3980232842" sldId="265"/>
        </pc:sldMkLst>
        <pc:spChg chg="mod">
          <ac:chgData name="Caleb Sykes" userId="7dcf7e01e9760a67" providerId="LiveId" clId="{9BA27A1B-624F-4C0A-B67C-FE8975B874F9}" dt="2019-06-25T00:26:58.111" v="1737" actId="20577"/>
          <ac:spMkLst>
            <pc:docMk/>
            <pc:sldMk cId="3980232842" sldId="265"/>
            <ac:spMk id="2" creationId="{B756BB1B-E93B-4ED1-8880-441446725BC6}"/>
          </ac:spMkLst>
        </pc:spChg>
        <pc:spChg chg="mod">
          <ac:chgData name="Caleb Sykes" userId="7dcf7e01e9760a67" providerId="LiveId" clId="{9BA27A1B-624F-4C0A-B67C-FE8975B874F9}" dt="2019-06-25T00:26:25.315" v="1694" actId="20577"/>
          <ac:spMkLst>
            <pc:docMk/>
            <pc:sldMk cId="3980232842" sldId="265"/>
            <ac:spMk id="3" creationId="{40404161-D630-4C1C-812C-89EBC13D3256}"/>
          </ac:spMkLst>
        </pc:spChg>
      </pc:sldChg>
      <pc:sldChg chg="modSp">
        <pc:chgData name="Caleb Sykes" userId="7dcf7e01e9760a67" providerId="LiveId" clId="{9BA27A1B-624F-4C0A-B67C-FE8975B874F9}" dt="2019-06-25T00:19:43.545" v="1573" actId="20577"/>
        <pc:sldMkLst>
          <pc:docMk/>
          <pc:sldMk cId="1812924755" sldId="268"/>
        </pc:sldMkLst>
        <pc:spChg chg="mod">
          <ac:chgData name="Caleb Sykes" userId="7dcf7e01e9760a67" providerId="LiveId" clId="{9BA27A1B-624F-4C0A-B67C-FE8975B874F9}" dt="2019-06-25T00:19:43.545" v="1573" actId="20577"/>
          <ac:spMkLst>
            <pc:docMk/>
            <pc:sldMk cId="1812924755" sldId="268"/>
            <ac:spMk id="3" creationId="{04274545-544B-4C4A-990B-8EA3A0DF2D19}"/>
          </ac:spMkLst>
        </pc:spChg>
      </pc:sldChg>
      <pc:sldChg chg="modSp">
        <pc:chgData name="Caleb Sykes" userId="7dcf7e01e9760a67" providerId="LiveId" clId="{9BA27A1B-624F-4C0A-B67C-FE8975B874F9}" dt="2019-06-27T23:20:39.390" v="5470" actId="20577"/>
        <pc:sldMkLst>
          <pc:docMk/>
          <pc:sldMk cId="3901336810" sldId="269"/>
        </pc:sldMkLst>
        <pc:spChg chg="mod">
          <ac:chgData name="Caleb Sykes" userId="7dcf7e01e9760a67" providerId="LiveId" clId="{9BA27A1B-624F-4C0A-B67C-FE8975B874F9}" dt="2019-06-27T23:09:53.259" v="4401" actId="20577"/>
          <ac:spMkLst>
            <pc:docMk/>
            <pc:sldMk cId="3901336810" sldId="269"/>
            <ac:spMk id="2" creationId="{B616444E-45E6-465F-92C6-63A82566E3BB}"/>
          </ac:spMkLst>
        </pc:spChg>
        <pc:spChg chg="mod">
          <ac:chgData name="Caleb Sykes" userId="7dcf7e01e9760a67" providerId="LiveId" clId="{9BA27A1B-624F-4C0A-B67C-FE8975B874F9}" dt="2019-06-27T23:20:39.390" v="5470" actId="20577"/>
          <ac:spMkLst>
            <pc:docMk/>
            <pc:sldMk cId="3901336810" sldId="269"/>
            <ac:spMk id="3" creationId="{B4046024-4406-4EBB-B277-18C35D768371}"/>
          </ac:spMkLst>
        </pc:spChg>
        <pc:picChg chg="mod">
          <ac:chgData name="Caleb Sykes" userId="7dcf7e01e9760a67" providerId="LiveId" clId="{9BA27A1B-624F-4C0A-B67C-FE8975B874F9}" dt="2019-06-25T00:08:52.026" v="1271" actId="1076"/>
          <ac:picMkLst>
            <pc:docMk/>
            <pc:sldMk cId="3901336810" sldId="269"/>
            <ac:picMk id="6" creationId="{2FE215A8-F661-4CC4-B2EE-20428BA62E87}"/>
          </ac:picMkLst>
        </pc:picChg>
      </pc:sldChg>
      <pc:sldChg chg="modSp">
        <pc:chgData name="Caleb Sykes" userId="7dcf7e01e9760a67" providerId="LiveId" clId="{9BA27A1B-624F-4C0A-B67C-FE8975B874F9}" dt="2019-06-27T23:10:58.868" v="4433" actId="20577"/>
        <pc:sldMkLst>
          <pc:docMk/>
          <pc:sldMk cId="906849502" sldId="270"/>
        </pc:sldMkLst>
        <pc:spChg chg="mod">
          <ac:chgData name="Caleb Sykes" userId="7dcf7e01e9760a67" providerId="LiveId" clId="{9BA27A1B-624F-4C0A-B67C-FE8975B874F9}" dt="2019-06-27T23:10:58.868" v="4433" actId="20577"/>
          <ac:spMkLst>
            <pc:docMk/>
            <pc:sldMk cId="906849502" sldId="270"/>
            <ac:spMk id="2" creationId="{4E1F4362-4A50-4EC8-8BFB-7A7E57B997DD}"/>
          </ac:spMkLst>
        </pc:spChg>
      </pc:sldChg>
      <pc:sldChg chg="modSp">
        <pc:chgData name="Caleb Sykes" userId="7dcf7e01e9760a67" providerId="LiveId" clId="{9BA27A1B-624F-4C0A-B67C-FE8975B874F9}" dt="2019-06-27T23:10:52.918" v="4431" actId="20577"/>
        <pc:sldMkLst>
          <pc:docMk/>
          <pc:sldMk cId="510688135" sldId="271"/>
        </pc:sldMkLst>
        <pc:spChg chg="mod">
          <ac:chgData name="Caleb Sykes" userId="7dcf7e01e9760a67" providerId="LiveId" clId="{9BA27A1B-624F-4C0A-B67C-FE8975B874F9}" dt="2019-06-27T23:10:52.918" v="4431" actId="20577"/>
          <ac:spMkLst>
            <pc:docMk/>
            <pc:sldMk cId="510688135" sldId="271"/>
            <ac:spMk id="2" creationId="{4E1F4362-4A50-4EC8-8BFB-7A7E57B997DD}"/>
          </ac:spMkLst>
        </pc:spChg>
        <pc:picChg chg="mod">
          <ac:chgData name="Caleb Sykes" userId="7dcf7e01e9760a67" providerId="LiveId" clId="{9BA27A1B-624F-4C0A-B67C-FE8975B874F9}" dt="2019-06-25T01:03:12.690" v="2213" actId="1076"/>
          <ac:picMkLst>
            <pc:docMk/>
            <pc:sldMk cId="510688135" sldId="271"/>
            <ac:picMk id="5" creationId="{087B4AA9-70A9-43F6-8E85-3A8C993B3A64}"/>
          </ac:picMkLst>
        </pc:picChg>
      </pc:sldChg>
      <pc:sldChg chg="modSp">
        <pc:chgData name="Caleb Sykes" userId="7dcf7e01e9760a67" providerId="LiveId" clId="{9BA27A1B-624F-4C0A-B67C-FE8975B874F9}" dt="2019-06-27T23:10:49.073" v="4429" actId="20577"/>
        <pc:sldMkLst>
          <pc:docMk/>
          <pc:sldMk cId="2307814213" sldId="274"/>
        </pc:sldMkLst>
        <pc:spChg chg="mod">
          <ac:chgData name="Caleb Sykes" userId="7dcf7e01e9760a67" providerId="LiveId" clId="{9BA27A1B-624F-4C0A-B67C-FE8975B874F9}" dt="2019-06-27T23:10:49.073" v="4429" actId="20577"/>
          <ac:spMkLst>
            <pc:docMk/>
            <pc:sldMk cId="2307814213" sldId="274"/>
            <ac:spMk id="2" creationId="{4E1F4362-4A50-4EC8-8BFB-7A7E57B997DD}"/>
          </ac:spMkLst>
        </pc:spChg>
      </pc:sldChg>
      <pc:sldChg chg="modSp">
        <pc:chgData name="Caleb Sykes" userId="7dcf7e01e9760a67" providerId="LiveId" clId="{9BA27A1B-624F-4C0A-B67C-FE8975B874F9}" dt="2019-06-27T23:10:44.673" v="4427" actId="20577"/>
        <pc:sldMkLst>
          <pc:docMk/>
          <pc:sldMk cId="1337553177" sldId="275"/>
        </pc:sldMkLst>
        <pc:spChg chg="mod">
          <ac:chgData name="Caleb Sykes" userId="7dcf7e01e9760a67" providerId="LiveId" clId="{9BA27A1B-624F-4C0A-B67C-FE8975B874F9}" dt="2019-06-27T23:10:44.673" v="4427" actId="20577"/>
          <ac:spMkLst>
            <pc:docMk/>
            <pc:sldMk cId="1337553177" sldId="275"/>
            <ac:spMk id="2" creationId="{4E1F4362-4A50-4EC8-8BFB-7A7E57B997DD}"/>
          </ac:spMkLst>
        </pc:spChg>
      </pc:sldChg>
      <pc:sldChg chg="modSp del">
        <pc:chgData name="Caleb Sykes" userId="7dcf7e01e9760a67" providerId="LiveId" clId="{9BA27A1B-624F-4C0A-B67C-FE8975B874F9}" dt="2019-06-27T23:10:05.140" v="4402" actId="2696"/>
        <pc:sldMkLst>
          <pc:docMk/>
          <pc:sldMk cId="2546291041" sldId="276"/>
        </pc:sldMkLst>
        <pc:spChg chg="mod">
          <ac:chgData name="Caleb Sykes" userId="7dcf7e01e9760a67" providerId="LiveId" clId="{9BA27A1B-624F-4C0A-B67C-FE8975B874F9}" dt="2019-06-25T00:53:07.217" v="2041" actId="20577"/>
          <ac:spMkLst>
            <pc:docMk/>
            <pc:sldMk cId="2546291041" sldId="276"/>
            <ac:spMk id="3" creationId="{442508C7-B86C-4CCF-A0CF-4DA974DC16D0}"/>
          </ac:spMkLst>
        </pc:spChg>
      </pc:sldChg>
      <pc:sldChg chg="modSp">
        <pc:chgData name="Caleb Sykes" userId="7dcf7e01e9760a67" providerId="LiveId" clId="{9BA27A1B-624F-4C0A-B67C-FE8975B874F9}" dt="2019-06-25T00:03:13.281" v="1123" actId="20577"/>
        <pc:sldMkLst>
          <pc:docMk/>
          <pc:sldMk cId="2859854610" sldId="277"/>
        </pc:sldMkLst>
        <pc:spChg chg="mod">
          <ac:chgData name="Caleb Sykes" userId="7dcf7e01e9760a67" providerId="LiveId" clId="{9BA27A1B-624F-4C0A-B67C-FE8975B874F9}" dt="2019-06-25T00:03:13.281" v="1123" actId="20577"/>
          <ac:spMkLst>
            <pc:docMk/>
            <pc:sldMk cId="2859854610" sldId="277"/>
            <ac:spMk id="3" creationId="{E44E2C23-94CC-4EF0-8492-C2ECBF9ABA63}"/>
          </ac:spMkLst>
        </pc:spChg>
      </pc:sldChg>
      <pc:sldChg chg="modSp">
        <pc:chgData name="Caleb Sykes" userId="7dcf7e01e9760a67" providerId="LiveId" clId="{9BA27A1B-624F-4C0A-B67C-FE8975B874F9}" dt="2019-06-24T23:52:33.301" v="454" actId="20577"/>
        <pc:sldMkLst>
          <pc:docMk/>
          <pc:sldMk cId="2545958431" sldId="278"/>
        </pc:sldMkLst>
        <pc:spChg chg="mod">
          <ac:chgData name="Caleb Sykes" userId="7dcf7e01e9760a67" providerId="LiveId" clId="{9BA27A1B-624F-4C0A-B67C-FE8975B874F9}" dt="2019-06-24T23:52:33.301" v="454" actId="20577"/>
          <ac:spMkLst>
            <pc:docMk/>
            <pc:sldMk cId="2545958431" sldId="278"/>
            <ac:spMk id="3" creationId="{23D6DD48-9316-4AB2-892D-43BE1BCF5F9F}"/>
          </ac:spMkLst>
        </pc:spChg>
      </pc:sldChg>
      <pc:sldChg chg="modSp">
        <pc:chgData name="Caleb Sykes" userId="7dcf7e01e9760a67" providerId="LiveId" clId="{9BA27A1B-624F-4C0A-B67C-FE8975B874F9}" dt="2019-06-24T23:59:00.222" v="727" actId="27636"/>
        <pc:sldMkLst>
          <pc:docMk/>
          <pc:sldMk cId="3445371794" sldId="280"/>
        </pc:sldMkLst>
        <pc:spChg chg="mod">
          <ac:chgData name="Caleb Sykes" userId="7dcf7e01e9760a67" providerId="LiveId" clId="{9BA27A1B-624F-4C0A-B67C-FE8975B874F9}" dt="2019-06-24T23:59:00.222" v="727" actId="27636"/>
          <ac:spMkLst>
            <pc:docMk/>
            <pc:sldMk cId="3445371794" sldId="280"/>
            <ac:spMk id="3" creationId="{02634086-CA35-49F8-A690-33319DFD3EEC}"/>
          </ac:spMkLst>
        </pc:spChg>
      </pc:sldChg>
      <pc:sldChg chg="modSp">
        <pc:chgData name="Caleb Sykes" userId="7dcf7e01e9760a67" providerId="LiveId" clId="{9BA27A1B-624F-4C0A-B67C-FE8975B874F9}" dt="2019-06-27T23:09:16.969" v="4376" actId="20577"/>
        <pc:sldMkLst>
          <pc:docMk/>
          <pc:sldMk cId="3382585149" sldId="293"/>
        </pc:sldMkLst>
        <pc:spChg chg="mod">
          <ac:chgData name="Caleb Sykes" userId="7dcf7e01e9760a67" providerId="LiveId" clId="{9BA27A1B-624F-4C0A-B67C-FE8975B874F9}" dt="2019-06-27T23:04:22.944" v="3669" actId="20577"/>
          <ac:spMkLst>
            <pc:docMk/>
            <pc:sldMk cId="3382585149" sldId="293"/>
            <ac:spMk id="2" creationId="{804008D9-C97A-4989-9F71-12E85D6A6F41}"/>
          </ac:spMkLst>
        </pc:spChg>
        <pc:spChg chg="mod">
          <ac:chgData name="Caleb Sykes" userId="7dcf7e01e9760a67" providerId="LiveId" clId="{9BA27A1B-624F-4C0A-B67C-FE8975B874F9}" dt="2019-06-27T23:09:16.969" v="4376" actId="20577"/>
          <ac:spMkLst>
            <pc:docMk/>
            <pc:sldMk cId="3382585149" sldId="293"/>
            <ac:spMk id="3" creationId="{B583E115-36EB-4294-92DC-CC27DD53308D}"/>
          </ac:spMkLst>
        </pc:spChg>
      </pc:sldChg>
      <pc:sldChg chg="modSp">
        <pc:chgData name="Caleb Sykes" userId="7dcf7e01e9760a67" providerId="LiveId" clId="{9BA27A1B-624F-4C0A-B67C-FE8975B874F9}" dt="2019-06-25T00:22:11.065" v="1587" actId="20577"/>
        <pc:sldMkLst>
          <pc:docMk/>
          <pc:sldMk cId="2748110163" sldId="294"/>
        </pc:sldMkLst>
        <pc:spChg chg="mod">
          <ac:chgData name="Caleb Sykes" userId="7dcf7e01e9760a67" providerId="LiveId" clId="{9BA27A1B-624F-4C0A-B67C-FE8975B874F9}" dt="2019-06-25T00:22:11.065" v="1587" actId="20577"/>
          <ac:spMkLst>
            <pc:docMk/>
            <pc:sldMk cId="2748110163" sldId="294"/>
            <ac:spMk id="3" creationId="{15F16016-644F-413C-8D15-133ACA526113}"/>
          </ac:spMkLst>
        </pc:spChg>
      </pc:sldChg>
      <pc:sldChg chg="modSp">
        <pc:chgData name="Caleb Sykes" userId="7dcf7e01e9760a67" providerId="LiveId" clId="{9BA27A1B-624F-4C0A-B67C-FE8975B874F9}" dt="2019-06-27T03:04:26.049" v="2556" actId="20577"/>
        <pc:sldMkLst>
          <pc:docMk/>
          <pc:sldMk cId="1132176076" sldId="295"/>
        </pc:sldMkLst>
        <pc:spChg chg="mod">
          <ac:chgData name="Caleb Sykes" userId="7dcf7e01e9760a67" providerId="LiveId" clId="{9BA27A1B-624F-4C0A-B67C-FE8975B874F9}" dt="2019-06-27T03:04:26.049" v="2556" actId="20577"/>
          <ac:spMkLst>
            <pc:docMk/>
            <pc:sldMk cId="1132176076" sldId="295"/>
            <ac:spMk id="2" creationId="{50F07878-6222-40AB-8456-1C2EE6362E96}"/>
          </ac:spMkLst>
        </pc:spChg>
        <pc:spChg chg="mod">
          <ac:chgData name="Caleb Sykes" userId="7dcf7e01e9760a67" providerId="LiveId" clId="{9BA27A1B-624F-4C0A-B67C-FE8975B874F9}" dt="2019-06-27T03:03:51.687" v="2545" actId="27636"/>
          <ac:spMkLst>
            <pc:docMk/>
            <pc:sldMk cId="1132176076" sldId="295"/>
            <ac:spMk id="3" creationId="{8A18A8E2-ED28-44AD-A5B4-2202C03A40D0}"/>
          </ac:spMkLst>
        </pc:spChg>
        <pc:picChg chg="mod">
          <ac:chgData name="Caleb Sykes" userId="7dcf7e01e9760a67" providerId="LiveId" clId="{9BA27A1B-624F-4C0A-B67C-FE8975B874F9}" dt="2019-06-27T03:04:07.268" v="2547" actId="1076"/>
          <ac:picMkLst>
            <pc:docMk/>
            <pc:sldMk cId="1132176076" sldId="295"/>
            <ac:picMk id="9218" creationId="{37BE7EC7-D62E-436B-80E4-AB28620424C2}"/>
          </ac:picMkLst>
        </pc:picChg>
      </pc:sldChg>
      <pc:sldChg chg="modSp">
        <pc:chgData name="Caleb Sykes" userId="7dcf7e01e9760a67" providerId="LiveId" clId="{9BA27A1B-624F-4C0A-B67C-FE8975B874F9}" dt="2019-06-27T03:04:49.369" v="2593" actId="20577"/>
        <pc:sldMkLst>
          <pc:docMk/>
          <pc:sldMk cId="3798577241" sldId="297"/>
        </pc:sldMkLst>
        <pc:spChg chg="mod">
          <ac:chgData name="Caleb Sykes" userId="7dcf7e01e9760a67" providerId="LiveId" clId="{9BA27A1B-624F-4C0A-B67C-FE8975B874F9}" dt="2019-06-27T03:04:34.282" v="2571" actId="20577"/>
          <ac:spMkLst>
            <pc:docMk/>
            <pc:sldMk cId="3798577241" sldId="297"/>
            <ac:spMk id="2" creationId="{E7E029CB-1577-4D8E-B5C8-C0F1566FD653}"/>
          </ac:spMkLst>
        </pc:spChg>
        <pc:spChg chg="mod">
          <ac:chgData name="Caleb Sykes" userId="7dcf7e01e9760a67" providerId="LiveId" clId="{9BA27A1B-624F-4C0A-B67C-FE8975B874F9}" dt="2019-06-27T03:04:49.369" v="2593" actId="20577"/>
          <ac:spMkLst>
            <pc:docMk/>
            <pc:sldMk cId="3798577241" sldId="297"/>
            <ac:spMk id="3" creationId="{5508AE89-EF50-42C2-B002-4E77BFCB654B}"/>
          </ac:spMkLst>
        </pc:spChg>
      </pc:sldChg>
      <pc:sldChg chg="addSp delSp modSp mod ord">
        <pc:chgData name="Caleb Sykes" userId="7dcf7e01e9760a67" providerId="LiveId" clId="{9BA27A1B-624F-4C0A-B67C-FE8975B874F9}" dt="2019-06-27T20:39:23.408" v="3434" actId="20577"/>
        <pc:sldMkLst>
          <pc:docMk/>
          <pc:sldMk cId="2659523683" sldId="298"/>
        </pc:sldMkLst>
        <pc:spChg chg="mod">
          <ac:chgData name="Caleb Sykes" userId="7dcf7e01e9760a67" providerId="LiveId" clId="{9BA27A1B-624F-4C0A-B67C-FE8975B874F9}" dt="2019-06-27T20:39:23.408" v="3434" actId="20577"/>
          <ac:spMkLst>
            <pc:docMk/>
            <pc:sldMk cId="2659523683" sldId="298"/>
            <ac:spMk id="2" creationId="{987F0114-CF79-4E38-B54A-BBDC2383410D}"/>
          </ac:spMkLst>
        </pc:spChg>
        <pc:graphicFrameChg chg="add del mod">
          <ac:chgData name="Caleb Sykes" userId="7dcf7e01e9760a67" providerId="LiveId" clId="{9BA27A1B-624F-4C0A-B67C-FE8975B874F9}" dt="2019-06-27T02:56:01.451" v="2363" actId="478"/>
          <ac:graphicFrameMkLst>
            <pc:docMk/>
            <pc:sldMk cId="2659523683" sldId="298"/>
            <ac:graphicFrameMk id="5" creationId="{4E013893-FE0E-4C44-8CC7-53ED5C00D87C}"/>
          </ac:graphicFrameMkLst>
        </pc:graphicFrameChg>
        <pc:graphicFrameChg chg="add mod">
          <ac:chgData name="Caleb Sykes" userId="7dcf7e01e9760a67" providerId="LiveId" clId="{9BA27A1B-624F-4C0A-B67C-FE8975B874F9}" dt="2019-06-27T02:56:55.726" v="2369" actId="1076"/>
          <ac:graphicFrameMkLst>
            <pc:docMk/>
            <pc:sldMk cId="2659523683" sldId="298"/>
            <ac:graphicFrameMk id="6" creationId="{4E013893-FE0E-4C44-8CC7-53ED5C00D87C}"/>
          </ac:graphicFrameMkLst>
        </pc:graphicFrameChg>
        <pc:picChg chg="del mod">
          <ac:chgData name="Caleb Sykes" userId="7dcf7e01e9760a67" providerId="LiveId" clId="{9BA27A1B-624F-4C0A-B67C-FE8975B874F9}" dt="2019-06-27T02:56:34.757" v="2364" actId="478"/>
          <ac:picMkLst>
            <pc:docMk/>
            <pc:sldMk cId="2659523683" sldId="298"/>
            <ac:picMk id="4" creationId="{AB8363FC-8858-419C-AFF4-567F3D2F3F33}"/>
          </ac:picMkLst>
        </pc:picChg>
      </pc:sldChg>
      <pc:sldChg chg="addSp delSp modSp">
        <pc:chgData name="Caleb Sykes" userId="7dcf7e01e9760a67" providerId="LiveId" clId="{9BA27A1B-624F-4C0A-B67C-FE8975B874F9}" dt="2019-06-27T20:40:24.815" v="3473" actId="120"/>
        <pc:sldMkLst>
          <pc:docMk/>
          <pc:sldMk cId="1084172982" sldId="299"/>
        </pc:sldMkLst>
        <pc:spChg chg="mod">
          <ac:chgData name="Caleb Sykes" userId="7dcf7e01e9760a67" providerId="LiveId" clId="{9BA27A1B-624F-4C0A-B67C-FE8975B874F9}" dt="2019-06-27T20:40:12.972" v="3472" actId="20577"/>
          <ac:spMkLst>
            <pc:docMk/>
            <pc:sldMk cId="1084172982" sldId="299"/>
            <ac:spMk id="2" creationId="{987F0114-CF79-4E38-B54A-BBDC2383410D}"/>
          </ac:spMkLst>
        </pc:spChg>
        <pc:graphicFrameChg chg="add mod modGraphic">
          <ac:chgData name="Caleb Sykes" userId="7dcf7e01e9760a67" providerId="LiveId" clId="{9BA27A1B-624F-4C0A-B67C-FE8975B874F9}" dt="2019-06-27T20:40:24.815" v="3473" actId="120"/>
          <ac:graphicFrameMkLst>
            <pc:docMk/>
            <pc:sldMk cId="1084172982" sldId="299"/>
            <ac:graphicFrameMk id="4" creationId="{7B863A8C-3CEC-401F-9FDB-77881EF22D7D}"/>
          </ac:graphicFrameMkLst>
        </pc:graphicFrameChg>
        <pc:picChg chg="del mod">
          <ac:chgData name="Caleb Sykes" userId="7dcf7e01e9760a67" providerId="LiveId" clId="{9BA27A1B-624F-4C0A-B67C-FE8975B874F9}" dt="2019-06-27T02:58:48.318" v="2373" actId="478"/>
          <ac:picMkLst>
            <pc:docMk/>
            <pc:sldMk cId="1084172982" sldId="299"/>
            <ac:picMk id="5" creationId="{74372AA6-8DC4-4A37-88A5-19BA5EC9E640}"/>
          </ac:picMkLst>
        </pc:picChg>
      </pc:sldChg>
      <pc:sldChg chg="modSp add">
        <pc:chgData name="Caleb Sykes" userId="7dcf7e01e9760a67" providerId="LiveId" clId="{9BA27A1B-624F-4C0A-B67C-FE8975B874F9}" dt="2019-06-27T20:47:41.006" v="3648" actId="20577"/>
        <pc:sldMkLst>
          <pc:docMk/>
          <pc:sldMk cId="1299786553" sldId="301"/>
        </pc:sldMkLst>
        <pc:spChg chg="mod">
          <ac:chgData name="Caleb Sykes" userId="7dcf7e01e9760a67" providerId="LiveId" clId="{9BA27A1B-624F-4C0A-B67C-FE8975B874F9}" dt="2019-06-24T23:48:20.021" v="11" actId="20577"/>
          <ac:spMkLst>
            <pc:docMk/>
            <pc:sldMk cId="1299786553" sldId="301"/>
            <ac:spMk id="2" creationId="{031BCCEE-C001-417E-8FDF-EA1AB6AD714B}"/>
          </ac:spMkLst>
        </pc:spChg>
        <pc:spChg chg="mod">
          <ac:chgData name="Caleb Sykes" userId="7dcf7e01e9760a67" providerId="LiveId" clId="{9BA27A1B-624F-4C0A-B67C-FE8975B874F9}" dt="2019-06-27T20:47:41.006" v="3648" actId="20577"/>
          <ac:spMkLst>
            <pc:docMk/>
            <pc:sldMk cId="1299786553" sldId="301"/>
            <ac:spMk id="3" creationId="{D37670AB-65AD-422A-A0C9-F4F0C7400C13}"/>
          </ac:spMkLst>
        </pc:spChg>
      </pc:sldChg>
      <pc:sldChg chg="addSp modSp add">
        <pc:chgData name="Caleb Sykes" userId="7dcf7e01e9760a67" providerId="LiveId" clId="{9BA27A1B-624F-4C0A-B67C-FE8975B874F9}" dt="2019-06-27T23:11:08.147" v="4436" actId="20577"/>
        <pc:sldMkLst>
          <pc:docMk/>
          <pc:sldMk cId="2381833318" sldId="302"/>
        </pc:sldMkLst>
        <pc:spChg chg="mod">
          <ac:chgData name="Caleb Sykes" userId="7dcf7e01e9760a67" providerId="LiveId" clId="{9BA27A1B-624F-4C0A-B67C-FE8975B874F9}" dt="2019-06-27T23:11:08.147" v="4436" actId="20577"/>
          <ac:spMkLst>
            <pc:docMk/>
            <pc:sldMk cId="2381833318" sldId="302"/>
            <ac:spMk id="2" creationId="{6891F181-7B43-45F5-890A-9F0148993412}"/>
          </ac:spMkLst>
        </pc:spChg>
        <pc:spChg chg="mod">
          <ac:chgData name="Caleb Sykes" userId="7dcf7e01e9760a67" providerId="LiveId" clId="{9BA27A1B-624F-4C0A-B67C-FE8975B874F9}" dt="2019-06-25T00:59:27.078" v="2203" actId="14100"/>
          <ac:spMkLst>
            <pc:docMk/>
            <pc:sldMk cId="2381833318" sldId="302"/>
            <ac:spMk id="3" creationId="{4A1C125B-CEFD-48F1-A254-1DDC5422D9B5}"/>
          </ac:spMkLst>
        </pc:spChg>
        <pc:picChg chg="add mod modCrop">
          <ac:chgData name="Caleb Sykes" userId="7dcf7e01e9760a67" providerId="LiveId" clId="{9BA27A1B-624F-4C0A-B67C-FE8975B874F9}" dt="2019-06-25T01:00:34.486" v="2210" actId="732"/>
          <ac:picMkLst>
            <pc:docMk/>
            <pc:sldMk cId="2381833318" sldId="302"/>
            <ac:picMk id="4" creationId="{969D8F60-4546-4D98-84B5-0D1676FBBBB1}"/>
          </ac:picMkLst>
        </pc:picChg>
        <pc:picChg chg="add mod">
          <ac:chgData name="Caleb Sykes" userId="7dcf7e01e9760a67" providerId="LiveId" clId="{9BA27A1B-624F-4C0A-B67C-FE8975B874F9}" dt="2019-06-25T01:00:44.956" v="2212" actId="1076"/>
          <ac:picMkLst>
            <pc:docMk/>
            <pc:sldMk cId="2381833318" sldId="302"/>
            <ac:picMk id="5" creationId="{30A3763A-313C-488A-B631-7F7773CEB073}"/>
          </ac:picMkLst>
        </pc:picChg>
      </pc:sldChg>
      <pc:sldChg chg="add del">
        <pc:chgData name="Caleb Sykes" userId="7dcf7e01e9760a67" providerId="LiveId" clId="{9BA27A1B-624F-4C0A-B67C-FE8975B874F9}" dt="2019-06-27T02:59:39.330" v="2377" actId="2696"/>
        <pc:sldMkLst>
          <pc:docMk/>
          <pc:sldMk cId="417541919" sldId="303"/>
        </pc:sldMkLst>
      </pc:sldChg>
      <pc:sldChg chg="add">
        <pc:chgData name="Caleb Sykes" userId="7dcf7e01e9760a67" providerId="LiveId" clId="{9BA27A1B-624F-4C0A-B67C-FE8975B874F9}" dt="2019-06-27T02:59:37.167" v="2376"/>
        <pc:sldMkLst>
          <pc:docMk/>
          <pc:sldMk cId="1965075515" sldId="304"/>
        </pc:sldMkLst>
      </pc:sldChg>
      <pc:sldChg chg="modSp add ord">
        <pc:chgData name="Caleb Sykes" userId="7dcf7e01e9760a67" providerId="LiveId" clId="{9BA27A1B-624F-4C0A-B67C-FE8975B874F9}" dt="2019-06-27T20:38:31.206" v="3408" actId="20577"/>
        <pc:sldMkLst>
          <pc:docMk/>
          <pc:sldMk cId="695627230" sldId="305"/>
        </pc:sldMkLst>
        <pc:spChg chg="mod">
          <ac:chgData name="Caleb Sykes" userId="7dcf7e01e9760a67" providerId="LiveId" clId="{9BA27A1B-624F-4C0A-B67C-FE8975B874F9}" dt="2019-06-27T02:59:54.660" v="2389" actId="20577"/>
          <ac:spMkLst>
            <pc:docMk/>
            <pc:sldMk cId="695627230" sldId="305"/>
            <ac:spMk id="2" creationId="{4DC8692E-F8A2-4574-B083-93CCC0B6F318}"/>
          </ac:spMkLst>
        </pc:spChg>
        <pc:spChg chg="mod">
          <ac:chgData name="Caleb Sykes" userId="7dcf7e01e9760a67" providerId="LiveId" clId="{9BA27A1B-624F-4C0A-B67C-FE8975B874F9}" dt="2019-06-27T20:38:31.206" v="3408" actId="20577"/>
          <ac:spMkLst>
            <pc:docMk/>
            <pc:sldMk cId="695627230" sldId="305"/>
            <ac:spMk id="3" creationId="{FE3F58E8-F733-4A4E-8F13-652C73D554F8}"/>
          </ac:spMkLst>
        </pc:spChg>
      </pc:sldChg>
      <pc:sldChg chg="addSp modSp add">
        <pc:chgData name="Caleb Sykes" userId="7dcf7e01e9760a67" providerId="LiveId" clId="{9BA27A1B-624F-4C0A-B67C-FE8975B874F9}" dt="2019-06-27T23:19:01.827" v="5421" actId="20577"/>
        <pc:sldMkLst>
          <pc:docMk/>
          <pc:sldMk cId="3385456815" sldId="306"/>
        </pc:sldMkLst>
        <pc:spChg chg="mod">
          <ac:chgData name="Caleb Sykes" userId="7dcf7e01e9760a67" providerId="LiveId" clId="{9BA27A1B-624F-4C0A-B67C-FE8975B874F9}" dt="2019-06-27T23:11:26.993" v="4472" actId="20577"/>
          <ac:spMkLst>
            <pc:docMk/>
            <pc:sldMk cId="3385456815" sldId="306"/>
            <ac:spMk id="2" creationId="{A00376D4-00DB-4B6B-B15F-CCEBA2B61DEC}"/>
          </ac:spMkLst>
        </pc:spChg>
        <pc:spChg chg="mod">
          <ac:chgData name="Caleb Sykes" userId="7dcf7e01e9760a67" providerId="LiveId" clId="{9BA27A1B-624F-4C0A-B67C-FE8975B874F9}" dt="2019-06-27T23:19:01.827" v="5421" actId="20577"/>
          <ac:spMkLst>
            <pc:docMk/>
            <pc:sldMk cId="3385456815" sldId="306"/>
            <ac:spMk id="3" creationId="{04948A94-B99D-4B66-9473-E819697F224D}"/>
          </ac:spMkLst>
        </pc:spChg>
        <pc:graphicFrameChg chg="add mod modGraphic">
          <ac:chgData name="Caleb Sykes" userId="7dcf7e01e9760a67" providerId="LiveId" clId="{9BA27A1B-624F-4C0A-B67C-FE8975B874F9}" dt="2019-06-27T23:18:21.449" v="5403" actId="1076"/>
          <ac:graphicFrameMkLst>
            <pc:docMk/>
            <pc:sldMk cId="3385456815" sldId="306"/>
            <ac:graphicFrameMk id="4" creationId="{30DA2642-F840-4C18-B775-A52DDA5B7D50}"/>
          </ac:graphicFrameMkLst>
        </pc:graphicFrameChg>
      </pc:sldChg>
    </pc:docChg>
  </pc:docChgLst>
  <pc:docChgLst>
    <pc:chgData name="Caleb Sykes" userId="7dcf7e01e9760a67" providerId="LiveId" clId="{70FB96D5-BE15-437F-B6D1-A8226C5B4962}"/>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caleb\Downloads\FRC_Elo_2002-2019%20v2.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Elo rating over time</a:t>
            </a:r>
          </a:p>
        </c:rich>
      </c:tx>
      <c:overlay val="0"/>
    </c:title>
    <c:autoTitleDeleted val="0"/>
    <c:plotArea>
      <c:layout/>
      <c:scatterChart>
        <c:scatterStyle val="lineMarker"/>
        <c:varyColors val="0"/>
        <c:ser>
          <c:idx val="0"/>
          <c:order val="0"/>
          <c:smooth val="0"/>
          <c:extLst>
            <c:ext xmlns:c16="http://schemas.microsoft.com/office/drawing/2014/chart" uri="{C3380CC4-5D6E-409C-BE32-E72D297353CC}">
              <c16:uniqueId val="{00000000-8D38-45FA-88CB-C1BBE95E8183}"/>
            </c:ext>
          </c:extLst>
        </c:ser>
        <c:ser>
          <c:idx val="1"/>
          <c:order val="1"/>
          <c:smooth val="0"/>
          <c:extLst>
            <c:ext xmlns:c16="http://schemas.microsoft.com/office/drawing/2014/chart" uri="{C3380CC4-5D6E-409C-BE32-E72D297353CC}">
              <c16:uniqueId val="{00000001-8D38-45FA-88CB-C1BBE95E8183}"/>
            </c:ext>
          </c:extLst>
        </c:ser>
        <c:ser>
          <c:idx val="2"/>
          <c:order val="2"/>
          <c:smooth val="0"/>
          <c:extLst>
            <c:ext xmlns:c16="http://schemas.microsoft.com/office/drawing/2014/chart" uri="{C3380CC4-5D6E-409C-BE32-E72D297353CC}">
              <c16:uniqueId val="{00000002-8D38-45FA-88CB-C1BBE95E8183}"/>
            </c:ext>
          </c:extLst>
        </c:ser>
        <c:ser>
          <c:idx val="3"/>
          <c:order val="3"/>
          <c:smooth val="0"/>
          <c:extLst>
            <c:ext xmlns:c16="http://schemas.microsoft.com/office/drawing/2014/chart" uri="{C3380CC4-5D6E-409C-BE32-E72D297353CC}">
              <c16:uniqueId val="{00000003-8D38-45FA-88CB-C1BBE95E8183}"/>
            </c:ext>
          </c:extLst>
        </c:ser>
        <c:ser>
          <c:idx val="4"/>
          <c:order val="4"/>
          <c:smooth val="0"/>
          <c:extLst>
            <c:ext xmlns:c16="http://schemas.microsoft.com/office/drawing/2014/chart" uri="{C3380CC4-5D6E-409C-BE32-E72D297353CC}">
              <c16:uniqueId val="{00000004-8D38-45FA-88CB-C1BBE95E8183}"/>
            </c:ext>
          </c:extLst>
        </c:ser>
        <c:ser>
          <c:idx val="5"/>
          <c:order val="5"/>
          <c:tx>
            <c:v>2007</c:v>
          </c:tx>
          <c:spPr>
            <a:ln>
              <a:solidFill>
                <a:srgbClr val="00FFFF"/>
              </a:solidFill>
              <a:prstDash val="solid"/>
            </a:ln>
          </c:spPr>
          <c:marker>
            <c:symbol val="none"/>
          </c:marker>
          <c:xVal>
            <c:numLit>
              <c:formatCode>General</c:formatCode>
              <c:ptCount val="11"/>
              <c:pt idx="0">
                <c:v>0</c:v>
              </c:pt>
              <c:pt idx="1">
                <c:v>1</c:v>
              </c:pt>
              <c:pt idx="2">
                <c:v>2</c:v>
              </c:pt>
              <c:pt idx="3">
                <c:v>3</c:v>
              </c:pt>
              <c:pt idx="4">
                <c:v>4</c:v>
              </c:pt>
              <c:pt idx="5">
                <c:v>5</c:v>
              </c:pt>
              <c:pt idx="6">
                <c:v>6</c:v>
              </c:pt>
              <c:pt idx="7">
                <c:v>7</c:v>
              </c:pt>
              <c:pt idx="8">
                <c:v>8</c:v>
              </c:pt>
              <c:pt idx="9">
                <c:v>9</c:v>
              </c:pt>
              <c:pt idx="10">
                <c:v>10</c:v>
              </c:pt>
            </c:numLit>
          </c:xVal>
          <c:yVal>
            <c:numLit>
              <c:formatCode>General</c:formatCode>
              <c:ptCount val="11"/>
              <c:pt idx="0">
                <c:v>1450</c:v>
              </c:pt>
              <c:pt idx="1">
                <c:v>1449.4076894059335</c:v>
              </c:pt>
              <c:pt idx="2">
                <c:v>1449.5851828373484</c:v>
              </c:pt>
              <c:pt idx="3">
                <c:v>1446.9667102498222</c:v>
              </c:pt>
              <c:pt idx="4">
                <c:v>1458.6039355562905</c:v>
              </c:pt>
              <c:pt idx="5">
                <c:v>1449.8615011703916</c:v>
              </c:pt>
              <c:pt idx="6">
                <c:v>1449.0714710575837</c:v>
              </c:pt>
              <c:pt idx="7">
                <c:v>1473.7760306392925</c:v>
              </c:pt>
              <c:pt idx="8">
                <c:v>1471.4808133114368</c:v>
              </c:pt>
              <c:pt idx="9">
                <c:v>1471.2485235809959</c:v>
              </c:pt>
              <c:pt idx="10">
                <c:v>1466.6560590150982</c:v>
              </c:pt>
            </c:numLit>
          </c:yVal>
          <c:smooth val="0"/>
          <c:extLst>
            <c:ext xmlns:c16="http://schemas.microsoft.com/office/drawing/2014/chart" uri="{C3380CC4-5D6E-409C-BE32-E72D297353CC}">
              <c16:uniqueId val="{00000005-8D38-45FA-88CB-C1BBE95E8183}"/>
            </c:ext>
          </c:extLst>
        </c:ser>
        <c:ser>
          <c:idx val="6"/>
          <c:order val="6"/>
          <c:tx>
            <c:v>2008</c:v>
          </c:tx>
          <c:spPr>
            <a:ln>
              <a:solidFill>
                <a:srgbClr val="800000"/>
              </a:solidFill>
              <a:prstDash val="solid"/>
            </a:ln>
          </c:spPr>
          <c:marker>
            <c:symbol val="none"/>
          </c:marker>
          <c:xVal>
            <c:numLit>
              <c:formatCode>General</c:formatCode>
              <c:ptCount val="11"/>
              <c:pt idx="0">
                <c:v>11</c:v>
              </c:pt>
              <c:pt idx="1">
                <c:v>12</c:v>
              </c:pt>
              <c:pt idx="2">
                <c:v>13</c:v>
              </c:pt>
              <c:pt idx="3">
                <c:v>14</c:v>
              </c:pt>
              <c:pt idx="4">
                <c:v>15</c:v>
              </c:pt>
              <c:pt idx="5">
                <c:v>16</c:v>
              </c:pt>
              <c:pt idx="6">
                <c:v>17</c:v>
              </c:pt>
              <c:pt idx="7">
                <c:v>18</c:v>
              </c:pt>
              <c:pt idx="8">
                <c:v>19</c:v>
              </c:pt>
              <c:pt idx="9">
                <c:v>20</c:v>
              </c:pt>
              <c:pt idx="10">
                <c:v>21</c:v>
              </c:pt>
            </c:numLit>
          </c:xVal>
          <c:yVal>
            <c:numLit>
              <c:formatCode>General</c:formatCode>
              <c:ptCount val="11"/>
              <c:pt idx="0">
                <c:v>1462.0292554544044</c:v>
              </c:pt>
              <c:pt idx="1">
                <c:v>1472.019592877715</c:v>
              </c:pt>
              <c:pt idx="2">
                <c:v>1466.5714729164761</c:v>
              </c:pt>
              <c:pt idx="3">
                <c:v>1465.9096795763132</c:v>
              </c:pt>
              <c:pt idx="4">
                <c:v>1472.0170580083902</c:v>
              </c:pt>
              <c:pt idx="5">
                <c:v>1464.6570372966144</c:v>
              </c:pt>
              <c:pt idx="6">
                <c:v>1463.8044825681873</c:v>
              </c:pt>
              <c:pt idx="7">
                <c:v>1476.278735255506</c:v>
              </c:pt>
              <c:pt idx="8">
                <c:v>1464.557310280612</c:v>
              </c:pt>
              <c:pt idx="9">
                <c:v>1443.9799140351386</c:v>
              </c:pt>
              <c:pt idx="10">
                <c:v>1438.7195730167857</c:v>
              </c:pt>
            </c:numLit>
          </c:yVal>
          <c:smooth val="0"/>
          <c:extLst>
            <c:ext xmlns:c16="http://schemas.microsoft.com/office/drawing/2014/chart" uri="{C3380CC4-5D6E-409C-BE32-E72D297353CC}">
              <c16:uniqueId val="{00000006-8D38-45FA-88CB-C1BBE95E8183}"/>
            </c:ext>
          </c:extLst>
        </c:ser>
        <c:ser>
          <c:idx val="7"/>
          <c:order val="7"/>
          <c:tx>
            <c:v>2009</c:v>
          </c:tx>
          <c:spPr>
            <a:ln>
              <a:solidFill>
                <a:srgbClr val="008000"/>
              </a:solidFill>
              <a:prstDash val="solid"/>
            </a:ln>
          </c:spPr>
          <c:marker>
            <c:symbol val="none"/>
          </c:marker>
          <c:xVal>
            <c:numLit>
              <c:formatCode>General</c:formatCode>
              <c:ptCount val="9"/>
              <c:pt idx="0">
                <c:v>22</c:v>
              </c:pt>
              <c:pt idx="1">
                <c:v>23</c:v>
              </c:pt>
              <c:pt idx="2">
                <c:v>24</c:v>
              </c:pt>
              <c:pt idx="3">
                <c:v>25</c:v>
              </c:pt>
              <c:pt idx="4">
                <c:v>26</c:v>
              </c:pt>
              <c:pt idx="5">
                <c:v>27</c:v>
              </c:pt>
              <c:pt idx="6">
                <c:v>28</c:v>
              </c:pt>
              <c:pt idx="7">
                <c:v>29</c:v>
              </c:pt>
              <c:pt idx="8">
                <c:v>30</c:v>
              </c:pt>
            </c:numLit>
          </c:xVal>
          <c:yVal>
            <c:numLit>
              <c:formatCode>General</c:formatCode>
              <c:ptCount val="9"/>
              <c:pt idx="0">
                <c:v>1463.3074889518875</c:v>
              </c:pt>
              <c:pt idx="1">
                <c:v>1466.906605903738</c:v>
              </c:pt>
              <c:pt idx="2">
                <c:v>1467.9490570138485</c:v>
              </c:pt>
              <c:pt idx="3">
                <c:v>1468.6620516024298</c:v>
              </c:pt>
              <c:pt idx="4">
                <c:v>1470.4901486570809</c:v>
              </c:pt>
              <c:pt idx="5">
                <c:v>1468.240303270197</c:v>
              </c:pt>
              <c:pt idx="6">
                <c:v>1453.3677929667151</c:v>
              </c:pt>
              <c:pt idx="7">
                <c:v>1473.8776394912688</c:v>
              </c:pt>
              <c:pt idx="8">
                <c:v>1467.3914704712422</c:v>
              </c:pt>
            </c:numLit>
          </c:yVal>
          <c:smooth val="0"/>
          <c:extLst>
            <c:ext xmlns:c16="http://schemas.microsoft.com/office/drawing/2014/chart" uri="{C3380CC4-5D6E-409C-BE32-E72D297353CC}">
              <c16:uniqueId val="{00000007-8D38-45FA-88CB-C1BBE95E8183}"/>
            </c:ext>
          </c:extLst>
        </c:ser>
        <c:ser>
          <c:idx val="8"/>
          <c:order val="8"/>
          <c:tx>
            <c:v>2010</c:v>
          </c:tx>
          <c:spPr>
            <a:ln>
              <a:solidFill>
                <a:srgbClr val="000080"/>
              </a:solidFill>
              <a:prstDash val="solid"/>
            </a:ln>
          </c:spPr>
          <c:marker>
            <c:symbol val="none"/>
          </c:marker>
          <c:xVal>
            <c:numLit>
              <c:formatCode>General</c:formatCode>
              <c:ptCount val="9"/>
              <c:pt idx="0">
                <c:v>31</c:v>
              </c:pt>
              <c:pt idx="1">
                <c:v>32</c:v>
              </c:pt>
              <c:pt idx="2">
                <c:v>33</c:v>
              </c:pt>
              <c:pt idx="3">
                <c:v>34</c:v>
              </c:pt>
              <c:pt idx="4">
                <c:v>35</c:v>
              </c:pt>
              <c:pt idx="5">
                <c:v>36</c:v>
              </c:pt>
              <c:pt idx="6">
                <c:v>37</c:v>
              </c:pt>
              <c:pt idx="7">
                <c:v>38</c:v>
              </c:pt>
              <c:pt idx="8">
                <c:v>39</c:v>
              </c:pt>
            </c:numLit>
          </c:xVal>
          <c:yVal>
            <c:numLit>
              <c:formatCode>General</c:formatCode>
              <c:ptCount val="9"/>
              <c:pt idx="0">
                <c:v>1463.2329779312424</c:v>
              </c:pt>
              <c:pt idx="1">
                <c:v>1463.4188790832718</c:v>
              </c:pt>
              <c:pt idx="2">
                <c:v>1467.4103142884114</c:v>
              </c:pt>
              <c:pt idx="3">
                <c:v>1439.3101018994689</c:v>
              </c:pt>
              <c:pt idx="4">
                <c:v>1421.7067291810181</c:v>
              </c:pt>
              <c:pt idx="5">
                <c:v>1417.059426554466</c:v>
              </c:pt>
              <c:pt idx="6">
                <c:v>1421.4702230163116</c:v>
              </c:pt>
              <c:pt idx="7">
                <c:v>1419.6526518217038</c:v>
              </c:pt>
              <c:pt idx="8">
                <c:v>1400.0500392591759</c:v>
              </c:pt>
            </c:numLit>
          </c:yVal>
          <c:smooth val="0"/>
          <c:extLst>
            <c:ext xmlns:c16="http://schemas.microsoft.com/office/drawing/2014/chart" uri="{C3380CC4-5D6E-409C-BE32-E72D297353CC}">
              <c16:uniqueId val="{00000008-8D38-45FA-88CB-C1BBE95E8183}"/>
            </c:ext>
          </c:extLst>
        </c:ser>
        <c:ser>
          <c:idx val="9"/>
          <c:order val="9"/>
          <c:tx>
            <c:v>2011</c:v>
          </c:tx>
          <c:spPr>
            <a:ln>
              <a:solidFill>
                <a:srgbClr val="808000"/>
              </a:solidFill>
              <a:prstDash val="solid"/>
            </a:ln>
          </c:spPr>
          <c:marker>
            <c:symbol val="none"/>
          </c:marker>
          <c:xVal>
            <c:numLit>
              <c:formatCode>General</c:formatCode>
              <c:ptCount val="26"/>
              <c:pt idx="0">
                <c:v>40</c:v>
              </c:pt>
              <c:pt idx="1">
                <c:v>41</c:v>
              </c:pt>
              <c:pt idx="2">
                <c:v>42</c:v>
              </c:pt>
              <c:pt idx="3">
                <c:v>43</c:v>
              </c:pt>
              <c:pt idx="4">
                <c:v>44</c:v>
              </c:pt>
              <c:pt idx="5">
                <c:v>45</c:v>
              </c:pt>
              <c:pt idx="6">
                <c:v>46</c:v>
              </c:pt>
              <c:pt idx="7">
                <c:v>47</c:v>
              </c:pt>
              <c:pt idx="8">
                <c:v>48</c:v>
              </c:pt>
              <c:pt idx="9">
                <c:v>49</c:v>
              </c:pt>
              <c:pt idx="10">
                <c:v>50</c:v>
              </c:pt>
              <c:pt idx="11">
                <c:v>51</c:v>
              </c:pt>
              <c:pt idx="12">
                <c:v>52</c:v>
              </c:pt>
              <c:pt idx="13">
                <c:v>53</c:v>
              </c:pt>
              <c:pt idx="14">
                <c:v>54</c:v>
              </c:pt>
              <c:pt idx="15">
                <c:v>55</c:v>
              </c:pt>
              <c:pt idx="16">
                <c:v>56</c:v>
              </c:pt>
              <c:pt idx="17">
                <c:v>57</c:v>
              </c:pt>
              <c:pt idx="18">
                <c:v>58</c:v>
              </c:pt>
              <c:pt idx="19">
                <c:v>59</c:v>
              </c:pt>
              <c:pt idx="20">
                <c:v>60</c:v>
              </c:pt>
              <c:pt idx="21">
                <c:v>61</c:v>
              </c:pt>
              <c:pt idx="22">
                <c:v>62</c:v>
              </c:pt>
              <c:pt idx="23">
                <c:v>63</c:v>
              </c:pt>
              <c:pt idx="24">
                <c:v>64</c:v>
              </c:pt>
              <c:pt idx="25">
                <c:v>65</c:v>
              </c:pt>
            </c:numLit>
          </c:xVal>
          <c:yVal>
            <c:numLit>
              <c:formatCode>General</c:formatCode>
              <c:ptCount val="26"/>
              <c:pt idx="0">
                <c:v>1434.7007055959389</c:v>
              </c:pt>
              <c:pt idx="1">
                <c:v>1440.2223383434475</c:v>
              </c:pt>
              <c:pt idx="2">
                <c:v>1451.5915942989629</c:v>
              </c:pt>
              <c:pt idx="3">
                <c:v>1470.3962185598355</c:v>
              </c:pt>
              <c:pt idx="4">
                <c:v>1479.4699006211772</c:v>
              </c:pt>
              <c:pt idx="5">
                <c:v>1489.6857994520483</c:v>
              </c:pt>
              <c:pt idx="6">
                <c:v>1490.5038400185554</c:v>
              </c:pt>
              <c:pt idx="7">
                <c:v>1490.3165532937701</c:v>
              </c:pt>
              <c:pt idx="8">
                <c:v>1492.2652418782691</c:v>
              </c:pt>
              <c:pt idx="9">
                <c:v>1486.2285093128378</c:v>
              </c:pt>
              <c:pt idx="10">
                <c:v>1478.521913307861</c:v>
              </c:pt>
              <c:pt idx="11">
                <c:v>1480.4334563142834</c:v>
              </c:pt>
              <c:pt idx="12">
                <c:v>1483.0593207434285</c:v>
              </c:pt>
              <c:pt idx="13">
                <c:v>1488.031334201281</c:v>
              </c:pt>
              <c:pt idx="14">
                <c:v>1490.8416272088282</c:v>
              </c:pt>
              <c:pt idx="15">
                <c:v>1488.4847903874377</c:v>
              </c:pt>
              <c:pt idx="16">
                <c:v>1483.930429107181</c:v>
              </c:pt>
              <c:pt idx="17">
                <c:v>1482.4178946158443</c:v>
              </c:pt>
              <c:pt idx="18">
                <c:v>1497.0836629206112</c:v>
              </c:pt>
              <c:pt idx="19">
                <c:v>1524.4480153039469</c:v>
              </c:pt>
              <c:pt idx="20">
                <c:v>1517.6491369069647</c:v>
              </c:pt>
              <c:pt idx="21">
                <c:v>1512.4294824004235</c:v>
              </c:pt>
              <c:pt idx="22">
                <c:v>1511.1547198409528</c:v>
              </c:pt>
              <c:pt idx="23">
                <c:v>1537.0389799148636</c:v>
              </c:pt>
              <c:pt idx="24">
                <c:v>1547.0139760691918</c:v>
              </c:pt>
              <c:pt idx="25">
                <c:v>1545.8318343299129</c:v>
              </c:pt>
            </c:numLit>
          </c:yVal>
          <c:smooth val="0"/>
          <c:extLst>
            <c:ext xmlns:c16="http://schemas.microsoft.com/office/drawing/2014/chart" uri="{C3380CC4-5D6E-409C-BE32-E72D297353CC}">
              <c16:uniqueId val="{00000009-8D38-45FA-88CB-C1BBE95E8183}"/>
            </c:ext>
          </c:extLst>
        </c:ser>
        <c:ser>
          <c:idx val="10"/>
          <c:order val="10"/>
          <c:tx>
            <c:v>2012</c:v>
          </c:tx>
          <c:spPr>
            <a:ln>
              <a:solidFill>
                <a:srgbClr val="800080"/>
              </a:solidFill>
              <a:prstDash val="solid"/>
            </a:ln>
          </c:spPr>
          <c:marker>
            <c:symbol val="none"/>
          </c:marker>
          <c:xVal>
            <c:numLit>
              <c:formatCode>General</c:formatCode>
              <c:ptCount val="28"/>
              <c:pt idx="0">
                <c:v>66</c:v>
              </c:pt>
              <c:pt idx="1">
                <c:v>67</c:v>
              </c:pt>
              <c:pt idx="2">
                <c:v>68</c:v>
              </c:pt>
              <c:pt idx="3">
                <c:v>69</c:v>
              </c:pt>
              <c:pt idx="4">
                <c:v>70</c:v>
              </c:pt>
              <c:pt idx="5">
                <c:v>71</c:v>
              </c:pt>
              <c:pt idx="6">
                <c:v>72</c:v>
              </c:pt>
              <c:pt idx="7">
                <c:v>73</c:v>
              </c:pt>
              <c:pt idx="8">
                <c:v>74</c:v>
              </c:pt>
              <c:pt idx="9">
                <c:v>75</c:v>
              </c:pt>
              <c:pt idx="10">
                <c:v>76</c:v>
              </c:pt>
              <c:pt idx="11">
                <c:v>77</c:v>
              </c:pt>
              <c:pt idx="12">
                <c:v>78</c:v>
              </c:pt>
              <c:pt idx="13">
                <c:v>79</c:v>
              </c:pt>
              <c:pt idx="14">
                <c:v>80</c:v>
              </c:pt>
              <c:pt idx="15">
                <c:v>81</c:v>
              </c:pt>
              <c:pt idx="16">
                <c:v>82</c:v>
              </c:pt>
              <c:pt idx="17">
                <c:v>83</c:v>
              </c:pt>
              <c:pt idx="18">
                <c:v>84</c:v>
              </c:pt>
              <c:pt idx="19">
                <c:v>85</c:v>
              </c:pt>
              <c:pt idx="20">
                <c:v>86</c:v>
              </c:pt>
              <c:pt idx="21">
                <c:v>87</c:v>
              </c:pt>
              <c:pt idx="22">
                <c:v>88</c:v>
              </c:pt>
              <c:pt idx="23">
                <c:v>89</c:v>
              </c:pt>
              <c:pt idx="24">
                <c:v>90</c:v>
              </c:pt>
              <c:pt idx="25">
                <c:v>91</c:v>
              </c:pt>
              <c:pt idx="26">
                <c:v>92</c:v>
              </c:pt>
              <c:pt idx="27">
                <c:v>93</c:v>
              </c:pt>
            </c:numLit>
          </c:xVal>
          <c:yVal>
            <c:numLit>
              <c:formatCode>General</c:formatCode>
              <c:ptCount val="28"/>
              <c:pt idx="0">
                <c:v>1495.9821491771077</c:v>
              </c:pt>
              <c:pt idx="1">
                <c:v>1507.8747230739232</c:v>
              </c:pt>
              <c:pt idx="2">
                <c:v>1508.9284942329923</c:v>
              </c:pt>
              <c:pt idx="3">
                <c:v>1532.3631568693536</c:v>
              </c:pt>
              <c:pt idx="4">
                <c:v>1548.1360645791801</c:v>
              </c:pt>
              <c:pt idx="5">
                <c:v>1557.9956499648831</c:v>
              </c:pt>
              <c:pt idx="6">
                <c:v>1553.145478889295</c:v>
              </c:pt>
              <c:pt idx="7">
                <c:v>1570.4878919166326</c:v>
              </c:pt>
              <c:pt idx="8">
                <c:v>1566.3343721481444</c:v>
              </c:pt>
              <c:pt idx="9">
                <c:v>1576.1230743184319</c:v>
              </c:pt>
              <c:pt idx="10">
                <c:v>1578.277144572113</c:v>
              </c:pt>
              <c:pt idx="11">
                <c:v>1579.501928219142</c:v>
              </c:pt>
              <c:pt idx="12">
                <c:v>1578.3468399451715</c:v>
              </c:pt>
              <c:pt idx="13">
                <c:v>1577.6620148011204</c:v>
              </c:pt>
              <c:pt idx="14">
                <c:v>1576.5980898713215</c:v>
              </c:pt>
              <c:pt idx="15">
                <c:v>1572.7075417300164</c:v>
              </c:pt>
              <c:pt idx="16">
                <c:v>1571.6316030171411</c:v>
              </c:pt>
              <c:pt idx="17">
                <c:v>1580.1046720293941</c:v>
              </c:pt>
              <c:pt idx="18">
                <c:v>1588.2573264832279</c:v>
              </c:pt>
              <c:pt idx="19">
                <c:v>1608.087309204921</c:v>
              </c:pt>
              <c:pt idx="20">
                <c:v>1612.9956865499832</c:v>
              </c:pt>
              <c:pt idx="21">
                <c:v>1615.4082443172474</c:v>
              </c:pt>
              <c:pt idx="22">
                <c:v>1618.5195869990373</c:v>
              </c:pt>
              <c:pt idx="23">
                <c:v>1620.4852603835895</c:v>
              </c:pt>
              <c:pt idx="24">
                <c:v>1619.9444572926186</c:v>
              </c:pt>
              <c:pt idx="25">
                <c:v>1619.2110740174733</c:v>
              </c:pt>
              <c:pt idx="26">
                <c:v>1625.1111394994289</c:v>
              </c:pt>
              <c:pt idx="27">
                <c:v>1624.3066390716256</c:v>
              </c:pt>
            </c:numLit>
          </c:yVal>
          <c:smooth val="0"/>
          <c:extLst>
            <c:ext xmlns:c16="http://schemas.microsoft.com/office/drawing/2014/chart" uri="{C3380CC4-5D6E-409C-BE32-E72D297353CC}">
              <c16:uniqueId val="{0000000A-8D38-45FA-88CB-C1BBE95E8183}"/>
            </c:ext>
          </c:extLst>
        </c:ser>
        <c:ser>
          <c:idx val="11"/>
          <c:order val="11"/>
          <c:tx>
            <c:v>2013</c:v>
          </c:tx>
          <c:spPr>
            <a:ln>
              <a:solidFill>
                <a:srgbClr val="008080"/>
              </a:solidFill>
              <a:prstDash val="solid"/>
            </a:ln>
          </c:spPr>
          <c:marker>
            <c:symbol val="none"/>
          </c:marker>
          <c:xVal>
            <c:numLit>
              <c:formatCode>General</c:formatCode>
              <c:ptCount val="42"/>
              <c:pt idx="0">
                <c:v>94</c:v>
              </c:pt>
              <c:pt idx="1">
                <c:v>95</c:v>
              </c:pt>
              <c:pt idx="2">
                <c:v>96</c:v>
              </c:pt>
              <c:pt idx="3">
                <c:v>97</c:v>
              </c:pt>
              <c:pt idx="4">
                <c:v>98</c:v>
              </c:pt>
              <c:pt idx="5">
                <c:v>99</c:v>
              </c:pt>
              <c:pt idx="6">
                <c:v>100</c:v>
              </c:pt>
              <c:pt idx="7">
                <c:v>101</c:v>
              </c:pt>
              <c:pt idx="8">
                <c:v>102</c:v>
              </c:pt>
              <c:pt idx="9">
                <c:v>103</c:v>
              </c:pt>
              <c:pt idx="10">
                <c:v>104</c:v>
              </c:pt>
              <c:pt idx="11">
                <c:v>105</c:v>
              </c:pt>
              <c:pt idx="12">
                <c:v>106</c:v>
              </c:pt>
              <c:pt idx="13">
                <c:v>107</c:v>
              </c:pt>
              <c:pt idx="14">
                <c:v>108</c:v>
              </c:pt>
              <c:pt idx="15">
                <c:v>109</c:v>
              </c:pt>
              <c:pt idx="16">
                <c:v>110</c:v>
              </c:pt>
              <c:pt idx="17">
                <c:v>111</c:v>
              </c:pt>
              <c:pt idx="18">
                <c:v>112</c:v>
              </c:pt>
              <c:pt idx="19">
                <c:v>113</c:v>
              </c:pt>
              <c:pt idx="20">
                <c:v>114</c:v>
              </c:pt>
              <c:pt idx="21">
                <c:v>115</c:v>
              </c:pt>
              <c:pt idx="22">
                <c:v>116</c:v>
              </c:pt>
              <c:pt idx="23">
                <c:v>117</c:v>
              </c:pt>
              <c:pt idx="24">
                <c:v>118</c:v>
              </c:pt>
              <c:pt idx="25">
                <c:v>119</c:v>
              </c:pt>
              <c:pt idx="26">
                <c:v>120</c:v>
              </c:pt>
              <c:pt idx="27">
                <c:v>121</c:v>
              </c:pt>
              <c:pt idx="28">
                <c:v>122</c:v>
              </c:pt>
              <c:pt idx="29">
                <c:v>123</c:v>
              </c:pt>
              <c:pt idx="30">
                <c:v>124</c:v>
              </c:pt>
              <c:pt idx="31">
                <c:v>125</c:v>
              </c:pt>
              <c:pt idx="32">
                <c:v>126</c:v>
              </c:pt>
              <c:pt idx="33">
                <c:v>127</c:v>
              </c:pt>
              <c:pt idx="34">
                <c:v>128</c:v>
              </c:pt>
              <c:pt idx="35">
                <c:v>129</c:v>
              </c:pt>
              <c:pt idx="36">
                <c:v>130</c:v>
              </c:pt>
              <c:pt idx="37">
                <c:v>131</c:v>
              </c:pt>
              <c:pt idx="38">
                <c:v>132</c:v>
              </c:pt>
              <c:pt idx="39">
                <c:v>133</c:v>
              </c:pt>
              <c:pt idx="40">
                <c:v>134</c:v>
              </c:pt>
              <c:pt idx="41">
                <c:v>135</c:v>
              </c:pt>
            </c:numLit>
          </c:xVal>
          <c:yVal>
            <c:numLit>
              <c:formatCode>General</c:formatCode>
              <c:ptCount val="42"/>
              <c:pt idx="0">
                <c:v>1571.3455923762863</c:v>
              </c:pt>
              <c:pt idx="1">
                <c:v>1579.7663587930099</c:v>
              </c:pt>
              <c:pt idx="2">
                <c:v>1595.140306308143</c:v>
              </c:pt>
              <c:pt idx="3">
                <c:v>1597.3646152080235</c:v>
              </c:pt>
              <c:pt idx="4">
                <c:v>1611.6668125374406</c:v>
              </c:pt>
              <c:pt idx="5">
                <c:v>1597.9700055451453</c:v>
              </c:pt>
              <c:pt idx="6">
                <c:v>1588.6807735608766</c:v>
              </c:pt>
              <c:pt idx="7">
                <c:v>1606.6155175367978</c:v>
              </c:pt>
              <c:pt idx="8">
                <c:v>1626.803081246049</c:v>
              </c:pt>
              <c:pt idx="9">
                <c:v>1623.2242955649454</c:v>
              </c:pt>
              <c:pt idx="10">
                <c:v>1612.0124555833102</c:v>
              </c:pt>
              <c:pt idx="11">
                <c:v>1615.7178855554073</c:v>
              </c:pt>
              <c:pt idx="12">
                <c:v>1624.7513798749796</c:v>
              </c:pt>
              <c:pt idx="13">
                <c:v>1624.3485050395514</c:v>
              </c:pt>
              <c:pt idx="14">
                <c:v>1614.135408896454</c:v>
              </c:pt>
              <c:pt idx="15">
                <c:v>1616.4261444216404</c:v>
              </c:pt>
              <c:pt idx="16">
                <c:v>1614.4545416674227</c:v>
              </c:pt>
              <c:pt idx="17">
                <c:v>1618.1232865944669</c:v>
              </c:pt>
              <c:pt idx="18">
                <c:v>1620.5632516616836</c:v>
              </c:pt>
              <c:pt idx="19">
                <c:v>1622.0111000295037</c:v>
              </c:pt>
              <c:pt idx="20">
                <c:v>1639.5873704485139</c:v>
              </c:pt>
              <c:pt idx="21">
                <c:v>1671.6639370279829</c:v>
              </c:pt>
              <c:pt idx="22">
                <c:v>1645.084458331846</c:v>
              </c:pt>
              <c:pt idx="23">
                <c:v>1659.9671197272469</c:v>
              </c:pt>
              <c:pt idx="24">
                <c:v>1666.6063927850455</c:v>
              </c:pt>
              <c:pt idx="25">
                <c:v>1675.4252090933435</c:v>
              </c:pt>
              <c:pt idx="26">
                <c:v>1680.7350932032161</c:v>
              </c:pt>
              <c:pt idx="27">
                <c:v>1681.8084851879453</c:v>
              </c:pt>
              <c:pt idx="28">
                <c:v>1683.3833710848221</c:v>
              </c:pt>
              <c:pt idx="29">
                <c:v>1682.5529842537987</c:v>
              </c:pt>
              <c:pt idx="30">
                <c:v>1678.888494599368</c:v>
              </c:pt>
              <c:pt idx="31">
                <c:v>1680.5224684621933</c:v>
              </c:pt>
              <c:pt idx="32">
                <c:v>1682.3281852744194</c:v>
              </c:pt>
              <c:pt idx="33">
                <c:v>1687.3428290560046</c:v>
              </c:pt>
              <c:pt idx="34">
                <c:v>1691.4595591784916</c:v>
              </c:pt>
              <c:pt idx="35">
                <c:v>1678.1670196434343</c:v>
              </c:pt>
              <c:pt idx="36">
                <c:v>1703.5422590623771</c:v>
              </c:pt>
              <c:pt idx="37">
                <c:v>1697.306974036881</c:v>
              </c:pt>
              <c:pt idx="38">
                <c:v>1703.8847875648191</c:v>
              </c:pt>
              <c:pt idx="39">
                <c:v>1717.8623216876867</c:v>
              </c:pt>
              <c:pt idx="40">
                <c:v>1736.4238496684306</c:v>
              </c:pt>
              <c:pt idx="41">
                <c:v>1736.2742755822626</c:v>
              </c:pt>
            </c:numLit>
          </c:yVal>
          <c:smooth val="0"/>
          <c:extLst>
            <c:ext xmlns:c16="http://schemas.microsoft.com/office/drawing/2014/chart" uri="{C3380CC4-5D6E-409C-BE32-E72D297353CC}">
              <c16:uniqueId val="{0000000B-8D38-45FA-88CB-C1BBE95E8183}"/>
            </c:ext>
          </c:extLst>
        </c:ser>
        <c:ser>
          <c:idx val="12"/>
          <c:order val="12"/>
          <c:tx>
            <c:v>2014</c:v>
          </c:tx>
          <c:spPr>
            <a:ln>
              <a:solidFill>
                <a:srgbClr val="C0C0C0"/>
              </a:solidFill>
              <a:prstDash val="solid"/>
            </a:ln>
          </c:spPr>
          <c:marker>
            <c:symbol val="none"/>
          </c:marker>
          <c:xVal>
            <c:numLit>
              <c:formatCode>General</c:formatCode>
              <c:ptCount val="47"/>
              <c:pt idx="0">
                <c:v>136</c:v>
              </c:pt>
              <c:pt idx="1">
                <c:v>137</c:v>
              </c:pt>
              <c:pt idx="2">
                <c:v>138</c:v>
              </c:pt>
              <c:pt idx="3">
                <c:v>139</c:v>
              </c:pt>
              <c:pt idx="4">
                <c:v>140</c:v>
              </c:pt>
              <c:pt idx="5">
                <c:v>141</c:v>
              </c:pt>
              <c:pt idx="6">
                <c:v>142</c:v>
              </c:pt>
              <c:pt idx="7">
                <c:v>143</c:v>
              </c:pt>
              <c:pt idx="8">
                <c:v>144</c:v>
              </c:pt>
              <c:pt idx="9">
                <c:v>145</c:v>
              </c:pt>
              <c:pt idx="10">
                <c:v>146</c:v>
              </c:pt>
              <c:pt idx="11">
                <c:v>147</c:v>
              </c:pt>
              <c:pt idx="12">
                <c:v>148</c:v>
              </c:pt>
              <c:pt idx="13">
                <c:v>149</c:v>
              </c:pt>
              <c:pt idx="14">
                <c:v>150</c:v>
              </c:pt>
              <c:pt idx="15">
                <c:v>151</c:v>
              </c:pt>
              <c:pt idx="16">
                <c:v>152</c:v>
              </c:pt>
              <c:pt idx="17">
                <c:v>153</c:v>
              </c:pt>
              <c:pt idx="18">
                <c:v>154</c:v>
              </c:pt>
              <c:pt idx="19">
                <c:v>155</c:v>
              </c:pt>
              <c:pt idx="20">
                <c:v>156</c:v>
              </c:pt>
              <c:pt idx="21">
                <c:v>157</c:v>
              </c:pt>
              <c:pt idx="22">
                <c:v>158</c:v>
              </c:pt>
              <c:pt idx="23">
                <c:v>159</c:v>
              </c:pt>
              <c:pt idx="24">
                <c:v>160</c:v>
              </c:pt>
              <c:pt idx="25">
                <c:v>161</c:v>
              </c:pt>
              <c:pt idx="26">
                <c:v>162</c:v>
              </c:pt>
              <c:pt idx="27">
                <c:v>163</c:v>
              </c:pt>
              <c:pt idx="28">
                <c:v>164</c:v>
              </c:pt>
              <c:pt idx="29">
                <c:v>165</c:v>
              </c:pt>
              <c:pt idx="30">
                <c:v>166</c:v>
              </c:pt>
              <c:pt idx="31">
                <c:v>167</c:v>
              </c:pt>
              <c:pt idx="32">
                <c:v>168</c:v>
              </c:pt>
              <c:pt idx="33">
                <c:v>169</c:v>
              </c:pt>
              <c:pt idx="34">
                <c:v>170</c:v>
              </c:pt>
              <c:pt idx="35">
                <c:v>171</c:v>
              </c:pt>
              <c:pt idx="36">
                <c:v>172</c:v>
              </c:pt>
              <c:pt idx="37">
                <c:v>173</c:v>
              </c:pt>
              <c:pt idx="38">
                <c:v>174</c:v>
              </c:pt>
              <c:pt idx="39">
                <c:v>175</c:v>
              </c:pt>
              <c:pt idx="40">
                <c:v>176</c:v>
              </c:pt>
              <c:pt idx="41">
                <c:v>177</c:v>
              </c:pt>
              <c:pt idx="42">
                <c:v>178</c:v>
              </c:pt>
              <c:pt idx="43">
                <c:v>179</c:v>
              </c:pt>
              <c:pt idx="44">
                <c:v>180</c:v>
              </c:pt>
              <c:pt idx="45">
                <c:v>181</c:v>
              </c:pt>
              <c:pt idx="46">
                <c:v>182</c:v>
              </c:pt>
            </c:numLit>
          </c:xVal>
          <c:yVal>
            <c:numLit>
              <c:formatCode>General</c:formatCode>
              <c:ptCount val="47"/>
              <c:pt idx="0">
                <c:v>1652.8567493634796</c:v>
              </c:pt>
              <c:pt idx="1">
                <c:v>1661.4627380223239</c:v>
              </c:pt>
              <c:pt idx="2">
                <c:v>1647.376003372827</c:v>
              </c:pt>
              <c:pt idx="3">
                <c:v>1632.430887669258</c:v>
              </c:pt>
              <c:pt idx="4">
                <c:v>1628.6526079867172</c:v>
              </c:pt>
              <c:pt idx="5">
                <c:v>1643.139306610924</c:v>
              </c:pt>
              <c:pt idx="6">
                <c:v>1624.3268824522836</c:v>
              </c:pt>
              <c:pt idx="7">
                <c:v>1613.8343297367066</c:v>
              </c:pt>
              <c:pt idx="8">
                <c:v>1614.7782345218995</c:v>
              </c:pt>
              <c:pt idx="9">
                <c:v>1633.5233342402776</c:v>
              </c:pt>
              <c:pt idx="10">
                <c:v>1642.8086915270464</c:v>
              </c:pt>
              <c:pt idx="11">
                <c:v>1640.9045662755684</c:v>
              </c:pt>
              <c:pt idx="12">
                <c:v>1638.5290187724199</c:v>
              </c:pt>
              <c:pt idx="13">
                <c:v>1639.7930705272263</c:v>
              </c:pt>
              <c:pt idx="14">
                <c:v>1636.689439556073</c:v>
              </c:pt>
              <c:pt idx="15">
                <c:v>1633.2529991047368</c:v>
              </c:pt>
              <c:pt idx="16">
                <c:v>1631.5577024237291</c:v>
              </c:pt>
              <c:pt idx="17">
                <c:v>1631.4449133512185</c:v>
              </c:pt>
              <c:pt idx="18">
                <c:v>1632.8006913393931</c:v>
              </c:pt>
              <c:pt idx="19">
                <c:v>1633.7124405391025</c:v>
              </c:pt>
              <c:pt idx="20">
                <c:v>1654.2818767596316</c:v>
              </c:pt>
              <c:pt idx="21">
                <c:v>1679.1013557511289</c:v>
              </c:pt>
              <c:pt idx="22">
                <c:v>1686.6732196462185</c:v>
              </c:pt>
              <c:pt idx="23">
                <c:v>1673.1779564604692</c:v>
              </c:pt>
              <c:pt idx="24">
                <c:v>1683.0060615603857</c:v>
              </c:pt>
              <c:pt idx="25">
                <c:v>1690.7975339232196</c:v>
              </c:pt>
              <c:pt idx="26">
                <c:v>1702.7548703873117</c:v>
              </c:pt>
              <c:pt idx="27">
                <c:v>1689.8157263350809</c:v>
              </c:pt>
              <c:pt idx="28">
                <c:v>1688.5361878034214</c:v>
              </c:pt>
              <c:pt idx="29">
                <c:v>1688.5436913989538</c:v>
              </c:pt>
              <c:pt idx="30">
                <c:v>1686.6033930723218</c:v>
              </c:pt>
              <c:pt idx="31">
                <c:v>1691.2088517119507</c:v>
              </c:pt>
              <c:pt idx="32">
                <c:v>1692.0750094187758</c:v>
              </c:pt>
              <c:pt idx="33">
                <c:v>1691.1646240500977</c:v>
              </c:pt>
              <c:pt idx="34">
                <c:v>1690.9283056977413</c:v>
              </c:pt>
              <c:pt idx="35">
                <c:v>1698.760201612861</c:v>
              </c:pt>
              <c:pt idx="36">
                <c:v>1719.4933701003713</c:v>
              </c:pt>
              <c:pt idx="37">
                <c:v>1707.654027325163</c:v>
              </c:pt>
              <c:pt idx="38">
                <c:v>1682.0795114845862</c:v>
              </c:pt>
              <c:pt idx="39">
                <c:v>1681.5159434776422</c:v>
              </c:pt>
              <c:pt idx="40">
                <c:v>1676.7624804467118</c:v>
              </c:pt>
              <c:pt idx="41">
                <c:v>1685.7521969166512</c:v>
              </c:pt>
              <c:pt idx="42">
                <c:v>1682.2596871219405</c:v>
              </c:pt>
              <c:pt idx="43">
                <c:v>1697.3892879348577</c:v>
              </c:pt>
              <c:pt idx="44">
                <c:v>1691.7830009394222</c:v>
              </c:pt>
              <c:pt idx="45">
                <c:v>1691.2579866830242</c:v>
              </c:pt>
              <c:pt idx="46">
                <c:v>1696.1865949541011</c:v>
              </c:pt>
            </c:numLit>
          </c:yVal>
          <c:smooth val="0"/>
          <c:extLst>
            <c:ext xmlns:c16="http://schemas.microsoft.com/office/drawing/2014/chart" uri="{C3380CC4-5D6E-409C-BE32-E72D297353CC}">
              <c16:uniqueId val="{0000000C-8D38-45FA-88CB-C1BBE95E8183}"/>
            </c:ext>
          </c:extLst>
        </c:ser>
        <c:ser>
          <c:idx val="13"/>
          <c:order val="13"/>
          <c:tx>
            <c:v>2015</c:v>
          </c:tx>
          <c:spPr>
            <a:ln>
              <a:solidFill>
                <a:srgbClr val="808080"/>
              </a:solidFill>
              <a:prstDash val="solid"/>
            </a:ln>
          </c:spPr>
          <c:marker>
            <c:symbol val="none"/>
          </c:marker>
          <c:xVal>
            <c:numLit>
              <c:formatCode>General</c:formatCode>
              <c:ptCount val="44"/>
              <c:pt idx="0">
                <c:v>183</c:v>
              </c:pt>
              <c:pt idx="1">
                <c:v>184</c:v>
              </c:pt>
              <c:pt idx="2">
                <c:v>185</c:v>
              </c:pt>
              <c:pt idx="3">
                <c:v>186</c:v>
              </c:pt>
              <c:pt idx="4">
                <c:v>187</c:v>
              </c:pt>
              <c:pt idx="5">
                <c:v>188</c:v>
              </c:pt>
              <c:pt idx="6">
                <c:v>189</c:v>
              </c:pt>
              <c:pt idx="7">
                <c:v>190</c:v>
              </c:pt>
              <c:pt idx="8">
                <c:v>191</c:v>
              </c:pt>
              <c:pt idx="9">
                <c:v>192</c:v>
              </c:pt>
              <c:pt idx="10">
                <c:v>193</c:v>
              </c:pt>
              <c:pt idx="11">
                <c:v>194</c:v>
              </c:pt>
              <c:pt idx="12">
                <c:v>195</c:v>
              </c:pt>
              <c:pt idx="13">
                <c:v>196</c:v>
              </c:pt>
              <c:pt idx="14">
                <c:v>197</c:v>
              </c:pt>
              <c:pt idx="15">
                <c:v>198</c:v>
              </c:pt>
              <c:pt idx="16">
                <c:v>199</c:v>
              </c:pt>
              <c:pt idx="17">
                <c:v>200</c:v>
              </c:pt>
              <c:pt idx="18">
                <c:v>201</c:v>
              </c:pt>
              <c:pt idx="19">
                <c:v>202</c:v>
              </c:pt>
              <c:pt idx="20">
                <c:v>203</c:v>
              </c:pt>
              <c:pt idx="21">
                <c:v>204</c:v>
              </c:pt>
              <c:pt idx="22">
                <c:v>205</c:v>
              </c:pt>
              <c:pt idx="23">
                <c:v>206</c:v>
              </c:pt>
              <c:pt idx="24">
                <c:v>207</c:v>
              </c:pt>
              <c:pt idx="25">
                <c:v>208</c:v>
              </c:pt>
              <c:pt idx="26">
                <c:v>209</c:v>
              </c:pt>
              <c:pt idx="27">
                <c:v>210</c:v>
              </c:pt>
              <c:pt idx="28">
                <c:v>211</c:v>
              </c:pt>
              <c:pt idx="29">
                <c:v>212</c:v>
              </c:pt>
              <c:pt idx="30">
                <c:v>213</c:v>
              </c:pt>
              <c:pt idx="31">
                <c:v>214</c:v>
              </c:pt>
              <c:pt idx="32">
                <c:v>215</c:v>
              </c:pt>
              <c:pt idx="33">
                <c:v>216</c:v>
              </c:pt>
              <c:pt idx="34">
                <c:v>217</c:v>
              </c:pt>
              <c:pt idx="35">
                <c:v>218</c:v>
              </c:pt>
              <c:pt idx="36">
                <c:v>219</c:v>
              </c:pt>
              <c:pt idx="37">
                <c:v>220</c:v>
              </c:pt>
              <c:pt idx="38">
                <c:v>221</c:v>
              </c:pt>
              <c:pt idx="39">
                <c:v>222</c:v>
              </c:pt>
              <c:pt idx="40">
                <c:v>223</c:v>
              </c:pt>
              <c:pt idx="41">
                <c:v>224</c:v>
              </c:pt>
              <c:pt idx="42">
                <c:v>225</c:v>
              </c:pt>
              <c:pt idx="43">
                <c:v>226</c:v>
              </c:pt>
            </c:numLit>
          </c:xVal>
          <c:yVal>
            <c:numLit>
              <c:formatCode>General</c:formatCode>
              <c:ptCount val="44"/>
              <c:pt idx="0">
                <c:v>1669.8434626349008</c:v>
              </c:pt>
              <c:pt idx="1">
                <c:v>1651.9786791202716</c:v>
              </c:pt>
              <c:pt idx="2">
                <c:v>1646.1374694281556</c:v>
              </c:pt>
              <c:pt idx="3">
                <c:v>1644.0742507863106</c:v>
              </c:pt>
              <c:pt idx="4">
                <c:v>1638.4935532074835</c:v>
              </c:pt>
              <c:pt idx="5">
                <c:v>1633.7886401976932</c:v>
              </c:pt>
              <c:pt idx="6">
                <c:v>1644.374723438513</c:v>
              </c:pt>
              <c:pt idx="7">
                <c:v>1640.6736955196184</c:v>
              </c:pt>
              <c:pt idx="8">
                <c:v>1652.1456311481081</c:v>
              </c:pt>
              <c:pt idx="9">
                <c:v>1673.607544749962</c:v>
              </c:pt>
              <c:pt idx="10">
                <c:v>1672.2751824135905</c:v>
              </c:pt>
              <c:pt idx="11">
                <c:v>1672.2255452602442</c:v>
              </c:pt>
              <c:pt idx="12">
                <c:v>1673.3453607825081</c:v>
              </c:pt>
              <c:pt idx="13">
                <c:v>1671.088761927969</c:v>
              </c:pt>
              <c:pt idx="14">
                <c:v>1669.0481086399602</c:v>
              </c:pt>
              <c:pt idx="15">
                <c:v>1666.440286770051</c:v>
              </c:pt>
              <c:pt idx="16">
                <c:v>1663.9298666289919</c:v>
              </c:pt>
              <c:pt idx="17">
                <c:v>1666.4408234826046</c:v>
              </c:pt>
              <c:pt idx="18">
                <c:v>1666.4350199925573</c:v>
              </c:pt>
              <c:pt idx="19">
                <c:v>1663.1686482300229</c:v>
              </c:pt>
              <c:pt idx="20">
                <c:v>1654.3958833917718</c:v>
              </c:pt>
              <c:pt idx="21">
                <c:v>1654.4523644600508</c:v>
              </c:pt>
              <c:pt idx="22">
                <c:v>1676.4948667536942</c:v>
              </c:pt>
              <c:pt idx="23">
                <c:v>1682.5531044705408</c:v>
              </c:pt>
              <c:pt idx="24">
                <c:v>1683.3149667191306</c:v>
              </c:pt>
              <c:pt idx="25">
                <c:v>1705.5279961534022</c:v>
              </c:pt>
              <c:pt idx="26">
                <c:v>1704.4708711848482</c:v>
              </c:pt>
              <c:pt idx="27">
                <c:v>1703.3744316342936</c:v>
              </c:pt>
              <c:pt idx="28">
                <c:v>1704.3760202618378</c:v>
              </c:pt>
              <c:pt idx="29">
                <c:v>1702.4479894180904</c:v>
              </c:pt>
              <c:pt idx="30">
                <c:v>1703.0279059851553</c:v>
              </c:pt>
              <c:pt idx="31">
                <c:v>1699.8594161322146</c:v>
              </c:pt>
              <c:pt idx="32">
                <c:v>1697.7323105607338</c:v>
              </c:pt>
              <c:pt idx="33">
                <c:v>1708.9188498389833</c:v>
              </c:pt>
              <c:pt idx="34">
                <c:v>1678.9120205744694</c:v>
              </c:pt>
              <c:pt idx="35">
                <c:v>1673.6284095248909</c:v>
              </c:pt>
              <c:pt idx="36">
                <c:v>1657.1105077976276</c:v>
              </c:pt>
              <c:pt idx="37">
                <c:v>1635.8162205486294</c:v>
              </c:pt>
              <c:pt idx="38">
                <c:v>1654.513564241219</c:v>
              </c:pt>
              <c:pt idx="39">
                <c:v>1651.3348210645918</c:v>
              </c:pt>
              <c:pt idx="40">
                <c:v>1666.9924638184241</c:v>
              </c:pt>
              <c:pt idx="41">
                <c:v>1649.9857974396571</c:v>
              </c:pt>
              <c:pt idx="42">
                <c:v>1643.7630089784041</c:v>
              </c:pt>
              <c:pt idx="43">
                <c:v>1642.0371011749087</c:v>
              </c:pt>
            </c:numLit>
          </c:yVal>
          <c:smooth val="0"/>
          <c:extLst>
            <c:ext xmlns:c16="http://schemas.microsoft.com/office/drawing/2014/chart" uri="{C3380CC4-5D6E-409C-BE32-E72D297353CC}">
              <c16:uniqueId val="{0000000D-8D38-45FA-88CB-C1BBE95E8183}"/>
            </c:ext>
          </c:extLst>
        </c:ser>
        <c:ser>
          <c:idx val="14"/>
          <c:order val="14"/>
          <c:tx>
            <c:v>2016</c:v>
          </c:tx>
          <c:spPr>
            <a:ln>
              <a:solidFill>
                <a:srgbClr val="9999FF"/>
              </a:solidFill>
              <a:prstDash val="solid"/>
            </a:ln>
          </c:spPr>
          <c:marker>
            <c:symbol val="none"/>
          </c:marker>
          <c:xVal>
            <c:numLit>
              <c:formatCode>General</c:formatCode>
              <c:ptCount val="50"/>
              <c:pt idx="0">
                <c:v>227</c:v>
              </c:pt>
              <c:pt idx="1">
                <c:v>228</c:v>
              </c:pt>
              <c:pt idx="2">
                <c:v>229</c:v>
              </c:pt>
              <c:pt idx="3">
                <c:v>230</c:v>
              </c:pt>
              <c:pt idx="4">
                <c:v>231</c:v>
              </c:pt>
              <c:pt idx="5">
                <c:v>232</c:v>
              </c:pt>
              <c:pt idx="6">
                <c:v>233</c:v>
              </c:pt>
              <c:pt idx="7">
                <c:v>234</c:v>
              </c:pt>
              <c:pt idx="8">
                <c:v>235</c:v>
              </c:pt>
              <c:pt idx="9">
                <c:v>236</c:v>
              </c:pt>
              <c:pt idx="10">
                <c:v>237</c:v>
              </c:pt>
              <c:pt idx="11">
                <c:v>238</c:v>
              </c:pt>
              <c:pt idx="12">
                <c:v>239</c:v>
              </c:pt>
              <c:pt idx="13">
                <c:v>240</c:v>
              </c:pt>
              <c:pt idx="14">
                <c:v>241</c:v>
              </c:pt>
              <c:pt idx="15">
                <c:v>242</c:v>
              </c:pt>
              <c:pt idx="16">
                <c:v>243</c:v>
              </c:pt>
              <c:pt idx="17">
                <c:v>244</c:v>
              </c:pt>
              <c:pt idx="18">
                <c:v>245</c:v>
              </c:pt>
              <c:pt idx="19">
                <c:v>246</c:v>
              </c:pt>
              <c:pt idx="20">
                <c:v>247</c:v>
              </c:pt>
              <c:pt idx="21">
                <c:v>248</c:v>
              </c:pt>
              <c:pt idx="22">
                <c:v>249</c:v>
              </c:pt>
              <c:pt idx="23">
                <c:v>250</c:v>
              </c:pt>
              <c:pt idx="24">
                <c:v>251</c:v>
              </c:pt>
              <c:pt idx="25">
                <c:v>252</c:v>
              </c:pt>
              <c:pt idx="26">
                <c:v>253</c:v>
              </c:pt>
              <c:pt idx="27">
                <c:v>254</c:v>
              </c:pt>
              <c:pt idx="28">
                <c:v>255</c:v>
              </c:pt>
              <c:pt idx="29">
                <c:v>256</c:v>
              </c:pt>
              <c:pt idx="30">
                <c:v>257</c:v>
              </c:pt>
              <c:pt idx="31">
                <c:v>258</c:v>
              </c:pt>
              <c:pt idx="32">
                <c:v>259</c:v>
              </c:pt>
              <c:pt idx="33">
                <c:v>260</c:v>
              </c:pt>
              <c:pt idx="34">
                <c:v>261</c:v>
              </c:pt>
              <c:pt idx="35">
                <c:v>262</c:v>
              </c:pt>
              <c:pt idx="36">
                <c:v>263</c:v>
              </c:pt>
              <c:pt idx="37">
                <c:v>264</c:v>
              </c:pt>
              <c:pt idx="38">
                <c:v>265</c:v>
              </c:pt>
              <c:pt idx="39">
                <c:v>266</c:v>
              </c:pt>
              <c:pt idx="40">
                <c:v>267</c:v>
              </c:pt>
              <c:pt idx="41">
                <c:v>268</c:v>
              </c:pt>
              <c:pt idx="42">
                <c:v>269</c:v>
              </c:pt>
              <c:pt idx="43">
                <c:v>270</c:v>
              </c:pt>
              <c:pt idx="44">
                <c:v>271</c:v>
              </c:pt>
              <c:pt idx="45">
                <c:v>272</c:v>
              </c:pt>
              <c:pt idx="46">
                <c:v>273</c:v>
              </c:pt>
              <c:pt idx="47">
                <c:v>274</c:v>
              </c:pt>
              <c:pt idx="48">
                <c:v>275</c:v>
              </c:pt>
              <c:pt idx="49">
                <c:v>276</c:v>
              </c:pt>
            </c:numLit>
          </c:xVal>
          <c:yVal>
            <c:numLit>
              <c:formatCode>General</c:formatCode>
              <c:ptCount val="50"/>
              <c:pt idx="0">
                <c:v>1659.6729647339196</c:v>
              </c:pt>
              <c:pt idx="1">
                <c:v>1655.6967599741865</c:v>
              </c:pt>
              <c:pt idx="2">
                <c:v>1663.8931015259463</c:v>
              </c:pt>
              <c:pt idx="3">
                <c:v>1679.9395084378918</c:v>
              </c:pt>
              <c:pt idx="4">
                <c:v>1676.7787215848432</c:v>
              </c:pt>
              <c:pt idx="5">
                <c:v>1697.2024159064531</c:v>
              </c:pt>
              <c:pt idx="6">
                <c:v>1678.2728893246958</c:v>
              </c:pt>
              <c:pt idx="7">
                <c:v>1667.948767948835</c:v>
              </c:pt>
              <c:pt idx="8">
                <c:v>1649.8413907072847</c:v>
              </c:pt>
              <c:pt idx="9">
                <c:v>1650.8840182021879</c:v>
              </c:pt>
              <c:pt idx="10">
                <c:v>1648.4697583356399</c:v>
              </c:pt>
              <c:pt idx="11">
                <c:v>1648.3020524522105</c:v>
              </c:pt>
              <c:pt idx="12">
                <c:v>1645.8061478947207</c:v>
              </c:pt>
              <c:pt idx="13">
                <c:v>1654.2899484653701</c:v>
              </c:pt>
              <c:pt idx="14">
                <c:v>1657.3629153949328</c:v>
              </c:pt>
              <c:pt idx="15">
                <c:v>1651.230118487754</c:v>
              </c:pt>
              <c:pt idx="16">
                <c:v>1653.5025193215283</c:v>
              </c:pt>
              <c:pt idx="17">
                <c:v>1679.0357863493925</c:v>
              </c:pt>
              <c:pt idx="18">
                <c:v>1673.6695554739983</c:v>
              </c:pt>
              <c:pt idx="19">
                <c:v>1680.0550278609869</c:v>
              </c:pt>
              <c:pt idx="20">
                <c:v>1674.4962506228349</c:v>
              </c:pt>
              <c:pt idx="21">
                <c:v>1679.2008208099196</c:v>
              </c:pt>
              <c:pt idx="22">
                <c:v>1684.2750651368337</c:v>
              </c:pt>
              <c:pt idx="23">
                <c:v>1690.912654945985</c:v>
              </c:pt>
              <c:pt idx="24">
                <c:v>1701.2843809302644</c:v>
              </c:pt>
              <c:pt idx="25">
                <c:v>1706.2972941406094</c:v>
              </c:pt>
              <c:pt idx="26">
                <c:v>1701.4583685089005</c:v>
              </c:pt>
              <c:pt idx="27">
                <c:v>1699.3205845447039</c:v>
              </c:pt>
              <c:pt idx="28">
                <c:v>1692.8326848596987</c:v>
              </c:pt>
              <c:pt idx="29">
                <c:v>1698.4846412247412</c:v>
              </c:pt>
              <c:pt idx="30">
                <c:v>1700.5738358294855</c:v>
              </c:pt>
              <c:pt idx="31">
                <c:v>1699.5671538772335</c:v>
              </c:pt>
              <c:pt idx="32">
                <c:v>1714.043830116198</c:v>
              </c:pt>
              <c:pt idx="33">
                <c:v>1705.8997105886924</c:v>
              </c:pt>
              <c:pt idx="34">
                <c:v>1706.3678940218933</c:v>
              </c:pt>
              <c:pt idx="35">
                <c:v>1686.2946019013559</c:v>
              </c:pt>
              <c:pt idx="36">
                <c:v>1696.6854022303667</c:v>
              </c:pt>
              <c:pt idx="37">
                <c:v>1701.764699115867</c:v>
              </c:pt>
              <c:pt idx="38">
                <c:v>1722.5612148661342</c:v>
              </c:pt>
              <c:pt idx="39">
                <c:v>1723.5744158441785</c:v>
              </c:pt>
              <c:pt idx="40">
                <c:v>1740.6428825737032</c:v>
              </c:pt>
              <c:pt idx="41">
                <c:v>1725.5757053148982</c:v>
              </c:pt>
              <c:pt idx="42">
                <c:v>1725.8584629468676</c:v>
              </c:pt>
              <c:pt idx="43">
                <c:v>1724.4844983929715</c:v>
              </c:pt>
              <c:pt idx="44">
                <c:v>1725.0640047415015</c:v>
              </c:pt>
              <c:pt idx="45">
                <c:v>1743.6945362178465</c:v>
              </c:pt>
              <c:pt idx="46">
                <c:v>1746.5836694278944</c:v>
              </c:pt>
              <c:pt idx="47">
                <c:v>1751.6494259024018</c:v>
              </c:pt>
              <c:pt idx="48">
                <c:v>1757.6595388198357</c:v>
              </c:pt>
              <c:pt idx="49">
                <c:v>1759.3904141324606</c:v>
              </c:pt>
            </c:numLit>
          </c:yVal>
          <c:smooth val="0"/>
          <c:extLst>
            <c:ext xmlns:c16="http://schemas.microsoft.com/office/drawing/2014/chart" uri="{C3380CC4-5D6E-409C-BE32-E72D297353CC}">
              <c16:uniqueId val="{0000000E-8D38-45FA-88CB-C1BBE95E8183}"/>
            </c:ext>
          </c:extLst>
        </c:ser>
        <c:ser>
          <c:idx val="15"/>
          <c:order val="15"/>
          <c:tx>
            <c:v>2017</c:v>
          </c:tx>
          <c:spPr>
            <a:ln>
              <a:solidFill>
                <a:srgbClr val="993366"/>
              </a:solidFill>
              <a:prstDash val="solid"/>
            </a:ln>
          </c:spPr>
          <c:marker>
            <c:symbol val="none"/>
          </c:marker>
          <c:xVal>
            <c:numLit>
              <c:formatCode>General</c:formatCode>
              <c:ptCount val="40"/>
              <c:pt idx="0">
                <c:v>277</c:v>
              </c:pt>
              <c:pt idx="1">
                <c:v>278</c:v>
              </c:pt>
              <c:pt idx="2">
                <c:v>279</c:v>
              </c:pt>
              <c:pt idx="3">
                <c:v>280</c:v>
              </c:pt>
              <c:pt idx="4">
                <c:v>281</c:v>
              </c:pt>
              <c:pt idx="5">
                <c:v>282</c:v>
              </c:pt>
              <c:pt idx="6">
                <c:v>283</c:v>
              </c:pt>
              <c:pt idx="7">
                <c:v>284</c:v>
              </c:pt>
              <c:pt idx="8">
                <c:v>285</c:v>
              </c:pt>
              <c:pt idx="9">
                <c:v>286</c:v>
              </c:pt>
              <c:pt idx="10">
                <c:v>287</c:v>
              </c:pt>
              <c:pt idx="11">
                <c:v>288</c:v>
              </c:pt>
              <c:pt idx="12">
                <c:v>289</c:v>
              </c:pt>
              <c:pt idx="13">
                <c:v>290</c:v>
              </c:pt>
              <c:pt idx="14">
                <c:v>291</c:v>
              </c:pt>
              <c:pt idx="15">
                <c:v>292</c:v>
              </c:pt>
              <c:pt idx="16">
                <c:v>293</c:v>
              </c:pt>
              <c:pt idx="17">
                <c:v>294</c:v>
              </c:pt>
              <c:pt idx="18">
                <c:v>295</c:v>
              </c:pt>
              <c:pt idx="19">
                <c:v>296</c:v>
              </c:pt>
              <c:pt idx="20">
                <c:v>297</c:v>
              </c:pt>
              <c:pt idx="21">
                <c:v>298</c:v>
              </c:pt>
              <c:pt idx="22">
                <c:v>299</c:v>
              </c:pt>
              <c:pt idx="23">
                <c:v>300</c:v>
              </c:pt>
              <c:pt idx="24">
                <c:v>301</c:v>
              </c:pt>
              <c:pt idx="25">
                <c:v>302</c:v>
              </c:pt>
              <c:pt idx="26">
                <c:v>303</c:v>
              </c:pt>
              <c:pt idx="27">
                <c:v>304</c:v>
              </c:pt>
              <c:pt idx="28">
                <c:v>305</c:v>
              </c:pt>
              <c:pt idx="29">
                <c:v>306</c:v>
              </c:pt>
              <c:pt idx="30">
                <c:v>307</c:v>
              </c:pt>
              <c:pt idx="31">
                <c:v>308</c:v>
              </c:pt>
              <c:pt idx="32">
                <c:v>309</c:v>
              </c:pt>
              <c:pt idx="33">
                <c:v>310</c:v>
              </c:pt>
              <c:pt idx="34">
                <c:v>311</c:v>
              </c:pt>
              <c:pt idx="35">
                <c:v>312</c:v>
              </c:pt>
              <c:pt idx="36">
                <c:v>313</c:v>
              </c:pt>
              <c:pt idx="37">
                <c:v>314</c:v>
              </c:pt>
              <c:pt idx="38">
                <c:v>315</c:v>
              </c:pt>
              <c:pt idx="39">
                <c:v>316</c:v>
              </c:pt>
            </c:numLit>
          </c:xVal>
          <c:yVal>
            <c:numLit>
              <c:formatCode>General</c:formatCode>
              <c:ptCount val="40"/>
              <c:pt idx="0">
                <c:v>1685.3991558755338</c:v>
              </c:pt>
              <c:pt idx="1">
                <c:v>1687.0384875940424</c:v>
              </c:pt>
              <c:pt idx="2">
                <c:v>1674.6127032167137</c:v>
              </c:pt>
              <c:pt idx="3">
                <c:v>1681.458171979212</c:v>
              </c:pt>
              <c:pt idx="4">
                <c:v>1663.5542771837272</c:v>
              </c:pt>
              <c:pt idx="5">
                <c:v>1666.7319157849818</c:v>
              </c:pt>
              <c:pt idx="6">
                <c:v>1681.7584381854895</c:v>
              </c:pt>
              <c:pt idx="7">
                <c:v>1689.0165261851002</c:v>
              </c:pt>
              <c:pt idx="8">
                <c:v>1698.3258753103048</c:v>
              </c:pt>
              <c:pt idx="9">
                <c:v>1698.3034614997687</c:v>
              </c:pt>
              <c:pt idx="10">
                <c:v>1694.0758626167355</c:v>
              </c:pt>
              <c:pt idx="11">
                <c:v>1692.2772967456322</c:v>
              </c:pt>
              <c:pt idx="12">
                <c:v>1690.0172701488384</c:v>
              </c:pt>
              <c:pt idx="13">
                <c:v>1685.8803054103564</c:v>
              </c:pt>
              <c:pt idx="14">
                <c:v>1687.0342515063987</c:v>
              </c:pt>
              <c:pt idx="15">
                <c:v>1684.2807508772939</c:v>
              </c:pt>
              <c:pt idx="16">
                <c:v>1687.8777794246912</c:v>
              </c:pt>
              <c:pt idx="17">
                <c:v>1688.6872752024487</c:v>
              </c:pt>
              <c:pt idx="18">
                <c:v>1689.5293298218708</c:v>
              </c:pt>
              <c:pt idx="19">
                <c:v>1678.1796427420643</c:v>
              </c:pt>
              <c:pt idx="20">
                <c:v>1678.5860568859</c:v>
              </c:pt>
              <c:pt idx="21">
                <c:v>1673.0670717426087</c:v>
              </c:pt>
              <c:pt idx="22">
                <c:v>1673.5828622057643</c:v>
              </c:pt>
              <c:pt idx="23">
                <c:v>1690.3219272181714</c:v>
              </c:pt>
              <c:pt idx="24">
                <c:v>1686.0885839209654</c:v>
              </c:pt>
              <c:pt idx="25">
                <c:v>1682.0652987654717</c:v>
              </c:pt>
              <c:pt idx="26">
                <c:v>1676.7169592629866</c:v>
              </c:pt>
              <c:pt idx="27">
                <c:v>1701.9172884387822</c:v>
              </c:pt>
              <c:pt idx="28">
                <c:v>1702.5780445623418</c:v>
              </c:pt>
              <c:pt idx="29">
                <c:v>1700.4745848136668</c:v>
              </c:pt>
              <c:pt idx="30">
                <c:v>1697.1152809885596</c:v>
              </c:pt>
              <c:pt idx="31">
                <c:v>1680.8750732103044</c:v>
              </c:pt>
              <c:pt idx="32">
                <c:v>1668.7733443723753</c:v>
              </c:pt>
              <c:pt idx="33">
                <c:v>1668.7036515876443</c:v>
              </c:pt>
              <c:pt idx="34">
                <c:v>1677.5838332917647</c:v>
              </c:pt>
              <c:pt idx="35">
                <c:v>1690.6533820034381</c:v>
              </c:pt>
              <c:pt idx="36">
                <c:v>1653.500271125471</c:v>
              </c:pt>
              <c:pt idx="37">
                <c:v>1652.1128961049665</c:v>
              </c:pt>
              <c:pt idx="38">
                <c:v>1658.1484970314559</c:v>
              </c:pt>
              <c:pt idx="39">
                <c:v>1666.1872622259602</c:v>
              </c:pt>
            </c:numLit>
          </c:yVal>
          <c:smooth val="0"/>
          <c:extLst>
            <c:ext xmlns:c16="http://schemas.microsoft.com/office/drawing/2014/chart" uri="{C3380CC4-5D6E-409C-BE32-E72D297353CC}">
              <c16:uniqueId val="{0000000F-8D38-45FA-88CB-C1BBE95E8183}"/>
            </c:ext>
          </c:extLst>
        </c:ser>
        <c:ser>
          <c:idx val="16"/>
          <c:order val="16"/>
          <c:tx>
            <c:v>2018</c:v>
          </c:tx>
          <c:spPr>
            <a:ln>
              <a:solidFill>
                <a:srgbClr val="FFFFCC"/>
              </a:solidFill>
              <a:prstDash val="solid"/>
            </a:ln>
          </c:spPr>
          <c:marker>
            <c:symbol val="none"/>
          </c:marker>
          <c:xVal>
            <c:numLit>
              <c:formatCode>General</c:formatCode>
              <c:ptCount val="45"/>
              <c:pt idx="0">
                <c:v>317</c:v>
              </c:pt>
              <c:pt idx="1">
                <c:v>318</c:v>
              </c:pt>
              <c:pt idx="2">
                <c:v>319</c:v>
              </c:pt>
              <c:pt idx="3">
                <c:v>320</c:v>
              </c:pt>
              <c:pt idx="4">
                <c:v>321</c:v>
              </c:pt>
              <c:pt idx="5">
                <c:v>322</c:v>
              </c:pt>
              <c:pt idx="6">
                <c:v>323</c:v>
              </c:pt>
              <c:pt idx="7">
                <c:v>324</c:v>
              </c:pt>
              <c:pt idx="8">
                <c:v>325</c:v>
              </c:pt>
              <c:pt idx="9">
                <c:v>326</c:v>
              </c:pt>
              <c:pt idx="10">
                <c:v>327</c:v>
              </c:pt>
              <c:pt idx="11">
                <c:v>328</c:v>
              </c:pt>
              <c:pt idx="12">
                <c:v>329</c:v>
              </c:pt>
              <c:pt idx="13">
                <c:v>330</c:v>
              </c:pt>
              <c:pt idx="14">
                <c:v>331</c:v>
              </c:pt>
              <c:pt idx="15">
                <c:v>332</c:v>
              </c:pt>
              <c:pt idx="16">
                <c:v>333</c:v>
              </c:pt>
              <c:pt idx="17">
                <c:v>334</c:v>
              </c:pt>
              <c:pt idx="18">
                <c:v>335</c:v>
              </c:pt>
              <c:pt idx="19">
                <c:v>336</c:v>
              </c:pt>
              <c:pt idx="20">
                <c:v>337</c:v>
              </c:pt>
              <c:pt idx="21">
                <c:v>338</c:v>
              </c:pt>
              <c:pt idx="22">
                <c:v>339</c:v>
              </c:pt>
              <c:pt idx="23">
                <c:v>340</c:v>
              </c:pt>
              <c:pt idx="24">
                <c:v>341</c:v>
              </c:pt>
              <c:pt idx="25">
                <c:v>342</c:v>
              </c:pt>
              <c:pt idx="26">
                <c:v>343</c:v>
              </c:pt>
              <c:pt idx="27">
                <c:v>344</c:v>
              </c:pt>
              <c:pt idx="28">
                <c:v>345</c:v>
              </c:pt>
              <c:pt idx="29">
                <c:v>346</c:v>
              </c:pt>
              <c:pt idx="30">
                <c:v>347</c:v>
              </c:pt>
              <c:pt idx="31">
                <c:v>348</c:v>
              </c:pt>
              <c:pt idx="32">
                <c:v>349</c:v>
              </c:pt>
              <c:pt idx="33">
                <c:v>350</c:v>
              </c:pt>
              <c:pt idx="34">
                <c:v>351</c:v>
              </c:pt>
              <c:pt idx="35">
                <c:v>352</c:v>
              </c:pt>
              <c:pt idx="36">
                <c:v>353</c:v>
              </c:pt>
              <c:pt idx="37">
                <c:v>354</c:v>
              </c:pt>
              <c:pt idx="38">
                <c:v>355</c:v>
              </c:pt>
              <c:pt idx="39">
                <c:v>356</c:v>
              </c:pt>
              <c:pt idx="40">
                <c:v>357</c:v>
              </c:pt>
              <c:pt idx="41">
                <c:v>358</c:v>
              </c:pt>
              <c:pt idx="42">
                <c:v>359</c:v>
              </c:pt>
              <c:pt idx="43">
                <c:v>360</c:v>
              </c:pt>
              <c:pt idx="44">
                <c:v>361</c:v>
              </c:pt>
            </c:numLit>
          </c:xVal>
          <c:yVal>
            <c:numLit>
              <c:formatCode>General</c:formatCode>
              <c:ptCount val="45"/>
              <c:pt idx="0">
                <c:v>1665.6974043467019</c:v>
              </c:pt>
              <c:pt idx="1">
                <c:v>1682.1314919279619</c:v>
              </c:pt>
              <c:pt idx="2">
                <c:v>1690.2131654341431</c:v>
              </c:pt>
              <c:pt idx="3">
                <c:v>1703.9871186987557</c:v>
              </c:pt>
              <c:pt idx="4">
                <c:v>1721.5340804990565</c:v>
              </c:pt>
              <c:pt idx="5">
                <c:v>1743.0832000021164</c:v>
              </c:pt>
              <c:pt idx="6">
                <c:v>1734.1287055101257</c:v>
              </c:pt>
              <c:pt idx="7">
                <c:v>1742.2988531372041</c:v>
              </c:pt>
              <c:pt idx="8">
                <c:v>1728.3775810976254</c:v>
              </c:pt>
              <c:pt idx="9">
                <c:v>1723.0141040443721</c:v>
              </c:pt>
              <c:pt idx="10">
                <c:v>1726.1228044082645</c:v>
              </c:pt>
              <c:pt idx="11">
                <c:v>1730.3266680559661</c:v>
              </c:pt>
              <c:pt idx="12">
                <c:v>1732.305206839347</c:v>
              </c:pt>
              <c:pt idx="13">
                <c:v>1733.1029372288276</c:v>
              </c:pt>
              <c:pt idx="14">
                <c:v>1728.8799409890651</c:v>
              </c:pt>
              <c:pt idx="15">
                <c:v>1731.3875673635046</c:v>
              </c:pt>
              <c:pt idx="16">
                <c:v>1729.5612302329976</c:v>
              </c:pt>
              <c:pt idx="17">
                <c:v>1731.5773301215343</c:v>
              </c:pt>
              <c:pt idx="18">
                <c:v>1752.8082052232799</c:v>
              </c:pt>
              <c:pt idx="19">
                <c:v>1752.7009648948522</c:v>
              </c:pt>
              <c:pt idx="20">
                <c:v>1748.1456515258603</c:v>
              </c:pt>
              <c:pt idx="21">
                <c:v>1773.489634537244</c:v>
              </c:pt>
              <c:pt idx="22">
                <c:v>1790.4646909512378</c:v>
              </c:pt>
              <c:pt idx="23">
                <c:v>1789.7812035988122</c:v>
              </c:pt>
              <c:pt idx="24">
                <c:v>1795.8366391504965</c:v>
              </c:pt>
              <c:pt idx="25">
                <c:v>1800.3275957042558</c:v>
              </c:pt>
              <c:pt idx="26">
                <c:v>1803.7563852200076</c:v>
              </c:pt>
              <c:pt idx="27">
                <c:v>1806.292838841046</c:v>
              </c:pt>
              <c:pt idx="28">
                <c:v>1808.5121127687739</c:v>
              </c:pt>
              <c:pt idx="29">
                <c:v>1809.3929273179524</c:v>
              </c:pt>
              <c:pt idx="30">
                <c:v>1810.159192943062</c:v>
              </c:pt>
              <c:pt idx="31">
                <c:v>1808.456816909955</c:v>
              </c:pt>
              <c:pt idx="32">
                <c:v>1821.8594252209787</c:v>
              </c:pt>
              <c:pt idx="33">
                <c:v>1823.4322772653995</c:v>
              </c:pt>
              <c:pt idx="34">
                <c:v>1793.3699985044038</c:v>
              </c:pt>
              <c:pt idx="35">
                <c:v>1771.1738547400228</c:v>
              </c:pt>
              <c:pt idx="36">
                <c:v>1749.4028105483969</c:v>
              </c:pt>
              <c:pt idx="37">
                <c:v>1723.3371280073379</c:v>
              </c:pt>
              <c:pt idx="38">
                <c:v>1723.1949639092134</c:v>
              </c:pt>
              <c:pt idx="39">
                <c:v>1730.2306354657378</c:v>
              </c:pt>
              <c:pt idx="40">
                <c:v>1734.669238215761</c:v>
              </c:pt>
              <c:pt idx="41">
                <c:v>1726.7638062201752</c:v>
              </c:pt>
              <c:pt idx="42">
                <c:v>1730.9449126737661</c:v>
              </c:pt>
              <c:pt idx="43">
                <c:v>1731.5148914392341</c:v>
              </c:pt>
              <c:pt idx="44">
                <c:v>1727.4394638084091</c:v>
              </c:pt>
            </c:numLit>
          </c:yVal>
          <c:smooth val="0"/>
          <c:extLst>
            <c:ext xmlns:c16="http://schemas.microsoft.com/office/drawing/2014/chart" uri="{C3380CC4-5D6E-409C-BE32-E72D297353CC}">
              <c16:uniqueId val="{00000010-8D38-45FA-88CB-C1BBE95E8183}"/>
            </c:ext>
          </c:extLst>
        </c:ser>
        <c:ser>
          <c:idx val="17"/>
          <c:order val="17"/>
          <c:tx>
            <c:v>2019</c:v>
          </c:tx>
          <c:spPr>
            <a:ln>
              <a:solidFill>
                <a:srgbClr val="CCFFFF"/>
              </a:solidFill>
              <a:prstDash val="solid"/>
            </a:ln>
          </c:spPr>
          <c:marker>
            <c:symbol val="none"/>
          </c:marker>
          <c:xVal>
            <c:numLit>
              <c:formatCode>General</c:formatCode>
              <c:ptCount val="53"/>
              <c:pt idx="0">
                <c:v>362</c:v>
              </c:pt>
              <c:pt idx="1">
                <c:v>363</c:v>
              </c:pt>
              <c:pt idx="2">
                <c:v>364</c:v>
              </c:pt>
              <c:pt idx="3">
                <c:v>365</c:v>
              </c:pt>
              <c:pt idx="4">
                <c:v>366</c:v>
              </c:pt>
              <c:pt idx="5">
                <c:v>367</c:v>
              </c:pt>
              <c:pt idx="6">
                <c:v>368</c:v>
              </c:pt>
              <c:pt idx="7">
                <c:v>369</c:v>
              </c:pt>
              <c:pt idx="8">
                <c:v>370</c:v>
              </c:pt>
              <c:pt idx="9">
                <c:v>371</c:v>
              </c:pt>
              <c:pt idx="10">
                <c:v>372</c:v>
              </c:pt>
              <c:pt idx="11">
                <c:v>373</c:v>
              </c:pt>
              <c:pt idx="12">
                <c:v>374</c:v>
              </c:pt>
              <c:pt idx="13">
                <c:v>375</c:v>
              </c:pt>
              <c:pt idx="14">
                <c:v>376</c:v>
              </c:pt>
              <c:pt idx="15">
                <c:v>377</c:v>
              </c:pt>
              <c:pt idx="16">
                <c:v>378</c:v>
              </c:pt>
              <c:pt idx="17">
                <c:v>379</c:v>
              </c:pt>
              <c:pt idx="18">
                <c:v>380</c:v>
              </c:pt>
              <c:pt idx="19">
                <c:v>381</c:v>
              </c:pt>
              <c:pt idx="20">
                <c:v>382</c:v>
              </c:pt>
              <c:pt idx="21">
                <c:v>383</c:v>
              </c:pt>
              <c:pt idx="22">
                <c:v>384</c:v>
              </c:pt>
              <c:pt idx="23">
                <c:v>385</c:v>
              </c:pt>
              <c:pt idx="24">
                <c:v>386</c:v>
              </c:pt>
              <c:pt idx="25">
                <c:v>387</c:v>
              </c:pt>
              <c:pt idx="26">
                <c:v>388</c:v>
              </c:pt>
              <c:pt idx="27">
                <c:v>389</c:v>
              </c:pt>
              <c:pt idx="28">
                <c:v>390</c:v>
              </c:pt>
              <c:pt idx="29">
                <c:v>391</c:v>
              </c:pt>
              <c:pt idx="30">
                <c:v>392</c:v>
              </c:pt>
              <c:pt idx="31">
                <c:v>393</c:v>
              </c:pt>
              <c:pt idx="32">
                <c:v>394</c:v>
              </c:pt>
              <c:pt idx="33">
                <c:v>395</c:v>
              </c:pt>
              <c:pt idx="34">
                <c:v>396</c:v>
              </c:pt>
              <c:pt idx="35">
                <c:v>397</c:v>
              </c:pt>
              <c:pt idx="36">
                <c:v>398</c:v>
              </c:pt>
              <c:pt idx="37">
                <c:v>399</c:v>
              </c:pt>
              <c:pt idx="38">
                <c:v>400</c:v>
              </c:pt>
              <c:pt idx="39">
                <c:v>401</c:v>
              </c:pt>
              <c:pt idx="40">
                <c:v>402</c:v>
              </c:pt>
              <c:pt idx="41">
                <c:v>403</c:v>
              </c:pt>
              <c:pt idx="42">
                <c:v>404</c:v>
              </c:pt>
              <c:pt idx="43">
                <c:v>405</c:v>
              </c:pt>
              <c:pt idx="44">
                <c:v>406</c:v>
              </c:pt>
              <c:pt idx="45">
                <c:v>407</c:v>
              </c:pt>
              <c:pt idx="46">
                <c:v>408</c:v>
              </c:pt>
              <c:pt idx="47">
                <c:v>409</c:v>
              </c:pt>
              <c:pt idx="48">
                <c:v>410</c:v>
              </c:pt>
              <c:pt idx="49">
                <c:v>411</c:v>
              </c:pt>
              <c:pt idx="50">
                <c:v>412</c:v>
              </c:pt>
              <c:pt idx="51">
                <c:v>413</c:v>
              </c:pt>
              <c:pt idx="52">
                <c:v>414</c:v>
              </c:pt>
            </c:numLit>
          </c:xVal>
          <c:yVal>
            <c:numLit>
              <c:formatCode>General</c:formatCode>
              <c:ptCount val="53"/>
              <c:pt idx="0">
                <c:v>1719.7408059635857</c:v>
              </c:pt>
              <c:pt idx="1">
                <c:v>1726.4999200044297</c:v>
              </c:pt>
              <c:pt idx="2">
                <c:v>1737.496022609726</c:v>
              </c:pt>
              <c:pt idx="3">
                <c:v>1741.9804355732333</c:v>
              </c:pt>
              <c:pt idx="4">
                <c:v>1735.5429335606918</c:v>
              </c:pt>
              <c:pt idx="5">
                <c:v>1733.0554228406136</c:v>
              </c:pt>
              <c:pt idx="6">
                <c:v>1740.8781448411291</c:v>
              </c:pt>
              <c:pt idx="7">
                <c:v>1750.9681616575122</c:v>
              </c:pt>
              <c:pt idx="8">
                <c:v>1741.4760761893524</c:v>
              </c:pt>
              <c:pt idx="9">
                <c:v>1739.8239689705683</c:v>
              </c:pt>
              <c:pt idx="10">
                <c:v>1734.3560071131496</c:v>
              </c:pt>
              <c:pt idx="11">
                <c:v>1733.4922648252548</c:v>
              </c:pt>
              <c:pt idx="12">
                <c:v>1736.0240453154215</c:v>
              </c:pt>
              <c:pt idx="13">
                <c:v>1737.2464186937268</c:v>
              </c:pt>
              <c:pt idx="14">
                <c:v>1734.1702548730048</c:v>
              </c:pt>
              <c:pt idx="15">
                <c:v>1737.8314242421729</c:v>
              </c:pt>
              <c:pt idx="16">
                <c:v>1736.3167087150068</c:v>
              </c:pt>
              <c:pt idx="17">
                <c:v>1733.4234572923358</c:v>
              </c:pt>
              <c:pt idx="18">
                <c:v>1709.5751980169371</c:v>
              </c:pt>
              <c:pt idx="19">
                <c:v>1720.9085483784534</c:v>
              </c:pt>
              <c:pt idx="20">
                <c:v>1724.5536270002863</c:v>
              </c:pt>
              <c:pt idx="21">
                <c:v>1721.5226614681824</c:v>
              </c:pt>
              <c:pt idx="22">
                <c:v>1713.9827794166015</c:v>
              </c:pt>
              <c:pt idx="23">
                <c:v>1711.1835067661154</c:v>
              </c:pt>
              <c:pt idx="24">
                <c:v>1733.3684758778456</c:v>
              </c:pt>
              <c:pt idx="25">
                <c:v>1727.2510101962641</c:v>
              </c:pt>
              <c:pt idx="26">
                <c:v>1729.8204995862984</c:v>
              </c:pt>
              <c:pt idx="27">
                <c:v>1729.9242839858643</c:v>
              </c:pt>
              <c:pt idx="28">
                <c:v>1729.3752352583995</c:v>
              </c:pt>
              <c:pt idx="29">
                <c:v>1727.8130864603647</c:v>
              </c:pt>
              <c:pt idx="30">
                <c:v>1727.2427668583987</c:v>
              </c:pt>
              <c:pt idx="31">
                <c:v>1726.3626330747916</c:v>
              </c:pt>
              <c:pt idx="32">
                <c:v>1712.6588577758814</c:v>
              </c:pt>
              <c:pt idx="33">
                <c:v>1725.4926872408375</c:v>
              </c:pt>
              <c:pt idx="34">
                <c:v>1716.1298981410775</c:v>
              </c:pt>
              <c:pt idx="35">
                <c:v>1702.4125553564038</c:v>
              </c:pt>
              <c:pt idx="36">
                <c:v>1700.0416038032599</c:v>
              </c:pt>
              <c:pt idx="37">
                <c:v>1706.9371950222555</c:v>
              </c:pt>
              <c:pt idx="38">
                <c:v>1713.6525802521917</c:v>
              </c:pt>
              <c:pt idx="39">
                <c:v>1701.1502216262611</c:v>
              </c:pt>
              <c:pt idx="40">
                <c:v>1704.9186526059966</c:v>
              </c:pt>
              <c:pt idx="41">
                <c:v>1701.1318402772063</c:v>
              </c:pt>
              <c:pt idx="42">
                <c:v>1702.9364224891335</c:v>
              </c:pt>
              <c:pt idx="43">
                <c:v>1704.8428773757773</c:v>
              </c:pt>
              <c:pt idx="44">
                <c:v>1705.4500149578535</c:v>
              </c:pt>
              <c:pt idx="45">
                <c:v>1707.652752827071</c:v>
              </c:pt>
              <c:pt idx="46">
                <c:v>1707.4089043638651</c:v>
              </c:pt>
              <c:pt idx="47">
                <c:v>1711.8402395380324</c:v>
              </c:pt>
              <c:pt idx="48">
                <c:v>1716.8297115621158</c:v>
              </c:pt>
              <c:pt idx="49">
                <c:v>1718.466995358915</c:v>
              </c:pt>
              <c:pt idx="50">
                <c:v>1716.1984082870599</c:v>
              </c:pt>
              <c:pt idx="51">
                <c:v>1715.4236141602678</c:v>
              </c:pt>
              <c:pt idx="52">
                <c:v>1714.7119095907331</c:v>
              </c:pt>
            </c:numLit>
          </c:yVal>
          <c:smooth val="0"/>
          <c:extLst>
            <c:ext xmlns:c16="http://schemas.microsoft.com/office/drawing/2014/chart" uri="{C3380CC4-5D6E-409C-BE32-E72D297353CC}">
              <c16:uniqueId val="{00000011-8D38-45FA-88CB-C1BBE95E8183}"/>
            </c:ext>
          </c:extLst>
        </c:ser>
        <c:ser>
          <c:idx val="18"/>
          <c:order val="18"/>
          <c:smooth val="0"/>
          <c:extLst>
            <c:ext xmlns:c16="http://schemas.microsoft.com/office/drawing/2014/chart" uri="{C3380CC4-5D6E-409C-BE32-E72D297353CC}">
              <c16:uniqueId val="{00000012-8D38-45FA-88CB-C1BBE95E8183}"/>
            </c:ext>
          </c:extLst>
        </c:ser>
        <c:ser>
          <c:idx val="19"/>
          <c:order val="19"/>
          <c:smooth val="0"/>
          <c:extLst>
            <c:ext xmlns:c16="http://schemas.microsoft.com/office/drawing/2014/chart" uri="{C3380CC4-5D6E-409C-BE32-E72D297353CC}">
              <c16:uniqueId val="{00000013-8D38-45FA-88CB-C1BBE95E8183}"/>
            </c:ext>
          </c:extLst>
        </c:ser>
        <c:ser>
          <c:idx val="20"/>
          <c:order val="20"/>
          <c:smooth val="0"/>
          <c:extLst>
            <c:ext xmlns:c16="http://schemas.microsoft.com/office/drawing/2014/chart" uri="{C3380CC4-5D6E-409C-BE32-E72D297353CC}">
              <c16:uniqueId val="{00000014-8D38-45FA-88CB-C1BBE95E8183}"/>
            </c:ext>
          </c:extLst>
        </c:ser>
        <c:ser>
          <c:idx val="21"/>
          <c:order val="21"/>
          <c:smooth val="0"/>
          <c:extLst>
            <c:ext xmlns:c16="http://schemas.microsoft.com/office/drawing/2014/chart" uri="{C3380CC4-5D6E-409C-BE32-E72D297353CC}">
              <c16:uniqueId val="{00000015-8D38-45FA-88CB-C1BBE95E8183}"/>
            </c:ext>
          </c:extLst>
        </c:ser>
        <c:ser>
          <c:idx val="22"/>
          <c:order val="22"/>
          <c:smooth val="0"/>
          <c:extLst>
            <c:ext xmlns:c16="http://schemas.microsoft.com/office/drawing/2014/chart" uri="{C3380CC4-5D6E-409C-BE32-E72D297353CC}">
              <c16:uniqueId val="{00000016-8D38-45FA-88CB-C1BBE95E8183}"/>
            </c:ext>
          </c:extLst>
        </c:ser>
        <c:ser>
          <c:idx val="23"/>
          <c:order val="23"/>
          <c:smooth val="0"/>
          <c:extLst>
            <c:ext xmlns:c16="http://schemas.microsoft.com/office/drawing/2014/chart" uri="{C3380CC4-5D6E-409C-BE32-E72D297353CC}">
              <c16:uniqueId val="{00000017-8D38-45FA-88CB-C1BBE95E8183}"/>
            </c:ext>
          </c:extLst>
        </c:ser>
        <c:ser>
          <c:idx val="24"/>
          <c:order val="24"/>
          <c:smooth val="0"/>
          <c:extLst>
            <c:ext xmlns:c16="http://schemas.microsoft.com/office/drawing/2014/chart" uri="{C3380CC4-5D6E-409C-BE32-E72D297353CC}">
              <c16:uniqueId val="{00000018-8D38-45FA-88CB-C1BBE95E8183}"/>
            </c:ext>
          </c:extLst>
        </c:ser>
        <c:ser>
          <c:idx val="25"/>
          <c:order val="25"/>
          <c:smooth val="0"/>
          <c:extLst>
            <c:ext xmlns:c16="http://schemas.microsoft.com/office/drawing/2014/chart" uri="{C3380CC4-5D6E-409C-BE32-E72D297353CC}">
              <c16:uniqueId val="{00000019-8D38-45FA-88CB-C1BBE95E8183}"/>
            </c:ext>
          </c:extLst>
        </c:ser>
        <c:ser>
          <c:idx val="26"/>
          <c:order val="26"/>
          <c:smooth val="0"/>
          <c:extLst>
            <c:ext xmlns:c16="http://schemas.microsoft.com/office/drawing/2014/chart" uri="{C3380CC4-5D6E-409C-BE32-E72D297353CC}">
              <c16:uniqueId val="{0000001A-8D38-45FA-88CB-C1BBE95E8183}"/>
            </c:ext>
          </c:extLst>
        </c:ser>
        <c:ser>
          <c:idx val="27"/>
          <c:order val="27"/>
          <c:smooth val="0"/>
          <c:extLst>
            <c:ext xmlns:c16="http://schemas.microsoft.com/office/drawing/2014/chart" uri="{C3380CC4-5D6E-409C-BE32-E72D297353CC}">
              <c16:uniqueId val="{0000001B-8D38-45FA-88CB-C1BBE95E8183}"/>
            </c:ext>
          </c:extLst>
        </c:ser>
        <c:ser>
          <c:idx val="28"/>
          <c:order val="28"/>
          <c:smooth val="0"/>
          <c:extLst>
            <c:ext xmlns:c16="http://schemas.microsoft.com/office/drawing/2014/chart" uri="{C3380CC4-5D6E-409C-BE32-E72D297353CC}">
              <c16:uniqueId val="{0000001C-8D38-45FA-88CB-C1BBE95E8183}"/>
            </c:ext>
          </c:extLst>
        </c:ser>
        <c:ser>
          <c:idx val="29"/>
          <c:order val="29"/>
          <c:smooth val="0"/>
          <c:extLst>
            <c:ext xmlns:c16="http://schemas.microsoft.com/office/drawing/2014/chart" uri="{C3380CC4-5D6E-409C-BE32-E72D297353CC}">
              <c16:uniqueId val="{0000001D-8D38-45FA-88CB-C1BBE95E8183}"/>
            </c:ext>
          </c:extLst>
        </c:ser>
        <c:ser>
          <c:idx val="30"/>
          <c:order val="30"/>
          <c:smooth val="0"/>
          <c:extLst>
            <c:ext xmlns:c16="http://schemas.microsoft.com/office/drawing/2014/chart" uri="{C3380CC4-5D6E-409C-BE32-E72D297353CC}">
              <c16:uniqueId val="{0000001E-8D38-45FA-88CB-C1BBE95E8183}"/>
            </c:ext>
          </c:extLst>
        </c:ser>
        <c:ser>
          <c:idx val="31"/>
          <c:order val="31"/>
          <c:smooth val="0"/>
          <c:extLst>
            <c:ext xmlns:c16="http://schemas.microsoft.com/office/drawing/2014/chart" uri="{C3380CC4-5D6E-409C-BE32-E72D297353CC}">
              <c16:uniqueId val="{0000001F-8D38-45FA-88CB-C1BBE95E8183}"/>
            </c:ext>
          </c:extLst>
        </c:ser>
        <c:ser>
          <c:idx val="32"/>
          <c:order val="32"/>
          <c:smooth val="0"/>
          <c:extLst>
            <c:ext xmlns:c16="http://schemas.microsoft.com/office/drawing/2014/chart" uri="{C3380CC4-5D6E-409C-BE32-E72D297353CC}">
              <c16:uniqueId val="{00000020-8D38-45FA-88CB-C1BBE95E8183}"/>
            </c:ext>
          </c:extLst>
        </c:ser>
        <c:ser>
          <c:idx val="33"/>
          <c:order val="33"/>
          <c:smooth val="0"/>
          <c:extLst>
            <c:ext xmlns:c16="http://schemas.microsoft.com/office/drawing/2014/chart" uri="{C3380CC4-5D6E-409C-BE32-E72D297353CC}">
              <c16:uniqueId val="{00000021-8D38-45FA-88CB-C1BBE95E8183}"/>
            </c:ext>
          </c:extLst>
        </c:ser>
        <c:ser>
          <c:idx val="34"/>
          <c:order val="34"/>
          <c:smooth val="0"/>
          <c:extLst>
            <c:ext xmlns:c16="http://schemas.microsoft.com/office/drawing/2014/chart" uri="{C3380CC4-5D6E-409C-BE32-E72D297353CC}">
              <c16:uniqueId val="{00000022-8D38-45FA-88CB-C1BBE95E8183}"/>
            </c:ext>
          </c:extLst>
        </c:ser>
        <c:ser>
          <c:idx val="35"/>
          <c:order val="35"/>
          <c:smooth val="0"/>
          <c:extLst>
            <c:ext xmlns:c16="http://schemas.microsoft.com/office/drawing/2014/chart" uri="{C3380CC4-5D6E-409C-BE32-E72D297353CC}">
              <c16:uniqueId val="{00000023-8D38-45FA-88CB-C1BBE95E8183}"/>
            </c:ext>
          </c:extLst>
        </c:ser>
        <c:dLbls>
          <c:showLegendKey val="0"/>
          <c:showVal val="0"/>
          <c:showCatName val="0"/>
          <c:showSerName val="0"/>
          <c:showPercent val="0"/>
          <c:showBubbleSize val="0"/>
        </c:dLbls>
        <c:axId val="698929200"/>
        <c:axId val="698927920"/>
      </c:scatterChart>
      <c:valAx>
        <c:axId val="698929200"/>
        <c:scaling>
          <c:orientation val="minMax"/>
          <c:max val="415"/>
          <c:min val="1"/>
        </c:scaling>
        <c:delete val="0"/>
        <c:axPos val="b"/>
        <c:majorTickMark val="out"/>
        <c:minorTickMark val="none"/>
        <c:tickLblPos val="nextTo"/>
        <c:crossAx val="698927920"/>
        <c:crosses val="autoZero"/>
        <c:crossBetween val="midCat"/>
      </c:valAx>
      <c:valAx>
        <c:axId val="698927920"/>
        <c:scaling>
          <c:orientation val="minMax"/>
          <c:max val="2300"/>
          <c:min val="1100"/>
        </c:scaling>
        <c:delete val="0"/>
        <c:axPos val="l"/>
        <c:majorGridlines/>
        <c:title>
          <c:tx>
            <c:rich>
              <a:bodyPr/>
              <a:lstStyle/>
              <a:p>
                <a:pPr>
                  <a:defRPr/>
                </a:pPr>
                <a:r>
                  <a:rPr lang="en-US"/>
                  <a:t>Elo rating</a:t>
                </a:r>
              </a:p>
            </c:rich>
          </c:tx>
          <c:overlay val="0"/>
        </c:title>
        <c:numFmt formatCode="0" sourceLinked="1"/>
        <c:majorTickMark val="out"/>
        <c:minorTickMark val="none"/>
        <c:tickLblPos val="nextTo"/>
        <c:crossAx val="698929200"/>
        <c:crosses val="autoZero"/>
        <c:crossBetween val="midCat"/>
      </c:valAx>
    </c:plotArea>
    <c:legend>
      <c:legendPos val="r"/>
      <c:layout>
        <c:manualLayout>
          <c:xMode val="edge"/>
          <c:yMode val="edge"/>
          <c:x val="0.91521060620434491"/>
          <c:y val="0.15283464566929134"/>
          <c:w val="7.7560478133004457E-2"/>
          <c:h val="0.625"/>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32.3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2194 1473,'0'0,"0"0,0 0,0 0,0 0,0 0,0 0,0 0,0 0,0 0,0 0,0 0,0 0,0 0,0 0,0 0,0 0,0 0,0 0,0 0,0-28,0-21,0-10,0 1,0 3,0 2,0 3,0 1,0 6,0 1,0 1,0-1,0-1,0 3,0-1,0 0,0 3,-4-1,-1-1,-4-1,0-3,-3-1,-3-1,-3 0,-3 3,-1 1,-5 4,-2 0,-4 4,-8-2,-9 2,-8 3,-6 2,-4 7,-2 3,-2 4,0 5,1 5,0 2,0 2,1 2,-1-1,5 1,2 0,3 0,0-1,3 1,4-1,2 0,-2 0,1 4,2 1,0 4,3 0,0 3,5-1,5 2,6 2,4 3,3 7,2 2,0 5,1 5,0 8,-1 4,1 6,-1 1,0 3,3 4,2 3,4 1,4-2,4 0,2 1,3-4,1-3,1-5,0-3,-1-6,1-4,4-4,0 0,0-3,-1-3,3-3,0-3,3 0,0-2,2 0,3 0,2-1,4 1,1 4,1 1,0 1,1-2,4 3,1 1,0-2,2 3,1-1,2 3,0-1,1 3,4-2,2-2,-2-3,5-2,3-2,1-1,0-5,4-1,5-4,5-5,4-3,-2-3,-4-2,-3-1,-5-5,-6-1,-4-4,-4 0,-2-2,-2-3,-3 0,-3 0,-2-2,-2-2,-1-6,4-2,5-9,9-10,13-9,10-11,9-6,1-3,-1-1,-4 6,-11 5,-11 7,-9 5,-11 8,-7 3,-6 5,-6 5,-4 7,-14 1,-7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22.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3778 2262,'0'0,"0"0,0 0,0 0,0 0,0 0,0 0,0 0,0 0,0 0,0 0,0 0,0 0,0 0,0 0,20-27,10-18,4-9,-3-3,-4 5,-6 2,-6 6,-2 3,-4 4,1 1,-1 2,2 3,-1-1,2 1,-2 2,2 1,3-2,-1 1,1 0,-3-2,-2 0,0 1,-1 2,2-2,-1-1,-3-2,3 1,-2-3,-1 1,-3-2,-1 1,3 0,-1-4,0-2,-1-2,-2-2,0-2,-1 1,-1-1,0-1,-1 1,1 0,0 1,0-1,-4 0,-2 4,-3 2,-4 4,-4-1,-3 4,-6 2,-3 4,-4 1,0 3,-3 1,-7 0,-8 4,-8 1,-1 5,-2 3,1 4,-1 3,3 2,-2-3,3-1,-1 1,-3 1,-2 1,2 0,-1 2,-1-5,2 0,-1 0,4 1,-1 2,-2-4,-3 0,-1 1,-2-3,3 0,0 1,0-2,3 1,3 1,1 2,-2 2,-3 2,-2 0,2 1,-1 1,-1-1,3 0,4 1,-1 3,3 1,-2 4,2 1,-2 1,1 1,2 0,3 0,2 1,-2-2,-1-2,2 0,1 0,5 2,2-1,1 1,-1 0,4 1,-1-1,0 2,2-2,0 1,2-1,3 1,4-1,2 2,2 2,2 2,-4 3,-1 6,0 2,-2 4,-1 6,1 2,2 4,1 2,2 5,1 2,4-1,2 0,4-2,1-1,2-2,-1 1,1-2,0 1,0-1,3 0,3 1,2-1,1 1,5-5,3 0,3-1,1 2,2 0,4 2,2 1,3 0,1 1,1-4,5-2,1 1,4 1,0-3,3-1,2 2,8-3,3 1,5-3,6-4,0-3,2-2,2-2,7-2,2-4,5-1,5-1,5 2,-2-3,1 0,2-3,-3 1,0-3,1-2,2-4,2-2,-4-1,-3-2,-5 0,-8-1,-8 0,-7 1,-5-1,-3 1,2 0,1 0,-5 0,-2 0,-5-4,0-1,-4 0,0 1,-1 1,1 1,-1 1,-3 1,-2 0,-3 0,3 0,0 0,3 1,0-1,7-4,4-1,3 0,2-3,0-1,0-1,4-1,1-1,7 1,9-2,2-2,3-3,-10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9:07.6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5736 1843,'0'0,"0"0,0 0,0 0,0 0,0 0,0 0,0 0,0 0,0 0,0 0,0 0,0 0,0 0,0 0,0 0,0 0,0 0,0 0,0 0,0 0,0 0,11-31,9-19,1-9,0 2,-3 7,-5 7,-4 4,-4 4,-3 4,2 4,1 2,-1-3,-1 0,-1-3,0-1,2-3,2 1,-2-1,4-4,0-2,3-3,-1-1,-2-1,-2-1,-2 0,-2-1,-2 1,0 4,-4 2,-2 3,-3 1,-1 2,-2 3,1 4,-2 2,1 5,0 3,0 4,0 1,1 2,-6-1,-3-2,-7-2,-6-4,-6-1,-3 2,-4 1,-5 4,-6-1,-5 3,-4 0,-7 1,-6-1,-7 1,-3-1,-3 1,2-1,1 1,-1-1,-4 1,-2-1,3 1,1-2,1 3,0-3,4 2,-4-1,-2 1,0-1,-2 1,1 2,-4 4,-1 1,-4 3,0 0,-2 1,5 1,-1-1,2 1,1-1,1 0,2 0,1 1,1 3,-4 1,-1 4,0 4,1 0,1 2,5 2,2 2,5-2,4 1,0 0,2 1,2 2,2-3,2-1,5-2,6-1,2 2,2 1,0 7,-3 2,1 6,3 0,3 4,2-1,-2 1,1 3,0 7,6 3,2 5,5 2,2 2,2 1,3 1,8 2,3 3,6 2,1 6,3 2,4 0,2-1,3-4,1-3,5-5,2-1,4-3,0-3,2-7,3-4,4-6,1-1,-2-2,0-5,1-2,1-2,5-2,6 3,6 1,4 4,4 0,6-1,5 1,6 1,4-3,7-2,3-1,0-2,3-2,8 1,5-5,7-2,10-3,10 0,9-3,11-3,4-3,7-2,5-2,0-1,-2 0,-4-1,1 1,-2-1,-2 1,-6 0,-3 0,-1 0,-4 0,-4 0,-5 0,-7-4,-3-2,-5-2,-6-2,-3-2,-8 1,-6-2,-11-2,-9 1,-8-1,-6-2,-4-2,-1-2,2-1,2-1,-4 0,-2-1,0 1,-4-1,-5 0,-4 1,-3 0,0-1,1-3,-1-2,2-3,1-1,-2-2,-1 1,-2-2,-1 1,-1-1,0 1,-1-1,0 2,0-2,0 2,0 2,-4 7,-5 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02:08:54.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910 1192,'0'0,"0"0,0 0,0 0,0 0,0 0,0 0,0 0,0 0,0 0,8-32,6-22,6-18,2-8,-2-3,-4 1,-6 2,-3 8,-4 3,-6 6,-3 6,-3 0,-6 2,-3 7,-2 3,-3 6,-1 1,0 3,-4 4,-1 3,-4 6,-4 7,0 2,3 4,-1 2,-3 3,2 3,-2 4,-1 3,-7-1,-3 4,-1 4,-1 3,2 8,4 7,2 6,5 9,4 9,5 6,2 5,7 7,6 3,6 1,8-1,4-2,5-1,1-2,4-4,-2-2,2-5,-2 1,1-3,-2-8,2-3,-2-7,1-2,-1-3,2 0,-2-2,1 2,-1-2,1-2,-1-2,1-3,3-1,3-1,6-1,7-4,10-2,6-3,7-8,6-10,1-7,2-10,2-9,1-8,-1-5,-1-8,-3-6,-4-1,-4-8,-3-8,-6 1,2-11,-8 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A0B255D-38DB-406E-9069-1E004361B737}" type="datetimeFigureOut">
              <a:rPr lang="en-US" smtClean="0"/>
              <a:t>6/28/2019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91407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B255D-38DB-406E-9069-1E004361B737}"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72207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A0B255D-38DB-406E-9069-1E004361B737}" type="datetimeFigureOut">
              <a:rPr lang="en-US" smtClean="0"/>
              <a:t>6/28/2019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66594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B255D-38DB-406E-9069-1E004361B737}" type="datetimeFigureOut">
              <a:rPr lang="en-US" smtClean="0"/>
              <a:t>6/28/2019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46758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A0B255D-38DB-406E-9069-1E004361B737}" type="datetimeFigureOut">
              <a:rPr lang="en-US" smtClean="0"/>
              <a:t>6/28/2019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27364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B255D-38DB-406E-9069-1E004361B737}"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1779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B255D-38DB-406E-9069-1E004361B737}" type="datetimeFigureOut">
              <a:rPr lang="en-US" smtClean="0"/>
              <a:t>6/28/2019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231453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B255D-38DB-406E-9069-1E004361B737}" type="datetimeFigureOut">
              <a:rPr lang="en-US" smtClean="0"/>
              <a:t>6/28/2019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34506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B255D-38DB-406E-9069-1E004361B737}" type="datetimeFigureOut">
              <a:rPr lang="en-US" smtClean="0"/>
              <a:t>6/28/2019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118330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A0B255D-38DB-406E-9069-1E004361B737}" type="datetimeFigureOut">
              <a:rPr lang="en-US" smtClean="0"/>
              <a:t>6/28/2019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BBD6666-1A87-46A3-9CDB-8684A994AB11}" type="slidenum">
              <a:rPr lang="en-US" smtClean="0"/>
              <a:t>‹#›</a:t>
            </a:fld>
            <a:endParaRPr lang="en-US"/>
          </a:p>
        </p:txBody>
      </p:sp>
    </p:spTree>
    <p:extLst>
      <p:ext uri="{BB962C8B-B14F-4D97-AF65-F5344CB8AC3E}">
        <p14:creationId xmlns:p14="http://schemas.microsoft.com/office/powerpoint/2010/main" val="43607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0B255D-38DB-406E-9069-1E004361B737}" type="datetimeFigureOut">
              <a:rPr lang="en-US" smtClean="0"/>
              <a:t>6/28/2019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BD6666-1A87-46A3-9CDB-8684A994AB11}" type="slidenum">
              <a:rPr lang="en-US" smtClean="0"/>
              <a:t>‹#›</a:t>
            </a:fld>
            <a:endParaRPr lang="en-US"/>
          </a:p>
        </p:txBody>
      </p:sp>
    </p:spTree>
    <p:extLst>
      <p:ext uri="{BB962C8B-B14F-4D97-AF65-F5344CB8AC3E}">
        <p14:creationId xmlns:p14="http://schemas.microsoft.com/office/powerpoint/2010/main" val="39046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A0B255D-38DB-406E-9069-1E004361B737}" type="datetimeFigureOut">
              <a:rPr lang="en-US" smtClean="0"/>
              <a:t>6/28/2019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BBD6666-1A87-46A3-9CDB-8684A994AB1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2865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Least_squar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customXml" Target="../ink/ink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Cholesky_decomposi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Chess" TargetMode="External"/><Relationship Id="rId7" Type="http://schemas.openxmlformats.org/officeDocument/2006/relationships/hyperlink" Target="https://en.wikipedia.org/wiki/Physics" TargetMode="External"/><Relationship Id="rId2" Type="http://schemas.openxmlformats.org/officeDocument/2006/relationships/hyperlink" Target="https://en.wikipedia.org/wiki/Zero-sum_game" TargetMode="External"/><Relationship Id="rId1" Type="http://schemas.openxmlformats.org/officeDocument/2006/relationships/slideLayout" Target="../slideLayouts/slideLayout2.xml"/><Relationship Id="rId6" Type="http://schemas.openxmlformats.org/officeDocument/2006/relationships/hyperlink" Target="https://en.wikipedia.org/wiki/Americans" TargetMode="External"/><Relationship Id="rId5" Type="http://schemas.openxmlformats.org/officeDocument/2006/relationships/hyperlink" Target="https://en.wikipedia.org/wiki/Hungary" TargetMode="External"/><Relationship Id="rId4" Type="http://schemas.openxmlformats.org/officeDocument/2006/relationships/hyperlink" Target="https://en.wikipedia.org/wiki/Arpad_El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inkling16/" TargetMode="External"/><Relationship Id="rId2" Type="http://schemas.openxmlformats.org/officeDocument/2006/relationships/hyperlink" Target="mailto:calebsyk@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3EEE-7D94-4933-B0EE-99B9273077E8}"/>
              </a:ext>
            </a:extLst>
          </p:cNvPr>
          <p:cNvSpPr>
            <a:spLocks noGrp="1"/>
          </p:cNvSpPr>
          <p:nvPr>
            <p:ph type="ctrTitle"/>
          </p:nvPr>
        </p:nvSpPr>
        <p:spPr/>
        <p:txBody>
          <a:bodyPr/>
          <a:lstStyle/>
          <a:p>
            <a:r>
              <a:rPr lang="en-US" dirty="0"/>
              <a:t>Statistics In FRC (Theoretical)</a:t>
            </a:r>
          </a:p>
        </p:txBody>
      </p:sp>
      <p:sp>
        <p:nvSpPr>
          <p:cNvPr id="3" name="Subtitle 2">
            <a:extLst>
              <a:ext uri="{FF2B5EF4-FFF2-40B4-BE49-F238E27FC236}">
                <a16:creationId xmlns:a16="http://schemas.microsoft.com/office/drawing/2014/main" id="{578F50C4-A1A1-4580-BED5-7C629DC29EDD}"/>
              </a:ext>
            </a:extLst>
          </p:cNvPr>
          <p:cNvSpPr>
            <a:spLocks noGrp="1"/>
          </p:cNvSpPr>
          <p:nvPr>
            <p:ph type="subTitle" idx="1"/>
          </p:nvPr>
        </p:nvSpPr>
        <p:spPr>
          <a:xfrm>
            <a:off x="581191" y="3771900"/>
            <a:ext cx="10993546" cy="2247899"/>
          </a:xfrm>
        </p:spPr>
        <p:txBody>
          <a:bodyPr>
            <a:normAutofit/>
          </a:bodyPr>
          <a:lstStyle/>
          <a:p>
            <a:r>
              <a:rPr lang="en-US" sz="1400" dirty="0">
                <a:solidFill>
                  <a:schemeClr val="bg1"/>
                </a:solidFill>
              </a:rPr>
              <a:t>Caleb Sykes</a:t>
            </a:r>
          </a:p>
          <a:p>
            <a:r>
              <a:rPr lang="en-US" sz="1400">
                <a:solidFill>
                  <a:schemeClr val="bg1"/>
                </a:solidFill>
              </a:rPr>
              <a:t>Presented at TRI, June 2019</a:t>
            </a:r>
            <a:endParaRPr lang="en-US" sz="1400" dirty="0">
              <a:solidFill>
                <a:schemeClr val="bg1"/>
              </a:solidFill>
            </a:endParaRPr>
          </a:p>
        </p:txBody>
      </p:sp>
    </p:spTree>
    <p:extLst>
      <p:ext uri="{BB962C8B-B14F-4D97-AF65-F5344CB8AC3E}">
        <p14:creationId xmlns:p14="http://schemas.microsoft.com/office/powerpoint/2010/main" val="2578105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This value here is basically each team’s average score, it’s a little bit different, because we are only taking half of the final score, but it’s the same idea as a simple average</a:t>
            </a:r>
          </a:p>
          <a:p>
            <a:r>
              <a:rPr lang="en-US" dirty="0"/>
              <a:t>Now, take the results from G, and add them to I (this is super easy right now)</a:t>
            </a:r>
          </a:p>
        </p:txBody>
      </p:sp>
      <p:pic>
        <p:nvPicPr>
          <p:cNvPr id="4" name="Picture 3">
            <a:extLst>
              <a:ext uri="{FF2B5EF4-FFF2-40B4-BE49-F238E27FC236}">
                <a16:creationId xmlns:a16="http://schemas.microsoft.com/office/drawing/2014/main" id="{02FB11FB-C976-4F2E-B601-66A9F060692C}"/>
              </a:ext>
            </a:extLst>
          </p:cNvPr>
          <p:cNvPicPr>
            <a:picLocks noChangeAspect="1"/>
          </p:cNvPicPr>
          <p:nvPr/>
        </p:nvPicPr>
        <p:blipFill>
          <a:blip r:embed="rId2"/>
          <a:stretch>
            <a:fillRect/>
          </a:stretch>
        </p:blipFill>
        <p:spPr>
          <a:xfrm>
            <a:off x="4400549" y="3686175"/>
            <a:ext cx="3390900" cy="2952750"/>
          </a:xfrm>
          <a:prstGeom prst="rect">
            <a:avLst/>
          </a:prstGeom>
        </p:spPr>
      </p:pic>
    </p:spTree>
    <p:extLst>
      <p:ext uri="{BB962C8B-B14F-4D97-AF65-F5344CB8AC3E}">
        <p14:creationId xmlns:p14="http://schemas.microsoft.com/office/powerpoint/2010/main" val="249190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So now we have our first iteration of estimated OPRs! That wasn’t too bad right?</a:t>
            </a:r>
          </a:p>
          <a:p>
            <a:r>
              <a:rPr lang="en-US" dirty="0"/>
              <a:t>Don’t worry, things will get a bit harder the second time around</a:t>
            </a:r>
          </a:p>
          <a:p>
            <a:r>
              <a:rPr lang="en-US" dirty="0"/>
              <a:t>Now, I want you to take the results from J, and bring them up to the top to “estimate” the match score</a:t>
            </a:r>
          </a:p>
        </p:txBody>
      </p:sp>
      <p:pic>
        <p:nvPicPr>
          <p:cNvPr id="4" name="Picture 3">
            <a:extLst>
              <a:ext uri="{FF2B5EF4-FFF2-40B4-BE49-F238E27FC236}">
                <a16:creationId xmlns:a16="http://schemas.microsoft.com/office/drawing/2014/main" id="{29FFAADC-71CF-4542-92C1-327E30184D6A}"/>
              </a:ext>
            </a:extLst>
          </p:cNvPr>
          <p:cNvPicPr>
            <a:picLocks noChangeAspect="1"/>
          </p:cNvPicPr>
          <p:nvPr/>
        </p:nvPicPr>
        <p:blipFill>
          <a:blip r:embed="rId2"/>
          <a:stretch>
            <a:fillRect/>
          </a:stretch>
        </p:blipFill>
        <p:spPr>
          <a:xfrm>
            <a:off x="4238624" y="4300537"/>
            <a:ext cx="3714750" cy="1419225"/>
          </a:xfrm>
          <a:prstGeom prst="rect">
            <a:avLst/>
          </a:prstGeom>
        </p:spPr>
      </p:pic>
    </p:spTree>
    <p:extLst>
      <p:ext uri="{BB962C8B-B14F-4D97-AF65-F5344CB8AC3E}">
        <p14:creationId xmlns:p14="http://schemas.microsoft.com/office/powerpoint/2010/main" val="188502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Not too bad, right? These estimated scores line up reasonably well (+-2 points) with the actual scores. </a:t>
            </a:r>
          </a:p>
          <a:p>
            <a:r>
              <a:rPr lang="en-US" dirty="0"/>
              <a:t>Now just repeat all of the steps</a:t>
            </a:r>
          </a:p>
        </p:txBody>
      </p:sp>
      <p:pic>
        <p:nvPicPr>
          <p:cNvPr id="4" name="Picture 3">
            <a:extLst>
              <a:ext uri="{FF2B5EF4-FFF2-40B4-BE49-F238E27FC236}">
                <a16:creationId xmlns:a16="http://schemas.microsoft.com/office/drawing/2014/main" id="{264EC933-C71A-4415-AAC3-0B1D9717A666}"/>
              </a:ext>
            </a:extLst>
          </p:cNvPr>
          <p:cNvPicPr>
            <a:picLocks noChangeAspect="1"/>
          </p:cNvPicPr>
          <p:nvPr/>
        </p:nvPicPr>
        <p:blipFill>
          <a:blip r:embed="rId2"/>
          <a:stretch>
            <a:fillRect/>
          </a:stretch>
        </p:blipFill>
        <p:spPr>
          <a:xfrm>
            <a:off x="3100386" y="3850794"/>
            <a:ext cx="5991225" cy="2305050"/>
          </a:xfrm>
          <a:prstGeom prst="rect">
            <a:avLst/>
          </a:prstGeom>
        </p:spPr>
      </p:pic>
    </p:spTree>
    <p:extLst>
      <p:ext uri="{BB962C8B-B14F-4D97-AF65-F5344CB8AC3E}">
        <p14:creationId xmlns:p14="http://schemas.microsoft.com/office/powerpoint/2010/main" val="76176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45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8"/>
            <a:ext cx="11029615" cy="877028"/>
          </a:xfrm>
        </p:spPr>
        <p:txBody>
          <a:bodyPr/>
          <a:lstStyle/>
          <a:p>
            <a:r>
              <a:rPr lang="en-US" dirty="0"/>
              <a:t>Notice how much smaller the “errors” are the second time around, that’s good, that means we are getting better estimates</a:t>
            </a:r>
          </a:p>
        </p:txBody>
      </p:sp>
      <p:pic>
        <p:nvPicPr>
          <p:cNvPr id="4" name="Picture 3">
            <a:extLst>
              <a:ext uri="{FF2B5EF4-FFF2-40B4-BE49-F238E27FC236}">
                <a16:creationId xmlns:a16="http://schemas.microsoft.com/office/drawing/2014/main" id="{63A02545-1138-4CA0-99EB-FB847254B4A4}"/>
              </a:ext>
            </a:extLst>
          </p:cNvPr>
          <p:cNvPicPr>
            <a:picLocks noChangeAspect="1"/>
          </p:cNvPicPr>
          <p:nvPr/>
        </p:nvPicPr>
        <p:blipFill>
          <a:blip r:embed="rId2"/>
          <a:stretch>
            <a:fillRect/>
          </a:stretch>
        </p:blipFill>
        <p:spPr>
          <a:xfrm>
            <a:off x="5105399" y="3133725"/>
            <a:ext cx="1981200" cy="3448050"/>
          </a:xfrm>
          <a:prstGeom prst="rect">
            <a:avLst/>
          </a:prstGeom>
        </p:spPr>
      </p:pic>
    </p:spTree>
    <p:extLst>
      <p:ext uri="{BB962C8B-B14F-4D97-AF65-F5344CB8AC3E}">
        <p14:creationId xmlns:p14="http://schemas.microsoft.com/office/powerpoint/2010/main" val="382154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The OPR changes are also much smaller, turns out average scores was a better estimate of team performance than just saying everyone will score 0</a:t>
            </a:r>
          </a:p>
        </p:txBody>
      </p:sp>
      <p:pic>
        <p:nvPicPr>
          <p:cNvPr id="4" name="Picture 3">
            <a:extLst>
              <a:ext uri="{FF2B5EF4-FFF2-40B4-BE49-F238E27FC236}">
                <a16:creationId xmlns:a16="http://schemas.microsoft.com/office/drawing/2014/main" id="{AEEA93F8-0B2D-43AC-B146-72369174CA4E}"/>
              </a:ext>
            </a:extLst>
          </p:cNvPr>
          <p:cNvPicPr>
            <a:picLocks noChangeAspect="1"/>
          </p:cNvPicPr>
          <p:nvPr/>
        </p:nvPicPr>
        <p:blipFill>
          <a:blip r:embed="rId2"/>
          <a:stretch>
            <a:fillRect/>
          </a:stretch>
        </p:blipFill>
        <p:spPr>
          <a:xfrm>
            <a:off x="4381499" y="3600450"/>
            <a:ext cx="3429000" cy="2914650"/>
          </a:xfrm>
          <a:prstGeom prst="rect">
            <a:avLst/>
          </a:prstGeom>
        </p:spPr>
      </p:pic>
    </p:spTree>
    <p:extLst>
      <p:ext uri="{BB962C8B-B14F-4D97-AF65-F5344CB8AC3E}">
        <p14:creationId xmlns:p14="http://schemas.microsoft.com/office/powerpoint/2010/main" val="67722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Here we are then, our estimated OPRs after two iterations</a:t>
            </a:r>
          </a:p>
          <a:p>
            <a:r>
              <a:rPr lang="en-US" dirty="0"/>
              <a:t>Let’s plug them into the estimated scores and see how we’re doing</a:t>
            </a:r>
          </a:p>
        </p:txBody>
      </p:sp>
      <p:pic>
        <p:nvPicPr>
          <p:cNvPr id="4" name="Picture 3">
            <a:extLst>
              <a:ext uri="{FF2B5EF4-FFF2-40B4-BE49-F238E27FC236}">
                <a16:creationId xmlns:a16="http://schemas.microsoft.com/office/drawing/2014/main" id="{E5FC50A4-68E7-4B1B-BC7A-F08DFC63EF49}"/>
              </a:ext>
            </a:extLst>
          </p:cNvPr>
          <p:cNvPicPr>
            <a:picLocks noChangeAspect="1"/>
          </p:cNvPicPr>
          <p:nvPr/>
        </p:nvPicPr>
        <p:blipFill>
          <a:blip r:embed="rId2"/>
          <a:stretch>
            <a:fillRect/>
          </a:stretch>
        </p:blipFill>
        <p:spPr>
          <a:xfrm>
            <a:off x="4214811" y="4064991"/>
            <a:ext cx="3762375" cy="1581150"/>
          </a:xfrm>
          <a:prstGeom prst="rect">
            <a:avLst/>
          </a:prstGeom>
        </p:spPr>
      </p:pic>
    </p:spTree>
    <p:extLst>
      <p:ext uri="{BB962C8B-B14F-4D97-AF65-F5344CB8AC3E}">
        <p14:creationId xmlns:p14="http://schemas.microsoft.com/office/powerpoint/2010/main" val="264622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Not perfect by any means, but the error is now +-1.5 points for all scores</a:t>
            </a:r>
          </a:p>
        </p:txBody>
      </p:sp>
      <p:pic>
        <p:nvPicPr>
          <p:cNvPr id="4" name="Picture 3">
            <a:extLst>
              <a:ext uri="{FF2B5EF4-FFF2-40B4-BE49-F238E27FC236}">
                <a16:creationId xmlns:a16="http://schemas.microsoft.com/office/drawing/2014/main" id="{4DE2793A-3166-41A8-B65B-6DA551F4CEB3}"/>
              </a:ext>
            </a:extLst>
          </p:cNvPr>
          <p:cNvPicPr>
            <a:picLocks noChangeAspect="1"/>
          </p:cNvPicPr>
          <p:nvPr/>
        </p:nvPicPr>
        <p:blipFill>
          <a:blip r:embed="rId2"/>
          <a:stretch>
            <a:fillRect/>
          </a:stretch>
        </p:blipFill>
        <p:spPr>
          <a:xfrm>
            <a:off x="3105149" y="3822219"/>
            <a:ext cx="5981700" cy="2333625"/>
          </a:xfrm>
          <a:prstGeom prst="rect">
            <a:avLst/>
          </a:prstGeom>
        </p:spPr>
      </p:pic>
    </p:spTree>
    <p:extLst>
      <p:ext uri="{BB962C8B-B14F-4D97-AF65-F5344CB8AC3E}">
        <p14:creationId xmlns:p14="http://schemas.microsoft.com/office/powerpoint/2010/main" val="336147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5A42-44D2-45B4-AC8D-53B3889BB701}"/>
              </a:ext>
            </a:extLst>
          </p:cNvPr>
          <p:cNvSpPr>
            <a:spLocks noGrp="1"/>
          </p:cNvSpPr>
          <p:nvPr>
            <p:ph type="title"/>
          </p:nvPr>
        </p:nvSpPr>
        <p:spPr/>
        <p:txBody>
          <a:bodyPr/>
          <a:lstStyle/>
          <a:p>
            <a:r>
              <a:rPr lang="en-US" dirty="0"/>
              <a:t>OPR Calculation Method 1, Convergence</a:t>
            </a:r>
          </a:p>
        </p:txBody>
      </p:sp>
      <p:sp>
        <p:nvSpPr>
          <p:cNvPr id="3" name="Content Placeholder 2">
            <a:extLst>
              <a:ext uri="{FF2B5EF4-FFF2-40B4-BE49-F238E27FC236}">
                <a16:creationId xmlns:a16="http://schemas.microsoft.com/office/drawing/2014/main" id="{EE607D44-2B32-46EA-B7AC-CFEC356A3B7D}"/>
              </a:ext>
            </a:extLst>
          </p:cNvPr>
          <p:cNvSpPr>
            <a:spLocks noGrp="1"/>
          </p:cNvSpPr>
          <p:nvPr>
            <p:ph idx="1"/>
          </p:nvPr>
        </p:nvSpPr>
        <p:spPr>
          <a:xfrm>
            <a:off x="581192" y="2180497"/>
            <a:ext cx="11029615" cy="867504"/>
          </a:xfrm>
        </p:spPr>
        <p:txBody>
          <a:bodyPr/>
          <a:lstStyle/>
          <a:p>
            <a:r>
              <a:rPr lang="en-US" dirty="0"/>
              <a:t>If we continue this process forever, this iterative method will converge to normal OPR. </a:t>
            </a:r>
          </a:p>
        </p:txBody>
      </p:sp>
      <p:pic>
        <p:nvPicPr>
          <p:cNvPr id="4" name="Picture 3">
            <a:extLst>
              <a:ext uri="{FF2B5EF4-FFF2-40B4-BE49-F238E27FC236}">
                <a16:creationId xmlns:a16="http://schemas.microsoft.com/office/drawing/2014/main" id="{EF450F60-FE1C-45E9-A816-5795D62A3734}"/>
              </a:ext>
            </a:extLst>
          </p:cNvPr>
          <p:cNvPicPr>
            <a:picLocks noChangeAspect="1"/>
          </p:cNvPicPr>
          <p:nvPr/>
        </p:nvPicPr>
        <p:blipFill>
          <a:blip r:embed="rId2"/>
          <a:stretch>
            <a:fillRect/>
          </a:stretch>
        </p:blipFill>
        <p:spPr>
          <a:xfrm>
            <a:off x="782954" y="3048001"/>
            <a:ext cx="10626089" cy="2084166"/>
          </a:xfrm>
          <a:prstGeom prst="rect">
            <a:avLst/>
          </a:prstGeom>
        </p:spPr>
      </p:pic>
    </p:spTree>
    <p:extLst>
      <p:ext uri="{BB962C8B-B14F-4D97-AF65-F5344CB8AC3E}">
        <p14:creationId xmlns:p14="http://schemas.microsoft.com/office/powerpoint/2010/main" val="157903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81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CCEE-C001-417E-8FDF-EA1AB6AD714B}"/>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D37670AB-65AD-422A-A0C9-F4F0C7400C13}"/>
              </a:ext>
            </a:extLst>
          </p:cNvPr>
          <p:cNvSpPr>
            <a:spLocks noGrp="1"/>
          </p:cNvSpPr>
          <p:nvPr>
            <p:ph idx="1"/>
          </p:nvPr>
        </p:nvSpPr>
        <p:spPr/>
        <p:txBody>
          <a:bodyPr/>
          <a:lstStyle/>
          <a:p>
            <a:r>
              <a:rPr lang="en-US" dirty="0"/>
              <a:t>Caleb Sykes</a:t>
            </a:r>
          </a:p>
          <a:p>
            <a:r>
              <a:rPr lang="en-US" dirty="0"/>
              <a:t>Student, FRC 2052 (2009-2013)</a:t>
            </a:r>
          </a:p>
          <a:p>
            <a:r>
              <a:rPr lang="en-US" dirty="0"/>
              <a:t>Mentor, FRC 4536 (2013-2017)</a:t>
            </a:r>
          </a:p>
          <a:p>
            <a:r>
              <a:rPr lang="en-US" dirty="0"/>
              <a:t>Has played around a lot with FRC statistics (2016ish to present)</a:t>
            </a:r>
          </a:p>
          <a:p>
            <a:r>
              <a:rPr lang="en-US" dirty="0"/>
              <a:t>B.S. in Electrical Engineering from the University of Minnesota</a:t>
            </a:r>
          </a:p>
          <a:p>
            <a:r>
              <a:rPr lang="en-US" dirty="0"/>
              <a:t>M.S. in Electrical Engineering from the University of Minnesota</a:t>
            </a:r>
          </a:p>
          <a:p>
            <a:r>
              <a:rPr lang="en-US" dirty="0"/>
              <a:t>Currently unemployed (June 2019), if you have a job opening let me know </a:t>
            </a:r>
            <a:r>
              <a:rPr lang="en-US" dirty="0">
                <a:sym typeface="Wingdings" panose="05000000000000000000" pitchFamily="2" charset="2"/>
              </a:rPr>
              <a:t></a:t>
            </a:r>
            <a:endParaRPr lang="en-US" dirty="0"/>
          </a:p>
          <a:p>
            <a:pPr marL="0" indent="0">
              <a:buNone/>
            </a:pPr>
            <a:endParaRPr lang="en-US" dirty="0"/>
          </a:p>
        </p:txBody>
      </p:sp>
    </p:spTree>
    <p:extLst>
      <p:ext uri="{BB962C8B-B14F-4D97-AF65-F5344CB8AC3E}">
        <p14:creationId xmlns:p14="http://schemas.microsoft.com/office/powerpoint/2010/main" val="1299786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444E-45E6-465F-92C6-63A82566E3BB}"/>
              </a:ext>
            </a:extLst>
          </p:cNvPr>
          <p:cNvSpPr>
            <a:spLocks noGrp="1"/>
          </p:cNvSpPr>
          <p:nvPr>
            <p:ph type="title"/>
          </p:nvPr>
        </p:nvSpPr>
        <p:spPr/>
        <p:txBody>
          <a:bodyPr/>
          <a:lstStyle/>
          <a:p>
            <a:r>
              <a:rPr lang="en-US" dirty="0"/>
              <a:t>OPR calculation method 2, linear algebra approach using matrix inversion</a:t>
            </a:r>
          </a:p>
        </p:txBody>
      </p:sp>
      <p:sp>
        <p:nvSpPr>
          <p:cNvPr id="3" name="Content Placeholder 2">
            <a:extLst>
              <a:ext uri="{FF2B5EF4-FFF2-40B4-BE49-F238E27FC236}">
                <a16:creationId xmlns:a16="http://schemas.microsoft.com/office/drawing/2014/main" id="{B4046024-4406-4EBB-B277-18C35D768371}"/>
              </a:ext>
            </a:extLst>
          </p:cNvPr>
          <p:cNvSpPr>
            <a:spLocks noGrp="1"/>
          </p:cNvSpPr>
          <p:nvPr>
            <p:ph idx="1"/>
          </p:nvPr>
        </p:nvSpPr>
        <p:spPr/>
        <p:txBody>
          <a:bodyPr/>
          <a:lstStyle/>
          <a:p>
            <a:r>
              <a:rPr lang="en-US" dirty="0"/>
              <a:t>This method is generally how people calculate OPRs in software, all of my OPRs are calculated using the formula below. </a:t>
            </a:r>
          </a:p>
          <a:p>
            <a:r>
              <a:rPr lang="en-US" dirty="0"/>
              <a:t>The idea is to use tools of linear algebra to simplify the processes from methods 1 and 2. </a:t>
            </a:r>
          </a:p>
          <a:p>
            <a:r>
              <a:rPr lang="en-US" dirty="0"/>
              <a:t>For those of you who have learned linear algebra, the equation is below, where X is a schedule matrix, y is a score matrix, and beta is the calculated contribution. Read the </a:t>
            </a:r>
            <a:r>
              <a:rPr lang="en-US" dirty="0" err="1">
                <a:hlinkClick r:id="rId2"/>
              </a:rPr>
              <a:t>wikipedia</a:t>
            </a:r>
            <a:r>
              <a:rPr lang="en-US" dirty="0">
                <a:hlinkClick r:id="rId2"/>
              </a:rPr>
              <a:t> article </a:t>
            </a:r>
            <a:r>
              <a:rPr lang="en-US" dirty="0"/>
              <a:t>on least squares regression to learn how it’s derived, or ask me after. </a:t>
            </a:r>
          </a:p>
        </p:txBody>
      </p:sp>
      <p:sp>
        <p:nvSpPr>
          <p:cNvPr id="5" name="AutoShape 4" descr="{\displaystyle {\boldsymbol {\hat {\beta }}}=(X^{T}X)^{-1}X^{T}{\boldsymbol {y}}.}">
            <a:extLst>
              <a:ext uri="{FF2B5EF4-FFF2-40B4-BE49-F238E27FC236}">
                <a16:creationId xmlns:a16="http://schemas.microsoft.com/office/drawing/2014/main" id="{01D7569B-71C7-40F6-8C96-8D77A7AE52AC}"/>
              </a:ext>
            </a:extLst>
          </p:cNvPr>
          <p:cNvSpPr>
            <a:spLocks noChangeAspect="1" noChangeArrowheads="1"/>
          </p:cNvSpPr>
          <p:nvPr/>
        </p:nvSpPr>
        <p:spPr bwMode="auto">
          <a:xfrm>
            <a:off x="5943599" y="3276599"/>
            <a:ext cx="2361501" cy="2361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FE215A8-F661-4CC4-B2EE-20428BA62E87}"/>
              </a:ext>
            </a:extLst>
          </p:cNvPr>
          <p:cNvPicPr>
            <a:picLocks noChangeAspect="1"/>
          </p:cNvPicPr>
          <p:nvPr/>
        </p:nvPicPr>
        <p:blipFill>
          <a:blip r:embed="rId3"/>
          <a:stretch>
            <a:fillRect/>
          </a:stretch>
        </p:blipFill>
        <p:spPr>
          <a:xfrm>
            <a:off x="4125808" y="4998306"/>
            <a:ext cx="3635582" cy="860493"/>
          </a:xfrm>
          <a:prstGeom prst="rect">
            <a:avLst/>
          </a:prstGeom>
        </p:spPr>
      </p:pic>
    </p:spTree>
    <p:extLst>
      <p:ext uri="{BB962C8B-B14F-4D97-AF65-F5344CB8AC3E}">
        <p14:creationId xmlns:p14="http://schemas.microsoft.com/office/powerpoint/2010/main" val="390133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F181-7B43-45F5-890A-9F0148993412}"/>
              </a:ext>
            </a:extLst>
          </p:cNvPr>
          <p:cNvSpPr>
            <a:spLocks noGrp="1"/>
          </p:cNvSpPr>
          <p:nvPr>
            <p:ph type="title"/>
          </p:nvPr>
        </p:nvSpPr>
        <p:spPr/>
        <p:txBody>
          <a:bodyPr/>
          <a:lstStyle/>
          <a:p>
            <a:r>
              <a:rPr lang="en-US" dirty="0"/>
              <a:t>OPR Calculation method 2, Step 1</a:t>
            </a:r>
          </a:p>
        </p:txBody>
      </p:sp>
      <p:sp>
        <p:nvSpPr>
          <p:cNvPr id="3" name="Content Placeholder 2">
            <a:extLst>
              <a:ext uri="{FF2B5EF4-FFF2-40B4-BE49-F238E27FC236}">
                <a16:creationId xmlns:a16="http://schemas.microsoft.com/office/drawing/2014/main" id="{4A1C125B-CEFD-48F1-A254-1DDC5422D9B5}"/>
              </a:ext>
            </a:extLst>
          </p:cNvPr>
          <p:cNvSpPr>
            <a:spLocks noGrp="1"/>
          </p:cNvSpPr>
          <p:nvPr>
            <p:ph idx="1"/>
          </p:nvPr>
        </p:nvSpPr>
        <p:spPr>
          <a:xfrm>
            <a:off x="581192" y="2180496"/>
            <a:ext cx="11029615" cy="855667"/>
          </a:xfrm>
        </p:spPr>
        <p:txBody>
          <a:bodyPr/>
          <a:lstStyle/>
          <a:p>
            <a:r>
              <a:rPr lang="en-US" dirty="0"/>
              <a:t>Here is the schedule, as well as the schedule matrix</a:t>
            </a:r>
          </a:p>
        </p:txBody>
      </p:sp>
      <p:pic>
        <p:nvPicPr>
          <p:cNvPr id="4" name="Picture 3">
            <a:extLst>
              <a:ext uri="{FF2B5EF4-FFF2-40B4-BE49-F238E27FC236}">
                <a16:creationId xmlns:a16="http://schemas.microsoft.com/office/drawing/2014/main" id="{969D8F60-4546-4D98-84B5-0D1676FBBBB1}"/>
              </a:ext>
            </a:extLst>
          </p:cNvPr>
          <p:cNvPicPr>
            <a:picLocks noChangeAspect="1"/>
          </p:cNvPicPr>
          <p:nvPr/>
        </p:nvPicPr>
        <p:blipFill rotWithShape="1">
          <a:blip r:embed="rId2"/>
          <a:srcRect r="34317"/>
          <a:stretch/>
        </p:blipFill>
        <p:spPr>
          <a:xfrm>
            <a:off x="581192" y="2946907"/>
            <a:ext cx="4189591" cy="1833815"/>
          </a:xfrm>
          <a:prstGeom prst="rect">
            <a:avLst/>
          </a:prstGeom>
        </p:spPr>
      </p:pic>
      <p:pic>
        <p:nvPicPr>
          <p:cNvPr id="5" name="Picture 4">
            <a:extLst>
              <a:ext uri="{FF2B5EF4-FFF2-40B4-BE49-F238E27FC236}">
                <a16:creationId xmlns:a16="http://schemas.microsoft.com/office/drawing/2014/main" id="{30A3763A-313C-488A-B631-7F7773CEB073}"/>
              </a:ext>
            </a:extLst>
          </p:cNvPr>
          <p:cNvPicPr>
            <a:picLocks noChangeAspect="1"/>
          </p:cNvPicPr>
          <p:nvPr/>
        </p:nvPicPr>
        <p:blipFill>
          <a:blip r:embed="rId3"/>
          <a:stretch>
            <a:fillRect/>
          </a:stretch>
        </p:blipFill>
        <p:spPr>
          <a:xfrm>
            <a:off x="5054921" y="2946907"/>
            <a:ext cx="6555886" cy="2845007"/>
          </a:xfrm>
          <a:prstGeom prst="rect">
            <a:avLst/>
          </a:prstGeom>
        </p:spPr>
      </p:pic>
    </p:spTree>
    <p:extLst>
      <p:ext uri="{BB962C8B-B14F-4D97-AF65-F5344CB8AC3E}">
        <p14:creationId xmlns:p14="http://schemas.microsoft.com/office/powerpoint/2010/main" val="238183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2</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Find a matrix which shows how many matches each team plays with every other team</a:t>
            </a:r>
          </a:p>
        </p:txBody>
      </p:sp>
      <p:pic>
        <p:nvPicPr>
          <p:cNvPr id="4" name="Picture 3">
            <a:extLst>
              <a:ext uri="{FF2B5EF4-FFF2-40B4-BE49-F238E27FC236}">
                <a16:creationId xmlns:a16="http://schemas.microsoft.com/office/drawing/2014/main" id="{98145FA0-F960-4B2F-895D-714D4DE9CE2C}"/>
              </a:ext>
            </a:extLst>
          </p:cNvPr>
          <p:cNvPicPr>
            <a:picLocks noChangeAspect="1"/>
          </p:cNvPicPr>
          <p:nvPr/>
        </p:nvPicPr>
        <p:blipFill>
          <a:blip r:embed="rId2"/>
          <a:stretch>
            <a:fillRect/>
          </a:stretch>
        </p:blipFill>
        <p:spPr>
          <a:xfrm>
            <a:off x="2522006" y="4481175"/>
            <a:ext cx="5840237" cy="1897336"/>
          </a:xfrm>
          <a:prstGeom prst="rect">
            <a:avLst/>
          </a:prstGeom>
        </p:spPr>
      </p:pic>
      <p:pic>
        <p:nvPicPr>
          <p:cNvPr id="5" name="Picture 4">
            <a:extLst>
              <a:ext uri="{FF2B5EF4-FFF2-40B4-BE49-F238E27FC236}">
                <a16:creationId xmlns:a16="http://schemas.microsoft.com/office/drawing/2014/main" id="{7F2ED7C8-D0D1-4175-9083-46F1630E877F}"/>
              </a:ext>
            </a:extLst>
          </p:cNvPr>
          <p:cNvPicPr>
            <a:picLocks noChangeAspect="1"/>
          </p:cNvPicPr>
          <p:nvPr/>
        </p:nvPicPr>
        <p:blipFill>
          <a:blip r:embed="rId3"/>
          <a:stretch>
            <a:fillRect/>
          </a:stretch>
        </p:blipFill>
        <p:spPr>
          <a:xfrm>
            <a:off x="2398888" y="2731314"/>
            <a:ext cx="6086475" cy="1749861"/>
          </a:xfrm>
          <a:prstGeom prst="rect">
            <a:avLst/>
          </a:prstGeom>
        </p:spPr>
      </p:pic>
      <p:pic>
        <p:nvPicPr>
          <p:cNvPr id="6" name="Picture 5">
            <a:extLst>
              <a:ext uri="{FF2B5EF4-FFF2-40B4-BE49-F238E27FC236}">
                <a16:creationId xmlns:a16="http://schemas.microsoft.com/office/drawing/2014/main" id="{C4A2708B-3C15-4E8D-AD6D-8965E060B057}"/>
              </a:ext>
            </a:extLst>
          </p:cNvPr>
          <p:cNvPicPr>
            <a:picLocks noChangeAspect="1"/>
          </p:cNvPicPr>
          <p:nvPr/>
        </p:nvPicPr>
        <p:blipFill>
          <a:blip r:embed="rId4"/>
          <a:stretch>
            <a:fillRect/>
          </a:stretch>
        </p:blipFill>
        <p:spPr>
          <a:xfrm>
            <a:off x="8735740" y="2748511"/>
            <a:ext cx="2875067" cy="68048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CA5304F-5AE7-488C-B51D-4C50E408FABF}"/>
                  </a:ext>
                </a:extLst>
              </p14:cNvPr>
              <p14:cNvContentPartPr/>
              <p14:nvPr/>
            </p14:nvContentPartPr>
            <p14:xfrm>
              <a:off x="9578830" y="2791889"/>
              <a:ext cx="825480" cy="766800"/>
            </p14:xfrm>
          </p:contentPart>
        </mc:Choice>
        <mc:Fallback xmlns="">
          <p:pic>
            <p:nvPicPr>
              <p:cNvPr id="8" name="Ink 7">
                <a:extLst>
                  <a:ext uri="{FF2B5EF4-FFF2-40B4-BE49-F238E27FC236}">
                    <a16:creationId xmlns:a16="http://schemas.microsoft.com/office/drawing/2014/main" id="{DCA5304F-5AE7-488C-B51D-4C50E408FABF}"/>
                  </a:ext>
                </a:extLst>
              </p:cNvPr>
              <p:cNvPicPr/>
              <p:nvPr/>
            </p:nvPicPr>
            <p:blipFill>
              <a:blip r:embed="rId6"/>
              <a:stretch>
                <a:fillRect/>
              </a:stretch>
            </p:blipFill>
            <p:spPr>
              <a:xfrm>
                <a:off x="9569830" y="2782889"/>
                <a:ext cx="843120" cy="784440"/>
              </a:xfrm>
              <a:prstGeom prst="rect">
                <a:avLst/>
              </a:prstGeom>
            </p:spPr>
          </p:pic>
        </mc:Fallback>
      </mc:AlternateContent>
    </p:spTree>
    <p:extLst>
      <p:ext uri="{BB962C8B-B14F-4D97-AF65-F5344CB8AC3E}">
        <p14:creationId xmlns:p14="http://schemas.microsoft.com/office/powerpoint/2010/main" val="90684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3</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Invert that matrix, which gives a numerical value of how “important” each team is for every other team’s OPR</a:t>
            </a:r>
          </a:p>
        </p:txBody>
      </p:sp>
      <p:pic>
        <p:nvPicPr>
          <p:cNvPr id="5" name="Picture 4">
            <a:extLst>
              <a:ext uri="{FF2B5EF4-FFF2-40B4-BE49-F238E27FC236}">
                <a16:creationId xmlns:a16="http://schemas.microsoft.com/office/drawing/2014/main" id="{087B4AA9-70A9-43F6-8E85-3A8C993B3A64}"/>
              </a:ext>
            </a:extLst>
          </p:cNvPr>
          <p:cNvPicPr>
            <a:picLocks noChangeAspect="1"/>
          </p:cNvPicPr>
          <p:nvPr/>
        </p:nvPicPr>
        <p:blipFill>
          <a:blip r:embed="rId2"/>
          <a:stretch>
            <a:fillRect/>
          </a:stretch>
        </p:blipFill>
        <p:spPr>
          <a:xfrm>
            <a:off x="2503385" y="4598137"/>
            <a:ext cx="5877480" cy="1900238"/>
          </a:xfrm>
          <a:prstGeom prst="rect">
            <a:avLst/>
          </a:prstGeom>
        </p:spPr>
      </p:pic>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3"/>
          <a:stretch>
            <a:fillRect/>
          </a:stretch>
        </p:blipFill>
        <p:spPr>
          <a:xfrm>
            <a:off x="2398888" y="2731314"/>
            <a:ext cx="6086475" cy="1749861"/>
          </a:xfrm>
          <a:prstGeom prst="rect">
            <a:avLst/>
          </a:prstGeom>
        </p:spPr>
      </p:pic>
      <p:pic>
        <p:nvPicPr>
          <p:cNvPr id="7" name="Picture 6">
            <a:extLst>
              <a:ext uri="{FF2B5EF4-FFF2-40B4-BE49-F238E27FC236}">
                <a16:creationId xmlns:a16="http://schemas.microsoft.com/office/drawing/2014/main" id="{8C5A2B4C-F5F9-41E7-8985-35C868314D9A}"/>
              </a:ext>
            </a:extLst>
          </p:cNvPr>
          <p:cNvPicPr>
            <a:picLocks noChangeAspect="1"/>
          </p:cNvPicPr>
          <p:nvPr/>
        </p:nvPicPr>
        <p:blipFill>
          <a:blip r:embed="rId4"/>
          <a:stretch>
            <a:fillRect/>
          </a:stretch>
        </p:blipFill>
        <p:spPr>
          <a:xfrm>
            <a:off x="8485363" y="2731314"/>
            <a:ext cx="3635582" cy="86049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117874C-B534-450E-BE74-4E711AB97C47}"/>
                  </a:ext>
                </a:extLst>
              </p14:cNvPr>
              <p14:cNvContentPartPr/>
              <p14:nvPr/>
            </p14:nvContentPartPr>
            <p14:xfrm>
              <a:off x="9520510" y="2776049"/>
              <a:ext cx="1519920" cy="866160"/>
            </p14:xfrm>
          </p:contentPart>
        </mc:Choice>
        <mc:Fallback xmlns="">
          <p:pic>
            <p:nvPicPr>
              <p:cNvPr id="9" name="Ink 8">
                <a:extLst>
                  <a:ext uri="{FF2B5EF4-FFF2-40B4-BE49-F238E27FC236}">
                    <a16:creationId xmlns:a16="http://schemas.microsoft.com/office/drawing/2014/main" id="{4117874C-B534-450E-BE74-4E711AB97C47}"/>
                  </a:ext>
                </a:extLst>
              </p:cNvPr>
              <p:cNvPicPr/>
              <p:nvPr/>
            </p:nvPicPr>
            <p:blipFill>
              <a:blip r:embed="rId6"/>
              <a:stretch>
                <a:fillRect/>
              </a:stretch>
            </p:blipFill>
            <p:spPr>
              <a:xfrm>
                <a:off x="9511870" y="2767049"/>
                <a:ext cx="1537560" cy="883800"/>
              </a:xfrm>
              <a:prstGeom prst="rect">
                <a:avLst/>
              </a:prstGeom>
            </p:spPr>
          </p:pic>
        </mc:Fallback>
      </mc:AlternateContent>
    </p:spTree>
    <p:extLst>
      <p:ext uri="{BB962C8B-B14F-4D97-AF65-F5344CB8AC3E}">
        <p14:creationId xmlns:p14="http://schemas.microsoft.com/office/powerpoint/2010/main" val="510688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4</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Multiply that matrix with a transposed schedule matrix to determine how “important” each half-match is for each team</a:t>
            </a:r>
          </a:p>
        </p:txBody>
      </p:sp>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2"/>
          <a:stretch>
            <a:fillRect/>
          </a:stretch>
        </p:blipFill>
        <p:spPr>
          <a:xfrm>
            <a:off x="2398888" y="2731314"/>
            <a:ext cx="6086475" cy="1749861"/>
          </a:xfrm>
          <a:prstGeom prst="rect">
            <a:avLst/>
          </a:prstGeom>
        </p:spPr>
      </p:pic>
      <p:pic>
        <p:nvPicPr>
          <p:cNvPr id="4" name="Picture 3">
            <a:extLst>
              <a:ext uri="{FF2B5EF4-FFF2-40B4-BE49-F238E27FC236}">
                <a16:creationId xmlns:a16="http://schemas.microsoft.com/office/drawing/2014/main" id="{8BDEEF96-E086-4CEE-93DC-A569F638D99F}"/>
              </a:ext>
            </a:extLst>
          </p:cNvPr>
          <p:cNvPicPr>
            <a:picLocks noChangeAspect="1"/>
          </p:cNvPicPr>
          <p:nvPr/>
        </p:nvPicPr>
        <p:blipFill>
          <a:blip r:embed="rId3"/>
          <a:stretch>
            <a:fillRect/>
          </a:stretch>
        </p:blipFill>
        <p:spPr>
          <a:xfrm>
            <a:off x="1801193" y="4481175"/>
            <a:ext cx="7281863" cy="1823525"/>
          </a:xfrm>
          <a:prstGeom prst="rect">
            <a:avLst/>
          </a:prstGeom>
        </p:spPr>
      </p:pic>
      <p:pic>
        <p:nvPicPr>
          <p:cNvPr id="7" name="Picture 6">
            <a:extLst>
              <a:ext uri="{FF2B5EF4-FFF2-40B4-BE49-F238E27FC236}">
                <a16:creationId xmlns:a16="http://schemas.microsoft.com/office/drawing/2014/main" id="{6B0DEAF7-50EC-48EB-880B-C1C6AA69E021}"/>
              </a:ext>
            </a:extLst>
          </p:cNvPr>
          <p:cNvPicPr>
            <a:picLocks noChangeAspect="1"/>
          </p:cNvPicPr>
          <p:nvPr/>
        </p:nvPicPr>
        <p:blipFill>
          <a:blip r:embed="rId4"/>
          <a:stretch>
            <a:fillRect/>
          </a:stretch>
        </p:blipFill>
        <p:spPr>
          <a:xfrm>
            <a:off x="8556418" y="2709097"/>
            <a:ext cx="3635582" cy="86049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A36B990-5A18-4AB5-9AB9-3F7339CF6C20}"/>
                  </a:ext>
                </a:extLst>
              </p14:cNvPr>
              <p14:cNvContentPartPr/>
              <p14:nvPr/>
            </p14:nvContentPartPr>
            <p14:xfrm>
              <a:off x="9528790" y="2733929"/>
              <a:ext cx="2141280" cy="924840"/>
            </p14:xfrm>
          </p:contentPart>
        </mc:Choice>
        <mc:Fallback xmlns="">
          <p:pic>
            <p:nvPicPr>
              <p:cNvPr id="9" name="Ink 8">
                <a:extLst>
                  <a:ext uri="{FF2B5EF4-FFF2-40B4-BE49-F238E27FC236}">
                    <a16:creationId xmlns:a16="http://schemas.microsoft.com/office/drawing/2014/main" id="{CA36B990-5A18-4AB5-9AB9-3F7339CF6C20}"/>
                  </a:ext>
                </a:extLst>
              </p:cNvPr>
              <p:cNvPicPr/>
              <p:nvPr/>
            </p:nvPicPr>
            <p:blipFill>
              <a:blip r:embed="rId6"/>
              <a:stretch>
                <a:fillRect/>
              </a:stretch>
            </p:blipFill>
            <p:spPr>
              <a:xfrm>
                <a:off x="9519790" y="2724929"/>
                <a:ext cx="2158920" cy="942480"/>
              </a:xfrm>
              <a:prstGeom prst="rect">
                <a:avLst/>
              </a:prstGeom>
            </p:spPr>
          </p:pic>
        </mc:Fallback>
      </mc:AlternateContent>
    </p:spTree>
    <p:extLst>
      <p:ext uri="{BB962C8B-B14F-4D97-AF65-F5344CB8AC3E}">
        <p14:creationId xmlns:p14="http://schemas.microsoft.com/office/powerpoint/2010/main" val="2307814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4362-4A50-4EC8-8BFB-7A7E57B997DD}"/>
              </a:ext>
            </a:extLst>
          </p:cNvPr>
          <p:cNvSpPr>
            <a:spLocks noGrp="1"/>
          </p:cNvSpPr>
          <p:nvPr>
            <p:ph type="title"/>
          </p:nvPr>
        </p:nvSpPr>
        <p:spPr/>
        <p:txBody>
          <a:bodyPr/>
          <a:lstStyle/>
          <a:p>
            <a:r>
              <a:rPr lang="en-US" dirty="0"/>
              <a:t>OPR Calculation method 2, Step 5</a:t>
            </a:r>
          </a:p>
        </p:txBody>
      </p:sp>
      <p:sp>
        <p:nvSpPr>
          <p:cNvPr id="3" name="Content Placeholder 2">
            <a:extLst>
              <a:ext uri="{FF2B5EF4-FFF2-40B4-BE49-F238E27FC236}">
                <a16:creationId xmlns:a16="http://schemas.microsoft.com/office/drawing/2014/main" id="{799C253D-C0BF-449E-9941-EC4DB8B36D72}"/>
              </a:ext>
            </a:extLst>
          </p:cNvPr>
          <p:cNvSpPr>
            <a:spLocks noGrp="1"/>
          </p:cNvSpPr>
          <p:nvPr>
            <p:ph idx="1"/>
          </p:nvPr>
        </p:nvSpPr>
        <p:spPr>
          <a:xfrm>
            <a:off x="581192" y="2180496"/>
            <a:ext cx="11029615" cy="688539"/>
          </a:xfrm>
        </p:spPr>
        <p:txBody>
          <a:bodyPr/>
          <a:lstStyle/>
          <a:p>
            <a:r>
              <a:rPr lang="en-US" dirty="0"/>
              <a:t>Multiply with whatever score matrix you are interested in, and then you’re done! You’ve found that calculated contribution</a:t>
            </a:r>
          </a:p>
        </p:txBody>
      </p:sp>
      <p:pic>
        <p:nvPicPr>
          <p:cNvPr id="6" name="Picture 5">
            <a:extLst>
              <a:ext uri="{FF2B5EF4-FFF2-40B4-BE49-F238E27FC236}">
                <a16:creationId xmlns:a16="http://schemas.microsoft.com/office/drawing/2014/main" id="{9B7E9942-0B4A-4921-8657-19718A8227A1}"/>
              </a:ext>
            </a:extLst>
          </p:cNvPr>
          <p:cNvPicPr>
            <a:picLocks noChangeAspect="1"/>
          </p:cNvPicPr>
          <p:nvPr/>
        </p:nvPicPr>
        <p:blipFill>
          <a:blip r:embed="rId2"/>
          <a:stretch>
            <a:fillRect/>
          </a:stretch>
        </p:blipFill>
        <p:spPr>
          <a:xfrm>
            <a:off x="2398888" y="2731314"/>
            <a:ext cx="6086475" cy="1749861"/>
          </a:xfrm>
          <a:prstGeom prst="rect">
            <a:avLst/>
          </a:prstGeom>
        </p:spPr>
      </p:pic>
      <p:pic>
        <p:nvPicPr>
          <p:cNvPr id="9" name="Picture 8">
            <a:extLst>
              <a:ext uri="{FF2B5EF4-FFF2-40B4-BE49-F238E27FC236}">
                <a16:creationId xmlns:a16="http://schemas.microsoft.com/office/drawing/2014/main" id="{40BD2C87-19F1-4A22-9A8C-F06E158B3487}"/>
              </a:ext>
            </a:extLst>
          </p:cNvPr>
          <p:cNvPicPr>
            <a:picLocks noChangeAspect="1"/>
          </p:cNvPicPr>
          <p:nvPr/>
        </p:nvPicPr>
        <p:blipFill>
          <a:blip r:embed="rId3"/>
          <a:stretch>
            <a:fillRect/>
          </a:stretch>
        </p:blipFill>
        <p:spPr>
          <a:xfrm>
            <a:off x="8735740" y="2748511"/>
            <a:ext cx="2875067" cy="680489"/>
          </a:xfrm>
          <a:prstGeom prst="rect">
            <a:avLst/>
          </a:prstGeom>
        </p:spPr>
      </p:pic>
      <p:pic>
        <p:nvPicPr>
          <p:cNvPr id="5" name="Picture 4">
            <a:extLst>
              <a:ext uri="{FF2B5EF4-FFF2-40B4-BE49-F238E27FC236}">
                <a16:creationId xmlns:a16="http://schemas.microsoft.com/office/drawing/2014/main" id="{79440CD9-FA88-4C7F-A7FB-B0DEC2E99901}"/>
              </a:ext>
            </a:extLst>
          </p:cNvPr>
          <p:cNvPicPr>
            <a:picLocks noChangeAspect="1"/>
          </p:cNvPicPr>
          <p:nvPr/>
        </p:nvPicPr>
        <p:blipFill>
          <a:blip r:embed="rId4"/>
          <a:stretch>
            <a:fillRect/>
          </a:stretch>
        </p:blipFill>
        <p:spPr>
          <a:xfrm>
            <a:off x="5024437" y="4481175"/>
            <a:ext cx="2143126" cy="203673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2BF85EE7-1A56-4722-AB1B-BA4E18396898}"/>
                  </a:ext>
                </a:extLst>
              </p14:cNvPr>
              <p14:cNvContentPartPr/>
              <p14:nvPr/>
            </p14:nvContentPartPr>
            <p14:xfrm>
              <a:off x="8950630" y="2809169"/>
              <a:ext cx="451080" cy="635040"/>
            </p14:xfrm>
          </p:contentPart>
        </mc:Choice>
        <mc:Fallback xmlns="">
          <p:pic>
            <p:nvPicPr>
              <p:cNvPr id="11" name="Ink 10">
                <a:extLst>
                  <a:ext uri="{FF2B5EF4-FFF2-40B4-BE49-F238E27FC236}">
                    <a16:creationId xmlns:a16="http://schemas.microsoft.com/office/drawing/2014/main" id="{2BF85EE7-1A56-4722-AB1B-BA4E18396898}"/>
                  </a:ext>
                </a:extLst>
              </p:cNvPr>
              <p:cNvPicPr/>
              <p:nvPr/>
            </p:nvPicPr>
            <p:blipFill>
              <a:blip r:embed="rId6"/>
              <a:stretch>
                <a:fillRect/>
              </a:stretch>
            </p:blipFill>
            <p:spPr>
              <a:xfrm>
                <a:off x="8941990" y="2800529"/>
                <a:ext cx="468720" cy="652680"/>
              </a:xfrm>
              <a:prstGeom prst="rect">
                <a:avLst/>
              </a:prstGeom>
            </p:spPr>
          </p:pic>
        </mc:Fallback>
      </mc:AlternateContent>
    </p:spTree>
    <p:extLst>
      <p:ext uri="{BB962C8B-B14F-4D97-AF65-F5344CB8AC3E}">
        <p14:creationId xmlns:p14="http://schemas.microsoft.com/office/powerpoint/2010/main" val="1337553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76D4-00DB-4B6B-B15F-CCEBA2B61DEC}"/>
              </a:ext>
            </a:extLst>
          </p:cNvPr>
          <p:cNvSpPr>
            <a:spLocks noGrp="1"/>
          </p:cNvSpPr>
          <p:nvPr>
            <p:ph type="title"/>
          </p:nvPr>
        </p:nvSpPr>
        <p:spPr/>
        <p:txBody>
          <a:bodyPr/>
          <a:lstStyle/>
          <a:p>
            <a:r>
              <a:rPr lang="en-US" dirty="0"/>
              <a:t>OPR calculation method 3, </a:t>
            </a:r>
            <a:r>
              <a:rPr lang="en-US" dirty="0" err="1"/>
              <a:t>Choleskey</a:t>
            </a:r>
            <a:r>
              <a:rPr lang="en-US" dirty="0"/>
              <a:t> decomposition</a:t>
            </a:r>
          </a:p>
        </p:txBody>
      </p:sp>
      <p:sp>
        <p:nvSpPr>
          <p:cNvPr id="3" name="Content Placeholder 2">
            <a:extLst>
              <a:ext uri="{FF2B5EF4-FFF2-40B4-BE49-F238E27FC236}">
                <a16:creationId xmlns:a16="http://schemas.microsoft.com/office/drawing/2014/main" id="{04948A94-B99D-4B66-9473-E819697F224D}"/>
              </a:ext>
            </a:extLst>
          </p:cNvPr>
          <p:cNvSpPr>
            <a:spLocks noGrp="1"/>
          </p:cNvSpPr>
          <p:nvPr>
            <p:ph idx="1"/>
          </p:nvPr>
        </p:nvSpPr>
        <p:spPr/>
        <p:txBody>
          <a:bodyPr/>
          <a:lstStyle/>
          <a:p>
            <a:r>
              <a:rPr lang="en-US" dirty="0"/>
              <a:t>Go take a linear algebra course to understand this one. </a:t>
            </a:r>
            <a:r>
              <a:rPr lang="en-US" dirty="0">
                <a:hlinkClick r:id="rId2"/>
              </a:rPr>
              <a:t>Here’s</a:t>
            </a:r>
            <a:r>
              <a:rPr lang="en-US" dirty="0"/>
              <a:t> the wiki article. </a:t>
            </a:r>
          </a:p>
          <a:p>
            <a:r>
              <a:rPr lang="en-US" dirty="0"/>
              <a:t>This method is best for calculating OPRs using more than a single event worth of data, or if you are using a program with limited processing power. Using my computer and excel, here are rough timetables for OPR calculations: </a:t>
            </a:r>
          </a:p>
          <a:p>
            <a:endParaRPr lang="en-US" dirty="0"/>
          </a:p>
          <a:p>
            <a:endParaRPr lang="en-US" dirty="0"/>
          </a:p>
          <a:p>
            <a:endParaRPr lang="en-US" dirty="0"/>
          </a:p>
          <a:p>
            <a:endParaRPr lang="en-US" dirty="0"/>
          </a:p>
          <a:p>
            <a:r>
              <a:rPr lang="en-US" dirty="0"/>
              <a:t>I actually use matrix inversion for all of my work because I rarely calculate global OPRs and I’m lazy. </a:t>
            </a:r>
          </a:p>
          <a:p>
            <a:endParaRPr lang="en-US" dirty="0"/>
          </a:p>
        </p:txBody>
      </p:sp>
      <p:graphicFrame>
        <p:nvGraphicFramePr>
          <p:cNvPr id="4" name="Table 3">
            <a:extLst>
              <a:ext uri="{FF2B5EF4-FFF2-40B4-BE49-F238E27FC236}">
                <a16:creationId xmlns:a16="http://schemas.microsoft.com/office/drawing/2014/main" id="{30DA2642-F840-4C18-B775-A52DDA5B7D50}"/>
              </a:ext>
            </a:extLst>
          </p:cNvPr>
          <p:cNvGraphicFramePr>
            <a:graphicFrameLocks noGrp="1"/>
          </p:cNvGraphicFramePr>
          <p:nvPr>
            <p:extLst>
              <p:ext uri="{D42A27DB-BD31-4B8C-83A1-F6EECF244321}">
                <p14:modId xmlns:p14="http://schemas.microsoft.com/office/powerpoint/2010/main" val="133835230"/>
              </p:ext>
            </p:extLst>
          </p:nvPr>
        </p:nvGraphicFramePr>
        <p:xfrm>
          <a:off x="1845568" y="3504743"/>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25543609"/>
                    </a:ext>
                  </a:extLst>
                </a:gridCol>
                <a:gridCol w="2709333">
                  <a:extLst>
                    <a:ext uri="{9D8B030D-6E8A-4147-A177-3AD203B41FA5}">
                      <a16:colId xmlns:a16="http://schemas.microsoft.com/office/drawing/2014/main" val="126885376"/>
                    </a:ext>
                  </a:extLst>
                </a:gridCol>
                <a:gridCol w="2709333">
                  <a:extLst>
                    <a:ext uri="{9D8B030D-6E8A-4147-A177-3AD203B41FA5}">
                      <a16:colId xmlns:a16="http://schemas.microsoft.com/office/drawing/2014/main" val="483688409"/>
                    </a:ext>
                  </a:extLst>
                </a:gridCol>
              </a:tblGrid>
              <a:tr h="370840">
                <a:tc>
                  <a:txBody>
                    <a:bodyPr/>
                    <a:lstStyle/>
                    <a:p>
                      <a:r>
                        <a:rPr lang="en-US" dirty="0"/>
                        <a:t>Method</a:t>
                      </a:r>
                    </a:p>
                  </a:txBody>
                  <a:tcPr/>
                </a:tc>
                <a:tc>
                  <a:txBody>
                    <a:bodyPr/>
                    <a:lstStyle/>
                    <a:p>
                      <a:r>
                        <a:rPr lang="en-US" dirty="0"/>
                        <a:t>Matrix Inversion</a:t>
                      </a:r>
                    </a:p>
                  </a:txBody>
                  <a:tcPr/>
                </a:tc>
                <a:tc>
                  <a:txBody>
                    <a:bodyPr/>
                    <a:lstStyle/>
                    <a:p>
                      <a:r>
                        <a:rPr lang="en-US" dirty="0" err="1"/>
                        <a:t>Choleskey</a:t>
                      </a:r>
                      <a:r>
                        <a:rPr lang="en-US" dirty="0"/>
                        <a:t> decomposition</a:t>
                      </a:r>
                    </a:p>
                  </a:txBody>
                  <a:tcPr/>
                </a:tc>
                <a:extLst>
                  <a:ext uri="{0D108BD9-81ED-4DB2-BD59-A6C34878D82A}">
                    <a16:rowId xmlns:a16="http://schemas.microsoft.com/office/drawing/2014/main" val="3350842443"/>
                  </a:ext>
                </a:extLst>
              </a:tr>
              <a:tr h="370840">
                <a:tc>
                  <a:txBody>
                    <a:bodyPr/>
                    <a:lstStyle/>
                    <a:p>
                      <a:r>
                        <a:rPr lang="en-US" dirty="0"/>
                        <a:t>Single event</a:t>
                      </a:r>
                    </a:p>
                  </a:txBody>
                  <a:tcPr/>
                </a:tc>
                <a:tc>
                  <a:txBody>
                    <a:bodyPr/>
                    <a:lstStyle/>
                    <a:p>
                      <a:r>
                        <a:rPr lang="en-US" dirty="0"/>
                        <a:t>1 second</a:t>
                      </a:r>
                    </a:p>
                  </a:txBody>
                  <a:tcPr/>
                </a:tc>
                <a:tc>
                  <a:txBody>
                    <a:bodyPr/>
                    <a:lstStyle/>
                    <a:p>
                      <a:r>
                        <a:rPr lang="en-US" dirty="0"/>
                        <a:t>&lt;1 second</a:t>
                      </a:r>
                    </a:p>
                  </a:txBody>
                  <a:tcPr/>
                </a:tc>
                <a:extLst>
                  <a:ext uri="{0D108BD9-81ED-4DB2-BD59-A6C34878D82A}">
                    <a16:rowId xmlns:a16="http://schemas.microsoft.com/office/drawing/2014/main" val="2012768440"/>
                  </a:ext>
                </a:extLst>
              </a:tr>
              <a:tr h="370840">
                <a:tc>
                  <a:txBody>
                    <a:bodyPr/>
                    <a:lstStyle/>
                    <a:p>
                      <a:r>
                        <a:rPr lang="en-US" dirty="0"/>
                        <a:t>All events in 2018</a:t>
                      </a:r>
                    </a:p>
                  </a:txBody>
                  <a:tcPr/>
                </a:tc>
                <a:tc>
                  <a:txBody>
                    <a:bodyPr/>
                    <a:lstStyle/>
                    <a:p>
                      <a:r>
                        <a:rPr lang="en-US" dirty="0"/>
                        <a:t>~4 hours</a:t>
                      </a:r>
                    </a:p>
                  </a:txBody>
                  <a:tcPr/>
                </a:tc>
                <a:tc>
                  <a:txBody>
                    <a:bodyPr/>
                    <a:lstStyle/>
                    <a:p>
                      <a:r>
                        <a:rPr lang="en-US" dirty="0"/>
                        <a:t>2 seconds</a:t>
                      </a:r>
                    </a:p>
                  </a:txBody>
                  <a:tcPr/>
                </a:tc>
                <a:extLst>
                  <a:ext uri="{0D108BD9-81ED-4DB2-BD59-A6C34878D82A}">
                    <a16:rowId xmlns:a16="http://schemas.microsoft.com/office/drawing/2014/main" val="802043456"/>
                  </a:ext>
                </a:extLst>
              </a:tr>
            </a:tbl>
          </a:graphicData>
        </a:graphic>
      </p:graphicFrame>
    </p:spTree>
    <p:extLst>
      <p:ext uri="{BB962C8B-B14F-4D97-AF65-F5344CB8AC3E}">
        <p14:creationId xmlns:p14="http://schemas.microsoft.com/office/powerpoint/2010/main" val="3385456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F76E-D544-4AF2-B127-848718F0B60C}"/>
              </a:ext>
            </a:extLst>
          </p:cNvPr>
          <p:cNvSpPr>
            <a:spLocks noGrp="1"/>
          </p:cNvSpPr>
          <p:nvPr>
            <p:ph type="title"/>
          </p:nvPr>
        </p:nvSpPr>
        <p:spPr/>
        <p:txBody>
          <a:bodyPr/>
          <a:lstStyle/>
          <a:p>
            <a:r>
              <a:rPr lang="en-US" dirty="0"/>
              <a:t>CCWM, DPR, and component OPRs</a:t>
            </a:r>
          </a:p>
        </p:txBody>
      </p:sp>
      <p:sp>
        <p:nvSpPr>
          <p:cNvPr id="3" name="Content Placeholder 2">
            <a:extLst>
              <a:ext uri="{FF2B5EF4-FFF2-40B4-BE49-F238E27FC236}">
                <a16:creationId xmlns:a16="http://schemas.microsoft.com/office/drawing/2014/main" id="{04274545-544B-4C4A-990B-8EA3A0DF2D19}"/>
              </a:ext>
            </a:extLst>
          </p:cNvPr>
          <p:cNvSpPr>
            <a:spLocks noGrp="1"/>
          </p:cNvSpPr>
          <p:nvPr>
            <p:ph idx="1"/>
          </p:nvPr>
        </p:nvSpPr>
        <p:spPr/>
        <p:txBody>
          <a:bodyPr/>
          <a:lstStyle/>
          <a:p>
            <a:r>
              <a:rPr lang="en-US" dirty="0"/>
              <a:t>Once you know how to calculate normal OPR, calculating all of these other metrics are trivial, just swap in the “score” with whatever you want. </a:t>
            </a:r>
          </a:p>
          <a:p>
            <a:r>
              <a:rPr lang="en-US" dirty="0"/>
              <a:t>For CCWM, replace red’s score with (red score-blue score) and likewise for blue</a:t>
            </a:r>
          </a:p>
          <a:p>
            <a:r>
              <a:rPr lang="en-US" dirty="0"/>
              <a:t>For DPR, replace red’s score with blue’s score and likewise for blue (Note that DPR sucks)</a:t>
            </a:r>
          </a:p>
          <a:p>
            <a:r>
              <a:rPr lang="en-US" dirty="0"/>
              <a:t>For Component OPRs, replace red’s score with whatever component of red’s score you are interested in and likewise for blue</a:t>
            </a:r>
          </a:p>
          <a:p>
            <a:r>
              <a:rPr lang="en-US" dirty="0"/>
              <a:t>Due to our assumption of linearity, one interesting property is that any metrics that are linearly related will have corresponding linear OPR relationships. For example, since (for red) the winning margin is defined as (red score-blue score), we have that CCWM = OPR – DPR. Likewise, if you sum </a:t>
            </a:r>
            <a:r>
              <a:rPr lang="en-US" dirty="0" err="1"/>
              <a:t>auto+teleop+penalty</a:t>
            </a:r>
            <a:r>
              <a:rPr lang="en-US" dirty="0"/>
              <a:t> calculated contributions, you will get OPR. </a:t>
            </a:r>
          </a:p>
        </p:txBody>
      </p:sp>
    </p:spTree>
    <p:extLst>
      <p:ext uri="{BB962C8B-B14F-4D97-AF65-F5344CB8AC3E}">
        <p14:creationId xmlns:p14="http://schemas.microsoft.com/office/powerpoint/2010/main" val="1812924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444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D0C6-CD5C-4208-BA43-9E974B21A6B0}"/>
              </a:ext>
            </a:extLst>
          </p:cNvPr>
          <p:cNvSpPr>
            <a:spLocks noGrp="1"/>
          </p:cNvSpPr>
          <p:nvPr>
            <p:ph type="title"/>
          </p:nvPr>
        </p:nvSpPr>
        <p:spPr/>
        <p:txBody>
          <a:bodyPr/>
          <a:lstStyle/>
          <a:p>
            <a:r>
              <a:rPr lang="en-US" dirty="0"/>
              <a:t>What is Elo</a:t>
            </a:r>
          </a:p>
        </p:txBody>
      </p:sp>
      <p:sp>
        <p:nvSpPr>
          <p:cNvPr id="3" name="Content Placeholder 2">
            <a:extLst>
              <a:ext uri="{FF2B5EF4-FFF2-40B4-BE49-F238E27FC236}">
                <a16:creationId xmlns:a16="http://schemas.microsoft.com/office/drawing/2014/main" id="{90E48B8C-D3BF-412C-83FE-C0B90E90C25A}"/>
              </a:ext>
            </a:extLst>
          </p:cNvPr>
          <p:cNvSpPr>
            <a:spLocks noGrp="1"/>
          </p:cNvSpPr>
          <p:nvPr>
            <p:ph idx="1"/>
          </p:nvPr>
        </p:nvSpPr>
        <p:spPr/>
        <p:txBody>
          <a:bodyPr/>
          <a:lstStyle/>
          <a:p>
            <a:r>
              <a:rPr lang="en-US" dirty="0"/>
              <a:t>The </a:t>
            </a:r>
            <a:r>
              <a:rPr lang="en-US" b="1" dirty="0"/>
              <a:t>Elo rating system</a:t>
            </a:r>
            <a:r>
              <a:rPr lang="en-US" dirty="0"/>
              <a:t> is a method for calculating the relative skill levels of players in </a:t>
            </a:r>
            <a:r>
              <a:rPr lang="en-US" dirty="0">
                <a:hlinkClick r:id="rId2" tooltip="Zero-sum game"/>
              </a:rPr>
              <a:t>zero-sum games</a:t>
            </a:r>
            <a:r>
              <a:rPr lang="en-US" dirty="0"/>
              <a:t> such as </a:t>
            </a:r>
            <a:r>
              <a:rPr lang="en-US" dirty="0">
                <a:hlinkClick r:id="rId3" tooltip="Chess"/>
              </a:rPr>
              <a:t>chess</a:t>
            </a:r>
            <a:r>
              <a:rPr lang="en-US" dirty="0"/>
              <a:t>. It is named after its creator </a:t>
            </a:r>
            <a:r>
              <a:rPr lang="en-US" dirty="0">
                <a:hlinkClick r:id="rId4" tooltip="Arpad Elo"/>
              </a:rPr>
              <a:t>Arpad Elo</a:t>
            </a:r>
            <a:r>
              <a:rPr lang="en-US" dirty="0"/>
              <a:t>, a </a:t>
            </a:r>
            <a:r>
              <a:rPr lang="en-US" dirty="0">
                <a:hlinkClick r:id="rId5" tooltip="Hungary"/>
              </a:rPr>
              <a:t>Hungarian</a:t>
            </a:r>
            <a:r>
              <a:rPr lang="en-US" dirty="0"/>
              <a:t>-</a:t>
            </a:r>
            <a:r>
              <a:rPr lang="en-US" dirty="0">
                <a:hlinkClick r:id="rId6" tooltip="Americans"/>
              </a:rPr>
              <a:t>American</a:t>
            </a:r>
            <a:r>
              <a:rPr lang="en-US" dirty="0"/>
              <a:t> </a:t>
            </a:r>
            <a:r>
              <a:rPr lang="en-US" dirty="0">
                <a:hlinkClick r:id="rId7" tooltip="Physics"/>
              </a:rPr>
              <a:t>physics</a:t>
            </a:r>
            <a:r>
              <a:rPr lang="en-US" dirty="0"/>
              <a:t> professor.  -Wikipedia</a:t>
            </a:r>
          </a:p>
          <a:p>
            <a:r>
              <a:rPr lang="en-US" dirty="0"/>
              <a:t>If you have ever played any online games that have match-making algorithms, you have probably used some variant of the Elo rating system. </a:t>
            </a:r>
          </a:p>
          <a:p>
            <a:r>
              <a:rPr lang="en-US" dirty="0"/>
              <a:t>The basic idea is to give each team (and by extension each alliance) a rating, and then to predict the match outcome when looking at both alliance ratings. After the match, we compare our predicted results to the actual results. Teams/alliances which overperformed our expectation will see their ratings increase, while teams that underperformed will see their ratings decrease. </a:t>
            </a:r>
          </a:p>
          <a:p>
            <a:r>
              <a:rPr lang="en-US" dirty="0"/>
              <a:t>There are lots of different ways you can set up an Elo model, so from here on I’m going to be talking about how I set up mine. </a:t>
            </a:r>
          </a:p>
        </p:txBody>
      </p:sp>
    </p:spTree>
    <p:extLst>
      <p:ext uri="{BB962C8B-B14F-4D97-AF65-F5344CB8AC3E}">
        <p14:creationId xmlns:p14="http://schemas.microsoft.com/office/powerpoint/2010/main" val="257392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636B-BD4B-4C9D-92EF-6E885FBB3089}"/>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0BE82CBA-075C-47EB-815A-05C11F79623E}"/>
              </a:ext>
            </a:extLst>
          </p:cNvPr>
          <p:cNvSpPr>
            <a:spLocks noGrp="1"/>
          </p:cNvSpPr>
          <p:nvPr>
            <p:ph idx="1"/>
          </p:nvPr>
        </p:nvSpPr>
        <p:spPr/>
        <p:txBody>
          <a:bodyPr/>
          <a:lstStyle/>
          <a:p>
            <a:r>
              <a:rPr lang="en-US" dirty="0"/>
              <a:t>OPR: Offensive Power Rating, I use it interchangeably with calculated contribution because I hate the name OPR</a:t>
            </a:r>
          </a:p>
          <a:p>
            <a:r>
              <a:rPr lang="en-US" dirty="0"/>
              <a:t>Half-match: All of the match data for one alliance in one match</a:t>
            </a:r>
          </a:p>
          <a:p>
            <a:r>
              <a:rPr lang="en-US" dirty="0"/>
              <a:t>Elo: When I talk about Elo, I’m referring specifically to the Elo model I have developed and published. Calculated contributions have been around long enough to have become standardized, but since Elo is still very new to FRC, there exist alternate models. </a:t>
            </a:r>
          </a:p>
          <a:p>
            <a:endParaRPr lang="en-US" dirty="0"/>
          </a:p>
        </p:txBody>
      </p:sp>
    </p:spTree>
    <p:extLst>
      <p:ext uri="{BB962C8B-B14F-4D97-AF65-F5344CB8AC3E}">
        <p14:creationId xmlns:p14="http://schemas.microsoft.com/office/powerpoint/2010/main" val="3116803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3221-D5E3-4495-9D61-882002340F82}"/>
              </a:ext>
            </a:extLst>
          </p:cNvPr>
          <p:cNvSpPr>
            <a:spLocks noGrp="1"/>
          </p:cNvSpPr>
          <p:nvPr>
            <p:ph type="title"/>
          </p:nvPr>
        </p:nvSpPr>
        <p:spPr/>
        <p:txBody>
          <a:bodyPr/>
          <a:lstStyle/>
          <a:p>
            <a:r>
              <a:rPr lang="en-US" dirty="0"/>
              <a:t>Assumptions for My Elo</a:t>
            </a:r>
          </a:p>
        </p:txBody>
      </p:sp>
      <p:sp>
        <p:nvSpPr>
          <p:cNvPr id="3" name="Content Placeholder 2">
            <a:extLst>
              <a:ext uri="{FF2B5EF4-FFF2-40B4-BE49-F238E27FC236}">
                <a16:creationId xmlns:a16="http://schemas.microsoft.com/office/drawing/2014/main" id="{BE47AE66-7C2F-4FD0-9273-3AA02EEF9C62}"/>
              </a:ext>
            </a:extLst>
          </p:cNvPr>
          <p:cNvSpPr>
            <a:spLocks noGrp="1"/>
          </p:cNvSpPr>
          <p:nvPr>
            <p:ph idx="1"/>
          </p:nvPr>
        </p:nvSpPr>
        <p:spPr/>
        <p:txBody>
          <a:bodyPr/>
          <a:lstStyle/>
          <a:p>
            <a:r>
              <a:rPr lang="en-US" dirty="0"/>
              <a:t>Maximize predictive power</a:t>
            </a:r>
          </a:p>
          <a:p>
            <a:r>
              <a:rPr lang="en-US" dirty="0"/>
              <a:t>Use as few parameters as possible, and only use parameters that improve predictive power in </a:t>
            </a:r>
            <a:r>
              <a:rPr lang="en-US" b="1" dirty="0"/>
              <a:t>all</a:t>
            </a:r>
            <a:r>
              <a:rPr lang="en-US" dirty="0"/>
              <a:t> recent (i.e. 2002+) FRC seasons (possibly excepting 2015)</a:t>
            </a:r>
          </a:p>
          <a:p>
            <a:r>
              <a:rPr lang="en-US" dirty="0"/>
              <a:t>Only use data that has been available since 2002, which is basically just alliance composition and final scores. </a:t>
            </a:r>
          </a:p>
          <a:p>
            <a:r>
              <a:rPr lang="en-US" dirty="0"/>
              <a:t>Minimal tuning required at the start of a new season</a:t>
            </a:r>
          </a:p>
          <a:p>
            <a:r>
              <a:rPr lang="en-US" dirty="0"/>
              <a:t>Team </a:t>
            </a:r>
            <a:r>
              <a:rPr lang="en-US" dirty="0" err="1"/>
              <a:t>Elos</a:t>
            </a:r>
            <a:r>
              <a:rPr lang="en-US" dirty="0"/>
              <a:t> can be taken as a raw sum together to get the alliance Elo</a:t>
            </a:r>
          </a:p>
          <a:p>
            <a:r>
              <a:rPr lang="en-US" dirty="0"/>
              <a:t>Average Elo = 1500, and an Elo difference of 400 indicates the stronger alliance is a 91% favorite. This lines up with most Elo systems, although these specific choices are arbitrary</a:t>
            </a:r>
          </a:p>
        </p:txBody>
      </p:sp>
    </p:spTree>
    <p:extLst>
      <p:ext uri="{BB962C8B-B14F-4D97-AF65-F5344CB8AC3E}">
        <p14:creationId xmlns:p14="http://schemas.microsoft.com/office/powerpoint/2010/main" val="1865772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30BB-99D1-4298-ADC0-9EF1DE38508E}"/>
              </a:ext>
            </a:extLst>
          </p:cNvPr>
          <p:cNvSpPr>
            <a:spLocks noGrp="1"/>
          </p:cNvSpPr>
          <p:nvPr>
            <p:ph type="title"/>
          </p:nvPr>
        </p:nvSpPr>
        <p:spPr/>
        <p:txBody>
          <a:bodyPr/>
          <a:lstStyle/>
          <a:p>
            <a:r>
              <a:rPr lang="en-US" dirty="0"/>
              <a:t>Some key differences between Elo and OPR	</a:t>
            </a:r>
          </a:p>
        </p:txBody>
      </p:sp>
      <p:sp>
        <p:nvSpPr>
          <p:cNvPr id="3" name="Content Placeholder 2">
            <a:extLst>
              <a:ext uri="{FF2B5EF4-FFF2-40B4-BE49-F238E27FC236}">
                <a16:creationId xmlns:a16="http://schemas.microsoft.com/office/drawing/2014/main" id="{15F16016-644F-413C-8D15-133ACA526113}"/>
              </a:ext>
            </a:extLst>
          </p:cNvPr>
          <p:cNvSpPr>
            <a:spLocks noGrp="1"/>
          </p:cNvSpPr>
          <p:nvPr>
            <p:ph idx="1"/>
          </p:nvPr>
        </p:nvSpPr>
        <p:spPr/>
        <p:txBody>
          <a:bodyPr/>
          <a:lstStyle/>
          <a:p>
            <a:r>
              <a:rPr lang="en-US" dirty="0"/>
              <a:t>OPR is a mathematical construct that happens to be well-suited for FRC purposes. As such, it has strong mathematical foundations and useful mathematical properties. </a:t>
            </a:r>
          </a:p>
          <a:p>
            <a:r>
              <a:rPr lang="en-US" dirty="0"/>
              <a:t>Elo is an ad hoc mess designed just to make the best predictions possible. There are mathematical underpinnings, but the key properties of an Elo model are experimentally derived parameters that give the model the properties we desire. </a:t>
            </a:r>
          </a:p>
          <a:p>
            <a:r>
              <a:rPr lang="en-US" dirty="0"/>
              <a:t>OPR is calculated all at once on a set of matches (usually just matches at a single event). That is, no outside information is required. Elo in contrast, always requires a “seed” Elo value, and cannot be calculated at an event without first using </a:t>
            </a:r>
            <a:r>
              <a:rPr lang="en-US" dirty="0" err="1"/>
              <a:t>some“seed</a:t>
            </a:r>
            <a:r>
              <a:rPr lang="en-US" dirty="0"/>
              <a:t>” rating going into the event. </a:t>
            </a:r>
          </a:p>
          <a:p>
            <a:r>
              <a:rPr lang="en-US" dirty="0"/>
              <a:t>Elo is zero-sum, which means that in season, the average Elo rating will always be the same. OPRs are only tied to scores, so if the average score goes up, the average Elo of teams at that event will also go up. </a:t>
            </a:r>
          </a:p>
        </p:txBody>
      </p:sp>
    </p:spTree>
    <p:extLst>
      <p:ext uri="{BB962C8B-B14F-4D97-AF65-F5344CB8AC3E}">
        <p14:creationId xmlns:p14="http://schemas.microsoft.com/office/powerpoint/2010/main" val="2748110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7878-6222-40AB-8456-1C2EE6362E96}"/>
              </a:ext>
            </a:extLst>
          </p:cNvPr>
          <p:cNvSpPr>
            <a:spLocks noGrp="1"/>
          </p:cNvSpPr>
          <p:nvPr>
            <p:ph type="title"/>
          </p:nvPr>
        </p:nvSpPr>
        <p:spPr/>
        <p:txBody>
          <a:bodyPr/>
          <a:lstStyle/>
          <a:p>
            <a:r>
              <a:rPr lang="en-US" dirty="0"/>
              <a:t>Key parameters (in season)</a:t>
            </a:r>
          </a:p>
        </p:txBody>
      </p:sp>
      <p:sp>
        <p:nvSpPr>
          <p:cNvPr id="3" name="Content Placeholder 2">
            <a:extLst>
              <a:ext uri="{FF2B5EF4-FFF2-40B4-BE49-F238E27FC236}">
                <a16:creationId xmlns:a16="http://schemas.microsoft.com/office/drawing/2014/main" id="{8A18A8E2-ED28-44AD-A5B4-2202C03A40D0}"/>
              </a:ext>
            </a:extLst>
          </p:cNvPr>
          <p:cNvSpPr>
            <a:spLocks noGrp="1"/>
          </p:cNvSpPr>
          <p:nvPr>
            <p:ph idx="1"/>
          </p:nvPr>
        </p:nvSpPr>
        <p:spPr>
          <a:xfrm>
            <a:off x="581193" y="1947390"/>
            <a:ext cx="11029615" cy="4368429"/>
          </a:xfrm>
        </p:spPr>
        <p:txBody>
          <a:bodyPr>
            <a:normAutofit fontScale="85000" lnSpcReduction="10000"/>
          </a:bodyPr>
          <a:lstStyle/>
          <a:p>
            <a:r>
              <a:rPr lang="en-US" dirty="0"/>
              <a:t>My model has 7 parameters which were experimentally derived, the following 2 are the only 2 used during the season: </a:t>
            </a:r>
          </a:p>
          <a:p>
            <a:r>
              <a:rPr lang="en-US" dirty="0" err="1"/>
              <a:t>kQuals</a:t>
            </a:r>
            <a:r>
              <a:rPr lang="en-US" dirty="0"/>
              <a:t> = 12: A k value indicates how much a team’s rating should change based on the results of a single match. As you can see in the below chart, this means that roughly 5% of a team’s rating comes from their performance in the previous match</a:t>
            </a:r>
          </a:p>
          <a:p>
            <a:r>
              <a:rPr lang="en-US" dirty="0" err="1"/>
              <a:t>kPlayoffs</a:t>
            </a:r>
            <a:r>
              <a:rPr lang="en-US" dirty="0"/>
              <a:t> = 3: The playoff k-Value is one quarter of the </a:t>
            </a:r>
            <a:r>
              <a:rPr lang="en-US" dirty="0" err="1"/>
              <a:t>quals</a:t>
            </a:r>
            <a:r>
              <a:rPr lang="en-US" dirty="0"/>
              <a:t> value. The reason for this is likely because, once teams enter static alliances in playoffs, it is difficult for the model to tell which team is actually responsible for successes/failures on the field, since all 3 alliance members will always have the same winning margins. </a:t>
            </a:r>
          </a:p>
          <a:p>
            <a:endParaRPr lang="en-US" dirty="0"/>
          </a:p>
          <a:p>
            <a:endParaRPr lang="en-US" dirty="0"/>
          </a:p>
          <a:p>
            <a:endParaRPr lang="en-US" dirty="0"/>
          </a:p>
          <a:p>
            <a:endParaRPr lang="en-US" dirty="0"/>
          </a:p>
          <a:p>
            <a:endParaRPr lang="en-US" dirty="0"/>
          </a:p>
          <a:p>
            <a:endParaRPr lang="en-US" dirty="0"/>
          </a:p>
          <a:p>
            <a:r>
              <a:rPr lang="en-US" dirty="0"/>
              <a:t>Elo to score ratio = 0.004: This parameter indicates what winning margin the Elo model should predict based on a difference in team </a:t>
            </a:r>
            <a:r>
              <a:rPr lang="en-US" dirty="0" err="1"/>
              <a:t>Elos</a:t>
            </a:r>
            <a:r>
              <a:rPr lang="en-US" dirty="0"/>
              <a:t> going into a match. This value means that, in a match where the red alliance is 250 Elo points above Blue, we would expect the final score to be 1 score standard deviation in red’s favor. </a:t>
            </a:r>
          </a:p>
          <a:p>
            <a:endParaRPr lang="en-US" dirty="0"/>
          </a:p>
        </p:txBody>
      </p:sp>
      <p:pic>
        <p:nvPicPr>
          <p:cNvPr id="9218" name="Picture 2" descr="https://www.moserware.com/assets/computing-your-skill/KFactorAlphaImpact.png">
            <a:extLst>
              <a:ext uri="{FF2B5EF4-FFF2-40B4-BE49-F238E27FC236}">
                <a16:creationId xmlns:a16="http://schemas.microsoft.com/office/drawing/2014/main" id="{37BE7EC7-D62E-436B-80E4-AB2862042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258" y="3366262"/>
            <a:ext cx="3469483" cy="204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76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29CB-1577-4D8E-B5C8-C0F1566FD653}"/>
              </a:ext>
            </a:extLst>
          </p:cNvPr>
          <p:cNvSpPr>
            <a:spLocks noGrp="1"/>
          </p:cNvSpPr>
          <p:nvPr>
            <p:ph type="title"/>
          </p:nvPr>
        </p:nvSpPr>
        <p:spPr/>
        <p:txBody>
          <a:bodyPr/>
          <a:lstStyle/>
          <a:p>
            <a:r>
              <a:rPr lang="en-US" dirty="0"/>
              <a:t>Key Parameters (between seasons)</a:t>
            </a:r>
          </a:p>
        </p:txBody>
      </p:sp>
      <p:sp>
        <p:nvSpPr>
          <p:cNvPr id="3" name="Content Placeholder 2">
            <a:extLst>
              <a:ext uri="{FF2B5EF4-FFF2-40B4-BE49-F238E27FC236}">
                <a16:creationId xmlns:a16="http://schemas.microsoft.com/office/drawing/2014/main" id="{5508AE89-EF50-42C2-B002-4E77BFCB654B}"/>
              </a:ext>
            </a:extLst>
          </p:cNvPr>
          <p:cNvSpPr>
            <a:spLocks noGrp="1"/>
          </p:cNvSpPr>
          <p:nvPr>
            <p:ph idx="1"/>
          </p:nvPr>
        </p:nvSpPr>
        <p:spPr/>
        <p:txBody>
          <a:bodyPr/>
          <a:lstStyle/>
          <a:p>
            <a:r>
              <a:rPr lang="en-US" dirty="0"/>
              <a:t>Rookie/New Veteran Elo = 1450: Remember, average Elo is 1500, so 1450 corresponds to roughly a 30</a:t>
            </a:r>
            <a:r>
              <a:rPr lang="en-US" baseline="30000" dirty="0"/>
              <a:t>th</a:t>
            </a:r>
            <a:r>
              <a:rPr lang="en-US" dirty="0"/>
              <a:t> percentile team</a:t>
            </a:r>
          </a:p>
          <a:p>
            <a:r>
              <a:rPr lang="en-US" dirty="0"/>
              <a:t>Previous season Elo weight = 70%: Each team’s Elo at the start of a 2019 will be 70% of their 2018 max Elo plus 30% of their 2017 max Elo (max </a:t>
            </a:r>
            <a:r>
              <a:rPr lang="en-US" dirty="0" err="1"/>
              <a:t>Elos</a:t>
            </a:r>
            <a:r>
              <a:rPr lang="en-US" dirty="0"/>
              <a:t> ignore each team’s first 8 matches)</a:t>
            </a:r>
          </a:p>
          <a:p>
            <a:r>
              <a:rPr lang="en-US" dirty="0"/>
              <a:t>End of season mean-reversion = 20%: This means that a team’s Elo at the start of a new season is dropped 20% toward the mean-reversion Elo. Essentially, teams go into a new season on average at about 80% of their strength the previous season. </a:t>
            </a:r>
          </a:p>
          <a:p>
            <a:r>
              <a:rPr lang="en-US" dirty="0"/>
              <a:t>Mean-reversion Elo = 1450: Because we are using max </a:t>
            </a:r>
            <a:r>
              <a:rPr lang="en-US" dirty="0" err="1"/>
              <a:t>Elos</a:t>
            </a:r>
            <a:r>
              <a:rPr lang="en-US" dirty="0"/>
              <a:t>, the end of season mean reversion must be below 1500 to keep the league average at around 1500. </a:t>
            </a:r>
          </a:p>
        </p:txBody>
      </p:sp>
    </p:spTree>
    <p:extLst>
      <p:ext uri="{BB962C8B-B14F-4D97-AF65-F5344CB8AC3E}">
        <p14:creationId xmlns:p14="http://schemas.microsoft.com/office/powerpoint/2010/main" val="3798577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692E-F8A2-4574-B083-93CCC0B6F318}"/>
              </a:ext>
            </a:extLst>
          </p:cNvPr>
          <p:cNvSpPr>
            <a:spLocks noGrp="1"/>
          </p:cNvSpPr>
          <p:nvPr>
            <p:ph type="title"/>
          </p:nvPr>
        </p:nvSpPr>
        <p:spPr/>
        <p:txBody>
          <a:bodyPr/>
          <a:lstStyle/>
          <a:p>
            <a:r>
              <a:rPr lang="en-US" dirty="0"/>
              <a:t>Elo example</a:t>
            </a:r>
          </a:p>
        </p:txBody>
      </p:sp>
      <p:sp>
        <p:nvSpPr>
          <p:cNvPr id="3" name="Content Placeholder 2">
            <a:extLst>
              <a:ext uri="{FF2B5EF4-FFF2-40B4-BE49-F238E27FC236}">
                <a16:creationId xmlns:a16="http://schemas.microsoft.com/office/drawing/2014/main" id="{FE3F58E8-F733-4A4E-8F13-652C73D554F8}"/>
              </a:ext>
            </a:extLst>
          </p:cNvPr>
          <p:cNvSpPr>
            <a:spLocks noGrp="1"/>
          </p:cNvSpPr>
          <p:nvPr>
            <p:ph idx="1"/>
          </p:nvPr>
        </p:nvSpPr>
        <p:spPr/>
        <p:txBody>
          <a:bodyPr/>
          <a:lstStyle/>
          <a:p>
            <a:r>
              <a:rPr lang="en-US" dirty="0"/>
              <a:t>Using 2007 and score </a:t>
            </a:r>
            <a:r>
              <a:rPr lang="en-US" dirty="0" err="1"/>
              <a:t>stdev</a:t>
            </a:r>
            <a:r>
              <a:rPr lang="en-US" dirty="0"/>
              <a:t> = 32.9, this is a quals match</a:t>
            </a:r>
          </a:p>
          <a:p>
            <a:r>
              <a:rPr lang="en-US" dirty="0"/>
              <a:t>Red alliance has teams with </a:t>
            </a:r>
            <a:r>
              <a:rPr lang="en-US" dirty="0" err="1"/>
              <a:t>Elos</a:t>
            </a:r>
            <a:r>
              <a:rPr lang="en-US" dirty="0"/>
              <a:t> = 1450, 1500, and 1600. Blue alliance has teams with </a:t>
            </a:r>
            <a:r>
              <a:rPr lang="en-US" dirty="0" err="1"/>
              <a:t>Elos</a:t>
            </a:r>
            <a:r>
              <a:rPr lang="en-US" dirty="0"/>
              <a:t> =1500, 1650, and 1700. </a:t>
            </a:r>
          </a:p>
          <a:p>
            <a:r>
              <a:rPr lang="en-US" dirty="0"/>
              <a:t>Elo difference = 300 in favor of blue. </a:t>
            </a:r>
          </a:p>
          <a:p>
            <a:r>
              <a:rPr lang="en-US" dirty="0"/>
              <a:t>Predicted blue winning margin = 300*0.004*32.9= 39.5</a:t>
            </a:r>
          </a:p>
          <a:p>
            <a:r>
              <a:rPr lang="en-US" dirty="0"/>
              <a:t>Suppose the actual blue winning margin ends up being 52.6. </a:t>
            </a:r>
          </a:p>
          <a:p>
            <a:r>
              <a:rPr lang="en-US" dirty="0"/>
              <a:t>Each team on the blue alliance will have their Elo change by (52.6-39.5)/(32.9)*12 = 5. Since Elo is zero-sum in season, we also know that each red team’s Elo will change by -5. </a:t>
            </a:r>
          </a:p>
        </p:txBody>
      </p:sp>
    </p:spTree>
    <p:extLst>
      <p:ext uri="{BB962C8B-B14F-4D97-AF65-F5344CB8AC3E}">
        <p14:creationId xmlns:p14="http://schemas.microsoft.com/office/powerpoint/2010/main" val="695627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0114-CF79-4E38-B54A-BBDC2383410D}"/>
              </a:ext>
            </a:extLst>
          </p:cNvPr>
          <p:cNvSpPr>
            <a:spLocks noGrp="1"/>
          </p:cNvSpPr>
          <p:nvPr>
            <p:ph type="title"/>
          </p:nvPr>
        </p:nvSpPr>
        <p:spPr/>
        <p:txBody>
          <a:bodyPr/>
          <a:lstStyle/>
          <a:p>
            <a:r>
              <a:rPr lang="en-US" dirty="0"/>
              <a:t>Elo over multiple seasons</a:t>
            </a:r>
          </a:p>
        </p:txBody>
      </p:sp>
      <p:sp>
        <p:nvSpPr>
          <p:cNvPr id="3" name="Content Placeholder 2">
            <a:extLst>
              <a:ext uri="{FF2B5EF4-FFF2-40B4-BE49-F238E27FC236}">
                <a16:creationId xmlns:a16="http://schemas.microsoft.com/office/drawing/2014/main" id="{DFBE8CD2-59A8-4C9C-9F1F-00B1B61C3F7F}"/>
              </a:ext>
            </a:extLst>
          </p:cNvPr>
          <p:cNvSpPr>
            <a:spLocks noGrp="1"/>
          </p:cNvSpPr>
          <p:nvPr>
            <p:ph idx="1"/>
          </p:nvPr>
        </p:nvSpPr>
        <p:spPr>
          <a:xfrm>
            <a:off x="581192" y="1989997"/>
            <a:ext cx="11029615" cy="491266"/>
          </a:xfrm>
        </p:spPr>
        <p:txBody>
          <a:bodyPr/>
          <a:lstStyle/>
          <a:p>
            <a:r>
              <a:rPr lang="en-US" dirty="0"/>
              <a:t>2052’s historical Elo</a:t>
            </a:r>
          </a:p>
        </p:txBody>
      </p:sp>
      <p:graphicFrame>
        <p:nvGraphicFramePr>
          <p:cNvPr id="6" name="Chart 5">
            <a:extLst>
              <a:ext uri="{FF2B5EF4-FFF2-40B4-BE49-F238E27FC236}">
                <a16:creationId xmlns:a16="http://schemas.microsoft.com/office/drawing/2014/main" id="{4E013893-FE0E-4C44-8CC7-53ED5C00D87C}"/>
              </a:ext>
            </a:extLst>
          </p:cNvPr>
          <p:cNvGraphicFramePr>
            <a:graphicFrameLocks/>
          </p:cNvGraphicFramePr>
          <p:nvPr>
            <p:extLst>
              <p:ext uri="{D42A27DB-BD31-4B8C-83A1-F6EECF244321}">
                <p14:modId xmlns:p14="http://schemas.microsoft.com/office/powerpoint/2010/main" val="1868222981"/>
              </p:ext>
            </p:extLst>
          </p:nvPr>
        </p:nvGraphicFramePr>
        <p:xfrm>
          <a:off x="825499" y="2344738"/>
          <a:ext cx="10541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9523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0114-CF79-4E38-B54A-BBDC2383410D}"/>
              </a:ext>
            </a:extLst>
          </p:cNvPr>
          <p:cNvSpPr>
            <a:spLocks noGrp="1"/>
          </p:cNvSpPr>
          <p:nvPr>
            <p:ph type="title"/>
          </p:nvPr>
        </p:nvSpPr>
        <p:spPr/>
        <p:txBody>
          <a:bodyPr/>
          <a:lstStyle/>
          <a:p>
            <a:r>
              <a:rPr lang="en-US" dirty="0"/>
              <a:t>Elo over a single season</a:t>
            </a:r>
          </a:p>
        </p:txBody>
      </p:sp>
      <p:sp>
        <p:nvSpPr>
          <p:cNvPr id="3" name="Content Placeholder 2">
            <a:extLst>
              <a:ext uri="{FF2B5EF4-FFF2-40B4-BE49-F238E27FC236}">
                <a16:creationId xmlns:a16="http://schemas.microsoft.com/office/drawing/2014/main" id="{DFBE8CD2-59A8-4C9C-9F1F-00B1B61C3F7F}"/>
              </a:ext>
            </a:extLst>
          </p:cNvPr>
          <p:cNvSpPr>
            <a:spLocks noGrp="1"/>
          </p:cNvSpPr>
          <p:nvPr>
            <p:ph idx="1"/>
          </p:nvPr>
        </p:nvSpPr>
        <p:spPr>
          <a:xfrm>
            <a:off x="581192" y="1989997"/>
            <a:ext cx="11029615" cy="857978"/>
          </a:xfrm>
        </p:spPr>
        <p:txBody>
          <a:bodyPr>
            <a:normAutofit/>
          </a:bodyPr>
          <a:lstStyle/>
          <a:p>
            <a:r>
              <a:rPr lang="en-US" dirty="0"/>
              <a:t>2052 in their rookie year</a:t>
            </a:r>
          </a:p>
          <a:p>
            <a:r>
              <a:rPr lang="en-US" dirty="0"/>
              <a:t>Note that 2007 score </a:t>
            </a:r>
            <a:r>
              <a:rPr lang="en-US" dirty="0" err="1"/>
              <a:t>stdev</a:t>
            </a:r>
            <a:r>
              <a:rPr lang="en-US" dirty="0"/>
              <a:t> = 32.9</a:t>
            </a:r>
          </a:p>
        </p:txBody>
      </p:sp>
      <p:graphicFrame>
        <p:nvGraphicFramePr>
          <p:cNvPr id="4" name="Table 3">
            <a:extLst>
              <a:ext uri="{FF2B5EF4-FFF2-40B4-BE49-F238E27FC236}">
                <a16:creationId xmlns:a16="http://schemas.microsoft.com/office/drawing/2014/main" id="{7B863A8C-3CEC-401F-9FDB-77881EF22D7D}"/>
              </a:ext>
            </a:extLst>
          </p:cNvPr>
          <p:cNvGraphicFramePr>
            <a:graphicFrameLocks noGrp="1"/>
          </p:cNvGraphicFramePr>
          <p:nvPr>
            <p:extLst>
              <p:ext uri="{D42A27DB-BD31-4B8C-83A1-F6EECF244321}">
                <p14:modId xmlns:p14="http://schemas.microsoft.com/office/powerpoint/2010/main" val="1943972628"/>
              </p:ext>
            </p:extLst>
          </p:nvPr>
        </p:nvGraphicFramePr>
        <p:xfrm>
          <a:off x="641349" y="3122016"/>
          <a:ext cx="10909300" cy="2560320"/>
        </p:xfrm>
        <a:graphic>
          <a:graphicData uri="http://schemas.openxmlformats.org/drawingml/2006/table">
            <a:tbl>
              <a:tblPr/>
              <a:tblGrid>
                <a:gridCol w="609600">
                  <a:extLst>
                    <a:ext uri="{9D8B030D-6E8A-4147-A177-3AD203B41FA5}">
                      <a16:colId xmlns:a16="http://schemas.microsoft.com/office/drawing/2014/main" val="2936474868"/>
                    </a:ext>
                  </a:extLst>
                </a:gridCol>
                <a:gridCol w="596900">
                  <a:extLst>
                    <a:ext uri="{9D8B030D-6E8A-4147-A177-3AD203B41FA5}">
                      <a16:colId xmlns:a16="http://schemas.microsoft.com/office/drawing/2014/main" val="3649369689"/>
                    </a:ext>
                  </a:extLst>
                </a:gridCol>
                <a:gridCol w="3187700">
                  <a:extLst>
                    <a:ext uri="{9D8B030D-6E8A-4147-A177-3AD203B41FA5}">
                      <a16:colId xmlns:a16="http://schemas.microsoft.com/office/drawing/2014/main" val="825936517"/>
                    </a:ext>
                  </a:extLst>
                </a:gridCol>
                <a:gridCol w="749300">
                  <a:extLst>
                    <a:ext uri="{9D8B030D-6E8A-4147-A177-3AD203B41FA5}">
                      <a16:colId xmlns:a16="http://schemas.microsoft.com/office/drawing/2014/main" val="1459923010"/>
                    </a:ext>
                  </a:extLst>
                </a:gridCol>
                <a:gridCol w="317500">
                  <a:extLst>
                    <a:ext uri="{9D8B030D-6E8A-4147-A177-3AD203B41FA5}">
                      <a16:colId xmlns:a16="http://schemas.microsoft.com/office/drawing/2014/main" val="1507193746"/>
                    </a:ext>
                  </a:extLst>
                </a:gridCol>
                <a:gridCol w="508000">
                  <a:extLst>
                    <a:ext uri="{9D8B030D-6E8A-4147-A177-3AD203B41FA5}">
                      <a16:colId xmlns:a16="http://schemas.microsoft.com/office/drawing/2014/main" val="2200978029"/>
                    </a:ext>
                  </a:extLst>
                </a:gridCol>
                <a:gridCol w="508000">
                  <a:extLst>
                    <a:ext uri="{9D8B030D-6E8A-4147-A177-3AD203B41FA5}">
                      <a16:colId xmlns:a16="http://schemas.microsoft.com/office/drawing/2014/main" val="2931908946"/>
                    </a:ext>
                  </a:extLst>
                </a:gridCol>
                <a:gridCol w="1625600">
                  <a:extLst>
                    <a:ext uri="{9D8B030D-6E8A-4147-A177-3AD203B41FA5}">
                      <a16:colId xmlns:a16="http://schemas.microsoft.com/office/drawing/2014/main" val="3285695293"/>
                    </a:ext>
                  </a:extLst>
                </a:gridCol>
                <a:gridCol w="1016000">
                  <a:extLst>
                    <a:ext uri="{9D8B030D-6E8A-4147-A177-3AD203B41FA5}">
                      <a16:colId xmlns:a16="http://schemas.microsoft.com/office/drawing/2014/main" val="1056541056"/>
                    </a:ext>
                  </a:extLst>
                </a:gridCol>
                <a:gridCol w="749300">
                  <a:extLst>
                    <a:ext uri="{9D8B030D-6E8A-4147-A177-3AD203B41FA5}">
                      <a16:colId xmlns:a16="http://schemas.microsoft.com/office/drawing/2014/main" val="2622016986"/>
                    </a:ext>
                  </a:extLst>
                </a:gridCol>
                <a:gridCol w="1041400">
                  <a:extLst>
                    <a:ext uri="{9D8B030D-6E8A-4147-A177-3AD203B41FA5}">
                      <a16:colId xmlns:a16="http://schemas.microsoft.com/office/drawing/2014/main" val="841286299"/>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Team</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Year</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Event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Match type</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Set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Match</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Elo</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Predicted winning margin</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 probability</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 result</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Winning margin</a:t>
                      </a:r>
                    </a:p>
                  </a:txBody>
                  <a:tcPr marL="0" marR="0" marT="0" marB="0" anchor="b">
                    <a:lnL>
                      <a:noFill/>
                    </a:lnL>
                    <a:lnR>
                      <a:noFill/>
                    </a:lnR>
                    <a:lnT>
                      <a:noFill/>
                    </a:lnT>
                    <a:lnB>
                      <a:noFill/>
                    </a:lnB>
                  </a:tcPr>
                </a:tc>
                <a:extLst>
                  <a:ext uri="{0D108BD9-81ED-4DB2-BD59-A6C34878D82A}">
                    <a16:rowId xmlns:a16="http://schemas.microsoft.com/office/drawing/2014/main" val="1909962100"/>
                  </a:ext>
                </a:extLst>
              </a:tr>
              <a:tr h="182880">
                <a:tc>
                  <a:txBody>
                    <a:bodyPr/>
                    <a:lstStyle/>
                    <a:p>
                      <a:pPr algn="l" fontAlgn="b"/>
                      <a:r>
                        <a:rPr lang="en-US" sz="1100" b="0" i="0" u="none" strike="noStrike" dirty="0">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tcPr>
                </a:tc>
                <a:extLst>
                  <a:ext uri="{0D108BD9-81ED-4DB2-BD59-A6C34878D82A}">
                    <a16:rowId xmlns:a16="http://schemas.microsoft.com/office/drawing/2014/main" val="2949801795"/>
                  </a:ext>
                </a:extLst>
              </a:tr>
              <a:tr h="182880">
                <a:tc>
                  <a:txBody>
                    <a:bodyPr/>
                    <a:lstStyle/>
                    <a:p>
                      <a:pPr algn="l" fontAlgn="b"/>
                      <a:r>
                        <a:rPr lang="en-US" sz="1100" b="0" i="0" u="none" strike="noStrike" dirty="0">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extLst>
                  <a:ext uri="{0D108BD9-81ED-4DB2-BD59-A6C34878D82A}">
                    <a16:rowId xmlns:a16="http://schemas.microsoft.com/office/drawing/2014/main" val="67132058"/>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extLst>
                  <a:ext uri="{0D108BD9-81ED-4DB2-BD59-A6C34878D82A}">
                    <a16:rowId xmlns:a16="http://schemas.microsoft.com/office/drawing/2014/main" val="95496901"/>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0" marR="0" marT="0" marB="0" anchor="b">
                    <a:lnL>
                      <a:noFill/>
                    </a:lnL>
                    <a:lnR>
                      <a:noFill/>
                    </a:lnR>
                    <a:lnT>
                      <a:noFill/>
                    </a:lnT>
                    <a:lnB>
                      <a:noFill/>
                    </a:lnB>
                  </a:tcPr>
                </a:tc>
                <a:extLst>
                  <a:ext uri="{0D108BD9-81ED-4DB2-BD59-A6C34878D82A}">
                    <a16:rowId xmlns:a16="http://schemas.microsoft.com/office/drawing/2014/main" val="287582945"/>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tcPr>
                </a:tc>
                <a:extLst>
                  <a:ext uri="{0D108BD9-81ED-4DB2-BD59-A6C34878D82A}">
                    <a16:rowId xmlns:a16="http://schemas.microsoft.com/office/drawing/2014/main" val="4192177416"/>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a:noFill/>
                    </a:lnL>
                    <a:lnR>
                      <a:noFill/>
                    </a:lnR>
                    <a:lnT>
                      <a:noFill/>
                    </a:lnT>
                    <a:lnB>
                      <a:noFill/>
                    </a:lnB>
                  </a:tcPr>
                </a:tc>
                <a:extLst>
                  <a:ext uri="{0D108BD9-81ED-4DB2-BD59-A6C34878D82A}">
                    <a16:rowId xmlns:a16="http://schemas.microsoft.com/office/drawing/2014/main" val="3292686492"/>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0" marR="0" marT="0" marB="0" anchor="b">
                    <a:lnL>
                      <a:noFill/>
                    </a:lnL>
                    <a:lnR>
                      <a:noFill/>
                    </a:lnR>
                    <a:lnT>
                      <a:noFill/>
                    </a:lnT>
                    <a:lnB>
                      <a:noFill/>
                    </a:lnB>
                  </a:tcPr>
                </a:tc>
                <a:extLst>
                  <a:ext uri="{0D108BD9-81ED-4DB2-BD59-A6C34878D82A}">
                    <a16:rowId xmlns:a16="http://schemas.microsoft.com/office/drawing/2014/main" val="4164185254"/>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0" marR="0" marT="0" marB="0" anchor="b">
                    <a:lnL>
                      <a:noFill/>
                    </a:lnL>
                    <a:lnR>
                      <a:noFill/>
                    </a:lnR>
                    <a:lnT>
                      <a:noFill/>
                    </a:lnT>
                    <a:lnB>
                      <a:noFill/>
                    </a:lnB>
                  </a:tcPr>
                </a:tc>
                <a:extLst>
                  <a:ext uri="{0D108BD9-81ED-4DB2-BD59-A6C34878D82A}">
                    <a16:rowId xmlns:a16="http://schemas.microsoft.com/office/drawing/2014/main" val="3052367196"/>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1471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52.8%</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extLst>
                  <a:ext uri="{0D108BD9-81ED-4DB2-BD59-A6C34878D82A}">
                    <a16:rowId xmlns:a16="http://schemas.microsoft.com/office/drawing/2014/main" val="2153669622"/>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a:t>
                      </a:r>
                    </a:p>
                  </a:txBody>
                  <a:tcPr marL="0" marR="0" marT="0" marB="0" anchor="b">
                    <a:lnL>
                      <a:noFill/>
                    </a:lnL>
                    <a:lnR>
                      <a:noFill/>
                    </a:lnR>
                    <a:lnT>
                      <a:noFill/>
                    </a:lnT>
                    <a:lnB>
                      <a:noFill/>
                    </a:lnB>
                  </a:tcPr>
                </a:tc>
                <a:extLst>
                  <a:ext uri="{0D108BD9-81ED-4DB2-BD59-A6C34878D82A}">
                    <a16:rowId xmlns:a16="http://schemas.microsoft.com/office/drawing/2014/main" val="372275327"/>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2007</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Wisconsin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qf</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48.6%</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tcPr>
                </a:tc>
                <a:extLst>
                  <a:ext uri="{0D108BD9-81ED-4DB2-BD59-A6C34878D82A}">
                    <a16:rowId xmlns:a16="http://schemas.microsoft.com/office/drawing/2014/main" val="2249351883"/>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2008</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Minnesota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1462</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a:noFill/>
                    </a:lnL>
                    <a:lnR>
                      <a:noFill/>
                    </a:lnR>
                    <a:lnT>
                      <a:noFill/>
                    </a:lnT>
                    <a:lnB>
                      <a:noFill/>
                    </a:lnB>
                  </a:tcPr>
                </a:tc>
                <a:extLst>
                  <a:ext uri="{0D108BD9-81ED-4DB2-BD59-A6C34878D82A}">
                    <a16:rowId xmlns:a16="http://schemas.microsoft.com/office/drawing/2014/main" val="1859289348"/>
                  </a:ext>
                </a:extLst>
              </a:tr>
              <a:tr h="182880">
                <a:tc>
                  <a:txBody>
                    <a:bodyPr/>
                    <a:lstStyle/>
                    <a:p>
                      <a:pPr algn="l" fontAlgn="b"/>
                      <a:r>
                        <a:rPr lang="en-US" sz="1100" b="0" i="0" u="none" strike="noStrike">
                          <a:solidFill>
                            <a:srgbClr val="000000"/>
                          </a:solidFill>
                          <a:effectLst/>
                          <a:latin typeface="Calibri" panose="020F0502020204030204" pitchFamily="34" charset="0"/>
                        </a:rPr>
                        <a:t>2052</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2008</a:t>
                      </a: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Minnesota Regional</a:t>
                      </a: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qm</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1472</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-18.9</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24.7%</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-30</a:t>
                      </a:r>
                    </a:p>
                  </a:txBody>
                  <a:tcPr marL="0" marR="0" marT="0" marB="0" anchor="b">
                    <a:lnL>
                      <a:noFill/>
                    </a:lnL>
                    <a:lnR>
                      <a:noFill/>
                    </a:lnR>
                    <a:lnT>
                      <a:noFill/>
                    </a:lnT>
                    <a:lnB>
                      <a:noFill/>
                    </a:lnB>
                  </a:tcPr>
                </a:tc>
                <a:extLst>
                  <a:ext uri="{0D108BD9-81ED-4DB2-BD59-A6C34878D82A}">
                    <a16:rowId xmlns:a16="http://schemas.microsoft.com/office/drawing/2014/main" val="2544831919"/>
                  </a:ext>
                </a:extLst>
              </a:tr>
            </a:tbl>
          </a:graphicData>
        </a:graphic>
      </p:graphicFrame>
    </p:spTree>
    <p:extLst>
      <p:ext uri="{BB962C8B-B14F-4D97-AF65-F5344CB8AC3E}">
        <p14:creationId xmlns:p14="http://schemas.microsoft.com/office/powerpoint/2010/main" val="1084172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4545-9A7C-4FA4-A152-0D0388F46BC6}"/>
              </a:ext>
            </a:extLst>
          </p:cNvPr>
          <p:cNvSpPr>
            <a:spLocks noGrp="1"/>
          </p:cNvSpPr>
          <p:nvPr>
            <p:ph type="title"/>
          </p:nvPr>
        </p:nvSpPr>
        <p:spPr/>
        <p:txBody>
          <a:bodyPr/>
          <a:lstStyle/>
          <a:p>
            <a:r>
              <a:rPr lang="en-US" dirty="0"/>
              <a:t>Pause for questions</a:t>
            </a:r>
          </a:p>
        </p:txBody>
      </p:sp>
      <p:pic>
        <p:nvPicPr>
          <p:cNvPr id="4098" name="Picture 2" descr="Pause Ã¢ÂÂ Wikipedia">
            <a:extLst>
              <a:ext uri="{FF2B5EF4-FFF2-40B4-BE49-F238E27FC236}">
                <a16:creationId xmlns:a16="http://schemas.microsoft.com/office/drawing/2014/main" id="{69947E6A-2B33-43AA-BD10-B44C8C984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400" y="2181225"/>
            <a:ext cx="5211199"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075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F4AC-5918-4137-B67E-4491A8855620}"/>
              </a:ext>
            </a:extLst>
          </p:cNvPr>
          <p:cNvSpPr>
            <a:spLocks noGrp="1"/>
          </p:cNvSpPr>
          <p:nvPr>
            <p:ph type="title"/>
          </p:nvPr>
        </p:nvSpPr>
        <p:spPr/>
        <p:txBody>
          <a:bodyPr/>
          <a:lstStyle/>
          <a:p>
            <a:r>
              <a:rPr lang="en-US" dirty="0"/>
              <a:t>Overfitting vs Underfitting</a:t>
            </a:r>
          </a:p>
        </p:txBody>
      </p:sp>
      <p:pic>
        <p:nvPicPr>
          <p:cNvPr id="1028" name="Picture 4" descr="What is underfitting and overfitting in machine learning ...">
            <a:extLst>
              <a:ext uri="{FF2B5EF4-FFF2-40B4-BE49-F238E27FC236}">
                <a16:creationId xmlns:a16="http://schemas.microsoft.com/office/drawing/2014/main" id="{4BB6EC5E-BFA6-42ED-A1CA-C7621E491F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29978" y="2181225"/>
            <a:ext cx="6532043"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07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p:txBody>
          <a:bodyPr/>
          <a:lstStyle/>
          <a:p>
            <a:r>
              <a:rPr lang="en-US" dirty="0"/>
              <a:t>When you don’t see OPRs displayed on TBA early at an event, that is because not enough matches have been played for there to be a singular solution for OPR. </a:t>
            </a:r>
          </a:p>
          <a:p>
            <a:r>
              <a:rPr lang="en-US" dirty="0"/>
              <a:t>When you see crazy high or low OPR values displayed early at an event, that is because the OPR model is drastically overfit, so it doesn’t represent anything meaningful</a:t>
            </a:r>
          </a:p>
          <a:p>
            <a:r>
              <a:rPr lang="en-US" dirty="0"/>
              <a:t>You need to have at least as many half-matches as teams for there to be a solution to OPR, and my personal rule is that OPR doesn’t become meaningful until there have been at least 1.5X as many half-matches as teams. </a:t>
            </a:r>
          </a:p>
          <a:p>
            <a:r>
              <a:rPr lang="en-US" dirty="0"/>
              <a:t>This really stinks though, ideally, we could adapt OPR somehow to give us reasonable values early at events. Enter </a:t>
            </a:r>
            <a:r>
              <a:rPr lang="en-US" dirty="0" err="1"/>
              <a:t>ixOPR</a:t>
            </a:r>
            <a:r>
              <a:rPr lang="en-US" dirty="0"/>
              <a:t> or “predicted contributions”</a:t>
            </a:r>
          </a:p>
        </p:txBody>
      </p:sp>
    </p:spTree>
    <p:extLst>
      <p:ext uri="{BB962C8B-B14F-4D97-AF65-F5344CB8AC3E}">
        <p14:creationId xmlns:p14="http://schemas.microsoft.com/office/powerpoint/2010/main" val="27940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9F25-878B-4EAC-96D3-2CA0C21A3F92}"/>
              </a:ext>
            </a:extLst>
          </p:cNvPr>
          <p:cNvSpPr>
            <a:spLocks noGrp="1"/>
          </p:cNvSpPr>
          <p:nvPr>
            <p:ph type="title"/>
          </p:nvPr>
        </p:nvSpPr>
        <p:spPr/>
        <p:txBody>
          <a:bodyPr/>
          <a:lstStyle/>
          <a:p>
            <a:r>
              <a:rPr lang="en-US" dirty="0"/>
              <a:t>Why do we want metrics?</a:t>
            </a:r>
          </a:p>
        </p:txBody>
      </p:sp>
      <p:sp>
        <p:nvSpPr>
          <p:cNvPr id="3" name="Content Placeholder 2">
            <a:extLst>
              <a:ext uri="{FF2B5EF4-FFF2-40B4-BE49-F238E27FC236}">
                <a16:creationId xmlns:a16="http://schemas.microsoft.com/office/drawing/2014/main" id="{23D6DD48-9316-4AB2-892D-43BE1BCF5F9F}"/>
              </a:ext>
            </a:extLst>
          </p:cNvPr>
          <p:cNvSpPr>
            <a:spLocks noGrp="1"/>
          </p:cNvSpPr>
          <p:nvPr>
            <p:ph idx="1"/>
          </p:nvPr>
        </p:nvSpPr>
        <p:spPr/>
        <p:txBody>
          <a:bodyPr/>
          <a:lstStyle/>
          <a:p>
            <a:r>
              <a:rPr lang="en-US" dirty="0"/>
              <a:t>You should check out my other presentation for a better answer</a:t>
            </a:r>
          </a:p>
          <a:p>
            <a:r>
              <a:rPr lang="en-US" dirty="0"/>
              <a:t>Broadly, there is insight you can get from metrics like calculated contributions or Elo that you can’t obtain as easily using conventional scouting methods. </a:t>
            </a:r>
          </a:p>
          <a:p>
            <a:r>
              <a:rPr lang="en-US" dirty="0"/>
              <a:t>Also they’re fun</a:t>
            </a:r>
          </a:p>
        </p:txBody>
      </p:sp>
    </p:spTree>
    <p:extLst>
      <p:ext uri="{BB962C8B-B14F-4D97-AF65-F5344CB8AC3E}">
        <p14:creationId xmlns:p14="http://schemas.microsoft.com/office/powerpoint/2010/main" val="2545958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a:xfrm>
            <a:off x="581192" y="2180497"/>
            <a:ext cx="11029615" cy="1248504"/>
          </a:xfrm>
        </p:spPr>
        <p:txBody>
          <a:bodyPr/>
          <a:lstStyle/>
          <a:p>
            <a:r>
              <a:rPr lang="en-US" dirty="0" err="1"/>
              <a:t>ixOPR</a:t>
            </a:r>
            <a:r>
              <a:rPr lang="en-US" dirty="0"/>
              <a:t> was developed by Eugene Fang in 2016 to approach the aforementioned problems. His implementation involved estimating the scores of matches that hadn’t been played yet, and then running OPR calculations on those matches combined with matches that had actually been played. </a:t>
            </a:r>
          </a:p>
        </p:txBody>
      </p:sp>
      <p:pic>
        <p:nvPicPr>
          <p:cNvPr id="2050" name="Picture 2" descr="2016onwa-oprs">
            <a:extLst>
              <a:ext uri="{FF2B5EF4-FFF2-40B4-BE49-F238E27FC236}">
                <a16:creationId xmlns:a16="http://schemas.microsoft.com/office/drawing/2014/main" id="{29F4C125-8027-4241-906E-068310CF6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127" y="3429000"/>
            <a:ext cx="4110872" cy="30831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16chcmp-oprs">
            <a:extLst>
              <a:ext uri="{FF2B5EF4-FFF2-40B4-BE49-F238E27FC236}">
                <a16:creationId xmlns:a16="http://schemas.microsoft.com/office/drawing/2014/main" id="{D58C53BD-8AF8-4700-8157-D61919904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428999"/>
            <a:ext cx="4110873" cy="308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58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86C-36F1-43CD-9561-C0AFF3ED8802}"/>
              </a:ext>
            </a:extLst>
          </p:cNvPr>
          <p:cNvSpPr>
            <a:spLocks noGrp="1"/>
          </p:cNvSpPr>
          <p:nvPr>
            <p:ph type="title"/>
          </p:nvPr>
        </p:nvSpPr>
        <p:spPr/>
        <p:txBody>
          <a:bodyPr/>
          <a:lstStyle/>
          <a:p>
            <a:r>
              <a:rPr lang="en-US" dirty="0"/>
              <a:t>Predicted Contributions (</a:t>
            </a:r>
            <a:r>
              <a:rPr lang="en-US" dirty="0" err="1"/>
              <a:t>ixOPRs</a:t>
            </a:r>
            <a:r>
              <a:rPr lang="en-US" dirty="0"/>
              <a:t>)</a:t>
            </a:r>
          </a:p>
        </p:txBody>
      </p:sp>
      <p:sp>
        <p:nvSpPr>
          <p:cNvPr id="3" name="Content Placeholder 2">
            <a:extLst>
              <a:ext uri="{FF2B5EF4-FFF2-40B4-BE49-F238E27FC236}">
                <a16:creationId xmlns:a16="http://schemas.microsoft.com/office/drawing/2014/main" id="{D1E87038-DBA5-4A0F-A12F-71F7E231F254}"/>
              </a:ext>
            </a:extLst>
          </p:cNvPr>
          <p:cNvSpPr>
            <a:spLocks noGrp="1"/>
          </p:cNvSpPr>
          <p:nvPr>
            <p:ph idx="1"/>
          </p:nvPr>
        </p:nvSpPr>
        <p:spPr/>
        <p:txBody>
          <a:bodyPr/>
          <a:lstStyle/>
          <a:p>
            <a:r>
              <a:rPr lang="en-US" dirty="0"/>
              <a:t>For best results, </a:t>
            </a:r>
            <a:r>
              <a:rPr lang="en-US" dirty="0" err="1"/>
              <a:t>ixOPRs</a:t>
            </a:r>
            <a:r>
              <a:rPr lang="en-US" dirty="0"/>
              <a:t> need to be “seeded” properly with some starting OPR for each team. </a:t>
            </a:r>
          </a:p>
          <a:p>
            <a:r>
              <a:rPr lang="en-US" dirty="0"/>
              <a:t>One option is to use 0 as a seed, which is safe, but we can usually </a:t>
            </a:r>
            <a:r>
              <a:rPr lang="en-US"/>
              <a:t>do better. </a:t>
            </a:r>
            <a:endParaRPr lang="en-US" dirty="0"/>
          </a:p>
          <a:p>
            <a:r>
              <a:rPr lang="en-US" dirty="0"/>
              <a:t>For fastest convergence, I generally use: </a:t>
            </a:r>
          </a:p>
          <a:p>
            <a:pPr lvl="1"/>
            <a:r>
              <a:rPr lang="en-US" dirty="0"/>
              <a:t>each team’s max in-season OPR if the team has competed in the current season</a:t>
            </a:r>
          </a:p>
          <a:p>
            <a:pPr lvl="1"/>
            <a:r>
              <a:rPr lang="en-US" dirty="0"/>
              <a:t>90% of a team’s max previous-season OPR, and then adjusted for the current season by normalizing the average and </a:t>
            </a:r>
            <a:r>
              <a:rPr lang="en-US" dirty="0" err="1"/>
              <a:t>stdev</a:t>
            </a:r>
            <a:r>
              <a:rPr lang="en-US" dirty="0"/>
              <a:t> of OPRs between seasons</a:t>
            </a:r>
          </a:p>
          <a:p>
            <a:pPr lvl="1"/>
            <a:r>
              <a:rPr lang="en-US" dirty="0"/>
              <a:t>An OPR which is 0.4 standard deviations below the average for rookies that have not yet competed</a:t>
            </a:r>
          </a:p>
        </p:txBody>
      </p:sp>
    </p:spTree>
    <p:extLst>
      <p:ext uri="{BB962C8B-B14F-4D97-AF65-F5344CB8AC3E}">
        <p14:creationId xmlns:p14="http://schemas.microsoft.com/office/powerpoint/2010/main" val="166209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BB1B-E93B-4ED1-8880-441446725BC6}"/>
              </a:ext>
            </a:extLst>
          </p:cNvPr>
          <p:cNvSpPr>
            <a:spLocks noGrp="1"/>
          </p:cNvSpPr>
          <p:nvPr>
            <p:ph type="title"/>
          </p:nvPr>
        </p:nvSpPr>
        <p:spPr/>
        <p:txBody>
          <a:bodyPr/>
          <a:lstStyle/>
          <a:p>
            <a:r>
              <a:rPr lang="en-US" dirty="0"/>
              <a:t>Future Developments (theoretical and practical) that I’m planning to dive into eventually</a:t>
            </a:r>
          </a:p>
        </p:txBody>
      </p:sp>
      <p:sp>
        <p:nvSpPr>
          <p:cNvPr id="3" name="Content Placeholder 2">
            <a:extLst>
              <a:ext uri="{FF2B5EF4-FFF2-40B4-BE49-F238E27FC236}">
                <a16:creationId xmlns:a16="http://schemas.microsoft.com/office/drawing/2014/main" id="{40404161-D630-4C1C-812C-89EBC13D3256}"/>
              </a:ext>
            </a:extLst>
          </p:cNvPr>
          <p:cNvSpPr>
            <a:spLocks noGrp="1"/>
          </p:cNvSpPr>
          <p:nvPr>
            <p:ph idx="1"/>
          </p:nvPr>
        </p:nvSpPr>
        <p:spPr/>
        <p:txBody>
          <a:bodyPr/>
          <a:lstStyle/>
          <a:p>
            <a:r>
              <a:rPr lang="en-US" dirty="0"/>
              <a:t>A more advanced Elo that requires much more tuning at the start of each season, and to incorporate detailed score breakdowns</a:t>
            </a:r>
          </a:p>
          <a:p>
            <a:r>
              <a:rPr lang="en-US" dirty="0"/>
              <a:t>Elo-like iterative metrics for bonus RPs</a:t>
            </a:r>
          </a:p>
          <a:p>
            <a:r>
              <a:rPr lang="en-US" dirty="0"/>
              <a:t>Diving into the Zebra DART data</a:t>
            </a:r>
          </a:p>
          <a:p>
            <a:r>
              <a:rPr lang="en-US" dirty="0"/>
              <a:t>More and better awards predictions</a:t>
            </a:r>
          </a:p>
          <a:p>
            <a:r>
              <a:rPr lang="en-US" dirty="0"/>
              <a:t>Alliance selection predictions</a:t>
            </a:r>
          </a:p>
          <a:p>
            <a:endParaRPr lang="en-US" dirty="0"/>
          </a:p>
        </p:txBody>
      </p:sp>
    </p:spTree>
    <p:extLst>
      <p:ext uri="{BB962C8B-B14F-4D97-AF65-F5344CB8AC3E}">
        <p14:creationId xmlns:p14="http://schemas.microsoft.com/office/powerpoint/2010/main" val="3980232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59A2-D35D-424A-B5D8-7E17313985A5}"/>
              </a:ext>
            </a:extLst>
          </p:cNvPr>
          <p:cNvSpPr>
            <a:spLocks noGrp="1"/>
          </p:cNvSpPr>
          <p:nvPr>
            <p:ph type="title"/>
          </p:nvPr>
        </p:nvSpPr>
        <p:spPr/>
        <p:txBody>
          <a:bodyPr/>
          <a:lstStyle/>
          <a:p>
            <a:r>
              <a:rPr lang="en-US" dirty="0"/>
              <a:t>Rant about the name “OPR”</a:t>
            </a:r>
          </a:p>
        </p:txBody>
      </p:sp>
      <p:sp>
        <p:nvSpPr>
          <p:cNvPr id="3" name="Content Placeholder 2">
            <a:extLst>
              <a:ext uri="{FF2B5EF4-FFF2-40B4-BE49-F238E27FC236}">
                <a16:creationId xmlns:a16="http://schemas.microsoft.com/office/drawing/2014/main" id="{29A805B7-5296-4C50-9DF8-C0561B0E42FD}"/>
              </a:ext>
            </a:extLst>
          </p:cNvPr>
          <p:cNvSpPr>
            <a:spLocks noGrp="1"/>
          </p:cNvSpPr>
          <p:nvPr>
            <p:ph idx="1"/>
          </p:nvPr>
        </p:nvSpPr>
        <p:spPr/>
        <p:txBody>
          <a:bodyPr/>
          <a:lstStyle/>
          <a:p>
            <a:r>
              <a:rPr lang="en-US" dirty="0"/>
              <a:t>The name OPR is really awful, so I prefer to use “calculated contribution”. </a:t>
            </a:r>
          </a:p>
          <a:p>
            <a:r>
              <a:rPr lang="en-US" dirty="0"/>
              <a:t>Offensive – This word is obsolete, it made reasonable sense when the only </a:t>
            </a:r>
          </a:p>
          <a:p>
            <a:r>
              <a:rPr lang="en-US" dirty="0"/>
              <a:t>Power – This word is meaningless, just makes it sound cooler. </a:t>
            </a:r>
          </a:p>
          <a:p>
            <a:r>
              <a:rPr lang="en-US" dirty="0"/>
              <a:t>Ranking – This word is just wrong, at least try to use “Rating” instead</a:t>
            </a:r>
          </a:p>
        </p:txBody>
      </p:sp>
    </p:spTree>
    <p:extLst>
      <p:ext uri="{BB962C8B-B14F-4D97-AF65-F5344CB8AC3E}">
        <p14:creationId xmlns:p14="http://schemas.microsoft.com/office/powerpoint/2010/main" val="2592997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A352-DAF3-4E85-90A8-9E6156D9C003}"/>
              </a:ext>
            </a:extLst>
          </p:cNvPr>
          <p:cNvSpPr>
            <a:spLocks noGrp="1"/>
          </p:cNvSpPr>
          <p:nvPr>
            <p:ph type="title"/>
          </p:nvPr>
        </p:nvSpPr>
        <p:spPr/>
        <p:txBody>
          <a:bodyPr/>
          <a:lstStyle/>
          <a:p>
            <a:r>
              <a:rPr lang="en-US" dirty="0"/>
              <a:t>That’s all folks</a:t>
            </a:r>
          </a:p>
        </p:txBody>
      </p:sp>
      <p:sp>
        <p:nvSpPr>
          <p:cNvPr id="3" name="Content Placeholder 2">
            <a:extLst>
              <a:ext uri="{FF2B5EF4-FFF2-40B4-BE49-F238E27FC236}">
                <a16:creationId xmlns:a16="http://schemas.microsoft.com/office/drawing/2014/main" id="{1C1DA99D-E599-4A19-83DF-3BBB6EA5F11D}"/>
              </a:ext>
            </a:extLst>
          </p:cNvPr>
          <p:cNvSpPr>
            <a:spLocks noGrp="1"/>
          </p:cNvSpPr>
          <p:nvPr>
            <p:ph idx="1"/>
          </p:nvPr>
        </p:nvSpPr>
        <p:spPr/>
        <p:txBody>
          <a:bodyPr/>
          <a:lstStyle/>
          <a:p>
            <a:pPr marL="0" indent="0">
              <a:buNone/>
            </a:pPr>
            <a:r>
              <a:rPr lang="en-US" dirty="0"/>
              <a:t>Feel free to reach out to me for any questions or comments on Chief Delphi or by email: </a:t>
            </a:r>
            <a:r>
              <a:rPr lang="en-US" dirty="0">
                <a:hlinkClick r:id="rId2"/>
              </a:rPr>
              <a:t>calebsyk@gmail.com</a:t>
            </a:r>
            <a:endParaRPr lang="en-US" dirty="0"/>
          </a:p>
          <a:p>
            <a:pPr marL="0" indent="0">
              <a:buNone/>
            </a:pPr>
            <a:endParaRPr lang="en-US" dirty="0"/>
          </a:p>
          <a:p>
            <a:pPr marL="0" indent="0">
              <a:buNone/>
            </a:pPr>
            <a:r>
              <a:rPr lang="en-US" dirty="0"/>
              <a:t>All of my work can be found on my GitHub: </a:t>
            </a:r>
            <a:r>
              <a:rPr lang="en-US" dirty="0">
                <a:hlinkClick r:id="rId3"/>
              </a:rPr>
              <a:t>https://github.com/inkling16/</a:t>
            </a:r>
            <a:endParaRPr lang="en-US" dirty="0"/>
          </a:p>
          <a:p>
            <a:r>
              <a:rPr lang="en-US" dirty="0"/>
              <a:t>Scouting Database</a:t>
            </a:r>
          </a:p>
          <a:p>
            <a:r>
              <a:rPr lang="en-US" dirty="0"/>
              <a:t>Event Simulator</a:t>
            </a:r>
          </a:p>
          <a:p>
            <a:r>
              <a:rPr lang="en-US" dirty="0"/>
              <a:t>Historical </a:t>
            </a:r>
            <a:r>
              <a:rPr lang="en-US" dirty="0" err="1"/>
              <a:t>Elos</a:t>
            </a:r>
            <a:endParaRPr lang="en-US" dirty="0"/>
          </a:p>
        </p:txBody>
      </p:sp>
    </p:spTree>
    <p:extLst>
      <p:ext uri="{BB962C8B-B14F-4D97-AF65-F5344CB8AC3E}">
        <p14:creationId xmlns:p14="http://schemas.microsoft.com/office/powerpoint/2010/main" val="341357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D4CE-4168-4A4B-AFBE-DE76BAD03A53}"/>
              </a:ext>
            </a:extLst>
          </p:cNvPr>
          <p:cNvSpPr>
            <a:spLocks noGrp="1"/>
          </p:cNvSpPr>
          <p:nvPr>
            <p:ph type="title"/>
          </p:nvPr>
        </p:nvSpPr>
        <p:spPr/>
        <p:txBody>
          <a:bodyPr/>
          <a:lstStyle/>
          <a:p>
            <a:r>
              <a:rPr lang="en-US" dirty="0"/>
              <a:t>Assumptions for calculated contributions</a:t>
            </a:r>
          </a:p>
        </p:txBody>
      </p:sp>
      <p:sp>
        <p:nvSpPr>
          <p:cNvPr id="3" name="Content Placeholder 2">
            <a:extLst>
              <a:ext uri="{FF2B5EF4-FFF2-40B4-BE49-F238E27FC236}">
                <a16:creationId xmlns:a16="http://schemas.microsoft.com/office/drawing/2014/main" id="{951A4AEA-E714-415C-8BB1-F108DDE731A4}"/>
              </a:ext>
            </a:extLst>
          </p:cNvPr>
          <p:cNvSpPr>
            <a:spLocks noGrp="1"/>
          </p:cNvSpPr>
          <p:nvPr>
            <p:ph idx="1"/>
          </p:nvPr>
        </p:nvSpPr>
        <p:spPr/>
        <p:txBody>
          <a:bodyPr>
            <a:normAutofit/>
          </a:bodyPr>
          <a:lstStyle/>
          <a:p>
            <a:r>
              <a:rPr lang="en-US" dirty="0"/>
              <a:t>Choose to represent each team’s strength with a single continuous metric</a:t>
            </a:r>
          </a:p>
          <a:p>
            <a:r>
              <a:rPr lang="en-US" dirty="0"/>
              <a:t>The metric we choose is their arithmetic mean (average) contribution to the match score</a:t>
            </a:r>
          </a:p>
          <a:p>
            <a:r>
              <a:rPr lang="en-US" dirty="0"/>
              <a:t>We choose to combine individual contributions into an alliance combination linearly and equally weighted for all teams</a:t>
            </a:r>
          </a:p>
          <a:p>
            <a:r>
              <a:rPr lang="en-US" dirty="0"/>
              <a:t>Besides alliance composition, we are only allowed to look at one data point (score in the case of OPR) per half-match</a:t>
            </a:r>
          </a:p>
          <a:p>
            <a:r>
              <a:rPr lang="en-US" dirty="0"/>
              <a:t>All data must come from a finite set of </a:t>
            </a:r>
            <a:r>
              <a:rPr lang="en-US" dirty="0" err="1"/>
              <a:t>quals</a:t>
            </a:r>
            <a:r>
              <a:rPr lang="en-US" dirty="0"/>
              <a:t> matches within the current season</a:t>
            </a:r>
          </a:p>
          <a:p>
            <a:r>
              <a:rPr lang="en-US" dirty="0"/>
              <a:t>At least as many half-matches as teams in the dataset</a:t>
            </a:r>
          </a:p>
          <a:p>
            <a:r>
              <a:rPr lang="en-US" dirty="0"/>
              <a:t>Surrogates and </a:t>
            </a:r>
            <a:r>
              <a:rPr lang="en-US" dirty="0" err="1"/>
              <a:t>DQed</a:t>
            </a:r>
            <a:r>
              <a:rPr lang="en-US" dirty="0"/>
              <a:t> teams are treated no differently from other teams</a:t>
            </a:r>
          </a:p>
        </p:txBody>
      </p:sp>
    </p:spTree>
    <p:extLst>
      <p:ext uri="{BB962C8B-B14F-4D97-AF65-F5344CB8AC3E}">
        <p14:creationId xmlns:p14="http://schemas.microsoft.com/office/powerpoint/2010/main" val="335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08D9-C97A-4989-9F71-12E85D6A6F41}"/>
              </a:ext>
            </a:extLst>
          </p:cNvPr>
          <p:cNvSpPr>
            <a:spLocks noGrp="1"/>
          </p:cNvSpPr>
          <p:nvPr>
            <p:ph type="title"/>
          </p:nvPr>
        </p:nvSpPr>
        <p:spPr/>
        <p:txBody>
          <a:bodyPr/>
          <a:lstStyle/>
          <a:p>
            <a:r>
              <a:rPr lang="en-US" dirty="0"/>
              <a:t>Ways to calculate OPR</a:t>
            </a:r>
          </a:p>
        </p:txBody>
      </p:sp>
      <p:sp>
        <p:nvSpPr>
          <p:cNvPr id="3" name="Content Placeholder 2">
            <a:extLst>
              <a:ext uri="{FF2B5EF4-FFF2-40B4-BE49-F238E27FC236}">
                <a16:creationId xmlns:a16="http://schemas.microsoft.com/office/drawing/2014/main" id="{B583E115-36EB-4294-92DC-CC27DD53308D}"/>
              </a:ext>
            </a:extLst>
          </p:cNvPr>
          <p:cNvSpPr>
            <a:spLocks noGrp="1"/>
          </p:cNvSpPr>
          <p:nvPr>
            <p:ph idx="1"/>
          </p:nvPr>
        </p:nvSpPr>
        <p:spPr/>
        <p:txBody>
          <a:bodyPr/>
          <a:lstStyle/>
          <a:p>
            <a:r>
              <a:rPr lang="en-US" dirty="0"/>
              <a:t>OPR at it’s root is just linear regression, which is a common statistical tool with many calculation methods. Here are 3, ordered from least computationally efficient to most: </a:t>
            </a:r>
          </a:p>
          <a:p>
            <a:pPr lvl="1"/>
            <a:r>
              <a:rPr lang="en-US" dirty="0"/>
              <a:t>Iterative Averages: Find each team’s “average” score, and make a score estimate based on that. Then for each team’s match, subtract out the partner’s strength and find a better “average” score that accounts for your partners</a:t>
            </a:r>
          </a:p>
          <a:p>
            <a:pPr lvl="1"/>
            <a:r>
              <a:rPr lang="en-US" dirty="0"/>
              <a:t>Linear Algebra (Matrix Inversion): Use tools of linear algebra to do the above iterative methods in a closed-form way</a:t>
            </a:r>
          </a:p>
          <a:p>
            <a:pPr lvl="1"/>
            <a:r>
              <a:rPr lang="en-US" dirty="0"/>
              <a:t>Linear Algebra (</a:t>
            </a:r>
            <a:r>
              <a:rPr lang="en-US" dirty="0" err="1"/>
              <a:t>Choleskey</a:t>
            </a:r>
            <a:r>
              <a:rPr lang="en-US" dirty="0"/>
              <a:t> decomposition): Since matrix inversion is computationally intensive, this is an even faster way to perform OPR calculations</a:t>
            </a:r>
          </a:p>
        </p:txBody>
      </p:sp>
    </p:spTree>
    <p:extLst>
      <p:ext uri="{BB962C8B-B14F-4D97-AF65-F5344CB8AC3E}">
        <p14:creationId xmlns:p14="http://schemas.microsoft.com/office/powerpoint/2010/main" val="338258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71D1-FFC8-488D-851F-B2DA3DD915E4}"/>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E44E2C23-94CC-4EF0-8492-C2ECBF9ABA63}"/>
              </a:ext>
            </a:extLst>
          </p:cNvPr>
          <p:cNvSpPr>
            <a:spLocks noGrp="1"/>
          </p:cNvSpPr>
          <p:nvPr>
            <p:ph idx="1"/>
          </p:nvPr>
        </p:nvSpPr>
        <p:spPr/>
        <p:txBody>
          <a:bodyPr/>
          <a:lstStyle/>
          <a:p>
            <a:r>
              <a:rPr lang="en-US" dirty="0"/>
              <a:t>The idea of this method is just to find each team’s average score, but then to incorporate information about partners to improve on this average. Repeating this step repeatedly will get us something very close to OPR</a:t>
            </a:r>
          </a:p>
          <a:p>
            <a:r>
              <a:rPr lang="en-US" dirty="0"/>
              <a:t>We’ll be working through your worksheets for this method, so I recommend pulling out a calculator app and getting together in groups of 2-5</a:t>
            </a:r>
          </a:p>
          <a:p>
            <a:r>
              <a:rPr lang="en-US" dirty="0"/>
              <a:t>I have created the simplest non-trivial example I could on this worksheet, which includes only 5 teams, 4 full matches, and 2 teams per half-match. All concepts here will translate to other OPR calculations, with 3 teams per half match and far more matches and teams. </a:t>
            </a:r>
          </a:p>
        </p:txBody>
      </p:sp>
    </p:spTree>
    <p:extLst>
      <p:ext uri="{BB962C8B-B14F-4D97-AF65-F5344CB8AC3E}">
        <p14:creationId xmlns:p14="http://schemas.microsoft.com/office/powerpoint/2010/main" val="285985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1419953"/>
          </a:xfrm>
        </p:spPr>
        <p:txBody>
          <a:bodyPr/>
          <a:lstStyle/>
          <a:p>
            <a:r>
              <a:rPr lang="en-US" dirty="0"/>
              <a:t>The very first step that we’re going to do is to come up with an initial guess for the scores. On your sheets, I have made the first guess 0, and in Col I, you’ll also see starting OPR estimates of 0. </a:t>
            </a:r>
          </a:p>
          <a:p>
            <a:r>
              <a:rPr lang="en-US" dirty="0"/>
              <a:t>Next, I want you to simply find the error of our estimate to the actual score, and divide this by 2 (because any error will be equally split between 2 teams). Place this result in Col E.</a:t>
            </a:r>
          </a:p>
        </p:txBody>
      </p:sp>
      <p:pic>
        <p:nvPicPr>
          <p:cNvPr id="5" name="Picture 4">
            <a:extLst>
              <a:ext uri="{FF2B5EF4-FFF2-40B4-BE49-F238E27FC236}">
                <a16:creationId xmlns:a16="http://schemas.microsoft.com/office/drawing/2014/main" id="{D5A18AF1-82E1-4906-9008-96DE65C6C5A6}"/>
              </a:ext>
            </a:extLst>
          </p:cNvPr>
          <p:cNvPicPr>
            <a:picLocks noChangeAspect="1"/>
          </p:cNvPicPr>
          <p:nvPr/>
        </p:nvPicPr>
        <p:blipFill>
          <a:blip r:embed="rId2"/>
          <a:stretch>
            <a:fillRect/>
          </a:stretch>
        </p:blipFill>
        <p:spPr>
          <a:xfrm>
            <a:off x="3095624" y="4019647"/>
            <a:ext cx="6000750" cy="2343150"/>
          </a:xfrm>
          <a:prstGeom prst="rect">
            <a:avLst/>
          </a:prstGeom>
        </p:spPr>
      </p:pic>
    </p:spTree>
    <p:extLst>
      <p:ext uri="{BB962C8B-B14F-4D97-AF65-F5344CB8AC3E}">
        <p14:creationId xmlns:p14="http://schemas.microsoft.com/office/powerpoint/2010/main" val="287190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A876-F7B6-4BCF-B852-3FB2F6E3271D}"/>
              </a:ext>
            </a:extLst>
          </p:cNvPr>
          <p:cNvSpPr>
            <a:spLocks noGrp="1"/>
          </p:cNvSpPr>
          <p:nvPr>
            <p:ph type="title"/>
          </p:nvPr>
        </p:nvSpPr>
        <p:spPr/>
        <p:txBody>
          <a:bodyPr/>
          <a:lstStyle/>
          <a:p>
            <a:r>
              <a:rPr lang="en-US" dirty="0" err="1"/>
              <a:t>OpR</a:t>
            </a:r>
            <a:r>
              <a:rPr lang="en-US" dirty="0"/>
              <a:t> calculation method 1, iterative averages</a:t>
            </a:r>
          </a:p>
        </p:txBody>
      </p:sp>
      <p:sp>
        <p:nvSpPr>
          <p:cNvPr id="3" name="Content Placeholder 2">
            <a:extLst>
              <a:ext uri="{FF2B5EF4-FFF2-40B4-BE49-F238E27FC236}">
                <a16:creationId xmlns:a16="http://schemas.microsoft.com/office/drawing/2014/main" id="{02634086-CA35-49F8-A690-33319DFD3EEC}"/>
              </a:ext>
            </a:extLst>
          </p:cNvPr>
          <p:cNvSpPr>
            <a:spLocks noGrp="1"/>
          </p:cNvSpPr>
          <p:nvPr>
            <p:ph idx="1"/>
          </p:nvPr>
        </p:nvSpPr>
        <p:spPr>
          <a:xfrm>
            <a:off x="581192" y="2180497"/>
            <a:ext cx="11029615" cy="905603"/>
          </a:xfrm>
        </p:spPr>
        <p:txBody>
          <a:bodyPr>
            <a:normAutofit fontScale="92500" lnSpcReduction="20000"/>
          </a:bodyPr>
          <a:lstStyle/>
          <a:p>
            <a:r>
              <a:rPr lang="en-US" dirty="0"/>
              <a:t>This value represents how good or bad our predictions are for each match. Obviously, we would like all of these values to be as close to 0 as possible. </a:t>
            </a:r>
          </a:p>
          <a:p>
            <a:r>
              <a:rPr lang="en-US" dirty="0"/>
              <a:t>Now, in Column G, I want you to take the average from column E for the matches each team participates in</a:t>
            </a:r>
          </a:p>
        </p:txBody>
      </p:sp>
      <p:pic>
        <p:nvPicPr>
          <p:cNvPr id="4" name="Picture 3">
            <a:extLst>
              <a:ext uri="{FF2B5EF4-FFF2-40B4-BE49-F238E27FC236}">
                <a16:creationId xmlns:a16="http://schemas.microsoft.com/office/drawing/2014/main" id="{29A0B05C-B749-49AE-B266-3EADFA8DF855}"/>
              </a:ext>
            </a:extLst>
          </p:cNvPr>
          <p:cNvPicPr>
            <a:picLocks noChangeAspect="1"/>
          </p:cNvPicPr>
          <p:nvPr/>
        </p:nvPicPr>
        <p:blipFill>
          <a:blip r:embed="rId2"/>
          <a:stretch>
            <a:fillRect/>
          </a:stretch>
        </p:blipFill>
        <p:spPr>
          <a:xfrm>
            <a:off x="5105399" y="3086100"/>
            <a:ext cx="1981200" cy="3467100"/>
          </a:xfrm>
          <a:prstGeom prst="rect">
            <a:avLst/>
          </a:prstGeom>
        </p:spPr>
      </p:pic>
    </p:spTree>
    <p:extLst>
      <p:ext uri="{BB962C8B-B14F-4D97-AF65-F5344CB8AC3E}">
        <p14:creationId xmlns:p14="http://schemas.microsoft.com/office/powerpoint/2010/main" val="34453717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5303</TotalTime>
  <Words>3033</Words>
  <Application>Microsoft Office PowerPoint</Application>
  <PresentationFormat>Widescreen</PresentationFormat>
  <Paragraphs>338</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Calibri</vt:lpstr>
      <vt:lpstr>Gill Sans MT</vt:lpstr>
      <vt:lpstr>Wingdings 2</vt:lpstr>
      <vt:lpstr>Dividend</vt:lpstr>
      <vt:lpstr>Statistics In FRC (Theoretical)</vt:lpstr>
      <vt:lpstr>Who am I?</vt:lpstr>
      <vt:lpstr>Definitions</vt:lpstr>
      <vt:lpstr>Why do we want metrics?</vt:lpstr>
      <vt:lpstr>Assumptions for calculated contributions</vt:lpstr>
      <vt:lpstr>Ways to calculate OPR</vt:lpstr>
      <vt:lpstr>OpR calculation method 1, iterative averages</vt:lpstr>
      <vt:lpstr>OpR calculation method 1, iterative averages</vt:lpstr>
      <vt:lpstr>OpR calculation method 1, iterative averages</vt:lpstr>
      <vt:lpstr>OpR calculation method 1, iterative averages</vt:lpstr>
      <vt:lpstr>OpR calculation method 1, iterative averages</vt:lpstr>
      <vt:lpstr>OpR calculation method 1, iterative averages</vt:lpstr>
      <vt:lpstr>Pause for questions</vt:lpstr>
      <vt:lpstr>OpR calculation method 1, iterative averages</vt:lpstr>
      <vt:lpstr>OpR calculation method 1, iterative averages</vt:lpstr>
      <vt:lpstr>OpR calculation method 1, iterative averages</vt:lpstr>
      <vt:lpstr>OpR calculation method 1, iterative averages</vt:lpstr>
      <vt:lpstr>OPR Calculation Method 1, Convergence</vt:lpstr>
      <vt:lpstr>Pause for questions</vt:lpstr>
      <vt:lpstr>OPR calculation method 2, linear algebra approach using matrix inversion</vt:lpstr>
      <vt:lpstr>OPR Calculation method 2, Step 1</vt:lpstr>
      <vt:lpstr>OPR Calculation method 2, Step 2</vt:lpstr>
      <vt:lpstr>OPR Calculation method 2, Step 3</vt:lpstr>
      <vt:lpstr>OPR Calculation method 2, Step 4</vt:lpstr>
      <vt:lpstr>OPR Calculation method 2, Step 5</vt:lpstr>
      <vt:lpstr>OPR calculation method 3, Choleskey decomposition</vt:lpstr>
      <vt:lpstr>CCWM, DPR, and component OPRs</vt:lpstr>
      <vt:lpstr>Pause for questions</vt:lpstr>
      <vt:lpstr>What is Elo</vt:lpstr>
      <vt:lpstr>Assumptions for My Elo</vt:lpstr>
      <vt:lpstr>Some key differences between Elo and OPR </vt:lpstr>
      <vt:lpstr>Key parameters (in season)</vt:lpstr>
      <vt:lpstr>Key Parameters (between seasons)</vt:lpstr>
      <vt:lpstr>Elo example</vt:lpstr>
      <vt:lpstr>Elo over multiple seasons</vt:lpstr>
      <vt:lpstr>Elo over a single season</vt:lpstr>
      <vt:lpstr>Pause for questions</vt:lpstr>
      <vt:lpstr>Overfitting vs Underfitting</vt:lpstr>
      <vt:lpstr>Predicted Contributions (ixOPR)</vt:lpstr>
      <vt:lpstr>Predicted Contributions (ixOPR)</vt:lpstr>
      <vt:lpstr>Predicted Contributions (ixOPRs)</vt:lpstr>
      <vt:lpstr>Future Developments (theoretical and practical) that I’m planning to dive into eventually</vt:lpstr>
      <vt:lpstr>Rant about the name “OPR”</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FRC (Theoretical)</dc:title>
  <dc:creator>Caleb Sykes</dc:creator>
  <cp:lastModifiedBy>Caleb Sykes</cp:lastModifiedBy>
  <cp:revision>19</cp:revision>
  <dcterms:created xsi:type="dcterms:W3CDTF">2018-11-27T20:32:01Z</dcterms:created>
  <dcterms:modified xsi:type="dcterms:W3CDTF">2019-06-28T19:14:05Z</dcterms:modified>
</cp:coreProperties>
</file>