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01" r:id="rId3"/>
    <p:sldId id="257" r:id="rId4"/>
    <p:sldId id="307" r:id="rId5"/>
    <p:sldId id="308" r:id="rId6"/>
    <p:sldId id="303" r:id="rId7"/>
    <p:sldId id="309" r:id="rId8"/>
    <p:sldId id="310" r:id="rId9"/>
    <p:sldId id="328" r:id="rId10"/>
    <p:sldId id="323" r:id="rId11"/>
    <p:sldId id="324" r:id="rId12"/>
    <p:sldId id="325" r:id="rId13"/>
    <p:sldId id="327" r:id="rId14"/>
    <p:sldId id="326" r:id="rId15"/>
    <p:sldId id="312" r:id="rId16"/>
    <p:sldId id="313" r:id="rId17"/>
    <p:sldId id="314" r:id="rId18"/>
    <p:sldId id="315" r:id="rId19"/>
    <p:sldId id="322" r:id="rId20"/>
    <p:sldId id="348" r:id="rId21"/>
    <p:sldId id="321" r:id="rId22"/>
    <p:sldId id="329" r:id="rId23"/>
    <p:sldId id="330" r:id="rId24"/>
    <p:sldId id="320" r:id="rId25"/>
    <p:sldId id="331" r:id="rId26"/>
    <p:sldId id="332" r:id="rId27"/>
    <p:sldId id="333" r:id="rId28"/>
    <p:sldId id="316" r:id="rId29"/>
    <p:sldId id="317" r:id="rId30"/>
    <p:sldId id="318" r:id="rId31"/>
    <p:sldId id="311" r:id="rId32"/>
    <p:sldId id="334" r:id="rId33"/>
    <p:sldId id="335" r:id="rId34"/>
    <p:sldId id="336" r:id="rId35"/>
    <p:sldId id="337" r:id="rId36"/>
    <p:sldId id="338" r:id="rId37"/>
    <p:sldId id="339" r:id="rId38"/>
    <p:sldId id="340" r:id="rId39"/>
    <p:sldId id="341" r:id="rId40"/>
    <p:sldId id="342" r:id="rId41"/>
    <p:sldId id="346" r:id="rId42"/>
    <p:sldId id="259" r:id="rId43"/>
    <p:sldId id="293" r:id="rId44"/>
    <p:sldId id="277" r:id="rId45"/>
    <p:sldId id="279" r:id="rId46"/>
    <p:sldId id="280" r:id="rId47"/>
    <p:sldId id="281" r:id="rId48"/>
    <p:sldId id="282" r:id="rId49"/>
    <p:sldId id="283" r:id="rId50"/>
    <p:sldId id="290" r:id="rId51"/>
    <p:sldId id="284" r:id="rId52"/>
    <p:sldId id="285" r:id="rId53"/>
    <p:sldId id="286" r:id="rId54"/>
    <p:sldId id="287" r:id="rId55"/>
    <p:sldId id="267" r:id="rId56"/>
    <p:sldId id="291" r:id="rId57"/>
    <p:sldId id="269" r:id="rId58"/>
    <p:sldId id="302" r:id="rId59"/>
    <p:sldId id="270" r:id="rId60"/>
    <p:sldId id="271" r:id="rId61"/>
    <p:sldId id="274" r:id="rId62"/>
    <p:sldId id="275" r:id="rId63"/>
    <p:sldId id="306" r:id="rId64"/>
    <p:sldId id="268" r:id="rId65"/>
    <p:sldId id="292" r:id="rId66"/>
    <p:sldId id="296" r:id="rId67"/>
    <p:sldId id="264" r:id="rId68"/>
    <p:sldId id="294" r:id="rId69"/>
    <p:sldId id="295" r:id="rId70"/>
    <p:sldId id="297" r:id="rId71"/>
    <p:sldId id="305" r:id="rId72"/>
    <p:sldId id="298" r:id="rId73"/>
    <p:sldId id="299" r:id="rId74"/>
    <p:sldId id="304" r:id="rId75"/>
    <p:sldId id="266" r:id="rId76"/>
    <p:sldId id="261" r:id="rId77"/>
    <p:sldId id="262" r:id="rId78"/>
    <p:sldId id="263" r:id="rId79"/>
    <p:sldId id="347"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autoAdjust="0"/>
    <p:restoredTop sz="94660"/>
  </p:normalViewPr>
  <p:slideViewPr>
    <p:cSldViewPr snapToGrid="0">
      <p:cViewPr varScale="1">
        <p:scale>
          <a:sx n="85" d="100"/>
          <a:sy n="85"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aleb\Downloads\FRC_Elo_2002-2019%20v2.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caleb\Downloads\FRC_Elo_2002-2019%20v2.xlsm"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Elo prediction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Elo prediction rate</c:v>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'End of Season Elos'!$Z$4:$AN$4</c:f>
              <c:numCache>
                <c:formatCode>General</c:formatCode>
                <c:ptCount val="15"/>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numCache>
            </c:numRef>
          </c:xVal>
          <c:yVal>
            <c:numRef>
              <c:f>'End of Season Elos'!$Z$10:$AN$10</c:f>
              <c:numCache>
                <c:formatCode>0.0%</c:formatCode>
                <c:ptCount val="15"/>
                <c:pt idx="0">
                  <c:v>0.6745144202472042</c:v>
                </c:pt>
                <c:pt idx="1">
                  <c:v>0.66792881484286259</c:v>
                </c:pt>
                <c:pt idx="2">
                  <c:v>0.67527548209366395</c:v>
                </c:pt>
                <c:pt idx="3">
                  <c:v>0.68424242424242421</c:v>
                </c:pt>
                <c:pt idx="4">
                  <c:v>0.70055306821174612</c:v>
                </c:pt>
                <c:pt idx="5">
                  <c:v>0.72922944468359885</c:v>
                </c:pt>
                <c:pt idx="6">
                  <c:v>0.75658885542168675</c:v>
                </c:pt>
                <c:pt idx="7">
                  <c:v>0.71121681755408928</c:v>
                </c:pt>
                <c:pt idx="8">
                  <c:v>0.73234361487460364</c:v>
                </c:pt>
                <c:pt idx="9">
                  <c:v>0.70947672480835466</c:v>
                </c:pt>
                <c:pt idx="10">
                  <c:v>0.71390969831949791</c:v>
                </c:pt>
                <c:pt idx="11">
                  <c:v>0.7187019795715448</c:v>
                </c:pt>
                <c:pt idx="12">
                  <c:v>0.66916344713395881</c:v>
                </c:pt>
                <c:pt idx="13">
                  <c:v>0.73916425086615289</c:v>
                </c:pt>
                <c:pt idx="14">
                  <c:v>0.72445695897023332</c:v>
                </c:pt>
              </c:numCache>
            </c:numRef>
          </c:yVal>
          <c:smooth val="0"/>
          <c:extLst>
            <c:ext xmlns:c16="http://schemas.microsoft.com/office/drawing/2014/chart" uri="{C3380CC4-5D6E-409C-BE32-E72D297353CC}">
              <c16:uniqueId val="{00000000-AF0D-417E-8ED3-4715F090C994}"/>
            </c:ext>
          </c:extLst>
        </c:ser>
        <c:dLbls>
          <c:showLegendKey val="0"/>
          <c:showVal val="0"/>
          <c:showCatName val="0"/>
          <c:showSerName val="0"/>
          <c:showPercent val="0"/>
          <c:showBubbleSize val="0"/>
        </c:dLbls>
        <c:axId val="629127160"/>
        <c:axId val="629134520"/>
      </c:scatterChart>
      <c:valAx>
        <c:axId val="6291271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134520"/>
        <c:crosses val="autoZero"/>
        <c:crossBetween val="midCat"/>
      </c:valAx>
      <c:valAx>
        <c:axId val="629134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Percentage of matches in which alliance with higher Elo wins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1271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Elo rating over time</a:t>
            </a:r>
          </a:p>
        </c:rich>
      </c:tx>
      <c:overlay val="0"/>
    </c:title>
    <c:autoTitleDeleted val="0"/>
    <c:plotArea>
      <c:layout/>
      <c:scatterChart>
        <c:scatterStyle val="lineMarker"/>
        <c:varyColors val="0"/>
        <c:ser>
          <c:idx val="0"/>
          <c:order val="0"/>
          <c:smooth val="0"/>
          <c:extLst>
            <c:ext xmlns:c16="http://schemas.microsoft.com/office/drawing/2014/chart" uri="{C3380CC4-5D6E-409C-BE32-E72D297353CC}">
              <c16:uniqueId val="{00000000-8D38-45FA-88CB-C1BBE95E8183}"/>
            </c:ext>
          </c:extLst>
        </c:ser>
        <c:ser>
          <c:idx val="1"/>
          <c:order val="1"/>
          <c:smooth val="0"/>
          <c:extLst>
            <c:ext xmlns:c16="http://schemas.microsoft.com/office/drawing/2014/chart" uri="{C3380CC4-5D6E-409C-BE32-E72D297353CC}">
              <c16:uniqueId val="{00000001-8D38-45FA-88CB-C1BBE95E8183}"/>
            </c:ext>
          </c:extLst>
        </c:ser>
        <c:ser>
          <c:idx val="2"/>
          <c:order val="2"/>
          <c:smooth val="0"/>
          <c:extLst>
            <c:ext xmlns:c16="http://schemas.microsoft.com/office/drawing/2014/chart" uri="{C3380CC4-5D6E-409C-BE32-E72D297353CC}">
              <c16:uniqueId val="{00000002-8D38-45FA-88CB-C1BBE95E8183}"/>
            </c:ext>
          </c:extLst>
        </c:ser>
        <c:ser>
          <c:idx val="3"/>
          <c:order val="3"/>
          <c:smooth val="0"/>
          <c:extLst>
            <c:ext xmlns:c16="http://schemas.microsoft.com/office/drawing/2014/chart" uri="{C3380CC4-5D6E-409C-BE32-E72D297353CC}">
              <c16:uniqueId val="{00000003-8D38-45FA-88CB-C1BBE95E8183}"/>
            </c:ext>
          </c:extLst>
        </c:ser>
        <c:ser>
          <c:idx val="4"/>
          <c:order val="4"/>
          <c:smooth val="0"/>
          <c:extLst>
            <c:ext xmlns:c16="http://schemas.microsoft.com/office/drawing/2014/chart" uri="{C3380CC4-5D6E-409C-BE32-E72D297353CC}">
              <c16:uniqueId val="{00000004-8D38-45FA-88CB-C1BBE95E8183}"/>
            </c:ext>
          </c:extLst>
        </c:ser>
        <c:ser>
          <c:idx val="5"/>
          <c:order val="5"/>
          <c:tx>
            <c:v>2007</c:v>
          </c:tx>
          <c:spPr>
            <a:ln>
              <a:solidFill>
                <a:srgbClr val="00FFFF"/>
              </a:solidFill>
              <a:prstDash val="solid"/>
            </a:ln>
          </c:spPr>
          <c:marker>
            <c:symbol val="none"/>
          </c:marker>
          <c:xVal>
            <c:numLit>
              <c:formatCode>General</c:formatCode>
              <c:ptCount val="11"/>
              <c:pt idx="0">
                <c:v>0</c:v>
              </c:pt>
              <c:pt idx="1">
                <c:v>1</c:v>
              </c:pt>
              <c:pt idx="2">
                <c:v>2</c:v>
              </c:pt>
              <c:pt idx="3">
                <c:v>3</c:v>
              </c:pt>
              <c:pt idx="4">
                <c:v>4</c:v>
              </c:pt>
              <c:pt idx="5">
                <c:v>5</c:v>
              </c:pt>
              <c:pt idx="6">
                <c:v>6</c:v>
              </c:pt>
              <c:pt idx="7">
                <c:v>7</c:v>
              </c:pt>
              <c:pt idx="8">
                <c:v>8</c:v>
              </c:pt>
              <c:pt idx="9">
                <c:v>9</c:v>
              </c:pt>
              <c:pt idx="10">
                <c:v>10</c:v>
              </c:pt>
            </c:numLit>
          </c:xVal>
          <c:yVal>
            <c:numLit>
              <c:formatCode>General</c:formatCode>
              <c:ptCount val="11"/>
              <c:pt idx="0">
                <c:v>1450</c:v>
              </c:pt>
              <c:pt idx="1">
                <c:v>1449.4076894059335</c:v>
              </c:pt>
              <c:pt idx="2">
                <c:v>1449.5851828373484</c:v>
              </c:pt>
              <c:pt idx="3">
                <c:v>1446.9667102498222</c:v>
              </c:pt>
              <c:pt idx="4">
                <c:v>1458.6039355562905</c:v>
              </c:pt>
              <c:pt idx="5">
                <c:v>1449.8615011703916</c:v>
              </c:pt>
              <c:pt idx="6">
                <c:v>1449.0714710575837</c:v>
              </c:pt>
              <c:pt idx="7">
                <c:v>1473.7760306392925</c:v>
              </c:pt>
              <c:pt idx="8">
                <c:v>1471.4808133114368</c:v>
              </c:pt>
              <c:pt idx="9">
                <c:v>1471.2485235809959</c:v>
              </c:pt>
              <c:pt idx="10">
                <c:v>1466.6560590150982</c:v>
              </c:pt>
            </c:numLit>
          </c:yVal>
          <c:smooth val="0"/>
          <c:extLst>
            <c:ext xmlns:c16="http://schemas.microsoft.com/office/drawing/2014/chart" uri="{C3380CC4-5D6E-409C-BE32-E72D297353CC}">
              <c16:uniqueId val="{00000005-8D38-45FA-88CB-C1BBE95E8183}"/>
            </c:ext>
          </c:extLst>
        </c:ser>
        <c:ser>
          <c:idx val="6"/>
          <c:order val="6"/>
          <c:tx>
            <c:v>2008</c:v>
          </c:tx>
          <c:spPr>
            <a:ln>
              <a:solidFill>
                <a:srgbClr val="800000"/>
              </a:solidFill>
              <a:prstDash val="solid"/>
            </a:ln>
          </c:spPr>
          <c:marker>
            <c:symbol val="none"/>
          </c:marker>
          <c:xVal>
            <c:numLit>
              <c:formatCode>General</c:formatCode>
              <c:ptCount val="11"/>
              <c:pt idx="0">
                <c:v>11</c:v>
              </c:pt>
              <c:pt idx="1">
                <c:v>12</c:v>
              </c:pt>
              <c:pt idx="2">
                <c:v>13</c:v>
              </c:pt>
              <c:pt idx="3">
                <c:v>14</c:v>
              </c:pt>
              <c:pt idx="4">
                <c:v>15</c:v>
              </c:pt>
              <c:pt idx="5">
                <c:v>16</c:v>
              </c:pt>
              <c:pt idx="6">
                <c:v>17</c:v>
              </c:pt>
              <c:pt idx="7">
                <c:v>18</c:v>
              </c:pt>
              <c:pt idx="8">
                <c:v>19</c:v>
              </c:pt>
              <c:pt idx="9">
                <c:v>20</c:v>
              </c:pt>
              <c:pt idx="10">
                <c:v>21</c:v>
              </c:pt>
            </c:numLit>
          </c:xVal>
          <c:yVal>
            <c:numLit>
              <c:formatCode>General</c:formatCode>
              <c:ptCount val="11"/>
              <c:pt idx="0">
                <c:v>1462.0292554544044</c:v>
              </c:pt>
              <c:pt idx="1">
                <c:v>1472.019592877715</c:v>
              </c:pt>
              <c:pt idx="2">
                <c:v>1466.5714729164761</c:v>
              </c:pt>
              <c:pt idx="3">
                <c:v>1465.9096795763132</c:v>
              </c:pt>
              <c:pt idx="4">
                <c:v>1472.0170580083902</c:v>
              </c:pt>
              <c:pt idx="5">
                <c:v>1464.6570372966144</c:v>
              </c:pt>
              <c:pt idx="6">
                <c:v>1463.8044825681873</c:v>
              </c:pt>
              <c:pt idx="7">
                <c:v>1476.278735255506</c:v>
              </c:pt>
              <c:pt idx="8">
                <c:v>1464.557310280612</c:v>
              </c:pt>
              <c:pt idx="9">
                <c:v>1443.9799140351386</c:v>
              </c:pt>
              <c:pt idx="10">
                <c:v>1438.7195730167857</c:v>
              </c:pt>
            </c:numLit>
          </c:yVal>
          <c:smooth val="0"/>
          <c:extLst>
            <c:ext xmlns:c16="http://schemas.microsoft.com/office/drawing/2014/chart" uri="{C3380CC4-5D6E-409C-BE32-E72D297353CC}">
              <c16:uniqueId val="{00000006-8D38-45FA-88CB-C1BBE95E8183}"/>
            </c:ext>
          </c:extLst>
        </c:ser>
        <c:ser>
          <c:idx val="7"/>
          <c:order val="7"/>
          <c:tx>
            <c:v>2009</c:v>
          </c:tx>
          <c:spPr>
            <a:ln>
              <a:solidFill>
                <a:srgbClr val="008000"/>
              </a:solidFill>
              <a:prstDash val="solid"/>
            </a:ln>
          </c:spPr>
          <c:marker>
            <c:symbol val="none"/>
          </c:marker>
          <c:xVal>
            <c:numLit>
              <c:formatCode>General</c:formatCode>
              <c:ptCount val="9"/>
              <c:pt idx="0">
                <c:v>22</c:v>
              </c:pt>
              <c:pt idx="1">
                <c:v>23</c:v>
              </c:pt>
              <c:pt idx="2">
                <c:v>24</c:v>
              </c:pt>
              <c:pt idx="3">
                <c:v>25</c:v>
              </c:pt>
              <c:pt idx="4">
                <c:v>26</c:v>
              </c:pt>
              <c:pt idx="5">
                <c:v>27</c:v>
              </c:pt>
              <c:pt idx="6">
                <c:v>28</c:v>
              </c:pt>
              <c:pt idx="7">
                <c:v>29</c:v>
              </c:pt>
              <c:pt idx="8">
                <c:v>30</c:v>
              </c:pt>
            </c:numLit>
          </c:xVal>
          <c:yVal>
            <c:numLit>
              <c:formatCode>General</c:formatCode>
              <c:ptCount val="9"/>
              <c:pt idx="0">
                <c:v>1463.3074889518875</c:v>
              </c:pt>
              <c:pt idx="1">
                <c:v>1466.906605903738</c:v>
              </c:pt>
              <c:pt idx="2">
                <c:v>1467.9490570138485</c:v>
              </c:pt>
              <c:pt idx="3">
                <c:v>1468.6620516024298</c:v>
              </c:pt>
              <c:pt idx="4">
                <c:v>1470.4901486570809</c:v>
              </c:pt>
              <c:pt idx="5">
                <c:v>1468.240303270197</c:v>
              </c:pt>
              <c:pt idx="6">
                <c:v>1453.3677929667151</c:v>
              </c:pt>
              <c:pt idx="7">
                <c:v>1473.8776394912688</c:v>
              </c:pt>
              <c:pt idx="8">
                <c:v>1467.3914704712422</c:v>
              </c:pt>
            </c:numLit>
          </c:yVal>
          <c:smooth val="0"/>
          <c:extLst>
            <c:ext xmlns:c16="http://schemas.microsoft.com/office/drawing/2014/chart" uri="{C3380CC4-5D6E-409C-BE32-E72D297353CC}">
              <c16:uniqueId val="{00000007-8D38-45FA-88CB-C1BBE95E8183}"/>
            </c:ext>
          </c:extLst>
        </c:ser>
        <c:ser>
          <c:idx val="8"/>
          <c:order val="8"/>
          <c:tx>
            <c:v>2010</c:v>
          </c:tx>
          <c:spPr>
            <a:ln>
              <a:solidFill>
                <a:srgbClr val="000080"/>
              </a:solidFill>
              <a:prstDash val="solid"/>
            </a:ln>
          </c:spPr>
          <c:marker>
            <c:symbol val="none"/>
          </c:marker>
          <c:xVal>
            <c:numLit>
              <c:formatCode>General</c:formatCode>
              <c:ptCount val="9"/>
              <c:pt idx="0">
                <c:v>31</c:v>
              </c:pt>
              <c:pt idx="1">
                <c:v>32</c:v>
              </c:pt>
              <c:pt idx="2">
                <c:v>33</c:v>
              </c:pt>
              <c:pt idx="3">
                <c:v>34</c:v>
              </c:pt>
              <c:pt idx="4">
                <c:v>35</c:v>
              </c:pt>
              <c:pt idx="5">
                <c:v>36</c:v>
              </c:pt>
              <c:pt idx="6">
                <c:v>37</c:v>
              </c:pt>
              <c:pt idx="7">
                <c:v>38</c:v>
              </c:pt>
              <c:pt idx="8">
                <c:v>39</c:v>
              </c:pt>
            </c:numLit>
          </c:xVal>
          <c:yVal>
            <c:numLit>
              <c:formatCode>General</c:formatCode>
              <c:ptCount val="9"/>
              <c:pt idx="0">
                <c:v>1463.2329779312424</c:v>
              </c:pt>
              <c:pt idx="1">
                <c:v>1463.4188790832718</c:v>
              </c:pt>
              <c:pt idx="2">
                <c:v>1467.4103142884114</c:v>
              </c:pt>
              <c:pt idx="3">
                <c:v>1439.3101018994689</c:v>
              </c:pt>
              <c:pt idx="4">
                <c:v>1421.7067291810181</c:v>
              </c:pt>
              <c:pt idx="5">
                <c:v>1417.059426554466</c:v>
              </c:pt>
              <c:pt idx="6">
                <c:v>1421.4702230163116</c:v>
              </c:pt>
              <c:pt idx="7">
                <c:v>1419.6526518217038</c:v>
              </c:pt>
              <c:pt idx="8">
                <c:v>1400.0500392591759</c:v>
              </c:pt>
            </c:numLit>
          </c:yVal>
          <c:smooth val="0"/>
          <c:extLst>
            <c:ext xmlns:c16="http://schemas.microsoft.com/office/drawing/2014/chart" uri="{C3380CC4-5D6E-409C-BE32-E72D297353CC}">
              <c16:uniqueId val="{00000008-8D38-45FA-88CB-C1BBE95E8183}"/>
            </c:ext>
          </c:extLst>
        </c:ser>
        <c:ser>
          <c:idx val="9"/>
          <c:order val="9"/>
          <c:tx>
            <c:v>2011</c:v>
          </c:tx>
          <c:spPr>
            <a:ln>
              <a:solidFill>
                <a:srgbClr val="808000"/>
              </a:solidFill>
              <a:prstDash val="solid"/>
            </a:ln>
          </c:spPr>
          <c:marker>
            <c:symbol val="none"/>
          </c:marker>
          <c:xVal>
            <c:numLit>
              <c:formatCode>General</c:formatCode>
              <c:ptCount val="26"/>
              <c:pt idx="0">
                <c:v>40</c:v>
              </c:pt>
              <c:pt idx="1">
                <c:v>41</c:v>
              </c:pt>
              <c:pt idx="2">
                <c:v>42</c:v>
              </c:pt>
              <c:pt idx="3">
                <c:v>43</c:v>
              </c:pt>
              <c:pt idx="4">
                <c:v>44</c:v>
              </c:pt>
              <c:pt idx="5">
                <c:v>45</c:v>
              </c:pt>
              <c:pt idx="6">
                <c:v>46</c:v>
              </c:pt>
              <c:pt idx="7">
                <c:v>47</c:v>
              </c:pt>
              <c:pt idx="8">
                <c:v>48</c:v>
              </c:pt>
              <c:pt idx="9">
                <c:v>49</c:v>
              </c:pt>
              <c:pt idx="10">
                <c:v>50</c:v>
              </c:pt>
              <c:pt idx="11">
                <c:v>51</c:v>
              </c:pt>
              <c:pt idx="12">
                <c:v>52</c:v>
              </c:pt>
              <c:pt idx="13">
                <c:v>53</c:v>
              </c:pt>
              <c:pt idx="14">
                <c:v>54</c:v>
              </c:pt>
              <c:pt idx="15">
                <c:v>55</c:v>
              </c:pt>
              <c:pt idx="16">
                <c:v>56</c:v>
              </c:pt>
              <c:pt idx="17">
                <c:v>57</c:v>
              </c:pt>
              <c:pt idx="18">
                <c:v>58</c:v>
              </c:pt>
              <c:pt idx="19">
                <c:v>59</c:v>
              </c:pt>
              <c:pt idx="20">
                <c:v>60</c:v>
              </c:pt>
              <c:pt idx="21">
                <c:v>61</c:v>
              </c:pt>
              <c:pt idx="22">
                <c:v>62</c:v>
              </c:pt>
              <c:pt idx="23">
                <c:v>63</c:v>
              </c:pt>
              <c:pt idx="24">
                <c:v>64</c:v>
              </c:pt>
              <c:pt idx="25">
                <c:v>65</c:v>
              </c:pt>
            </c:numLit>
          </c:xVal>
          <c:yVal>
            <c:numLit>
              <c:formatCode>General</c:formatCode>
              <c:ptCount val="26"/>
              <c:pt idx="0">
                <c:v>1434.7007055959389</c:v>
              </c:pt>
              <c:pt idx="1">
                <c:v>1440.2223383434475</c:v>
              </c:pt>
              <c:pt idx="2">
                <c:v>1451.5915942989629</c:v>
              </c:pt>
              <c:pt idx="3">
                <c:v>1470.3962185598355</c:v>
              </c:pt>
              <c:pt idx="4">
                <c:v>1479.4699006211772</c:v>
              </c:pt>
              <c:pt idx="5">
                <c:v>1489.6857994520483</c:v>
              </c:pt>
              <c:pt idx="6">
                <c:v>1490.5038400185554</c:v>
              </c:pt>
              <c:pt idx="7">
                <c:v>1490.3165532937701</c:v>
              </c:pt>
              <c:pt idx="8">
                <c:v>1492.2652418782691</c:v>
              </c:pt>
              <c:pt idx="9">
                <c:v>1486.2285093128378</c:v>
              </c:pt>
              <c:pt idx="10">
                <c:v>1478.521913307861</c:v>
              </c:pt>
              <c:pt idx="11">
                <c:v>1480.4334563142834</c:v>
              </c:pt>
              <c:pt idx="12">
                <c:v>1483.0593207434285</c:v>
              </c:pt>
              <c:pt idx="13">
                <c:v>1488.031334201281</c:v>
              </c:pt>
              <c:pt idx="14">
                <c:v>1490.8416272088282</c:v>
              </c:pt>
              <c:pt idx="15">
                <c:v>1488.4847903874377</c:v>
              </c:pt>
              <c:pt idx="16">
                <c:v>1483.930429107181</c:v>
              </c:pt>
              <c:pt idx="17">
                <c:v>1482.4178946158443</c:v>
              </c:pt>
              <c:pt idx="18">
                <c:v>1497.0836629206112</c:v>
              </c:pt>
              <c:pt idx="19">
                <c:v>1524.4480153039469</c:v>
              </c:pt>
              <c:pt idx="20">
                <c:v>1517.6491369069647</c:v>
              </c:pt>
              <c:pt idx="21">
                <c:v>1512.4294824004235</c:v>
              </c:pt>
              <c:pt idx="22">
                <c:v>1511.1547198409528</c:v>
              </c:pt>
              <c:pt idx="23">
                <c:v>1537.0389799148636</c:v>
              </c:pt>
              <c:pt idx="24">
                <c:v>1547.0139760691918</c:v>
              </c:pt>
              <c:pt idx="25">
                <c:v>1545.8318343299129</c:v>
              </c:pt>
            </c:numLit>
          </c:yVal>
          <c:smooth val="0"/>
          <c:extLst>
            <c:ext xmlns:c16="http://schemas.microsoft.com/office/drawing/2014/chart" uri="{C3380CC4-5D6E-409C-BE32-E72D297353CC}">
              <c16:uniqueId val="{00000009-8D38-45FA-88CB-C1BBE95E8183}"/>
            </c:ext>
          </c:extLst>
        </c:ser>
        <c:ser>
          <c:idx val="10"/>
          <c:order val="10"/>
          <c:tx>
            <c:v>2012</c:v>
          </c:tx>
          <c:spPr>
            <a:ln>
              <a:solidFill>
                <a:srgbClr val="800080"/>
              </a:solidFill>
              <a:prstDash val="solid"/>
            </a:ln>
          </c:spPr>
          <c:marker>
            <c:symbol val="none"/>
          </c:marker>
          <c:xVal>
            <c:numLit>
              <c:formatCode>General</c:formatCode>
              <c:ptCount val="28"/>
              <c:pt idx="0">
                <c:v>66</c:v>
              </c:pt>
              <c:pt idx="1">
                <c:v>67</c:v>
              </c:pt>
              <c:pt idx="2">
                <c:v>68</c:v>
              </c:pt>
              <c:pt idx="3">
                <c:v>69</c:v>
              </c:pt>
              <c:pt idx="4">
                <c:v>70</c:v>
              </c:pt>
              <c:pt idx="5">
                <c:v>71</c:v>
              </c:pt>
              <c:pt idx="6">
                <c:v>72</c:v>
              </c:pt>
              <c:pt idx="7">
                <c:v>73</c:v>
              </c:pt>
              <c:pt idx="8">
                <c:v>74</c:v>
              </c:pt>
              <c:pt idx="9">
                <c:v>75</c:v>
              </c:pt>
              <c:pt idx="10">
                <c:v>76</c:v>
              </c:pt>
              <c:pt idx="11">
                <c:v>77</c:v>
              </c:pt>
              <c:pt idx="12">
                <c:v>78</c:v>
              </c:pt>
              <c:pt idx="13">
                <c:v>79</c:v>
              </c:pt>
              <c:pt idx="14">
                <c:v>80</c:v>
              </c:pt>
              <c:pt idx="15">
                <c:v>81</c:v>
              </c:pt>
              <c:pt idx="16">
                <c:v>82</c:v>
              </c:pt>
              <c:pt idx="17">
                <c:v>83</c:v>
              </c:pt>
              <c:pt idx="18">
                <c:v>84</c:v>
              </c:pt>
              <c:pt idx="19">
                <c:v>85</c:v>
              </c:pt>
              <c:pt idx="20">
                <c:v>86</c:v>
              </c:pt>
              <c:pt idx="21">
                <c:v>87</c:v>
              </c:pt>
              <c:pt idx="22">
                <c:v>88</c:v>
              </c:pt>
              <c:pt idx="23">
                <c:v>89</c:v>
              </c:pt>
              <c:pt idx="24">
                <c:v>90</c:v>
              </c:pt>
              <c:pt idx="25">
                <c:v>91</c:v>
              </c:pt>
              <c:pt idx="26">
                <c:v>92</c:v>
              </c:pt>
              <c:pt idx="27">
                <c:v>93</c:v>
              </c:pt>
            </c:numLit>
          </c:xVal>
          <c:yVal>
            <c:numLit>
              <c:formatCode>General</c:formatCode>
              <c:ptCount val="28"/>
              <c:pt idx="0">
                <c:v>1495.9821491771077</c:v>
              </c:pt>
              <c:pt idx="1">
                <c:v>1507.8747230739232</c:v>
              </c:pt>
              <c:pt idx="2">
                <c:v>1508.9284942329923</c:v>
              </c:pt>
              <c:pt idx="3">
                <c:v>1532.3631568693536</c:v>
              </c:pt>
              <c:pt idx="4">
                <c:v>1548.1360645791801</c:v>
              </c:pt>
              <c:pt idx="5">
                <c:v>1557.9956499648831</c:v>
              </c:pt>
              <c:pt idx="6">
                <c:v>1553.145478889295</c:v>
              </c:pt>
              <c:pt idx="7">
                <c:v>1570.4878919166326</c:v>
              </c:pt>
              <c:pt idx="8">
                <c:v>1566.3343721481444</c:v>
              </c:pt>
              <c:pt idx="9">
                <c:v>1576.1230743184319</c:v>
              </c:pt>
              <c:pt idx="10">
                <c:v>1578.277144572113</c:v>
              </c:pt>
              <c:pt idx="11">
                <c:v>1579.501928219142</c:v>
              </c:pt>
              <c:pt idx="12">
                <c:v>1578.3468399451715</c:v>
              </c:pt>
              <c:pt idx="13">
                <c:v>1577.6620148011204</c:v>
              </c:pt>
              <c:pt idx="14">
                <c:v>1576.5980898713215</c:v>
              </c:pt>
              <c:pt idx="15">
                <c:v>1572.7075417300164</c:v>
              </c:pt>
              <c:pt idx="16">
                <c:v>1571.6316030171411</c:v>
              </c:pt>
              <c:pt idx="17">
                <c:v>1580.1046720293941</c:v>
              </c:pt>
              <c:pt idx="18">
                <c:v>1588.2573264832279</c:v>
              </c:pt>
              <c:pt idx="19">
                <c:v>1608.087309204921</c:v>
              </c:pt>
              <c:pt idx="20">
                <c:v>1612.9956865499832</c:v>
              </c:pt>
              <c:pt idx="21">
                <c:v>1615.4082443172474</c:v>
              </c:pt>
              <c:pt idx="22">
                <c:v>1618.5195869990373</c:v>
              </c:pt>
              <c:pt idx="23">
                <c:v>1620.4852603835895</c:v>
              </c:pt>
              <c:pt idx="24">
                <c:v>1619.9444572926186</c:v>
              </c:pt>
              <c:pt idx="25">
                <c:v>1619.2110740174733</c:v>
              </c:pt>
              <c:pt idx="26">
                <c:v>1625.1111394994289</c:v>
              </c:pt>
              <c:pt idx="27">
                <c:v>1624.3066390716256</c:v>
              </c:pt>
            </c:numLit>
          </c:yVal>
          <c:smooth val="0"/>
          <c:extLst>
            <c:ext xmlns:c16="http://schemas.microsoft.com/office/drawing/2014/chart" uri="{C3380CC4-5D6E-409C-BE32-E72D297353CC}">
              <c16:uniqueId val="{0000000A-8D38-45FA-88CB-C1BBE95E8183}"/>
            </c:ext>
          </c:extLst>
        </c:ser>
        <c:ser>
          <c:idx val="11"/>
          <c:order val="11"/>
          <c:tx>
            <c:v>2013</c:v>
          </c:tx>
          <c:spPr>
            <a:ln>
              <a:solidFill>
                <a:srgbClr val="008080"/>
              </a:solidFill>
              <a:prstDash val="solid"/>
            </a:ln>
          </c:spPr>
          <c:marker>
            <c:symbol val="none"/>
          </c:marker>
          <c:xVal>
            <c:numLit>
              <c:formatCode>General</c:formatCode>
              <c:ptCount val="42"/>
              <c:pt idx="0">
                <c:v>94</c:v>
              </c:pt>
              <c:pt idx="1">
                <c:v>95</c:v>
              </c:pt>
              <c:pt idx="2">
                <c:v>96</c:v>
              </c:pt>
              <c:pt idx="3">
                <c:v>97</c:v>
              </c:pt>
              <c:pt idx="4">
                <c:v>98</c:v>
              </c:pt>
              <c:pt idx="5">
                <c:v>99</c:v>
              </c:pt>
              <c:pt idx="6">
                <c:v>100</c:v>
              </c:pt>
              <c:pt idx="7">
                <c:v>101</c:v>
              </c:pt>
              <c:pt idx="8">
                <c:v>102</c:v>
              </c:pt>
              <c:pt idx="9">
                <c:v>103</c:v>
              </c:pt>
              <c:pt idx="10">
                <c:v>104</c:v>
              </c:pt>
              <c:pt idx="11">
                <c:v>105</c:v>
              </c:pt>
              <c:pt idx="12">
                <c:v>106</c:v>
              </c:pt>
              <c:pt idx="13">
                <c:v>107</c:v>
              </c:pt>
              <c:pt idx="14">
                <c:v>108</c:v>
              </c:pt>
              <c:pt idx="15">
                <c:v>109</c:v>
              </c:pt>
              <c:pt idx="16">
                <c:v>110</c:v>
              </c:pt>
              <c:pt idx="17">
                <c:v>111</c:v>
              </c:pt>
              <c:pt idx="18">
                <c:v>112</c:v>
              </c:pt>
              <c:pt idx="19">
                <c:v>113</c:v>
              </c:pt>
              <c:pt idx="20">
                <c:v>114</c:v>
              </c:pt>
              <c:pt idx="21">
                <c:v>115</c:v>
              </c:pt>
              <c:pt idx="22">
                <c:v>116</c:v>
              </c:pt>
              <c:pt idx="23">
                <c:v>117</c:v>
              </c:pt>
              <c:pt idx="24">
                <c:v>118</c:v>
              </c:pt>
              <c:pt idx="25">
                <c:v>119</c:v>
              </c:pt>
              <c:pt idx="26">
                <c:v>120</c:v>
              </c:pt>
              <c:pt idx="27">
                <c:v>121</c:v>
              </c:pt>
              <c:pt idx="28">
                <c:v>122</c:v>
              </c:pt>
              <c:pt idx="29">
                <c:v>123</c:v>
              </c:pt>
              <c:pt idx="30">
                <c:v>124</c:v>
              </c:pt>
              <c:pt idx="31">
                <c:v>125</c:v>
              </c:pt>
              <c:pt idx="32">
                <c:v>126</c:v>
              </c:pt>
              <c:pt idx="33">
                <c:v>127</c:v>
              </c:pt>
              <c:pt idx="34">
                <c:v>128</c:v>
              </c:pt>
              <c:pt idx="35">
                <c:v>129</c:v>
              </c:pt>
              <c:pt idx="36">
                <c:v>130</c:v>
              </c:pt>
              <c:pt idx="37">
                <c:v>131</c:v>
              </c:pt>
              <c:pt idx="38">
                <c:v>132</c:v>
              </c:pt>
              <c:pt idx="39">
                <c:v>133</c:v>
              </c:pt>
              <c:pt idx="40">
                <c:v>134</c:v>
              </c:pt>
              <c:pt idx="41">
                <c:v>135</c:v>
              </c:pt>
            </c:numLit>
          </c:xVal>
          <c:yVal>
            <c:numLit>
              <c:formatCode>General</c:formatCode>
              <c:ptCount val="42"/>
              <c:pt idx="0">
                <c:v>1571.3455923762863</c:v>
              </c:pt>
              <c:pt idx="1">
                <c:v>1579.7663587930099</c:v>
              </c:pt>
              <c:pt idx="2">
                <c:v>1595.140306308143</c:v>
              </c:pt>
              <c:pt idx="3">
                <c:v>1597.3646152080235</c:v>
              </c:pt>
              <c:pt idx="4">
                <c:v>1611.6668125374406</c:v>
              </c:pt>
              <c:pt idx="5">
                <c:v>1597.9700055451453</c:v>
              </c:pt>
              <c:pt idx="6">
                <c:v>1588.6807735608766</c:v>
              </c:pt>
              <c:pt idx="7">
                <c:v>1606.6155175367978</c:v>
              </c:pt>
              <c:pt idx="8">
                <c:v>1626.803081246049</c:v>
              </c:pt>
              <c:pt idx="9">
                <c:v>1623.2242955649454</c:v>
              </c:pt>
              <c:pt idx="10">
                <c:v>1612.0124555833102</c:v>
              </c:pt>
              <c:pt idx="11">
                <c:v>1615.7178855554073</c:v>
              </c:pt>
              <c:pt idx="12">
                <c:v>1624.7513798749796</c:v>
              </c:pt>
              <c:pt idx="13">
                <c:v>1624.3485050395514</c:v>
              </c:pt>
              <c:pt idx="14">
                <c:v>1614.135408896454</c:v>
              </c:pt>
              <c:pt idx="15">
                <c:v>1616.4261444216404</c:v>
              </c:pt>
              <c:pt idx="16">
                <c:v>1614.4545416674227</c:v>
              </c:pt>
              <c:pt idx="17">
                <c:v>1618.1232865944669</c:v>
              </c:pt>
              <c:pt idx="18">
                <c:v>1620.5632516616836</c:v>
              </c:pt>
              <c:pt idx="19">
                <c:v>1622.0111000295037</c:v>
              </c:pt>
              <c:pt idx="20">
                <c:v>1639.5873704485139</c:v>
              </c:pt>
              <c:pt idx="21">
                <c:v>1671.6639370279829</c:v>
              </c:pt>
              <c:pt idx="22">
                <c:v>1645.084458331846</c:v>
              </c:pt>
              <c:pt idx="23">
                <c:v>1659.9671197272469</c:v>
              </c:pt>
              <c:pt idx="24">
                <c:v>1666.6063927850455</c:v>
              </c:pt>
              <c:pt idx="25">
                <c:v>1675.4252090933435</c:v>
              </c:pt>
              <c:pt idx="26">
                <c:v>1680.7350932032161</c:v>
              </c:pt>
              <c:pt idx="27">
                <c:v>1681.8084851879453</c:v>
              </c:pt>
              <c:pt idx="28">
                <c:v>1683.3833710848221</c:v>
              </c:pt>
              <c:pt idx="29">
                <c:v>1682.5529842537987</c:v>
              </c:pt>
              <c:pt idx="30">
                <c:v>1678.888494599368</c:v>
              </c:pt>
              <c:pt idx="31">
                <c:v>1680.5224684621933</c:v>
              </c:pt>
              <c:pt idx="32">
                <c:v>1682.3281852744194</c:v>
              </c:pt>
              <c:pt idx="33">
                <c:v>1687.3428290560046</c:v>
              </c:pt>
              <c:pt idx="34">
                <c:v>1691.4595591784916</c:v>
              </c:pt>
              <c:pt idx="35">
                <c:v>1678.1670196434343</c:v>
              </c:pt>
              <c:pt idx="36">
                <c:v>1703.5422590623771</c:v>
              </c:pt>
              <c:pt idx="37">
                <c:v>1697.306974036881</c:v>
              </c:pt>
              <c:pt idx="38">
                <c:v>1703.8847875648191</c:v>
              </c:pt>
              <c:pt idx="39">
                <c:v>1717.8623216876867</c:v>
              </c:pt>
              <c:pt idx="40">
                <c:v>1736.4238496684306</c:v>
              </c:pt>
              <c:pt idx="41">
                <c:v>1736.2742755822626</c:v>
              </c:pt>
            </c:numLit>
          </c:yVal>
          <c:smooth val="0"/>
          <c:extLst>
            <c:ext xmlns:c16="http://schemas.microsoft.com/office/drawing/2014/chart" uri="{C3380CC4-5D6E-409C-BE32-E72D297353CC}">
              <c16:uniqueId val="{0000000B-8D38-45FA-88CB-C1BBE95E8183}"/>
            </c:ext>
          </c:extLst>
        </c:ser>
        <c:ser>
          <c:idx val="12"/>
          <c:order val="12"/>
          <c:tx>
            <c:v>2014</c:v>
          </c:tx>
          <c:spPr>
            <a:ln>
              <a:solidFill>
                <a:srgbClr val="C0C0C0"/>
              </a:solidFill>
              <a:prstDash val="solid"/>
            </a:ln>
          </c:spPr>
          <c:marker>
            <c:symbol val="none"/>
          </c:marker>
          <c:xVal>
            <c:numLit>
              <c:formatCode>General</c:formatCode>
              <c:ptCount val="47"/>
              <c:pt idx="0">
                <c:v>136</c:v>
              </c:pt>
              <c:pt idx="1">
                <c:v>137</c:v>
              </c:pt>
              <c:pt idx="2">
                <c:v>138</c:v>
              </c:pt>
              <c:pt idx="3">
                <c:v>139</c:v>
              </c:pt>
              <c:pt idx="4">
                <c:v>140</c:v>
              </c:pt>
              <c:pt idx="5">
                <c:v>141</c:v>
              </c:pt>
              <c:pt idx="6">
                <c:v>142</c:v>
              </c:pt>
              <c:pt idx="7">
                <c:v>143</c:v>
              </c:pt>
              <c:pt idx="8">
                <c:v>144</c:v>
              </c:pt>
              <c:pt idx="9">
                <c:v>145</c:v>
              </c:pt>
              <c:pt idx="10">
                <c:v>146</c:v>
              </c:pt>
              <c:pt idx="11">
                <c:v>147</c:v>
              </c:pt>
              <c:pt idx="12">
                <c:v>148</c:v>
              </c:pt>
              <c:pt idx="13">
                <c:v>149</c:v>
              </c:pt>
              <c:pt idx="14">
                <c:v>150</c:v>
              </c:pt>
              <c:pt idx="15">
                <c:v>151</c:v>
              </c:pt>
              <c:pt idx="16">
                <c:v>152</c:v>
              </c:pt>
              <c:pt idx="17">
                <c:v>153</c:v>
              </c:pt>
              <c:pt idx="18">
                <c:v>154</c:v>
              </c:pt>
              <c:pt idx="19">
                <c:v>155</c:v>
              </c:pt>
              <c:pt idx="20">
                <c:v>156</c:v>
              </c:pt>
              <c:pt idx="21">
                <c:v>157</c:v>
              </c:pt>
              <c:pt idx="22">
                <c:v>158</c:v>
              </c:pt>
              <c:pt idx="23">
                <c:v>159</c:v>
              </c:pt>
              <c:pt idx="24">
                <c:v>160</c:v>
              </c:pt>
              <c:pt idx="25">
                <c:v>161</c:v>
              </c:pt>
              <c:pt idx="26">
                <c:v>162</c:v>
              </c:pt>
              <c:pt idx="27">
                <c:v>163</c:v>
              </c:pt>
              <c:pt idx="28">
                <c:v>164</c:v>
              </c:pt>
              <c:pt idx="29">
                <c:v>165</c:v>
              </c:pt>
              <c:pt idx="30">
                <c:v>166</c:v>
              </c:pt>
              <c:pt idx="31">
                <c:v>167</c:v>
              </c:pt>
              <c:pt idx="32">
                <c:v>168</c:v>
              </c:pt>
              <c:pt idx="33">
                <c:v>169</c:v>
              </c:pt>
              <c:pt idx="34">
                <c:v>170</c:v>
              </c:pt>
              <c:pt idx="35">
                <c:v>171</c:v>
              </c:pt>
              <c:pt idx="36">
                <c:v>172</c:v>
              </c:pt>
              <c:pt idx="37">
                <c:v>173</c:v>
              </c:pt>
              <c:pt idx="38">
                <c:v>174</c:v>
              </c:pt>
              <c:pt idx="39">
                <c:v>175</c:v>
              </c:pt>
              <c:pt idx="40">
                <c:v>176</c:v>
              </c:pt>
              <c:pt idx="41">
                <c:v>177</c:v>
              </c:pt>
              <c:pt idx="42">
                <c:v>178</c:v>
              </c:pt>
              <c:pt idx="43">
                <c:v>179</c:v>
              </c:pt>
              <c:pt idx="44">
                <c:v>180</c:v>
              </c:pt>
              <c:pt idx="45">
                <c:v>181</c:v>
              </c:pt>
              <c:pt idx="46">
                <c:v>182</c:v>
              </c:pt>
            </c:numLit>
          </c:xVal>
          <c:yVal>
            <c:numLit>
              <c:formatCode>General</c:formatCode>
              <c:ptCount val="47"/>
              <c:pt idx="0">
                <c:v>1652.8567493634796</c:v>
              </c:pt>
              <c:pt idx="1">
                <c:v>1661.4627380223239</c:v>
              </c:pt>
              <c:pt idx="2">
                <c:v>1647.376003372827</c:v>
              </c:pt>
              <c:pt idx="3">
                <c:v>1632.430887669258</c:v>
              </c:pt>
              <c:pt idx="4">
                <c:v>1628.6526079867172</c:v>
              </c:pt>
              <c:pt idx="5">
                <c:v>1643.139306610924</c:v>
              </c:pt>
              <c:pt idx="6">
                <c:v>1624.3268824522836</c:v>
              </c:pt>
              <c:pt idx="7">
                <c:v>1613.8343297367066</c:v>
              </c:pt>
              <c:pt idx="8">
                <c:v>1614.7782345218995</c:v>
              </c:pt>
              <c:pt idx="9">
                <c:v>1633.5233342402776</c:v>
              </c:pt>
              <c:pt idx="10">
                <c:v>1642.8086915270464</c:v>
              </c:pt>
              <c:pt idx="11">
                <c:v>1640.9045662755684</c:v>
              </c:pt>
              <c:pt idx="12">
                <c:v>1638.5290187724199</c:v>
              </c:pt>
              <c:pt idx="13">
                <c:v>1639.7930705272263</c:v>
              </c:pt>
              <c:pt idx="14">
                <c:v>1636.689439556073</c:v>
              </c:pt>
              <c:pt idx="15">
                <c:v>1633.2529991047368</c:v>
              </c:pt>
              <c:pt idx="16">
                <c:v>1631.5577024237291</c:v>
              </c:pt>
              <c:pt idx="17">
                <c:v>1631.4449133512185</c:v>
              </c:pt>
              <c:pt idx="18">
                <c:v>1632.8006913393931</c:v>
              </c:pt>
              <c:pt idx="19">
                <c:v>1633.7124405391025</c:v>
              </c:pt>
              <c:pt idx="20">
                <c:v>1654.2818767596316</c:v>
              </c:pt>
              <c:pt idx="21">
                <c:v>1679.1013557511289</c:v>
              </c:pt>
              <c:pt idx="22">
                <c:v>1686.6732196462185</c:v>
              </c:pt>
              <c:pt idx="23">
                <c:v>1673.1779564604692</c:v>
              </c:pt>
              <c:pt idx="24">
                <c:v>1683.0060615603857</c:v>
              </c:pt>
              <c:pt idx="25">
                <c:v>1690.7975339232196</c:v>
              </c:pt>
              <c:pt idx="26">
                <c:v>1702.7548703873117</c:v>
              </c:pt>
              <c:pt idx="27">
                <c:v>1689.8157263350809</c:v>
              </c:pt>
              <c:pt idx="28">
                <c:v>1688.5361878034214</c:v>
              </c:pt>
              <c:pt idx="29">
                <c:v>1688.5436913989538</c:v>
              </c:pt>
              <c:pt idx="30">
                <c:v>1686.6033930723218</c:v>
              </c:pt>
              <c:pt idx="31">
                <c:v>1691.2088517119507</c:v>
              </c:pt>
              <c:pt idx="32">
                <c:v>1692.0750094187758</c:v>
              </c:pt>
              <c:pt idx="33">
                <c:v>1691.1646240500977</c:v>
              </c:pt>
              <c:pt idx="34">
                <c:v>1690.9283056977413</c:v>
              </c:pt>
              <c:pt idx="35">
                <c:v>1698.760201612861</c:v>
              </c:pt>
              <c:pt idx="36">
                <c:v>1719.4933701003713</c:v>
              </c:pt>
              <c:pt idx="37">
                <c:v>1707.654027325163</c:v>
              </c:pt>
              <c:pt idx="38">
                <c:v>1682.0795114845862</c:v>
              </c:pt>
              <c:pt idx="39">
                <c:v>1681.5159434776422</c:v>
              </c:pt>
              <c:pt idx="40">
                <c:v>1676.7624804467118</c:v>
              </c:pt>
              <c:pt idx="41">
                <c:v>1685.7521969166512</c:v>
              </c:pt>
              <c:pt idx="42">
                <c:v>1682.2596871219405</c:v>
              </c:pt>
              <c:pt idx="43">
                <c:v>1697.3892879348577</c:v>
              </c:pt>
              <c:pt idx="44">
                <c:v>1691.7830009394222</c:v>
              </c:pt>
              <c:pt idx="45">
                <c:v>1691.2579866830242</c:v>
              </c:pt>
              <c:pt idx="46">
                <c:v>1696.1865949541011</c:v>
              </c:pt>
            </c:numLit>
          </c:yVal>
          <c:smooth val="0"/>
          <c:extLst>
            <c:ext xmlns:c16="http://schemas.microsoft.com/office/drawing/2014/chart" uri="{C3380CC4-5D6E-409C-BE32-E72D297353CC}">
              <c16:uniqueId val="{0000000C-8D38-45FA-88CB-C1BBE95E8183}"/>
            </c:ext>
          </c:extLst>
        </c:ser>
        <c:ser>
          <c:idx val="13"/>
          <c:order val="13"/>
          <c:tx>
            <c:v>2015</c:v>
          </c:tx>
          <c:spPr>
            <a:ln>
              <a:solidFill>
                <a:srgbClr val="808080"/>
              </a:solidFill>
              <a:prstDash val="solid"/>
            </a:ln>
          </c:spPr>
          <c:marker>
            <c:symbol val="none"/>
          </c:marker>
          <c:xVal>
            <c:numLit>
              <c:formatCode>General</c:formatCode>
              <c:ptCount val="44"/>
              <c:pt idx="0">
                <c:v>183</c:v>
              </c:pt>
              <c:pt idx="1">
                <c:v>184</c:v>
              </c:pt>
              <c:pt idx="2">
                <c:v>185</c:v>
              </c:pt>
              <c:pt idx="3">
                <c:v>186</c:v>
              </c:pt>
              <c:pt idx="4">
                <c:v>187</c:v>
              </c:pt>
              <c:pt idx="5">
                <c:v>188</c:v>
              </c:pt>
              <c:pt idx="6">
                <c:v>189</c:v>
              </c:pt>
              <c:pt idx="7">
                <c:v>190</c:v>
              </c:pt>
              <c:pt idx="8">
                <c:v>191</c:v>
              </c:pt>
              <c:pt idx="9">
                <c:v>192</c:v>
              </c:pt>
              <c:pt idx="10">
                <c:v>193</c:v>
              </c:pt>
              <c:pt idx="11">
                <c:v>194</c:v>
              </c:pt>
              <c:pt idx="12">
                <c:v>195</c:v>
              </c:pt>
              <c:pt idx="13">
                <c:v>196</c:v>
              </c:pt>
              <c:pt idx="14">
                <c:v>197</c:v>
              </c:pt>
              <c:pt idx="15">
                <c:v>198</c:v>
              </c:pt>
              <c:pt idx="16">
                <c:v>199</c:v>
              </c:pt>
              <c:pt idx="17">
                <c:v>200</c:v>
              </c:pt>
              <c:pt idx="18">
                <c:v>201</c:v>
              </c:pt>
              <c:pt idx="19">
                <c:v>202</c:v>
              </c:pt>
              <c:pt idx="20">
                <c:v>203</c:v>
              </c:pt>
              <c:pt idx="21">
                <c:v>204</c:v>
              </c:pt>
              <c:pt idx="22">
                <c:v>205</c:v>
              </c:pt>
              <c:pt idx="23">
                <c:v>206</c:v>
              </c:pt>
              <c:pt idx="24">
                <c:v>207</c:v>
              </c:pt>
              <c:pt idx="25">
                <c:v>208</c:v>
              </c:pt>
              <c:pt idx="26">
                <c:v>209</c:v>
              </c:pt>
              <c:pt idx="27">
                <c:v>210</c:v>
              </c:pt>
              <c:pt idx="28">
                <c:v>211</c:v>
              </c:pt>
              <c:pt idx="29">
                <c:v>212</c:v>
              </c:pt>
              <c:pt idx="30">
                <c:v>213</c:v>
              </c:pt>
              <c:pt idx="31">
                <c:v>214</c:v>
              </c:pt>
              <c:pt idx="32">
                <c:v>215</c:v>
              </c:pt>
              <c:pt idx="33">
                <c:v>216</c:v>
              </c:pt>
              <c:pt idx="34">
                <c:v>217</c:v>
              </c:pt>
              <c:pt idx="35">
                <c:v>218</c:v>
              </c:pt>
              <c:pt idx="36">
                <c:v>219</c:v>
              </c:pt>
              <c:pt idx="37">
                <c:v>220</c:v>
              </c:pt>
              <c:pt idx="38">
                <c:v>221</c:v>
              </c:pt>
              <c:pt idx="39">
                <c:v>222</c:v>
              </c:pt>
              <c:pt idx="40">
                <c:v>223</c:v>
              </c:pt>
              <c:pt idx="41">
                <c:v>224</c:v>
              </c:pt>
              <c:pt idx="42">
                <c:v>225</c:v>
              </c:pt>
              <c:pt idx="43">
                <c:v>226</c:v>
              </c:pt>
            </c:numLit>
          </c:xVal>
          <c:yVal>
            <c:numLit>
              <c:formatCode>General</c:formatCode>
              <c:ptCount val="44"/>
              <c:pt idx="0">
                <c:v>1669.8434626349008</c:v>
              </c:pt>
              <c:pt idx="1">
                <c:v>1651.9786791202716</c:v>
              </c:pt>
              <c:pt idx="2">
                <c:v>1646.1374694281556</c:v>
              </c:pt>
              <c:pt idx="3">
                <c:v>1644.0742507863106</c:v>
              </c:pt>
              <c:pt idx="4">
                <c:v>1638.4935532074835</c:v>
              </c:pt>
              <c:pt idx="5">
                <c:v>1633.7886401976932</c:v>
              </c:pt>
              <c:pt idx="6">
                <c:v>1644.374723438513</c:v>
              </c:pt>
              <c:pt idx="7">
                <c:v>1640.6736955196184</c:v>
              </c:pt>
              <c:pt idx="8">
                <c:v>1652.1456311481081</c:v>
              </c:pt>
              <c:pt idx="9">
                <c:v>1673.607544749962</c:v>
              </c:pt>
              <c:pt idx="10">
                <c:v>1672.2751824135905</c:v>
              </c:pt>
              <c:pt idx="11">
                <c:v>1672.2255452602442</c:v>
              </c:pt>
              <c:pt idx="12">
                <c:v>1673.3453607825081</c:v>
              </c:pt>
              <c:pt idx="13">
                <c:v>1671.088761927969</c:v>
              </c:pt>
              <c:pt idx="14">
                <c:v>1669.0481086399602</c:v>
              </c:pt>
              <c:pt idx="15">
                <c:v>1666.440286770051</c:v>
              </c:pt>
              <c:pt idx="16">
                <c:v>1663.9298666289919</c:v>
              </c:pt>
              <c:pt idx="17">
                <c:v>1666.4408234826046</c:v>
              </c:pt>
              <c:pt idx="18">
                <c:v>1666.4350199925573</c:v>
              </c:pt>
              <c:pt idx="19">
                <c:v>1663.1686482300229</c:v>
              </c:pt>
              <c:pt idx="20">
                <c:v>1654.3958833917718</c:v>
              </c:pt>
              <c:pt idx="21">
                <c:v>1654.4523644600508</c:v>
              </c:pt>
              <c:pt idx="22">
                <c:v>1676.4948667536942</c:v>
              </c:pt>
              <c:pt idx="23">
                <c:v>1682.5531044705408</c:v>
              </c:pt>
              <c:pt idx="24">
                <c:v>1683.3149667191306</c:v>
              </c:pt>
              <c:pt idx="25">
                <c:v>1705.5279961534022</c:v>
              </c:pt>
              <c:pt idx="26">
                <c:v>1704.4708711848482</c:v>
              </c:pt>
              <c:pt idx="27">
                <c:v>1703.3744316342936</c:v>
              </c:pt>
              <c:pt idx="28">
                <c:v>1704.3760202618378</c:v>
              </c:pt>
              <c:pt idx="29">
                <c:v>1702.4479894180904</c:v>
              </c:pt>
              <c:pt idx="30">
                <c:v>1703.0279059851553</c:v>
              </c:pt>
              <c:pt idx="31">
                <c:v>1699.8594161322146</c:v>
              </c:pt>
              <c:pt idx="32">
                <c:v>1697.7323105607338</c:v>
              </c:pt>
              <c:pt idx="33">
                <c:v>1708.9188498389833</c:v>
              </c:pt>
              <c:pt idx="34">
                <c:v>1678.9120205744694</c:v>
              </c:pt>
              <c:pt idx="35">
                <c:v>1673.6284095248909</c:v>
              </c:pt>
              <c:pt idx="36">
                <c:v>1657.1105077976276</c:v>
              </c:pt>
              <c:pt idx="37">
                <c:v>1635.8162205486294</c:v>
              </c:pt>
              <c:pt idx="38">
                <c:v>1654.513564241219</c:v>
              </c:pt>
              <c:pt idx="39">
                <c:v>1651.3348210645918</c:v>
              </c:pt>
              <c:pt idx="40">
                <c:v>1666.9924638184241</c:v>
              </c:pt>
              <c:pt idx="41">
                <c:v>1649.9857974396571</c:v>
              </c:pt>
              <c:pt idx="42">
                <c:v>1643.7630089784041</c:v>
              </c:pt>
              <c:pt idx="43">
                <c:v>1642.0371011749087</c:v>
              </c:pt>
            </c:numLit>
          </c:yVal>
          <c:smooth val="0"/>
          <c:extLst>
            <c:ext xmlns:c16="http://schemas.microsoft.com/office/drawing/2014/chart" uri="{C3380CC4-5D6E-409C-BE32-E72D297353CC}">
              <c16:uniqueId val="{0000000D-8D38-45FA-88CB-C1BBE95E8183}"/>
            </c:ext>
          </c:extLst>
        </c:ser>
        <c:ser>
          <c:idx val="14"/>
          <c:order val="14"/>
          <c:tx>
            <c:v>2016</c:v>
          </c:tx>
          <c:spPr>
            <a:ln>
              <a:solidFill>
                <a:srgbClr val="9999FF"/>
              </a:solidFill>
              <a:prstDash val="solid"/>
            </a:ln>
          </c:spPr>
          <c:marker>
            <c:symbol val="none"/>
          </c:marker>
          <c:xVal>
            <c:numLit>
              <c:formatCode>General</c:formatCode>
              <c:ptCount val="50"/>
              <c:pt idx="0">
                <c:v>227</c:v>
              </c:pt>
              <c:pt idx="1">
                <c:v>228</c:v>
              </c:pt>
              <c:pt idx="2">
                <c:v>229</c:v>
              </c:pt>
              <c:pt idx="3">
                <c:v>230</c:v>
              </c:pt>
              <c:pt idx="4">
                <c:v>231</c:v>
              </c:pt>
              <c:pt idx="5">
                <c:v>232</c:v>
              </c:pt>
              <c:pt idx="6">
                <c:v>233</c:v>
              </c:pt>
              <c:pt idx="7">
                <c:v>234</c:v>
              </c:pt>
              <c:pt idx="8">
                <c:v>235</c:v>
              </c:pt>
              <c:pt idx="9">
                <c:v>236</c:v>
              </c:pt>
              <c:pt idx="10">
                <c:v>237</c:v>
              </c:pt>
              <c:pt idx="11">
                <c:v>238</c:v>
              </c:pt>
              <c:pt idx="12">
                <c:v>239</c:v>
              </c:pt>
              <c:pt idx="13">
                <c:v>240</c:v>
              </c:pt>
              <c:pt idx="14">
                <c:v>241</c:v>
              </c:pt>
              <c:pt idx="15">
                <c:v>242</c:v>
              </c:pt>
              <c:pt idx="16">
                <c:v>243</c:v>
              </c:pt>
              <c:pt idx="17">
                <c:v>244</c:v>
              </c:pt>
              <c:pt idx="18">
                <c:v>245</c:v>
              </c:pt>
              <c:pt idx="19">
                <c:v>246</c:v>
              </c:pt>
              <c:pt idx="20">
                <c:v>247</c:v>
              </c:pt>
              <c:pt idx="21">
                <c:v>248</c:v>
              </c:pt>
              <c:pt idx="22">
                <c:v>249</c:v>
              </c:pt>
              <c:pt idx="23">
                <c:v>250</c:v>
              </c:pt>
              <c:pt idx="24">
                <c:v>251</c:v>
              </c:pt>
              <c:pt idx="25">
                <c:v>252</c:v>
              </c:pt>
              <c:pt idx="26">
                <c:v>253</c:v>
              </c:pt>
              <c:pt idx="27">
                <c:v>254</c:v>
              </c:pt>
              <c:pt idx="28">
                <c:v>255</c:v>
              </c:pt>
              <c:pt idx="29">
                <c:v>256</c:v>
              </c:pt>
              <c:pt idx="30">
                <c:v>257</c:v>
              </c:pt>
              <c:pt idx="31">
                <c:v>258</c:v>
              </c:pt>
              <c:pt idx="32">
                <c:v>259</c:v>
              </c:pt>
              <c:pt idx="33">
                <c:v>260</c:v>
              </c:pt>
              <c:pt idx="34">
                <c:v>261</c:v>
              </c:pt>
              <c:pt idx="35">
                <c:v>262</c:v>
              </c:pt>
              <c:pt idx="36">
                <c:v>263</c:v>
              </c:pt>
              <c:pt idx="37">
                <c:v>264</c:v>
              </c:pt>
              <c:pt idx="38">
                <c:v>265</c:v>
              </c:pt>
              <c:pt idx="39">
                <c:v>266</c:v>
              </c:pt>
              <c:pt idx="40">
                <c:v>267</c:v>
              </c:pt>
              <c:pt idx="41">
                <c:v>268</c:v>
              </c:pt>
              <c:pt idx="42">
                <c:v>269</c:v>
              </c:pt>
              <c:pt idx="43">
                <c:v>270</c:v>
              </c:pt>
              <c:pt idx="44">
                <c:v>271</c:v>
              </c:pt>
              <c:pt idx="45">
                <c:v>272</c:v>
              </c:pt>
              <c:pt idx="46">
                <c:v>273</c:v>
              </c:pt>
              <c:pt idx="47">
                <c:v>274</c:v>
              </c:pt>
              <c:pt idx="48">
                <c:v>275</c:v>
              </c:pt>
              <c:pt idx="49">
                <c:v>276</c:v>
              </c:pt>
            </c:numLit>
          </c:xVal>
          <c:yVal>
            <c:numLit>
              <c:formatCode>General</c:formatCode>
              <c:ptCount val="50"/>
              <c:pt idx="0">
                <c:v>1659.6729647339196</c:v>
              </c:pt>
              <c:pt idx="1">
                <c:v>1655.6967599741865</c:v>
              </c:pt>
              <c:pt idx="2">
                <c:v>1663.8931015259463</c:v>
              </c:pt>
              <c:pt idx="3">
                <c:v>1679.9395084378918</c:v>
              </c:pt>
              <c:pt idx="4">
                <c:v>1676.7787215848432</c:v>
              </c:pt>
              <c:pt idx="5">
                <c:v>1697.2024159064531</c:v>
              </c:pt>
              <c:pt idx="6">
                <c:v>1678.2728893246958</c:v>
              </c:pt>
              <c:pt idx="7">
                <c:v>1667.948767948835</c:v>
              </c:pt>
              <c:pt idx="8">
                <c:v>1649.8413907072847</c:v>
              </c:pt>
              <c:pt idx="9">
                <c:v>1650.8840182021879</c:v>
              </c:pt>
              <c:pt idx="10">
                <c:v>1648.4697583356399</c:v>
              </c:pt>
              <c:pt idx="11">
                <c:v>1648.3020524522105</c:v>
              </c:pt>
              <c:pt idx="12">
                <c:v>1645.8061478947207</c:v>
              </c:pt>
              <c:pt idx="13">
                <c:v>1654.2899484653701</c:v>
              </c:pt>
              <c:pt idx="14">
                <c:v>1657.3629153949328</c:v>
              </c:pt>
              <c:pt idx="15">
                <c:v>1651.230118487754</c:v>
              </c:pt>
              <c:pt idx="16">
                <c:v>1653.5025193215283</c:v>
              </c:pt>
              <c:pt idx="17">
                <c:v>1679.0357863493925</c:v>
              </c:pt>
              <c:pt idx="18">
                <c:v>1673.6695554739983</c:v>
              </c:pt>
              <c:pt idx="19">
                <c:v>1680.0550278609869</c:v>
              </c:pt>
              <c:pt idx="20">
                <c:v>1674.4962506228349</c:v>
              </c:pt>
              <c:pt idx="21">
                <c:v>1679.2008208099196</c:v>
              </c:pt>
              <c:pt idx="22">
                <c:v>1684.2750651368337</c:v>
              </c:pt>
              <c:pt idx="23">
                <c:v>1690.912654945985</c:v>
              </c:pt>
              <c:pt idx="24">
                <c:v>1701.2843809302644</c:v>
              </c:pt>
              <c:pt idx="25">
                <c:v>1706.2972941406094</c:v>
              </c:pt>
              <c:pt idx="26">
                <c:v>1701.4583685089005</c:v>
              </c:pt>
              <c:pt idx="27">
                <c:v>1699.3205845447039</c:v>
              </c:pt>
              <c:pt idx="28">
                <c:v>1692.8326848596987</c:v>
              </c:pt>
              <c:pt idx="29">
                <c:v>1698.4846412247412</c:v>
              </c:pt>
              <c:pt idx="30">
                <c:v>1700.5738358294855</c:v>
              </c:pt>
              <c:pt idx="31">
                <c:v>1699.5671538772335</c:v>
              </c:pt>
              <c:pt idx="32">
                <c:v>1714.043830116198</c:v>
              </c:pt>
              <c:pt idx="33">
                <c:v>1705.8997105886924</c:v>
              </c:pt>
              <c:pt idx="34">
                <c:v>1706.3678940218933</c:v>
              </c:pt>
              <c:pt idx="35">
                <c:v>1686.2946019013559</c:v>
              </c:pt>
              <c:pt idx="36">
                <c:v>1696.6854022303667</c:v>
              </c:pt>
              <c:pt idx="37">
                <c:v>1701.764699115867</c:v>
              </c:pt>
              <c:pt idx="38">
                <c:v>1722.5612148661342</c:v>
              </c:pt>
              <c:pt idx="39">
                <c:v>1723.5744158441785</c:v>
              </c:pt>
              <c:pt idx="40">
                <c:v>1740.6428825737032</c:v>
              </c:pt>
              <c:pt idx="41">
                <c:v>1725.5757053148982</c:v>
              </c:pt>
              <c:pt idx="42">
                <c:v>1725.8584629468676</c:v>
              </c:pt>
              <c:pt idx="43">
                <c:v>1724.4844983929715</c:v>
              </c:pt>
              <c:pt idx="44">
                <c:v>1725.0640047415015</c:v>
              </c:pt>
              <c:pt idx="45">
                <c:v>1743.6945362178465</c:v>
              </c:pt>
              <c:pt idx="46">
                <c:v>1746.5836694278944</c:v>
              </c:pt>
              <c:pt idx="47">
                <c:v>1751.6494259024018</c:v>
              </c:pt>
              <c:pt idx="48">
                <c:v>1757.6595388198357</c:v>
              </c:pt>
              <c:pt idx="49">
                <c:v>1759.3904141324606</c:v>
              </c:pt>
            </c:numLit>
          </c:yVal>
          <c:smooth val="0"/>
          <c:extLst>
            <c:ext xmlns:c16="http://schemas.microsoft.com/office/drawing/2014/chart" uri="{C3380CC4-5D6E-409C-BE32-E72D297353CC}">
              <c16:uniqueId val="{0000000E-8D38-45FA-88CB-C1BBE95E8183}"/>
            </c:ext>
          </c:extLst>
        </c:ser>
        <c:ser>
          <c:idx val="15"/>
          <c:order val="15"/>
          <c:tx>
            <c:v>2017</c:v>
          </c:tx>
          <c:spPr>
            <a:ln>
              <a:solidFill>
                <a:srgbClr val="993366"/>
              </a:solidFill>
              <a:prstDash val="solid"/>
            </a:ln>
          </c:spPr>
          <c:marker>
            <c:symbol val="none"/>
          </c:marker>
          <c:xVal>
            <c:numLit>
              <c:formatCode>General</c:formatCode>
              <c:ptCount val="40"/>
              <c:pt idx="0">
                <c:v>277</c:v>
              </c:pt>
              <c:pt idx="1">
                <c:v>278</c:v>
              </c:pt>
              <c:pt idx="2">
                <c:v>279</c:v>
              </c:pt>
              <c:pt idx="3">
                <c:v>280</c:v>
              </c:pt>
              <c:pt idx="4">
                <c:v>281</c:v>
              </c:pt>
              <c:pt idx="5">
                <c:v>282</c:v>
              </c:pt>
              <c:pt idx="6">
                <c:v>283</c:v>
              </c:pt>
              <c:pt idx="7">
                <c:v>284</c:v>
              </c:pt>
              <c:pt idx="8">
                <c:v>285</c:v>
              </c:pt>
              <c:pt idx="9">
                <c:v>286</c:v>
              </c:pt>
              <c:pt idx="10">
                <c:v>287</c:v>
              </c:pt>
              <c:pt idx="11">
                <c:v>288</c:v>
              </c:pt>
              <c:pt idx="12">
                <c:v>289</c:v>
              </c:pt>
              <c:pt idx="13">
                <c:v>290</c:v>
              </c:pt>
              <c:pt idx="14">
                <c:v>291</c:v>
              </c:pt>
              <c:pt idx="15">
                <c:v>292</c:v>
              </c:pt>
              <c:pt idx="16">
                <c:v>293</c:v>
              </c:pt>
              <c:pt idx="17">
                <c:v>294</c:v>
              </c:pt>
              <c:pt idx="18">
                <c:v>295</c:v>
              </c:pt>
              <c:pt idx="19">
                <c:v>296</c:v>
              </c:pt>
              <c:pt idx="20">
                <c:v>297</c:v>
              </c:pt>
              <c:pt idx="21">
                <c:v>298</c:v>
              </c:pt>
              <c:pt idx="22">
                <c:v>299</c:v>
              </c:pt>
              <c:pt idx="23">
                <c:v>300</c:v>
              </c:pt>
              <c:pt idx="24">
                <c:v>301</c:v>
              </c:pt>
              <c:pt idx="25">
                <c:v>302</c:v>
              </c:pt>
              <c:pt idx="26">
                <c:v>303</c:v>
              </c:pt>
              <c:pt idx="27">
                <c:v>304</c:v>
              </c:pt>
              <c:pt idx="28">
                <c:v>305</c:v>
              </c:pt>
              <c:pt idx="29">
                <c:v>306</c:v>
              </c:pt>
              <c:pt idx="30">
                <c:v>307</c:v>
              </c:pt>
              <c:pt idx="31">
                <c:v>308</c:v>
              </c:pt>
              <c:pt idx="32">
                <c:v>309</c:v>
              </c:pt>
              <c:pt idx="33">
                <c:v>310</c:v>
              </c:pt>
              <c:pt idx="34">
                <c:v>311</c:v>
              </c:pt>
              <c:pt idx="35">
                <c:v>312</c:v>
              </c:pt>
              <c:pt idx="36">
                <c:v>313</c:v>
              </c:pt>
              <c:pt idx="37">
                <c:v>314</c:v>
              </c:pt>
              <c:pt idx="38">
                <c:v>315</c:v>
              </c:pt>
              <c:pt idx="39">
                <c:v>316</c:v>
              </c:pt>
            </c:numLit>
          </c:xVal>
          <c:yVal>
            <c:numLit>
              <c:formatCode>General</c:formatCode>
              <c:ptCount val="40"/>
              <c:pt idx="0">
                <c:v>1685.3991558755338</c:v>
              </c:pt>
              <c:pt idx="1">
                <c:v>1687.0384875940424</c:v>
              </c:pt>
              <c:pt idx="2">
                <c:v>1674.6127032167137</c:v>
              </c:pt>
              <c:pt idx="3">
                <c:v>1681.458171979212</c:v>
              </c:pt>
              <c:pt idx="4">
                <c:v>1663.5542771837272</c:v>
              </c:pt>
              <c:pt idx="5">
                <c:v>1666.7319157849818</c:v>
              </c:pt>
              <c:pt idx="6">
                <c:v>1681.7584381854895</c:v>
              </c:pt>
              <c:pt idx="7">
                <c:v>1689.0165261851002</c:v>
              </c:pt>
              <c:pt idx="8">
                <c:v>1698.3258753103048</c:v>
              </c:pt>
              <c:pt idx="9">
                <c:v>1698.3034614997687</c:v>
              </c:pt>
              <c:pt idx="10">
                <c:v>1694.0758626167355</c:v>
              </c:pt>
              <c:pt idx="11">
                <c:v>1692.2772967456322</c:v>
              </c:pt>
              <c:pt idx="12">
                <c:v>1690.0172701488384</c:v>
              </c:pt>
              <c:pt idx="13">
                <c:v>1685.8803054103564</c:v>
              </c:pt>
              <c:pt idx="14">
                <c:v>1687.0342515063987</c:v>
              </c:pt>
              <c:pt idx="15">
                <c:v>1684.2807508772939</c:v>
              </c:pt>
              <c:pt idx="16">
                <c:v>1687.8777794246912</c:v>
              </c:pt>
              <c:pt idx="17">
                <c:v>1688.6872752024487</c:v>
              </c:pt>
              <c:pt idx="18">
                <c:v>1689.5293298218708</c:v>
              </c:pt>
              <c:pt idx="19">
                <c:v>1678.1796427420643</c:v>
              </c:pt>
              <c:pt idx="20">
                <c:v>1678.5860568859</c:v>
              </c:pt>
              <c:pt idx="21">
                <c:v>1673.0670717426087</c:v>
              </c:pt>
              <c:pt idx="22">
                <c:v>1673.5828622057643</c:v>
              </c:pt>
              <c:pt idx="23">
                <c:v>1690.3219272181714</c:v>
              </c:pt>
              <c:pt idx="24">
                <c:v>1686.0885839209654</c:v>
              </c:pt>
              <c:pt idx="25">
                <c:v>1682.0652987654717</c:v>
              </c:pt>
              <c:pt idx="26">
                <c:v>1676.7169592629866</c:v>
              </c:pt>
              <c:pt idx="27">
                <c:v>1701.9172884387822</c:v>
              </c:pt>
              <c:pt idx="28">
                <c:v>1702.5780445623418</c:v>
              </c:pt>
              <c:pt idx="29">
                <c:v>1700.4745848136668</c:v>
              </c:pt>
              <c:pt idx="30">
                <c:v>1697.1152809885596</c:v>
              </c:pt>
              <c:pt idx="31">
                <c:v>1680.8750732103044</c:v>
              </c:pt>
              <c:pt idx="32">
                <c:v>1668.7733443723753</c:v>
              </c:pt>
              <c:pt idx="33">
                <c:v>1668.7036515876443</c:v>
              </c:pt>
              <c:pt idx="34">
                <c:v>1677.5838332917647</c:v>
              </c:pt>
              <c:pt idx="35">
                <c:v>1690.6533820034381</c:v>
              </c:pt>
              <c:pt idx="36">
                <c:v>1653.500271125471</c:v>
              </c:pt>
              <c:pt idx="37">
                <c:v>1652.1128961049665</c:v>
              </c:pt>
              <c:pt idx="38">
                <c:v>1658.1484970314559</c:v>
              </c:pt>
              <c:pt idx="39">
                <c:v>1666.1872622259602</c:v>
              </c:pt>
            </c:numLit>
          </c:yVal>
          <c:smooth val="0"/>
          <c:extLst>
            <c:ext xmlns:c16="http://schemas.microsoft.com/office/drawing/2014/chart" uri="{C3380CC4-5D6E-409C-BE32-E72D297353CC}">
              <c16:uniqueId val="{0000000F-8D38-45FA-88CB-C1BBE95E8183}"/>
            </c:ext>
          </c:extLst>
        </c:ser>
        <c:ser>
          <c:idx val="16"/>
          <c:order val="16"/>
          <c:tx>
            <c:v>2018</c:v>
          </c:tx>
          <c:spPr>
            <a:ln>
              <a:solidFill>
                <a:srgbClr val="FFFFCC"/>
              </a:solidFill>
              <a:prstDash val="solid"/>
            </a:ln>
          </c:spPr>
          <c:marker>
            <c:symbol val="none"/>
          </c:marker>
          <c:xVal>
            <c:numLit>
              <c:formatCode>General</c:formatCode>
              <c:ptCount val="45"/>
              <c:pt idx="0">
                <c:v>317</c:v>
              </c:pt>
              <c:pt idx="1">
                <c:v>318</c:v>
              </c:pt>
              <c:pt idx="2">
                <c:v>319</c:v>
              </c:pt>
              <c:pt idx="3">
                <c:v>320</c:v>
              </c:pt>
              <c:pt idx="4">
                <c:v>321</c:v>
              </c:pt>
              <c:pt idx="5">
                <c:v>322</c:v>
              </c:pt>
              <c:pt idx="6">
                <c:v>323</c:v>
              </c:pt>
              <c:pt idx="7">
                <c:v>324</c:v>
              </c:pt>
              <c:pt idx="8">
                <c:v>325</c:v>
              </c:pt>
              <c:pt idx="9">
                <c:v>326</c:v>
              </c:pt>
              <c:pt idx="10">
                <c:v>327</c:v>
              </c:pt>
              <c:pt idx="11">
                <c:v>328</c:v>
              </c:pt>
              <c:pt idx="12">
                <c:v>329</c:v>
              </c:pt>
              <c:pt idx="13">
                <c:v>330</c:v>
              </c:pt>
              <c:pt idx="14">
                <c:v>331</c:v>
              </c:pt>
              <c:pt idx="15">
                <c:v>332</c:v>
              </c:pt>
              <c:pt idx="16">
                <c:v>333</c:v>
              </c:pt>
              <c:pt idx="17">
                <c:v>334</c:v>
              </c:pt>
              <c:pt idx="18">
                <c:v>335</c:v>
              </c:pt>
              <c:pt idx="19">
                <c:v>336</c:v>
              </c:pt>
              <c:pt idx="20">
                <c:v>337</c:v>
              </c:pt>
              <c:pt idx="21">
                <c:v>338</c:v>
              </c:pt>
              <c:pt idx="22">
                <c:v>339</c:v>
              </c:pt>
              <c:pt idx="23">
                <c:v>340</c:v>
              </c:pt>
              <c:pt idx="24">
                <c:v>341</c:v>
              </c:pt>
              <c:pt idx="25">
                <c:v>342</c:v>
              </c:pt>
              <c:pt idx="26">
                <c:v>343</c:v>
              </c:pt>
              <c:pt idx="27">
                <c:v>344</c:v>
              </c:pt>
              <c:pt idx="28">
                <c:v>345</c:v>
              </c:pt>
              <c:pt idx="29">
                <c:v>346</c:v>
              </c:pt>
              <c:pt idx="30">
                <c:v>347</c:v>
              </c:pt>
              <c:pt idx="31">
                <c:v>348</c:v>
              </c:pt>
              <c:pt idx="32">
                <c:v>349</c:v>
              </c:pt>
              <c:pt idx="33">
                <c:v>350</c:v>
              </c:pt>
              <c:pt idx="34">
                <c:v>351</c:v>
              </c:pt>
              <c:pt idx="35">
                <c:v>352</c:v>
              </c:pt>
              <c:pt idx="36">
                <c:v>353</c:v>
              </c:pt>
              <c:pt idx="37">
                <c:v>354</c:v>
              </c:pt>
              <c:pt idx="38">
                <c:v>355</c:v>
              </c:pt>
              <c:pt idx="39">
                <c:v>356</c:v>
              </c:pt>
              <c:pt idx="40">
                <c:v>357</c:v>
              </c:pt>
              <c:pt idx="41">
                <c:v>358</c:v>
              </c:pt>
              <c:pt idx="42">
                <c:v>359</c:v>
              </c:pt>
              <c:pt idx="43">
                <c:v>360</c:v>
              </c:pt>
              <c:pt idx="44">
                <c:v>361</c:v>
              </c:pt>
            </c:numLit>
          </c:xVal>
          <c:yVal>
            <c:numLit>
              <c:formatCode>General</c:formatCode>
              <c:ptCount val="45"/>
              <c:pt idx="0">
                <c:v>1665.6974043467019</c:v>
              </c:pt>
              <c:pt idx="1">
                <c:v>1682.1314919279619</c:v>
              </c:pt>
              <c:pt idx="2">
                <c:v>1690.2131654341431</c:v>
              </c:pt>
              <c:pt idx="3">
                <c:v>1703.9871186987557</c:v>
              </c:pt>
              <c:pt idx="4">
                <c:v>1721.5340804990565</c:v>
              </c:pt>
              <c:pt idx="5">
                <c:v>1743.0832000021164</c:v>
              </c:pt>
              <c:pt idx="6">
                <c:v>1734.1287055101257</c:v>
              </c:pt>
              <c:pt idx="7">
                <c:v>1742.2988531372041</c:v>
              </c:pt>
              <c:pt idx="8">
                <c:v>1728.3775810976254</c:v>
              </c:pt>
              <c:pt idx="9">
                <c:v>1723.0141040443721</c:v>
              </c:pt>
              <c:pt idx="10">
                <c:v>1726.1228044082645</c:v>
              </c:pt>
              <c:pt idx="11">
                <c:v>1730.3266680559661</c:v>
              </c:pt>
              <c:pt idx="12">
                <c:v>1732.305206839347</c:v>
              </c:pt>
              <c:pt idx="13">
                <c:v>1733.1029372288276</c:v>
              </c:pt>
              <c:pt idx="14">
                <c:v>1728.8799409890651</c:v>
              </c:pt>
              <c:pt idx="15">
                <c:v>1731.3875673635046</c:v>
              </c:pt>
              <c:pt idx="16">
                <c:v>1729.5612302329976</c:v>
              </c:pt>
              <c:pt idx="17">
                <c:v>1731.5773301215343</c:v>
              </c:pt>
              <c:pt idx="18">
                <c:v>1752.8082052232799</c:v>
              </c:pt>
              <c:pt idx="19">
                <c:v>1752.7009648948522</c:v>
              </c:pt>
              <c:pt idx="20">
                <c:v>1748.1456515258603</c:v>
              </c:pt>
              <c:pt idx="21">
                <c:v>1773.489634537244</c:v>
              </c:pt>
              <c:pt idx="22">
                <c:v>1790.4646909512378</c:v>
              </c:pt>
              <c:pt idx="23">
                <c:v>1789.7812035988122</c:v>
              </c:pt>
              <c:pt idx="24">
                <c:v>1795.8366391504965</c:v>
              </c:pt>
              <c:pt idx="25">
                <c:v>1800.3275957042558</c:v>
              </c:pt>
              <c:pt idx="26">
                <c:v>1803.7563852200076</c:v>
              </c:pt>
              <c:pt idx="27">
                <c:v>1806.292838841046</c:v>
              </c:pt>
              <c:pt idx="28">
                <c:v>1808.5121127687739</c:v>
              </c:pt>
              <c:pt idx="29">
                <c:v>1809.3929273179524</c:v>
              </c:pt>
              <c:pt idx="30">
                <c:v>1810.159192943062</c:v>
              </c:pt>
              <c:pt idx="31">
                <c:v>1808.456816909955</c:v>
              </c:pt>
              <c:pt idx="32">
                <c:v>1821.8594252209787</c:v>
              </c:pt>
              <c:pt idx="33">
                <c:v>1823.4322772653995</c:v>
              </c:pt>
              <c:pt idx="34">
                <c:v>1793.3699985044038</c:v>
              </c:pt>
              <c:pt idx="35">
                <c:v>1771.1738547400228</c:v>
              </c:pt>
              <c:pt idx="36">
                <c:v>1749.4028105483969</c:v>
              </c:pt>
              <c:pt idx="37">
                <c:v>1723.3371280073379</c:v>
              </c:pt>
              <c:pt idx="38">
                <c:v>1723.1949639092134</c:v>
              </c:pt>
              <c:pt idx="39">
                <c:v>1730.2306354657378</c:v>
              </c:pt>
              <c:pt idx="40">
                <c:v>1734.669238215761</c:v>
              </c:pt>
              <c:pt idx="41">
                <c:v>1726.7638062201752</c:v>
              </c:pt>
              <c:pt idx="42">
                <c:v>1730.9449126737661</c:v>
              </c:pt>
              <c:pt idx="43">
                <c:v>1731.5148914392341</c:v>
              </c:pt>
              <c:pt idx="44">
                <c:v>1727.4394638084091</c:v>
              </c:pt>
            </c:numLit>
          </c:yVal>
          <c:smooth val="0"/>
          <c:extLst>
            <c:ext xmlns:c16="http://schemas.microsoft.com/office/drawing/2014/chart" uri="{C3380CC4-5D6E-409C-BE32-E72D297353CC}">
              <c16:uniqueId val="{00000010-8D38-45FA-88CB-C1BBE95E8183}"/>
            </c:ext>
          </c:extLst>
        </c:ser>
        <c:ser>
          <c:idx val="17"/>
          <c:order val="17"/>
          <c:tx>
            <c:v>2019</c:v>
          </c:tx>
          <c:spPr>
            <a:ln>
              <a:solidFill>
                <a:srgbClr val="CCFFFF"/>
              </a:solidFill>
              <a:prstDash val="solid"/>
            </a:ln>
          </c:spPr>
          <c:marker>
            <c:symbol val="none"/>
          </c:marker>
          <c:xVal>
            <c:numLit>
              <c:formatCode>General</c:formatCode>
              <c:ptCount val="53"/>
              <c:pt idx="0">
                <c:v>362</c:v>
              </c:pt>
              <c:pt idx="1">
                <c:v>363</c:v>
              </c:pt>
              <c:pt idx="2">
                <c:v>364</c:v>
              </c:pt>
              <c:pt idx="3">
                <c:v>365</c:v>
              </c:pt>
              <c:pt idx="4">
                <c:v>366</c:v>
              </c:pt>
              <c:pt idx="5">
                <c:v>367</c:v>
              </c:pt>
              <c:pt idx="6">
                <c:v>368</c:v>
              </c:pt>
              <c:pt idx="7">
                <c:v>369</c:v>
              </c:pt>
              <c:pt idx="8">
                <c:v>370</c:v>
              </c:pt>
              <c:pt idx="9">
                <c:v>371</c:v>
              </c:pt>
              <c:pt idx="10">
                <c:v>372</c:v>
              </c:pt>
              <c:pt idx="11">
                <c:v>373</c:v>
              </c:pt>
              <c:pt idx="12">
                <c:v>374</c:v>
              </c:pt>
              <c:pt idx="13">
                <c:v>375</c:v>
              </c:pt>
              <c:pt idx="14">
                <c:v>376</c:v>
              </c:pt>
              <c:pt idx="15">
                <c:v>377</c:v>
              </c:pt>
              <c:pt idx="16">
                <c:v>378</c:v>
              </c:pt>
              <c:pt idx="17">
                <c:v>379</c:v>
              </c:pt>
              <c:pt idx="18">
                <c:v>380</c:v>
              </c:pt>
              <c:pt idx="19">
                <c:v>381</c:v>
              </c:pt>
              <c:pt idx="20">
                <c:v>382</c:v>
              </c:pt>
              <c:pt idx="21">
                <c:v>383</c:v>
              </c:pt>
              <c:pt idx="22">
                <c:v>384</c:v>
              </c:pt>
              <c:pt idx="23">
                <c:v>385</c:v>
              </c:pt>
              <c:pt idx="24">
                <c:v>386</c:v>
              </c:pt>
              <c:pt idx="25">
                <c:v>387</c:v>
              </c:pt>
              <c:pt idx="26">
                <c:v>388</c:v>
              </c:pt>
              <c:pt idx="27">
                <c:v>389</c:v>
              </c:pt>
              <c:pt idx="28">
                <c:v>390</c:v>
              </c:pt>
              <c:pt idx="29">
                <c:v>391</c:v>
              </c:pt>
              <c:pt idx="30">
                <c:v>392</c:v>
              </c:pt>
              <c:pt idx="31">
                <c:v>393</c:v>
              </c:pt>
              <c:pt idx="32">
                <c:v>394</c:v>
              </c:pt>
              <c:pt idx="33">
                <c:v>395</c:v>
              </c:pt>
              <c:pt idx="34">
                <c:v>396</c:v>
              </c:pt>
              <c:pt idx="35">
                <c:v>397</c:v>
              </c:pt>
              <c:pt idx="36">
                <c:v>398</c:v>
              </c:pt>
              <c:pt idx="37">
                <c:v>399</c:v>
              </c:pt>
              <c:pt idx="38">
                <c:v>400</c:v>
              </c:pt>
              <c:pt idx="39">
                <c:v>401</c:v>
              </c:pt>
              <c:pt idx="40">
                <c:v>402</c:v>
              </c:pt>
              <c:pt idx="41">
                <c:v>403</c:v>
              </c:pt>
              <c:pt idx="42">
                <c:v>404</c:v>
              </c:pt>
              <c:pt idx="43">
                <c:v>405</c:v>
              </c:pt>
              <c:pt idx="44">
                <c:v>406</c:v>
              </c:pt>
              <c:pt idx="45">
                <c:v>407</c:v>
              </c:pt>
              <c:pt idx="46">
                <c:v>408</c:v>
              </c:pt>
              <c:pt idx="47">
                <c:v>409</c:v>
              </c:pt>
              <c:pt idx="48">
                <c:v>410</c:v>
              </c:pt>
              <c:pt idx="49">
                <c:v>411</c:v>
              </c:pt>
              <c:pt idx="50">
                <c:v>412</c:v>
              </c:pt>
              <c:pt idx="51">
                <c:v>413</c:v>
              </c:pt>
              <c:pt idx="52">
                <c:v>414</c:v>
              </c:pt>
            </c:numLit>
          </c:xVal>
          <c:yVal>
            <c:numLit>
              <c:formatCode>General</c:formatCode>
              <c:ptCount val="53"/>
              <c:pt idx="0">
                <c:v>1719.7408059635857</c:v>
              </c:pt>
              <c:pt idx="1">
                <c:v>1726.4999200044297</c:v>
              </c:pt>
              <c:pt idx="2">
                <c:v>1737.496022609726</c:v>
              </c:pt>
              <c:pt idx="3">
                <c:v>1741.9804355732333</c:v>
              </c:pt>
              <c:pt idx="4">
                <c:v>1735.5429335606918</c:v>
              </c:pt>
              <c:pt idx="5">
                <c:v>1733.0554228406136</c:v>
              </c:pt>
              <c:pt idx="6">
                <c:v>1740.8781448411291</c:v>
              </c:pt>
              <c:pt idx="7">
                <c:v>1750.9681616575122</c:v>
              </c:pt>
              <c:pt idx="8">
                <c:v>1741.4760761893524</c:v>
              </c:pt>
              <c:pt idx="9">
                <c:v>1739.8239689705683</c:v>
              </c:pt>
              <c:pt idx="10">
                <c:v>1734.3560071131496</c:v>
              </c:pt>
              <c:pt idx="11">
                <c:v>1733.4922648252548</c:v>
              </c:pt>
              <c:pt idx="12">
                <c:v>1736.0240453154215</c:v>
              </c:pt>
              <c:pt idx="13">
                <c:v>1737.2464186937268</c:v>
              </c:pt>
              <c:pt idx="14">
                <c:v>1734.1702548730048</c:v>
              </c:pt>
              <c:pt idx="15">
                <c:v>1737.8314242421729</c:v>
              </c:pt>
              <c:pt idx="16">
                <c:v>1736.3167087150068</c:v>
              </c:pt>
              <c:pt idx="17">
                <c:v>1733.4234572923358</c:v>
              </c:pt>
              <c:pt idx="18">
                <c:v>1709.5751980169371</c:v>
              </c:pt>
              <c:pt idx="19">
                <c:v>1720.9085483784534</c:v>
              </c:pt>
              <c:pt idx="20">
                <c:v>1724.5536270002863</c:v>
              </c:pt>
              <c:pt idx="21">
                <c:v>1721.5226614681824</c:v>
              </c:pt>
              <c:pt idx="22">
                <c:v>1713.9827794166015</c:v>
              </c:pt>
              <c:pt idx="23">
                <c:v>1711.1835067661154</c:v>
              </c:pt>
              <c:pt idx="24">
                <c:v>1733.3684758778456</c:v>
              </c:pt>
              <c:pt idx="25">
                <c:v>1727.2510101962641</c:v>
              </c:pt>
              <c:pt idx="26">
                <c:v>1729.8204995862984</c:v>
              </c:pt>
              <c:pt idx="27">
                <c:v>1729.9242839858643</c:v>
              </c:pt>
              <c:pt idx="28">
                <c:v>1729.3752352583995</c:v>
              </c:pt>
              <c:pt idx="29">
                <c:v>1727.8130864603647</c:v>
              </c:pt>
              <c:pt idx="30">
                <c:v>1727.2427668583987</c:v>
              </c:pt>
              <c:pt idx="31">
                <c:v>1726.3626330747916</c:v>
              </c:pt>
              <c:pt idx="32">
                <c:v>1712.6588577758814</c:v>
              </c:pt>
              <c:pt idx="33">
                <c:v>1725.4926872408375</c:v>
              </c:pt>
              <c:pt idx="34">
                <c:v>1716.1298981410775</c:v>
              </c:pt>
              <c:pt idx="35">
                <c:v>1702.4125553564038</c:v>
              </c:pt>
              <c:pt idx="36">
                <c:v>1700.0416038032599</c:v>
              </c:pt>
              <c:pt idx="37">
                <c:v>1706.9371950222555</c:v>
              </c:pt>
              <c:pt idx="38">
                <c:v>1713.6525802521917</c:v>
              </c:pt>
              <c:pt idx="39">
                <c:v>1701.1502216262611</c:v>
              </c:pt>
              <c:pt idx="40">
                <c:v>1704.9186526059966</c:v>
              </c:pt>
              <c:pt idx="41">
                <c:v>1701.1318402772063</c:v>
              </c:pt>
              <c:pt idx="42">
                <c:v>1702.9364224891335</c:v>
              </c:pt>
              <c:pt idx="43">
                <c:v>1704.8428773757773</c:v>
              </c:pt>
              <c:pt idx="44">
                <c:v>1705.4500149578535</c:v>
              </c:pt>
              <c:pt idx="45">
                <c:v>1707.652752827071</c:v>
              </c:pt>
              <c:pt idx="46">
                <c:v>1707.4089043638651</c:v>
              </c:pt>
              <c:pt idx="47">
                <c:v>1711.8402395380324</c:v>
              </c:pt>
              <c:pt idx="48">
                <c:v>1716.8297115621158</c:v>
              </c:pt>
              <c:pt idx="49">
                <c:v>1718.466995358915</c:v>
              </c:pt>
              <c:pt idx="50">
                <c:v>1716.1984082870599</c:v>
              </c:pt>
              <c:pt idx="51">
                <c:v>1715.4236141602678</c:v>
              </c:pt>
              <c:pt idx="52">
                <c:v>1714.7119095907331</c:v>
              </c:pt>
            </c:numLit>
          </c:yVal>
          <c:smooth val="0"/>
          <c:extLst>
            <c:ext xmlns:c16="http://schemas.microsoft.com/office/drawing/2014/chart" uri="{C3380CC4-5D6E-409C-BE32-E72D297353CC}">
              <c16:uniqueId val="{00000011-8D38-45FA-88CB-C1BBE95E8183}"/>
            </c:ext>
          </c:extLst>
        </c:ser>
        <c:ser>
          <c:idx val="18"/>
          <c:order val="18"/>
          <c:smooth val="0"/>
          <c:extLst>
            <c:ext xmlns:c16="http://schemas.microsoft.com/office/drawing/2014/chart" uri="{C3380CC4-5D6E-409C-BE32-E72D297353CC}">
              <c16:uniqueId val="{00000012-8D38-45FA-88CB-C1BBE95E8183}"/>
            </c:ext>
          </c:extLst>
        </c:ser>
        <c:ser>
          <c:idx val="19"/>
          <c:order val="19"/>
          <c:smooth val="0"/>
          <c:extLst>
            <c:ext xmlns:c16="http://schemas.microsoft.com/office/drawing/2014/chart" uri="{C3380CC4-5D6E-409C-BE32-E72D297353CC}">
              <c16:uniqueId val="{00000013-8D38-45FA-88CB-C1BBE95E8183}"/>
            </c:ext>
          </c:extLst>
        </c:ser>
        <c:ser>
          <c:idx val="20"/>
          <c:order val="20"/>
          <c:smooth val="0"/>
          <c:extLst>
            <c:ext xmlns:c16="http://schemas.microsoft.com/office/drawing/2014/chart" uri="{C3380CC4-5D6E-409C-BE32-E72D297353CC}">
              <c16:uniqueId val="{00000014-8D38-45FA-88CB-C1BBE95E8183}"/>
            </c:ext>
          </c:extLst>
        </c:ser>
        <c:ser>
          <c:idx val="21"/>
          <c:order val="21"/>
          <c:smooth val="0"/>
          <c:extLst>
            <c:ext xmlns:c16="http://schemas.microsoft.com/office/drawing/2014/chart" uri="{C3380CC4-5D6E-409C-BE32-E72D297353CC}">
              <c16:uniqueId val="{00000015-8D38-45FA-88CB-C1BBE95E8183}"/>
            </c:ext>
          </c:extLst>
        </c:ser>
        <c:ser>
          <c:idx val="22"/>
          <c:order val="22"/>
          <c:smooth val="0"/>
          <c:extLst>
            <c:ext xmlns:c16="http://schemas.microsoft.com/office/drawing/2014/chart" uri="{C3380CC4-5D6E-409C-BE32-E72D297353CC}">
              <c16:uniqueId val="{00000016-8D38-45FA-88CB-C1BBE95E8183}"/>
            </c:ext>
          </c:extLst>
        </c:ser>
        <c:ser>
          <c:idx val="23"/>
          <c:order val="23"/>
          <c:smooth val="0"/>
          <c:extLst>
            <c:ext xmlns:c16="http://schemas.microsoft.com/office/drawing/2014/chart" uri="{C3380CC4-5D6E-409C-BE32-E72D297353CC}">
              <c16:uniqueId val="{00000017-8D38-45FA-88CB-C1BBE95E8183}"/>
            </c:ext>
          </c:extLst>
        </c:ser>
        <c:ser>
          <c:idx val="24"/>
          <c:order val="24"/>
          <c:smooth val="0"/>
          <c:extLst>
            <c:ext xmlns:c16="http://schemas.microsoft.com/office/drawing/2014/chart" uri="{C3380CC4-5D6E-409C-BE32-E72D297353CC}">
              <c16:uniqueId val="{00000018-8D38-45FA-88CB-C1BBE95E8183}"/>
            </c:ext>
          </c:extLst>
        </c:ser>
        <c:ser>
          <c:idx val="25"/>
          <c:order val="25"/>
          <c:smooth val="0"/>
          <c:extLst>
            <c:ext xmlns:c16="http://schemas.microsoft.com/office/drawing/2014/chart" uri="{C3380CC4-5D6E-409C-BE32-E72D297353CC}">
              <c16:uniqueId val="{00000019-8D38-45FA-88CB-C1BBE95E8183}"/>
            </c:ext>
          </c:extLst>
        </c:ser>
        <c:ser>
          <c:idx val="26"/>
          <c:order val="26"/>
          <c:smooth val="0"/>
          <c:extLst>
            <c:ext xmlns:c16="http://schemas.microsoft.com/office/drawing/2014/chart" uri="{C3380CC4-5D6E-409C-BE32-E72D297353CC}">
              <c16:uniqueId val="{0000001A-8D38-45FA-88CB-C1BBE95E8183}"/>
            </c:ext>
          </c:extLst>
        </c:ser>
        <c:ser>
          <c:idx val="27"/>
          <c:order val="27"/>
          <c:smooth val="0"/>
          <c:extLst>
            <c:ext xmlns:c16="http://schemas.microsoft.com/office/drawing/2014/chart" uri="{C3380CC4-5D6E-409C-BE32-E72D297353CC}">
              <c16:uniqueId val="{0000001B-8D38-45FA-88CB-C1BBE95E8183}"/>
            </c:ext>
          </c:extLst>
        </c:ser>
        <c:ser>
          <c:idx val="28"/>
          <c:order val="28"/>
          <c:smooth val="0"/>
          <c:extLst>
            <c:ext xmlns:c16="http://schemas.microsoft.com/office/drawing/2014/chart" uri="{C3380CC4-5D6E-409C-BE32-E72D297353CC}">
              <c16:uniqueId val="{0000001C-8D38-45FA-88CB-C1BBE95E8183}"/>
            </c:ext>
          </c:extLst>
        </c:ser>
        <c:ser>
          <c:idx val="29"/>
          <c:order val="29"/>
          <c:smooth val="0"/>
          <c:extLst>
            <c:ext xmlns:c16="http://schemas.microsoft.com/office/drawing/2014/chart" uri="{C3380CC4-5D6E-409C-BE32-E72D297353CC}">
              <c16:uniqueId val="{0000001D-8D38-45FA-88CB-C1BBE95E8183}"/>
            </c:ext>
          </c:extLst>
        </c:ser>
        <c:ser>
          <c:idx val="30"/>
          <c:order val="30"/>
          <c:smooth val="0"/>
          <c:extLst>
            <c:ext xmlns:c16="http://schemas.microsoft.com/office/drawing/2014/chart" uri="{C3380CC4-5D6E-409C-BE32-E72D297353CC}">
              <c16:uniqueId val="{0000001E-8D38-45FA-88CB-C1BBE95E8183}"/>
            </c:ext>
          </c:extLst>
        </c:ser>
        <c:ser>
          <c:idx val="31"/>
          <c:order val="31"/>
          <c:smooth val="0"/>
          <c:extLst>
            <c:ext xmlns:c16="http://schemas.microsoft.com/office/drawing/2014/chart" uri="{C3380CC4-5D6E-409C-BE32-E72D297353CC}">
              <c16:uniqueId val="{0000001F-8D38-45FA-88CB-C1BBE95E8183}"/>
            </c:ext>
          </c:extLst>
        </c:ser>
        <c:ser>
          <c:idx val="32"/>
          <c:order val="32"/>
          <c:smooth val="0"/>
          <c:extLst>
            <c:ext xmlns:c16="http://schemas.microsoft.com/office/drawing/2014/chart" uri="{C3380CC4-5D6E-409C-BE32-E72D297353CC}">
              <c16:uniqueId val="{00000020-8D38-45FA-88CB-C1BBE95E8183}"/>
            </c:ext>
          </c:extLst>
        </c:ser>
        <c:ser>
          <c:idx val="33"/>
          <c:order val="33"/>
          <c:smooth val="0"/>
          <c:extLst>
            <c:ext xmlns:c16="http://schemas.microsoft.com/office/drawing/2014/chart" uri="{C3380CC4-5D6E-409C-BE32-E72D297353CC}">
              <c16:uniqueId val="{00000021-8D38-45FA-88CB-C1BBE95E8183}"/>
            </c:ext>
          </c:extLst>
        </c:ser>
        <c:ser>
          <c:idx val="34"/>
          <c:order val="34"/>
          <c:smooth val="0"/>
          <c:extLst>
            <c:ext xmlns:c16="http://schemas.microsoft.com/office/drawing/2014/chart" uri="{C3380CC4-5D6E-409C-BE32-E72D297353CC}">
              <c16:uniqueId val="{00000022-8D38-45FA-88CB-C1BBE95E8183}"/>
            </c:ext>
          </c:extLst>
        </c:ser>
        <c:ser>
          <c:idx val="35"/>
          <c:order val="35"/>
          <c:smooth val="0"/>
          <c:extLst>
            <c:ext xmlns:c16="http://schemas.microsoft.com/office/drawing/2014/chart" uri="{C3380CC4-5D6E-409C-BE32-E72D297353CC}">
              <c16:uniqueId val="{00000023-8D38-45FA-88CB-C1BBE95E8183}"/>
            </c:ext>
          </c:extLst>
        </c:ser>
        <c:dLbls>
          <c:showLegendKey val="0"/>
          <c:showVal val="0"/>
          <c:showCatName val="0"/>
          <c:showSerName val="0"/>
          <c:showPercent val="0"/>
          <c:showBubbleSize val="0"/>
        </c:dLbls>
        <c:axId val="698929200"/>
        <c:axId val="698927920"/>
      </c:scatterChart>
      <c:valAx>
        <c:axId val="698929200"/>
        <c:scaling>
          <c:orientation val="minMax"/>
          <c:max val="415"/>
          <c:min val="1"/>
        </c:scaling>
        <c:delete val="0"/>
        <c:axPos val="b"/>
        <c:majorTickMark val="out"/>
        <c:minorTickMark val="none"/>
        <c:tickLblPos val="nextTo"/>
        <c:crossAx val="698927920"/>
        <c:crosses val="autoZero"/>
        <c:crossBetween val="midCat"/>
      </c:valAx>
      <c:valAx>
        <c:axId val="698927920"/>
        <c:scaling>
          <c:orientation val="minMax"/>
          <c:max val="2300"/>
          <c:min val="1100"/>
        </c:scaling>
        <c:delete val="0"/>
        <c:axPos val="l"/>
        <c:majorGridlines/>
        <c:title>
          <c:tx>
            <c:rich>
              <a:bodyPr/>
              <a:lstStyle/>
              <a:p>
                <a:pPr>
                  <a:defRPr/>
                </a:pPr>
                <a:r>
                  <a:rPr lang="en-US"/>
                  <a:t>Elo rating</a:t>
                </a:r>
              </a:p>
            </c:rich>
          </c:tx>
          <c:overlay val="0"/>
        </c:title>
        <c:numFmt formatCode="0" sourceLinked="1"/>
        <c:majorTickMark val="out"/>
        <c:minorTickMark val="none"/>
        <c:tickLblPos val="nextTo"/>
        <c:crossAx val="698929200"/>
        <c:crosses val="autoZero"/>
        <c:crossBetween val="midCat"/>
      </c:valAx>
    </c:plotArea>
    <c:legend>
      <c:legendPos val="r"/>
      <c:layout>
        <c:manualLayout>
          <c:xMode val="edge"/>
          <c:yMode val="edge"/>
          <c:x val="0.91521060620434491"/>
          <c:y val="0.15283464566929134"/>
          <c:w val="7.7560478133004457E-2"/>
          <c:h val="0.625"/>
        </c:manualLayout>
      </c:layout>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02:09:32.3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2194 1473,'0'0,"0"0,0 0,0 0,0 0,0 0,0 0,0 0,0 0,0 0,0 0,0 0,0 0,0 0,0 0,0 0,0 0,0 0,0 0,0 0,0-28,0-21,0-10,0 1,0 3,0 2,0 3,0 1,0 6,0 1,0 1,0-1,0-1,0 3,0-1,0 0,0 3,-4-1,-1-1,-4-1,0-3,-3-1,-3-1,-3 0,-3 3,-1 1,-5 4,-2 0,-4 4,-8-2,-9 2,-8 3,-6 2,-4 7,-2 3,-2 4,0 5,1 5,0 2,0 2,1 2,-1-1,5 1,2 0,3 0,0-1,3 1,4-1,2 0,-2 0,1 4,2 1,0 4,3 0,0 3,5-1,5 2,6 2,4 3,3 7,2 2,0 5,1 5,0 8,-1 4,1 6,-1 1,0 3,3 4,2 3,4 1,4-2,4 0,2 1,3-4,1-3,1-5,0-3,-1-6,1-4,4-4,0 0,0-3,-1-3,3-3,0-3,3 0,0-2,2 0,3 0,2-1,4 1,1 4,1 1,0 1,1-2,4 3,1 1,0-2,2 3,1-1,2 3,0-1,1 3,4-2,2-2,-2-3,5-2,3-2,1-1,0-5,4-1,5-4,5-5,4-3,-2-3,-4-2,-3-1,-5-5,-6-1,-4-4,-4 0,-2-2,-2-3,-3 0,-3 0,-2-2,-2-2,-1-6,4-2,5-9,9-10,13-9,10-11,9-6,1-3,-1-1,-4 6,-11 5,-11 7,-9 5,-11 8,-7 3,-6 5,-6 5,-4 7,-14 1,-7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02:09:22.3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3778 2262,'0'0,"0"0,0 0,0 0,0 0,0 0,0 0,0 0,0 0,0 0,0 0,0 0,0 0,0 0,0 0,20-27,10-18,4-9,-3-3,-4 5,-6 2,-6 6,-2 3,-4 4,1 1,-1 2,2 3,-1-1,2 1,-2 2,2 1,3-2,-1 1,1 0,-3-2,-2 0,0 1,-1 2,2-2,-1-1,-3-2,3 1,-2-3,-1 1,-3-2,-1 1,3 0,-1-4,0-2,-1-2,-2-2,0-2,-1 1,-1-1,0-1,-1 1,1 0,0 1,0-1,-4 0,-2 4,-3 2,-4 4,-4-1,-3 4,-6 2,-3 4,-4 1,0 3,-3 1,-7 0,-8 4,-8 1,-1 5,-2 3,1 4,-1 3,3 2,-2-3,3-1,-1 1,-3 1,-2 1,2 0,-1 2,-1-5,2 0,-1 0,4 1,-1 2,-2-4,-3 0,-1 1,-2-3,3 0,0 1,0-2,3 1,3 1,1 2,-2 2,-3 2,-2 0,2 1,-1 1,-1-1,3 0,4 1,-1 3,3 1,-2 4,2 1,-2 1,1 1,2 0,3 0,2 1,-2-2,-1-2,2 0,1 0,5 2,2-1,1 1,-1 0,4 1,-1-1,0 2,2-2,0 1,2-1,3 1,4-1,2 2,2 2,2 2,-4 3,-1 6,0 2,-2 4,-1 6,1 2,2 4,1 2,2 5,1 2,4-1,2 0,4-2,1-1,2-2,-1 1,1-2,0 1,0-1,3 0,3 1,2-1,1 1,5-5,3 0,3-1,1 2,2 0,4 2,2 1,3 0,1 1,1-4,5-2,1 1,4 1,0-3,3-1,2 2,8-3,3 1,5-3,6-4,0-3,2-2,2-2,7-2,2-4,5-1,5-1,5 2,-2-3,1 0,2-3,-3 1,0-3,1-2,2-4,2-2,-4-1,-3-2,-5 0,-8-1,-8 0,-7 1,-5-1,-3 1,2 0,1 0,-5 0,-2 0,-5-4,0-1,-4 0,0 1,-1 1,1 1,-1 1,-3 1,-2 0,-3 0,3 0,0 0,3 1,0-1,7-4,4-1,3 0,2-3,0-1,0-1,4-1,1-1,7 1,9-2,2-2,3-3,-10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02:09:07.6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5736 1843,'0'0,"0"0,0 0,0 0,0 0,0 0,0 0,0 0,0 0,0 0,0 0,0 0,0 0,0 0,0 0,0 0,0 0,0 0,0 0,0 0,0 0,0 0,11-31,9-19,1-9,0 2,-3 7,-5 7,-4 4,-4 4,-3 4,2 4,1 2,-1-3,-1 0,-1-3,0-1,2-3,2 1,-2-1,4-4,0-2,3-3,-1-1,-2-1,-2-1,-2 0,-2-1,-2 1,0 4,-4 2,-2 3,-3 1,-1 2,-2 3,1 4,-2 2,1 5,0 3,0 4,0 1,1 2,-6-1,-3-2,-7-2,-6-4,-6-1,-3 2,-4 1,-5 4,-6-1,-5 3,-4 0,-7 1,-6-1,-7 1,-3-1,-3 1,2-1,1 1,-1-1,-4 1,-2-1,3 1,1-2,1 3,0-3,4 2,-4-1,-2 1,0-1,-2 1,1 2,-4 4,-1 1,-4 3,0 0,-2 1,5 1,-1-1,2 1,1-1,1 0,2 0,1 1,1 3,-4 1,-1 4,0 4,1 0,1 2,5 2,2 2,5-2,4 1,0 0,2 1,2 2,2-3,2-1,5-2,6-1,2 2,2 1,0 7,-3 2,1 6,3 0,3 4,2-1,-2 1,1 3,0 7,6 3,2 5,5 2,2 2,2 1,3 1,8 2,3 3,6 2,1 6,3 2,4 0,2-1,3-4,1-3,5-5,2-1,4-3,0-3,2-7,3-4,4-6,1-1,-2-2,0-5,1-2,1-2,5-2,6 3,6 1,4 4,4 0,6-1,5 1,6 1,4-3,7-2,3-1,0-2,3-2,8 1,5-5,7-2,10-3,10 0,9-3,11-3,4-3,7-2,5-2,0-1,-2 0,-4-1,1 1,-2-1,-2 1,-6 0,-3 0,-1 0,-4 0,-4 0,-5 0,-7-4,-3-2,-5-2,-6-2,-3-2,-8 1,-6-2,-11-2,-9 1,-8-1,-6-2,-4-2,-1-2,2-1,2-1,-4 0,-2-1,0 1,-4-1,-5 0,-4 1,-3 0,0-1,1-3,-1-2,2-3,1-1,-2-2,-1 1,-2-2,-1 1,-1-1,0 1,-1-1,0 2,0-2,0 2,0 2,-4 7,-5 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02:08:54.3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910 1192,'0'0,"0"0,0 0,0 0,0 0,0 0,0 0,0 0,0 0,0 0,8-32,6-22,6-18,2-8,-2-3,-4 1,-6 2,-3 8,-4 3,-6 6,-3 6,-3 0,-6 2,-3 7,-2 3,-3 6,-1 1,0 3,-4 4,-1 3,-4 6,-4 7,0 2,3 4,-1 2,-3 3,2 3,-2 4,-1 3,-7-1,-3 4,-1 4,-1 3,2 8,4 7,2 6,5 9,4 9,5 6,2 5,7 7,6 3,6 1,8-1,4-2,5-1,1-2,4-4,-2-2,2-5,-2 1,1-3,-2-8,2-3,-2-7,1-2,-1-3,2 0,-2-2,1 2,-1-2,1-2,-1-2,1-3,3-1,3-1,6-1,7-4,10-2,6-3,7-8,6-10,1-7,2-10,2-9,1-8,-1-5,-1-8,-3-6,-4-1,-4-8,-3-8,-6 1,2-11,-8 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A0B255D-38DB-406E-9069-1E004361B737}" type="datetimeFigureOut">
              <a:rPr lang="en-US" smtClean="0"/>
              <a:t>12/8/2019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BBD6666-1A87-46A3-9CDB-8684A994AB11}" type="slidenum">
              <a:rPr lang="en-US" smtClean="0"/>
              <a:t>‹#›</a:t>
            </a:fld>
            <a:endParaRPr lang="en-US"/>
          </a:p>
        </p:txBody>
      </p:sp>
    </p:spTree>
    <p:extLst>
      <p:ext uri="{BB962C8B-B14F-4D97-AF65-F5344CB8AC3E}">
        <p14:creationId xmlns:p14="http://schemas.microsoft.com/office/powerpoint/2010/main" val="291407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B255D-38DB-406E-9069-1E004361B737}"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272207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A0B255D-38DB-406E-9069-1E004361B737}" type="datetimeFigureOut">
              <a:rPr lang="en-US" smtClean="0"/>
              <a:t>12/8/2019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BBD6666-1A87-46A3-9CDB-8684A994AB11}" type="slidenum">
              <a:rPr lang="en-US" smtClean="0"/>
              <a:t>‹#›</a:t>
            </a:fld>
            <a:endParaRPr lang="en-US"/>
          </a:p>
        </p:txBody>
      </p:sp>
    </p:spTree>
    <p:extLst>
      <p:ext uri="{BB962C8B-B14F-4D97-AF65-F5344CB8AC3E}">
        <p14:creationId xmlns:p14="http://schemas.microsoft.com/office/powerpoint/2010/main" val="266594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B255D-38DB-406E-9069-1E004361B737}"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46758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A0B255D-38DB-406E-9069-1E004361B737}" type="datetimeFigureOut">
              <a:rPr lang="en-US" smtClean="0"/>
              <a:t>12/8/2019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BBD6666-1A87-46A3-9CDB-8684A994AB11}" type="slidenum">
              <a:rPr lang="en-US" smtClean="0"/>
              <a:t>‹#›</a:t>
            </a:fld>
            <a:endParaRPr lang="en-US"/>
          </a:p>
        </p:txBody>
      </p:sp>
    </p:spTree>
    <p:extLst>
      <p:ext uri="{BB962C8B-B14F-4D97-AF65-F5344CB8AC3E}">
        <p14:creationId xmlns:p14="http://schemas.microsoft.com/office/powerpoint/2010/main" val="273646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B255D-38DB-406E-9069-1E004361B737}"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217794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0B255D-38DB-406E-9069-1E004361B737}"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231453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0B255D-38DB-406E-9069-1E004361B737}"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34506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B255D-38DB-406E-9069-1E004361B737}"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118330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A0B255D-38DB-406E-9069-1E004361B737}" type="datetimeFigureOut">
              <a:rPr lang="en-US" smtClean="0"/>
              <a:t>12/8/2019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BBD6666-1A87-46A3-9CDB-8684A994AB11}" type="slidenum">
              <a:rPr lang="en-US" smtClean="0"/>
              <a:t>‹#›</a:t>
            </a:fld>
            <a:endParaRPr lang="en-US"/>
          </a:p>
        </p:txBody>
      </p:sp>
    </p:spTree>
    <p:extLst>
      <p:ext uri="{BB962C8B-B14F-4D97-AF65-F5344CB8AC3E}">
        <p14:creationId xmlns:p14="http://schemas.microsoft.com/office/powerpoint/2010/main" val="43607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0B255D-38DB-406E-9069-1E004361B737}"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390461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A0B255D-38DB-406E-9069-1E004361B737}" type="datetimeFigureOut">
              <a:rPr lang="en-US" smtClean="0"/>
              <a:t>12/8/2019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BBD6666-1A87-46A3-9CDB-8684A994AB1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28650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baCeMpAZIgI"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inkling16/" TargetMode="External"/><Relationship Id="rId2" Type="http://schemas.openxmlformats.org/officeDocument/2006/relationships/hyperlink" Target="mailto:calebsyk@gmail.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inkling16/Presentations/blob/master/OPR%20calculation%20blank%20sheet.xlsx"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inkling16/Presentations/blob/master/OPR%20calculation%20completed%20sheet.xlsx"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en.wikipedia.org/wiki/Least_square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customXml" Target="../ink/ink1.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customXml" Target="../ink/ink2.xml"/><Relationship Id="rId4" Type="http://schemas.openxmlformats.org/officeDocument/2006/relationships/image" Target="../media/image21.png"/></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customXml" Target="../ink/ink3.xml"/><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customXml" Target="../ink/ink4.xml"/><Relationship Id="rId4" Type="http://schemas.openxmlformats.org/officeDocument/2006/relationships/image" Target="../media/image27.png"/></Relationships>
</file>

<file path=ppt/slides/_rels/slide63.xml.rels><?xml version="1.0" encoding="UTF-8" standalone="yes"?>
<Relationships xmlns="http://schemas.openxmlformats.org/package/2006/relationships"><Relationship Id="rId2" Type="http://schemas.openxmlformats.org/officeDocument/2006/relationships/hyperlink" Target="https://en.wikipedia.org/wiki/Cholesky_decomposition"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en.wikipedia.org/wiki/Chess" TargetMode="External"/><Relationship Id="rId7" Type="http://schemas.openxmlformats.org/officeDocument/2006/relationships/hyperlink" Target="https://en.wikipedia.org/wiki/Physics" TargetMode="External"/><Relationship Id="rId2" Type="http://schemas.openxmlformats.org/officeDocument/2006/relationships/hyperlink" Target="https://en.wikipedia.org/wiki/Zero-sum_game" TargetMode="External"/><Relationship Id="rId1" Type="http://schemas.openxmlformats.org/officeDocument/2006/relationships/slideLayout" Target="../slideLayouts/slideLayout2.xml"/><Relationship Id="rId6" Type="http://schemas.openxmlformats.org/officeDocument/2006/relationships/hyperlink" Target="https://en.wikipedia.org/wiki/Americans" TargetMode="External"/><Relationship Id="rId5" Type="http://schemas.openxmlformats.org/officeDocument/2006/relationships/hyperlink" Target="https://en.wikipedia.org/wiki/Hungary" TargetMode="External"/><Relationship Id="rId4" Type="http://schemas.openxmlformats.org/officeDocument/2006/relationships/hyperlink" Target="https://en.wikipedia.org/wiki/Arpad_Elo"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github.com/inkling16/" TargetMode="External"/><Relationship Id="rId2" Type="http://schemas.openxmlformats.org/officeDocument/2006/relationships/hyperlink" Target="mailto:calebsyk@gmail.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3EEE-7D94-4933-B0EE-99B9273077E8}"/>
              </a:ext>
            </a:extLst>
          </p:cNvPr>
          <p:cNvSpPr>
            <a:spLocks noGrp="1"/>
          </p:cNvSpPr>
          <p:nvPr>
            <p:ph type="ctrTitle"/>
          </p:nvPr>
        </p:nvSpPr>
        <p:spPr/>
        <p:txBody>
          <a:bodyPr/>
          <a:lstStyle/>
          <a:p>
            <a:r>
              <a:rPr lang="en-US" dirty="0"/>
              <a:t>Statistics In FRC</a:t>
            </a:r>
          </a:p>
        </p:txBody>
      </p:sp>
      <p:sp>
        <p:nvSpPr>
          <p:cNvPr id="3" name="Subtitle 2">
            <a:extLst>
              <a:ext uri="{FF2B5EF4-FFF2-40B4-BE49-F238E27FC236}">
                <a16:creationId xmlns:a16="http://schemas.microsoft.com/office/drawing/2014/main" id="{578F50C4-A1A1-4580-BED5-7C629DC29EDD}"/>
              </a:ext>
            </a:extLst>
          </p:cNvPr>
          <p:cNvSpPr>
            <a:spLocks noGrp="1"/>
          </p:cNvSpPr>
          <p:nvPr>
            <p:ph type="subTitle" idx="1"/>
          </p:nvPr>
        </p:nvSpPr>
        <p:spPr>
          <a:xfrm>
            <a:off x="581191" y="3771900"/>
            <a:ext cx="10993546" cy="2247899"/>
          </a:xfrm>
        </p:spPr>
        <p:txBody>
          <a:bodyPr>
            <a:normAutofit/>
          </a:bodyPr>
          <a:lstStyle/>
          <a:p>
            <a:r>
              <a:rPr lang="en-US" sz="1400" dirty="0">
                <a:solidFill>
                  <a:schemeClr val="bg1"/>
                </a:solidFill>
              </a:rPr>
              <a:t>Caleb Sykes</a:t>
            </a:r>
          </a:p>
          <a:p>
            <a:r>
              <a:rPr lang="en-US" sz="1400" dirty="0">
                <a:solidFill>
                  <a:schemeClr val="bg1"/>
                </a:solidFill>
              </a:rPr>
              <a:t>Presented at FIRST Bootcamp, December 2019</a:t>
            </a:r>
          </a:p>
        </p:txBody>
      </p:sp>
    </p:spTree>
    <p:extLst>
      <p:ext uri="{BB962C8B-B14F-4D97-AF65-F5344CB8AC3E}">
        <p14:creationId xmlns:p14="http://schemas.microsoft.com/office/powerpoint/2010/main" val="2578105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B289-17F2-4C4C-8299-69CC480F3367}"/>
              </a:ext>
            </a:extLst>
          </p:cNvPr>
          <p:cNvSpPr>
            <a:spLocks noGrp="1"/>
          </p:cNvSpPr>
          <p:nvPr>
            <p:ph type="title"/>
          </p:nvPr>
        </p:nvSpPr>
        <p:spPr/>
        <p:txBody>
          <a:bodyPr/>
          <a:lstStyle/>
          <a:p>
            <a:r>
              <a:rPr lang="en-US" dirty="0"/>
              <a:t>Variance adjustment</a:t>
            </a:r>
          </a:p>
        </p:txBody>
      </p:sp>
      <p:pic>
        <p:nvPicPr>
          <p:cNvPr id="5" name="Picture 4">
            <a:extLst>
              <a:ext uri="{FF2B5EF4-FFF2-40B4-BE49-F238E27FC236}">
                <a16:creationId xmlns:a16="http://schemas.microsoft.com/office/drawing/2014/main" id="{B5BDE60E-2239-4543-AA8A-07E8726C0E9A}"/>
              </a:ext>
            </a:extLst>
          </p:cNvPr>
          <p:cNvPicPr>
            <a:picLocks noChangeAspect="1"/>
          </p:cNvPicPr>
          <p:nvPr/>
        </p:nvPicPr>
        <p:blipFill>
          <a:blip r:embed="rId2"/>
          <a:stretch>
            <a:fillRect/>
          </a:stretch>
        </p:blipFill>
        <p:spPr>
          <a:xfrm>
            <a:off x="1809750" y="2562678"/>
            <a:ext cx="8572500" cy="3781425"/>
          </a:xfrm>
          <a:prstGeom prst="rect">
            <a:avLst/>
          </a:prstGeom>
        </p:spPr>
      </p:pic>
      <p:sp>
        <p:nvSpPr>
          <p:cNvPr id="3" name="TextBox 2">
            <a:extLst>
              <a:ext uri="{FF2B5EF4-FFF2-40B4-BE49-F238E27FC236}">
                <a16:creationId xmlns:a16="http://schemas.microsoft.com/office/drawing/2014/main" id="{C309B450-3F4A-4C30-9AC3-BE9E101AE8D3}"/>
              </a:ext>
            </a:extLst>
          </p:cNvPr>
          <p:cNvSpPr txBox="1"/>
          <p:nvPr/>
        </p:nvSpPr>
        <p:spPr>
          <a:xfrm>
            <a:off x="2357718" y="1945341"/>
            <a:ext cx="6302188" cy="369332"/>
          </a:xfrm>
          <a:prstGeom prst="rect">
            <a:avLst/>
          </a:prstGeom>
          <a:noFill/>
        </p:spPr>
        <p:txBody>
          <a:bodyPr wrap="square" rtlCol="0">
            <a:spAutoFit/>
          </a:bodyPr>
          <a:lstStyle/>
          <a:p>
            <a:r>
              <a:rPr lang="en-US" dirty="0"/>
              <a:t>Alliance B (orange) is a clear favorite here</a:t>
            </a:r>
          </a:p>
        </p:txBody>
      </p:sp>
    </p:spTree>
    <p:extLst>
      <p:ext uri="{BB962C8B-B14F-4D97-AF65-F5344CB8AC3E}">
        <p14:creationId xmlns:p14="http://schemas.microsoft.com/office/powerpoint/2010/main" val="313545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B289-17F2-4C4C-8299-69CC480F3367}"/>
              </a:ext>
            </a:extLst>
          </p:cNvPr>
          <p:cNvSpPr>
            <a:spLocks noGrp="1"/>
          </p:cNvSpPr>
          <p:nvPr>
            <p:ph type="title"/>
          </p:nvPr>
        </p:nvSpPr>
        <p:spPr/>
        <p:txBody>
          <a:bodyPr/>
          <a:lstStyle/>
          <a:p>
            <a:r>
              <a:rPr lang="en-US" dirty="0"/>
              <a:t>Variance adjustment</a:t>
            </a:r>
          </a:p>
        </p:txBody>
      </p:sp>
      <p:pic>
        <p:nvPicPr>
          <p:cNvPr id="3" name="Picture 2">
            <a:extLst>
              <a:ext uri="{FF2B5EF4-FFF2-40B4-BE49-F238E27FC236}">
                <a16:creationId xmlns:a16="http://schemas.microsoft.com/office/drawing/2014/main" id="{AABFA779-8DA5-46E7-8326-3589A4EF1748}"/>
              </a:ext>
            </a:extLst>
          </p:cNvPr>
          <p:cNvPicPr>
            <a:picLocks noChangeAspect="1"/>
          </p:cNvPicPr>
          <p:nvPr/>
        </p:nvPicPr>
        <p:blipFill>
          <a:blip r:embed="rId2"/>
          <a:stretch>
            <a:fillRect/>
          </a:stretch>
        </p:blipFill>
        <p:spPr>
          <a:xfrm>
            <a:off x="1671637" y="2587891"/>
            <a:ext cx="8848725" cy="3810000"/>
          </a:xfrm>
          <a:prstGeom prst="rect">
            <a:avLst/>
          </a:prstGeom>
        </p:spPr>
      </p:pic>
      <p:sp>
        <p:nvSpPr>
          <p:cNvPr id="4" name="TextBox 3">
            <a:extLst>
              <a:ext uri="{FF2B5EF4-FFF2-40B4-BE49-F238E27FC236}">
                <a16:creationId xmlns:a16="http://schemas.microsoft.com/office/drawing/2014/main" id="{F0D65FA4-4D5C-4C8F-9CF7-44C1245DD159}"/>
              </a:ext>
            </a:extLst>
          </p:cNvPr>
          <p:cNvSpPr txBox="1"/>
          <p:nvPr/>
        </p:nvSpPr>
        <p:spPr>
          <a:xfrm>
            <a:off x="833718" y="1967257"/>
            <a:ext cx="10777090" cy="646331"/>
          </a:xfrm>
          <a:prstGeom prst="rect">
            <a:avLst/>
          </a:prstGeom>
          <a:noFill/>
        </p:spPr>
        <p:txBody>
          <a:bodyPr wrap="square" rtlCol="0">
            <a:spAutoFit/>
          </a:bodyPr>
          <a:lstStyle/>
          <a:p>
            <a:r>
              <a:rPr lang="en-US" dirty="0"/>
              <a:t>It is in the underdog’s best interest to opt for high variance strategies, note how much more overlap there is between A’s and B’s score probabilities when A goes for high-variance strategies</a:t>
            </a:r>
          </a:p>
        </p:txBody>
      </p:sp>
    </p:spTree>
    <p:extLst>
      <p:ext uri="{BB962C8B-B14F-4D97-AF65-F5344CB8AC3E}">
        <p14:creationId xmlns:p14="http://schemas.microsoft.com/office/powerpoint/2010/main" val="334508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B289-17F2-4C4C-8299-69CC480F3367}"/>
              </a:ext>
            </a:extLst>
          </p:cNvPr>
          <p:cNvSpPr>
            <a:spLocks noGrp="1"/>
          </p:cNvSpPr>
          <p:nvPr>
            <p:ph type="title"/>
          </p:nvPr>
        </p:nvSpPr>
        <p:spPr/>
        <p:txBody>
          <a:bodyPr/>
          <a:lstStyle/>
          <a:p>
            <a:r>
              <a:rPr lang="en-US" dirty="0"/>
              <a:t>Variance adjustment</a:t>
            </a:r>
          </a:p>
        </p:txBody>
      </p:sp>
      <p:pic>
        <p:nvPicPr>
          <p:cNvPr id="3" name="Picture 2">
            <a:extLst>
              <a:ext uri="{FF2B5EF4-FFF2-40B4-BE49-F238E27FC236}">
                <a16:creationId xmlns:a16="http://schemas.microsoft.com/office/drawing/2014/main" id="{8C181BFD-5B51-4997-8FB9-2AEFC6DA1A5E}"/>
              </a:ext>
            </a:extLst>
          </p:cNvPr>
          <p:cNvPicPr>
            <a:picLocks noChangeAspect="1"/>
          </p:cNvPicPr>
          <p:nvPr/>
        </p:nvPicPr>
        <p:blipFill>
          <a:blip r:embed="rId2"/>
          <a:stretch>
            <a:fillRect/>
          </a:stretch>
        </p:blipFill>
        <p:spPr>
          <a:xfrm>
            <a:off x="1671637" y="2654566"/>
            <a:ext cx="8848725" cy="3743325"/>
          </a:xfrm>
          <a:prstGeom prst="rect">
            <a:avLst/>
          </a:prstGeom>
        </p:spPr>
      </p:pic>
      <p:sp>
        <p:nvSpPr>
          <p:cNvPr id="4" name="TextBox 3">
            <a:extLst>
              <a:ext uri="{FF2B5EF4-FFF2-40B4-BE49-F238E27FC236}">
                <a16:creationId xmlns:a16="http://schemas.microsoft.com/office/drawing/2014/main" id="{6C446E75-E23C-4C86-A16A-373F85ED60CF}"/>
              </a:ext>
            </a:extLst>
          </p:cNvPr>
          <p:cNvSpPr txBox="1"/>
          <p:nvPr/>
        </p:nvSpPr>
        <p:spPr>
          <a:xfrm>
            <a:off x="833718" y="1967257"/>
            <a:ext cx="10777090" cy="369332"/>
          </a:xfrm>
          <a:prstGeom prst="rect">
            <a:avLst/>
          </a:prstGeom>
          <a:noFill/>
        </p:spPr>
        <p:txBody>
          <a:bodyPr wrap="square" rtlCol="0">
            <a:spAutoFit/>
          </a:bodyPr>
          <a:lstStyle/>
          <a:p>
            <a:r>
              <a:rPr lang="en-US" dirty="0"/>
              <a:t>And conversely, how much less overlap there is when A goes for low variance strategies. </a:t>
            </a:r>
          </a:p>
        </p:txBody>
      </p:sp>
    </p:spTree>
    <p:extLst>
      <p:ext uri="{BB962C8B-B14F-4D97-AF65-F5344CB8AC3E}">
        <p14:creationId xmlns:p14="http://schemas.microsoft.com/office/powerpoint/2010/main" val="3886378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B289-17F2-4C4C-8299-69CC480F3367}"/>
              </a:ext>
            </a:extLst>
          </p:cNvPr>
          <p:cNvSpPr>
            <a:spLocks noGrp="1"/>
          </p:cNvSpPr>
          <p:nvPr>
            <p:ph type="title"/>
          </p:nvPr>
        </p:nvSpPr>
        <p:spPr/>
        <p:txBody>
          <a:bodyPr/>
          <a:lstStyle/>
          <a:p>
            <a:r>
              <a:rPr lang="en-US" dirty="0"/>
              <a:t>Variance adjustment</a:t>
            </a:r>
          </a:p>
        </p:txBody>
      </p:sp>
      <p:pic>
        <p:nvPicPr>
          <p:cNvPr id="3" name="Picture 2">
            <a:extLst>
              <a:ext uri="{FF2B5EF4-FFF2-40B4-BE49-F238E27FC236}">
                <a16:creationId xmlns:a16="http://schemas.microsoft.com/office/drawing/2014/main" id="{0899730A-2043-449A-B889-CB64AA00DD70}"/>
              </a:ext>
            </a:extLst>
          </p:cNvPr>
          <p:cNvPicPr>
            <a:picLocks noChangeAspect="1"/>
          </p:cNvPicPr>
          <p:nvPr/>
        </p:nvPicPr>
        <p:blipFill>
          <a:blip r:embed="rId2"/>
          <a:stretch>
            <a:fillRect/>
          </a:stretch>
        </p:blipFill>
        <p:spPr>
          <a:xfrm>
            <a:off x="1671637" y="2645041"/>
            <a:ext cx="8848725" cy="3752850"/>
          </a:xfrm>
          <a:prstGeom prst="rect">
            <a:avLst/>
          </a:prstGeom>
        </p:spPr>
      </p:pic>
      <p:sp>
        <p:nvSpPr>
          <p:cNvPr id="4" name="TextBox 3">
            <a:extLst>
              <a:ext uri="{FF2B5EF4-FFF2-40B4-BE49-F238E27FC236}">
                <a16:creationId xmlns:a16="http://schemas.microsoft.com/office/drawing/2014/main" id="{19F854C9-2636-4BC0-884E-982078ADF242}"/>
              </a:ext>
            </a:extLst>
          </p:cNvPr>
          <p:cNvSpPr txBox="1"/>
          <p:nvPr/>
        </p:nvSpPr>
        <p:spPr>
          <a:xfrm>
            <a:off x="833718" y="1967257"/>
            <a:ext cx="10777090" cy="646331"/>
          </a:xfrm>
          <a:prstGeom prst="rect">
            <a:avLst/>
          </a:prstGeom>
          <a:noFill/>
        </p:spPr>
        <p:txBody>
          <a:bodyPr wrap="square" rtlCol="0">
            <a:spAutoFit/>
          </a:bodyPr>
          <a:lstStyle/>
          <a:p>
            <a:r>
              <a:rPr lang="en-US" dirty="0"/>
              <a:t>It is in the favorite’s best interest to opt for low variance strategies, note how much less overlap there is between A’s and B’s score probabilities when B goes for low-variance strategies</a:t>
            </a:r>
          </a:p>
        </p:txBody>
      </p:sp>
    </p:spTree>
    <p:extLst>
      <p:ext uri="{BB962C8B-B14F-4D97-AF65-F5344CB8AC3E}">
        <p14:creationId xmlns:p14="http://schemas.microsoft.com/office/powerpoint/2010/main" val="308970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B289-17F2-4C4C-8299-69CC480F3367}"/>
              </a:ext>
            </a:extLst>
          </p:cNvPr>
          <p:cNvSpPr>
            <a:spLocks noGrp="1"/>
          </p:cNvSpPr>
          <p:nvPr>
            <p:ph type="title"/>
          </p:nvPr>
        </p:nvSpPr>
        <p:spPr/>
        <p:txBody>
          <a:bodyPr/>
          <a:lstStyle/>
          <a:p>
            <a:r>
              <a:rPr lang="en-US" dirty="0"/>
              <a:t>Variance adjustment</a:t>
            </a:r>
          </a:p>
        </p:txBody>
      </p:sp>
      <p:pic>
        <p:nvPicPr>
          <p:cNvPr id="3" name="Picture 2">
            <a:extLst>
              <a:ext uri="{FF2B5EF4-FFF2-40B4-BE49-F238E27FC236}">
                <a16:creationId xmlns:a16="http://schemas.microsoft.com/office/drawing/2014/main" id="{126D2271-4C08-4A32-80CF-67DAB8985B23}"/>
              </a:ext>
            </a:extLst>
          </p:cNvPr>
          <p:cNvPicPr>
            <a:picLocks noChangeAspect="1"/>
          </p:cNvPicPr>
          <p:nvPr/>
        </p:nvPicPr>
        <p:blipFill>
          <a:blip r:embed="rId2"/>
          <a:stretch>
            <a:fillRect/>
          </a:stretch>
        </p:blipFill>
        <p:spPr>
          <a:xfrm>
            <a:off x="1666875" y="2725163"/>
            <a:ext cx="8858250" cy="3609975"/>
          </a:xfrm>
          <a:prstGeom prst="rect">
            <a:avLst/>
          </a:prstGeom>
        </p:spPr>
      </p:pic>
      <p:sp>
        <p:nvSpPr>
          <p:cNvPr id="4" name="TextBox 3">
            <a:extLst>
              <a:ext uri="{FF2B5EF4-FFF2-40B4-BE49-F238E27FC236}">
                <a16:creationId xmlns:a16="http://schemas.microsoft.com/office/drawing/2014/main" id="{D7163AB6-B494-447A-98D8-AE38179DD125}"/>
              </a:ext>
            </a:extLst>
          </p:cNvPr>
          <p:cNvSpPr txBox="1"/>
          <p:nvPr/>
        </p:nvSpPr>
        <p:spPr>
          <a:xfrm>
            <a:off x="833718" y="1967257"/>
            <a:ext cx="10777090" cy="369332"/>
          </a:xfrm>
          <a:prstGeom prst="rect">
            <a:avLst/>
          </a:prstGeom>
          <a:noFill/>
        </p:spPr>
        <p:txBody>
          <a:bodyPr wrap="square" rtlCol="0">
            <a:spAutoFit/>
          </a:bodyPr>
          <a:lstStyle/>
          <a:p>
            <a:r>
              <a:rPr lang="en-US" dirty="0"/>
              <a:t>And conversely, how much more overlap there is when B goes for high variance strategies. </a:t>
            </a:r>
          </a:p>
        </p:txBody>
      </p:sp>
    </p:spTree>
    <p:extLst>
      <p:ext uri="{BB962C8B-B14F-4D97-AF65-F5344CB8AC3E}">
        <p14:creationId xmlns:p14="http://schemas.microsoft.com/office/powerpoint/2010/main" val="102480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8B17-5D78-4938-BC1C-0A8AFEBF93F4}"/>
              </a:ext>
            </a:extLst>
          </p:cNvPr>
          <p:cNvSpPr>
            <a:spLocks noGrp="1"/>
          </p:cNvSpPr>
          <p:nvPr>
            <p:ph type="title"/>
          </p:nvPr>
        </p:nvSpPr>
        <p:spPr/>
        <p:txBody>
          <a:bodyPr/>
          <a:lstStyle/>
          <a:p>
            <a:r>
              <a:rPr lang="en-US" dirty="0"/>
              <a:t>Match strategy</a:t>
            </a:r>
            <a:br>
              <a:rPr lang="en-US" dirty="0"/>
            </a:br>
            <a:r>
              <a:rPr lang="en-US" dirty="0"/>
              <a:t>“Variance adjustment” in pro sports</a:t>
            </a:r>
          </a:p>
        </p:txBody>
      </p:sp>
      <p:sp>
        <p:nvSpPr>
          <p:cNvPr id="4" name="Text Placeholder 3">
            <a:extLst>
              <a:ext uri="{FF2B5EF4-FFF2-40B4-BE49-F238E27FC236}">
                <a16:creationId xmlns:a16="http://schemas.microsoft.com/office/drawing/2014/main" id="{47A05144-551F-4ECE-8835-B0E3E4BD52F6}"/>
              </a:ext>
            </a:extLst>
          </p:cNvPr>
          <p:cNvSpPr>
            <a:spLocks noGrp="1"/>
          </p:cNvSpPr>
          <p:nvPr>
            <p:ph type="body" idx="1"/>
          </p:nvPr>
        </p:nvSpPr>
        <p:spPr/>
        <p:txBody>
          <a:bodyPr/>
          <a:lstStyle/>
          <a:p>
            <a:r>
              <a:rPr lang="en-US" dirty="0"/>
              <a:t>High Variance Strategies</a:t>
            </a:r>
          </a:p>
        </p:txBody>
      </p:sp>
      <p:sp>
        <p:nvSpPr>
          <p:cNvPr id="5" name="Content Placeholder 4">
            <a:extLst>
              <a:ext uri="{FF2B5EF4-FFF2-40B4-BE49-F238E27FC236}">
                <a16:creationId xmlns:a16="http://schemas.microsoft.com/office/drawing/2014/main" id="{B39A35B4-B0D3-4A4C-B639-993F75F444ED}"/>
              </a:ext>
            </a:extLst>
          </p:cNvPr>
          <p:cNvSpPr>
            <a:spLocks noGrp="1"/>
          </p:cNvSpPr>
          <p:nvPr>
            <p:ph sz="half" idx="2"/>
          </p:nvPr>
        </p:nvSpPr>
        <p:spPr/>
        <p:txBody>
          <a:bodyPr/>
          <a:lstStyle/>
          <a:p>
            <a:r>
              <a:rPr lang="en-US" dirty="0"/>
              <a:t>NFL: Lots of passing, spiking the ball to stop the clock, blitzing, timeouts, onside kicks, hail </a:t>
            </a:r>
            <a:r>
              <a:rPr lang="en-US" dirty="0" err="1"/>
              <a:t>marys</a:t>
            </a:r>
            <a:endParaRPr lang="en-US" dirty="0"/>
          </a:p>
          <a:p>
            <a:r>
              <a:rPr lang="en-US" dirty="0"/>
              <a:t>NBA: Shooting 3 pointers, shooting fast, intentional fouling, timeouts</a:t>
            </a:r>
          </a:p>
          <a:p>
            <a:r>
              <a:rPr lang="en-US" dirty="0"/>
              <a:t>NHL: Pulling the goalie, generally more aggressive play</a:t>
            </a:r>
          </a:p>
        </p:txBody>
      </p:sp>
      <p:sp>
        <p:nvSpPr>
          <p:cNvPr id="6" name="Text Placeholder 5">
            <a:extLst>
              <a:ext uri="{FF2B5EF4-FFF2-40B4-BE49-F238E27FC236}">
                <a16:creationId xmlns:a16="http://schemas.microsoft.com/office/drawing/2014/main" id="{08BFC299-396D-4115-951F-E457768562D6}"/>
              </a:ext>
            </a:extLst>
          </p:cNvPr>
          <p:cNvSpPr>
            <a:spLocks noGrp="1"/>
          </p:cNvSpPr>
          <p:nvPr>
            <p:ph type="body" sz="quarter" idx="3"/>
          </p:nvPr>
        </p:nvSpPr>
        <p:spPr/>
        <p:txBody>
          <a:bodyPr/>
          <a:lstStyle/>
          <a:p>
            <a:r>
              <a:rPr lang="en-US" dirty="0"/>
              <a:t>Low Variance Strategies</a:t>
            </a:r>
          </a:p>
        </p:txBody>
      </p:sp>
      <p:sp>
        <p:nvSpPr>
          <p:cNvPr id="7" name="Content Placeholder 6">
            <a:extLst>
              <a:ext uri="{FF2B5EF4-FFF2-40B4-BE49-F238E27FC236}">
                <a16:creationId xmlns:a16="http://schemas.microsoft.com/office/drawing/2014/main" id="{5040BC02-72E2-43FD-A7A1-61B34263F6D1}"/>
              </a:ext>
            </a:extLst>
          </p:cNvPr>
          <p:cNvSpPr>
            <a:spLocks noGrp="1"/>
          </p:cNvSpPr>
          <p:nvPr>
            <p:ph sz="quarter" idx="4"/>
          </p:nvPr>
        </p:nvSpPr>
        <p:spPr/>
        <p:txBody>
          <a:bodyPr/>
          <a:lstStyle/>
          <a:p>
            <a:r>
              <a:rPr lang="en-US" dirty="0"/>
              <a:t>NFL: Lots of running, letting the play clock go low, keeping safeties deep on the field, not using timeouts, squib kickoffs, </a:t>
            </a:r>
            <a:r>
              <a:rPr lang="en-US" dirty="0">
                <a:hlinkClick r:id="rId2"/>
              </a:rPr>
              <a:t>this craziness</a:t>
            </a:r>
            <a:endParaRPr lang="en-US" dirty="0"/>
          </a:p>
          <a:p>
            <a:r>
              <a:rPr lang="en-US" dirty="0"/>
              <a:t>NBA: running down the shot clock, not using timeouts, trying harder not to foul</a:t>
            </a:r>
          </a:p>
          <a:p>
            <a:r>
              <a:rPr lang="en-US" dirty="0"/>
              <a:t>NHL: Lots of passing to control possession, try hard to avoid fouls. </a:t>
            </a:r>
          </a:p>
        </p:txBody>
      </p:sp>
    </p:spTree>
    <p:extLst>
      <p:ext uri="{BB962C8B-B14F-4D97-AF65-F5344CB8AC3E}">
        <p14:creationId xmlns:p14="http://schemas.microsoft.com/office/powerpoint/2010/main" val="3651072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4ECD-ADF2-4D7C-8AAC-C35E8DACF801}"/>
              </a:ext>
            </a:extLst>
          </p:cNvPr>
          <p:cNvSpPr>
            <a:spLocks noGrp="1"/>
          </p:cNvSpPr>
          <p:nvPr>
            <p:ph type="title"/>
          </p:nvPr>
        </p:nvSpPr>
        <p:spPr/>
        <p:txBody>
          <a:bodyPr/>
          <a:lstStyle/>
          <a:p>
            <a:r>
              <a:rPr lang="en-US" dirty="0"/>
              <a:t>Can you think of any ways to get high variance in </a:t>
            </a:r>
            <a:r>
              <a:rPr lang="en-US" dirty="0" err="1"/>
              <a:t>frc</a:t>
            </a:r>
            <a:r>
              <a:rPr lang="en-US" dirty="0"/>
              <a:t> matches? Low variance? </a:t>
            </a:r>
          </a:p>
        </p:txBody>
      </p:sp>
    </p:spTree>
    <p:extLst>
      <p:ext uri="{BB962C8B-B14F-4D97-AF65-F5344CB8AC3E}">
        <p14:creationId xmlns:p14="http://schemas.microsoft.com/office/powerpoint/2010/main" val="1441423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4ECD-ADF2-4D7C-8AAC-C35E8DACF801}"/>
              </a:ext>
            </a:extLst>
          </p:cNvPr>
          <p:cNvSpPr>
            <a:spLocks noGrp="1"/>
          </p:cNvSpPr>
          <p:nvPr>
            <p:ph type="title"/>
          </p:nvPr>
        </p:nvSpPr>
        <p:spPr/>
        <p:txBody>
          <a:bodyPr/>
          <a:lstStyle/>
          <a:p>
            <a:r>
              <a:rPr lang="en-US" dirty="0"/>
              <a:t>Match Strategy</a:t>
            </a:r>
            <a:br>
              <a:rPr lang="en-US" dirty="0"/>
            </a:br>
            <a:r>
              <a:rPr lang="en-US" dirty="0"/>
              <a:t>“Variance adjustment” in FRC (not exhaustive lists)</a:t>
            </a:r>
          </a:p>
        </p:txBody>
      </p:sp>
      <p:sp>
        <p:nvSpPr>
          <p:cNvPr id="3" name="Text Placeholder 2">
            <a:extLst>
              <a:ext uri="{FF2B5EF4-FFF2-40B4-BE49-F238E27FC236}">
                <a16:creationId xmlns:a16="http://schemas.microsoft.com/office/drawing/2014/main" id="{A8E4F2B0-0541-41ED-A5BE-040FEAAEE8F5}"/>
              </a:ext>
            </a:extLst>
          </p:cNvPr>
          <p:cNvSpPr>
            <a:spLocks noGrp="1"/>
          </p:cNvSpPr>
          <p:nvPr>
            <p:ph type="body" idx="1"/>
          </p:nvPr>
        </p:nvSpPr>
        <p:spPr/>
        <p:txBody>
          <a:bodyPr/>
          <a:lstStyle/>
          <a:p>
            <a:r>
              <a:rPr lang="en-US" dirty="0"/>
              <a:t>High Variance Strategies</a:t>
            </a:r>
          </a:p>
        </p:txBody>
      </p:sp>
      <p:sp>
        <p:nvSpPr>
          <p:cNvPr id="4" name="Content Placeholder 3">
            <a:extLst>
              <a:ext uri="{FF2B5EF4-FFF2-40B4-BE49-F238E27FC236}">
                <a16:creationId xmlns:a16="http://schemas.microsoft.com/office/drawing/2014/main" id="{79FCF2FA-855E-4CF8-B496-FA862331B413}"/>
              </a:ext>
            </a:extLst>
          </p:cNvPr>
          <p:cNvSpPr>
            <a:spLocks noGrp="1"/>
          </p:cNvSpPr>
          <p:nvPr>
            <p:ph sz="half" idx="2"/>
          </p:nvPr>
        </p:nvSpPr>
        <p:spPr/>
        <p:txBody>
          <a:bodyPr>
            <a:normAutofit fontScale="92500" lnSpcReduction="20000"/>
          </a:bodyPr>
          <a:lstStyle/>
          <a:p>
            <a:r>
              <a:rPr lang="en-US" dirty="0"/>
              <a:t>Untested/minimally tested auto modes</a:t>
            </a:r>
          </a:p>
          <a:p>
            <a:r>
              <a:rPr lang="en-US" dirty="0"/>
              <a:t>Off-meta strategies (e.g. send your best scorer over to play defense)</a:t>
            </a:r>
          </a:p>
          <a:p>
            <a:r>
              <a:rPr lang="en-US" dirty="0"/>
              <a:t>Giving yourself 5 less seconds to line up for the endgame</a:t>
            </a:r>
          </a:p>
          <a:p>
            <a:r>
              <a:rPr lang="en-US" dirty="0"/>
              <a:t>Add on that untested mechanism and give it a whirl</a:t>
            </a:r>
          </a:p>
          <a:p>
            <a:r>
              <a:rPr lang="en-US" dirty="0"/>
              <a:t>Aggressive defense</a:t>
            </a:r>
          </a:p>
          <a:p>
            <a:r>
              <a:rPr lang="en-US" dirty="0"/>
              <a:t>Risk some fouls (e.g. hold the pins a bit longer, stay right on the edge of the protected zone when defending)</a:t>
            </a:r>
          </a:p>
          <a:p>
            <a:r>
              <a:rPr lang="en-US" dirty="0"/>
              <a:t>Switching up game plan in second playoff match</a:t>
            </a:r>
          </a:p>
        </p:txBody>
      </p:sp>
      <p:sp>
        <p:nvSpPr>
          <p:cNvPr id="5" name="Text Placeholder 4">
            <a:extLst>
              <a:ext uri="{FF2B5EF4-FFF2-40B4-BE49-F238E27FC236}">
                <a16:creationId xmlns:a16="http://schemas.microsoft.com/office/drawing/2014/main" id="{1230CE52-96B8-4CEA-9B3C-7E249648C645}"/>
              </a:ext>
            </a:extLst>
          </p:cNvPr>
          <p:cNvSpPr>
            <a:spLocks noGrp="1"/>
          </p:cNvSpPr>
          <p:nvPr>
            <p:ph type="body" sz="quarter" idx="3"/>
          </p:nvPr>
        </p:nvSpPr>
        <p:spPr/>
        <p:txBody>
          <a:bodyPr/>
          <a:lstStyle/>
          <a:p>
            <a:r>
              <a:rPr lang="en-US" dirty="0"/>
              <a:t>Low Variance Strategies</a:t>
            </a:r>
          </a:p>
        </p:txBody>
      </p:sp>
      <p:sp>
        <p:nvSpPr>
          <p:cNvPr id="6" name="Content Placeholder 5">
            <a:extLst>
              <a:ext uri="{FF2B5EF4-FFF2-40B4-BE49-F238E27FC236}">
                <a16:creationId xmlns:a16="http://schemas.microsoft.com/office/drawing/2014/main" id="{37B31C43-DF89-40CF-B7F2-3FC7B94DC21F}"/>
              </a:ext>
            </a:extLst>
          </p:cNvPr>
          <p:cNvSpPr>
            <a:spLocks noGrp="1"/>
          </p:cNvSpPr>
          <p:nvPr>
            <p:ph sz="quarter" idx="4"/>
          </p:nvPr>
        </p:nvSpPr>
        <p:spPr/>
        <p:txBody>
          <a:bodyPr>
            <a:normAutofit fontScale="92500" lnSpcReduction="20000"/>
          </a:bodyPr>
          <a:lstStyle/>
          <a:p>
            <a:r>
              <a:rPr lang="en-US" dirty="0"/>
              <a:t>Very reliable, but slower auto modes</a:t>
            </a:r>
          </a:p>
          <a:p>
            <a:r>
              <a:rPr lang="en-US" dirty="0"/>
              <a:t>Sticking closely to the “meta”</a:t>
            </a:r>
          </a:p>
          <a:p>
            <a:r>
              <a:rPr lang="en-US" dirty="0"/>
              <a:t>Giving yourself 10 extra seconds to line up for the endgame</a:t>
            </a:r>
          </a:p>
          <a:p>
            <a:r>
              <a:rPr lang="en-US" dirty="0"/>
              <a:t>Tweak as little as possible about your robot before the match</a:t>
            </a:r>
          </a:p>
          <a:p>
            <a:r>
              <a:rPr lang="en-US" dirty="0"/>
              <a:t>Limited/no defense</a:t>
            </a:r>
          </a:p>
          <a:p>
            <a:r>
              <a:rPr lang="en-US" dirty="0"/>
              <a:t>Be hyper-aware of fouls</a:t>
            </a:r>
          </a:p>
          <a:p>
            <a:r>
              <a:rPr lang="en-US" dirty="0"/>
              <a:t>Repeatedly choose the same strategy in playoffs</a:t>
            </a:r>
          </a:p>
        </p:txBody>
      </p:sp>
    </p:spTree>
    <p:extLst>
      <p:ext uri="{BB962C8B-B14F-4D97-AF65-F5344CB8AC3E}">
        <p14:creationId xmlns:p14="http://schemas.microsoft.com/office/powerpoint/2010/main" val="4016475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9B23-EF84-439C-ABB2-1E7AE971127B}"/>
              </a:ext>
            </a:extLst>
          </p:cNvPr>
          <p:cNvSpPr>
            <a:spLocks noGrp="1"/>
          </p:cNvSpPr>
          <p:nvPr>
            <p:ph type="title"/>
          </p:nvPr>
        </p:nvSpPr>
        <p:spPr/>
        <p:txBody>
          <a:bodyPr/>
          <a:lstStyle/>
          <a:p>
            <a:r>
              <a:rPr lang="en-US" dirty="0"/>
              <a:t>When to adjust your variance</a:t>
            </a:r>
          </a:p>
        </p:txBody>
      </p:sp>
      <p:sp>
        <p:nvSpPr>
          <p:cNvPr id="7" name="Content Placeholder 6">
            <a:extLst>
              <a:ext uri="{FF2B5EF4-FFF2-40B4-BE49-F238E27FC236}">
                <a16:creationId xmlns:a16="http://schemas.microsoft.com/office/drawing/2014/main" id="{BE395B78-6BC4-4CAE-A0AF-5821B9988719}"/>
              </a:ext>
            </a:extLst>
          </p:cNvPr>
          <p:cNvSpPr>
            <a:spLocks noGrp="1"/>
          </p:cNvSpPr>
          <p:nvPr>
            <p:ph idx="1"/>
          </p:nvPr>
        </p:nvSpPr>
        <p:spPr/>
        <p:txBody>
          <a:bodyPr/>
          <a:lstStyle/>
          <a:p>
            <a:r>
              <a:rPr lang="en-US" dirty="0"/>
              <a:t>In the pro sports I mentioned, teams begin seriously adjusting the variance in the last few minutes of the game. Since FRC Matches are less than 3 minutes long, it would be wise for you to go into matches with an idea of how much variance you want. </a:t>
            </a:r>
          </a:p>
          <a:p>
            <a:r>
              <a:rPr lang="en-US" dirty="0"/>
              <a:t>Obviously, there should be a bit of on-the-fly variance adjustment by the coaches during the match. But considering how chaotic matches already are you should have some kind of guideline. </a:t>
            </a:r>
          </a:p>
          <a:p>
            <a:r>
              <a:rPr lang="en-US" dirty="0"/>
              <a:t>Enter win probabilities. Before entering the match, you should use whatever tools at your disposal to understand if you are the underdogs or the favorites in the upcoming matches, and by how much. </a:t>
            </a:r>
          </a:p>
          <a:p>
            <a:r>
              <a:rPr lang="en-US" dirty="0"/>
              <a:t>You should also know what your goals are for the match (Win, maximize RPs, get at least X RPs, </a:t>
            </a:r>
            <a:r>
              <a:rPr lang="en-US" dirty="0" err="1"/>
              <a:t>etc</a:t>
            </a:r>
            <a:r>
              <a:rPr lang="en-US" dirty="0"/>
              <a:t>…) and take that into consideration. Remember, in addition to winning/losing, you also have to consider RPs. </a:t>
            </a:r>
          </a:p>
        </p:txBody>
      </p:sp>
    </p:spTree>
    <p:extLst>
      <p:ext uri="{BB962C8B-B14F-4D97-AF65-F5344CB8AC3E}">
        <p14:creationId xmlns:p14="http://schemas.microsoft.com/office/powerpoint/2010/main" val="3484866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50AD-863D-4623-A6DC-7819DA1FDD20}"/>
              </a:ext>
            </a:extLst>
          </p:cNvPr>
          <p:cNvSpPr>
            <a:spLocks noGrp="1"/>
          </p:cNvSpPr>
          <p:nvPr>
            <p:ph type="title"/>
          </p:nvPr>
        </p:nvSpPr>
        <p:spPr/>
        <p:txBody>
          <a:bodyPr/>
          <a:lstStyle/>
          <a:p>
            <a:r>
              <a:rPr lang="en-US" dirty="0"/>
              <a:t>How to make win probabilities</a:t>
            </a:r>
            <a:endParaRPr lang="en-US" dirty="0">
              <a:solidFill>
                <a:srgbClr val="FF0000"/>
              </a:solidFill>
            </a:endParaRPr>
          </a:p>
        </p:txBody>
      </p:sp>
      <p:sp>
        <p:nvSpPr>
          <p:cNvPr id="3" name="Content Placeholder 2">
            <a:extLst>
              <a:ext uri="{FF2B5EF4-FFF2-40B4-BE49-F238E27FC236}">
                <a16:creationId xmlns:a16="http://schemas.microsoft.com/office/drawing/2014/main" id="{20D13C57-94A8-4737-A120-0F482E59955E}"/>
              </a:ext>
            </a:extLst>
          </p:cNvPr>
          <p:cNvSpPr>
            <a:spLocks noGrp="1"/>
          </p:cNvSpPr>
          <p:nvPr>
            <p:ph idx="1"/>
          </p:nvPr>
        </p:nvSpPr>
        <p:spPr/>
        <p:txBody>
          <a:bodyPr>
            <a:normAutofit fontScale="85000" lnSpcReduction="20000"/>
          </a:bodyPr>
          <a:lstStyle/>
          <a:p>
            <a:r>
              <a:rPr lang="en-US" dirty="0"/>
              <a:t>Win probabilities are not the only thing you can use to determine if you want high or low variance, there exist other useful alternatives. For example, you could predict the scores of both teams and look at how big the expected winning margin is. Likewise, you could give each alliance some kind of overall “rating” and look at how big the gap is between you. </a:t>
            </a:r>
          </a:p>
          <a:p>
            <a:r>
              <a:rPr lang="en-US" dirty="0"/>
              <a:t>Since I like probabilities when coaching, I will generally first do one of the latter 2 options above, and then plug that “difference” into the following formula: </a:t>
            </a:r>
          </a:p>
          <a:p>
            <a:r>
              <a:rPr lang="en-US" dirty="0"/>
              <a:t>WP = 1/(1+10^(d/s)) where: </a:t>
            </a:r>
          </a:p>
          <a:p>
            <a:pPr lvl="1"/>
            <a:r>
              <a:rPr lang="en-US" dirty="0"/>
              <a:t>WP = Win Probability</a:t>
            </a:r>
          </a:p>
          <a:p>
            <a:pPr lvl="1"/>
            <a:r>
              <a:rPr lang="en-US" dirty="0"/>
              <a:t>d is the difference in skill or expected score between your alliances, to calculate this, sum all opponent ratings and subtract out all ratings of the teams on your alliance. </a:t>
            </a:r>
          </a:p>
          <a:p>
            <a:pPr lvl="1"/>
            <a:r>
              <a:rPr lang="en-US" dirty="0"/>
              <a:t>s is some kind of scale factor you must experimentally determine. It can be thought of as the difference in skill between the teams required for the stronger team to win 10 times more than the weaker team. </a:t>
            </a:r>
          </a:p>
          <a:p>
            <a:pPr lvl="2"/>
            <a:r>
              <a:rPr lang="en-US" dirty="0"/>
              <a:t>For Elo, s = 400</a:t>
            </a:r>
          </a:p>
          <a:p>
            <a:pPr lvl="2"/>
            <a:r>
              <a:rPr lang="en-US" dirty="0"/>
              <a:t>For my OPR calculations, I use 2.0*(standard deviation of week 1 scores), or about 34 in 2019</a:t>
            </a:r>
          </a:p>
          <a:p>
            <a:pPr lvl="2"/>
            <a:r>
              <a:rPr lang="en-US" dirty="0"/>
              <a:t>If you use scouting data to make a score prediction, I would generally recommend 1.6*(standard deviation of week 1 scores), or about 25 in 2019. Higher if you have less data or bad data, lower if you are feeling very confident in the predictions later in the event. </a:t>
            </a:r>
          </a:p>
        </p:txBody>
      </p:sp>
    </p:spTree>
    <p:extLst>
      <p:ext uri="{BB962C8B-B14F-4D97-AF65-F5344CB8AC3E}">
        <p14:creationId xmlns:p14="http://schemas.microsoft.com/office/powerpoint/2010/main" val="76782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CCEE-C001-417E-8FDF-EA1AB6AD714B}"/>
              </a:ext>
            </a:extLst>
          </p:cNvPr>
          <p:cNvSpPr>
            <a:spLocks noGrp="1"/>
          </p:cNvSpPr>
          <p:nvPr>
            <p:ph type="title"/>
          </p:nvPr>
        </p:nvSpPr>
        <p:spPr/>
        <p:txBody>
          <a:bodyPr/>
          <a:lstStyle/>
          <a:p>
            <a:r>
              <a:rPr lang="en-US" dirty="0"/>
              <a:t>Who am I?</a:t>
            </a:r>
          </a:p>
        </p:txBody>
      </p:sp>
      <p:sp>
        <p:nvSpPr>
          <p:cNvPr id="3" name="Content Placeholder 2">
            <a:extLst>
              <a:ext uri="{FF2B5EF4-FFF2-40B4-BE49-F238E27FC236}">
                <a16:creationId xmlns:a16="http://schemas.microsoft.com/office/drawing/2014/main" id="{D37670AB-65AD-422A-A0C9-F4F0C7400C13}"/>
              </a:ext>
            </a:extLst>
          </p:cNvPr>
          <p:cNvSpPr>
            <a:spLocks noGrp="1"/>
          </p:cNvSpPr>
          <p:nvPr>
            <p:ph idx="1"/>
          </p:nvPr>
        </p:nvSpPr>
        <p:spPr/>
        <p:txBody>
          <a:bodyPr/>
          <a:lstStyle/>
          <a:p>
            <a:r>
              <a:rPr lang="en-US" dirty="0"/>
              <a:t>Caleb Sykes</a:t>
            </a:r>
          </a:p>
          <a:p>
            <a:r>
              <a:rPr lang="en-US" dirty="0"/>
              <a:t>Student, FRC 2052 (2009-2013)</a:t>
            </a:r>
          </a:p>
          <a:p>
            <a:r>
              <a:rPr lang="en-US" dirty="0"/>
              <a:t>Mentor, FRC 4536 (2013-2017)</a:t>
            </a:r>
          </a:p>
          <a:p>
            <a:r>
              <a:rPr lang="en-US" dirty="0"/>
              <a:t>Has played around a lot with FRC statistics (2016ish to present)</a:t>
            </a:r>
          </a:p>
          <a:p>
            <a:r>
              <a:rPr lang="en-US" dirty="0"/>
              <a:t>B.S. in Electrical Engineering from the University of Minnesota</a:t>
            </a:r>
          </a:p>
          <a:p>
            <a:r>
              <a:rPr lang="en-US" dirty="0"/>
              <a:t>M.S. in Electrical Engineering from the University of Minnesota</a:t>
            </a:r>
          </a:p>
          <a:p>
            <a:r>
              <a:rPr lang="en-US" dirty="0"/>
              <a:t>Electrical Engineer at </a:t>
            </a:r>
            <a:r>
              <a:rPr lang="en-US" dirty="0" err="1"/>
              <a:t>MWResource</a:t>
            </a:r>
            <a:r>
              <a:rPr lang="en-US" dirty="0"/>
              <a:t>, Inc (2019 to present)</a:t>
            </a:r>
          </a:p>
          <a:p>
            <a:pPr marL="0" indent="0">
              <a:buNone/>
            </a:pPr>
            <a:endParaRPr lang="en-US" dirty="0"/>
          </a:p>
        </p:txBody>
      </p:sp>
    </p:spTree>
    <p:extLst>
      <p:ext uri="{BB962C8B-B14F-4D97-AF65-F5344CB8AC3E}">
        <p14:creationId xmlns:p14="http://schemas.microsoft.com/office/powerpoint/2010/main" val="1299786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E67A-80D2-41A3-A4A3-57CEB87DE046}"/>
              </a:ext>
            </a:extLst>
          </p:cNvPr>
          <p:cNvSpPr>
            <a:spLocks noGrp="1"/>
          </p:cNvSpPr>
          <p:nvPr>
            <p:ph type="title"/>
          </p:nvPr>
        </p:nvSpPr>
        <p:spPr/>
        <p:txBody>
          <a:bodyPr/>
          <a:lstStyle/>
          <a:p>
            <a:r>
              <a:rPr lang="en-US" dirty="0"/>
              <a:t>Logistic Function</a:t>
            </a:r>
          </a:p>
        </p:txBody>
      </p:sp>
      <p:sp>
        <p:nvSpPr>
          <p:cNvPr id="4" name="AutoShape 2" descr="Image result for logistic function">
            <a:extLst>
              <a:ext uri="{FF2B5EF4-FFF2-40B4-BE49-F238E27FC236}">
                <a16:creationId xmlns:a16="http://schemas.microsoft.com/office/drawing/2014/main" id="{187B84BD-366E-4200-A397-1B5F89CD3A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a:extLst>
              <a:ext uri="{FF2B5EF4-FFF2-40B4-BE49-F238E27FC236}">
                <a16:creationId xmlns:a16="http://schemas.microsoft.com/office/drawing/2014/main" id="{08784427-C507-48D7-A0EB-3BDB4EB6D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679" y="2973076"/>
            <a:ext cx="4989732" cy="33249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20C531-261A-495D-83EB-E00BE52635F4}"/>
              </a:ext>
            </a:extLst>
          </p:cNvPr>
          <p:cNvSpPr txBox="1"/>
          <p:nvPr/>
        </p:nvSpPr>
        <p:spPr>
          <a:xfrm>
            <a:off x="3792561" y="6155844"/>
            <a:ext cx="4683968" cy="369332"/>
          </a:xfrm>
          <a:prstGeom prst="rect">
            <a:avLst/>
          </a:prstGeom>
          <a:noFill/>
        </p:spPr>
        <p:txBody>
          <a:bodyPr wrap="square" rtlCol="0">
            <a:spAutoFit/>
          </a:bodyPr>
          <a:lstStyle/>
          <a:p>
            <a:r>
              <a:rPr lang="en-US" dirty="0"/>
              <a:t>blue alliance “strength” – red alliance “strength”</a:t>
            </a:r>
          </a:p>
        </p:txBody>
      </p:sp>
      <p:sp>
        <p:nvSpPr>
          <p:cNvPr id="7" name="TextBox 6">
            <a:extLst>
              <a:ext uri="{FF2B5EF4-FFF2-40B4-BE49-F238E27FC236}">
                <a16:creationId xmlns:a16="http://schemas.microsoft.com/office/drawing/2014/main" id="{614393FD-C0E8-41F0-B709-91D2DB05306D}"/>
              </a:ext>
            </a:extLst>
          </p:cNvPr>
          <p:cNvSpPr txBox="1"/>
          <p:nvPr/>
        </p:nvSpPr>
        <p:spPr>
          <a:xfrm rot="16200000">
            <a:off x="2167193" y="4362714"/>
            <a:ext cx="2944973" cy="369332"/>
          </a:xfrm>
          <a:prstGeom prst="rect">
            <a:avLst/>
          </a:prstGeom>
          <a:noFill/>
        </p:spPr>
        <p:txBody>
          <a:bodyPr wrap="square" rtlCol="0">
            <a:spAutoFit/>
          </a:bodyPr>
          <a:lstStyle/>
          <a:p>
            <a:r>
              <a:rPr lang="en-US" dirty="0"/>
              <a:t>Blue alliance win probability</a:t>
            </a:r>
          </a:p>
        </p:txBody>
      </p:sp>
      <p:sp>
        <p:nvSpPr>
          <p:cNvPr id="3" name="TextBox 2">
            <a:extLst>
              <a:ext uri="{FF2B5EF4-FFF2-40B4-BE49-F238E27FC236}">
                <a16:creationId xmlns:a16="http://schemas.microsoft.com/office/drawing/2014/main" id="{32389F85-CABB-47A8-8B43-865E1F15464F}"/>
              </a:ext>
            </a:extLst>
          </p:cNvPr>
          <p:cNvSpPr txBox="1"/>
          <p:nvPr/>
        </p:nvSpPr>
        <p:spPr>
          <a:xfrm>
            <a:off x="824753" y="1954306"/>
            <a:ext cx="1034527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previous formula is called a logistic function, which essentially just turns a linear “skill” difference into a non-linear probability function as shown below (x-axis units are arbitrary). </a:t>
            </a:r>
          </a:p>
          <a:p>
            <a:pPr marL="285750" indent="-285750">
              <a:buFont typeface="Arial" panose="020B0604020202020204" pitchFamily="34" charset="0"/>
              <a:buChar char="•"/>
            </a:pPr>
            <a:r>
              <a:rPr lang="en-US" dirty="0"/>
              <a:t>As you can see, when the red alliance is much stronger, blue WP -&gt; 0%, when alliances are even, blue WP = 50%, and when blue alliance is much stronger, blue WP -&gt; 100%. </a:t>
            </a:r>
          </a:p>
        </p:txBody>
      </p:sp>
    </p:spTree>
    <p:extLst>
      <p:ext uri="{BB962C8B-B14F-4D97-AF65-F5344CB8AC3E}">
        <p14:creationId xmlns:p14="http://schemas.microsoft.com/office/powerpoint/2010/main" val="2285771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4A4F-4853-4434-8666-F63504E91B51}"/>
              </a:ext>
            </a:extLst>
          </p:cNvPr>
          <p:cNvSpPr>
            <a:spLocks noGrp="1"/>
          </p:cNvSpPr>
          <p:nvPr>
            <p:ph type="title"/>
          </p:nvPr>
        </p:nvSpPr>
        <p:spPr/>
        <p:txBody>
          <a:bodyPr/>
          <a:lstStyle/>
          <a:p>
            <a:r>
              <a:rPr lang="en-US" dirty="0"/>
              <a:t>General game plans</a:t>
            </a:r>
          </a:p>
        </p:txBody>
      </p:sp>
      <p:sp>
        <p:nvSpPr>
          <p:cNvPr id="3" name="Content Placeholder 2">
            <a:extLst>
              <a:ext uri="{FF2B5EF4-FFF2-40B4-BE49-F238E27FC236}">
                <a16:creationId xmlns:a16="http://schemas.microsoft.com/office/drawing/2014/main" id="{1A958E48-33B9-4A02-9850-56EF8BE681C4}"/>
              </a:ext>
            </a:extLst>
          </p:cNvPr>
          <p:cNvSpPr>
            <a:spLocks noGrp="1"/>
          </p:cNvSpPr>
          <p:nvPr>
            <p:ph idx="1"/>
          </p:nvPr>
        </p:nvSpPr>
        <p:spPr/>
        <p:txBody>
          <a:bodyPr>
            <a:normAutofit fontScale="85000" lnSpcReduction="20000"/>
          </a:bodyPr>
          <a:lstStyle/>
          <a:p>
            <a:r>
              <a:rPr lang="en-US" dirty="0"/>
              <a:t>When I did drive coaching, I usually used Elo/OPR to make a match prediction, and later at the event I would take scouting data and adjust the prediction 20% or so based on what that told me. I would then pick a general game plan. Specifics varied a lot depending on the match and our teammates, but you should have an estimate of what will happen even before you begin planning with teammates. </a:t>
            </a:r>
          </a:p>
          <a:p>
            <a:r>
              <a:rPr lang="en-US" dirty="0"/>
              <a:t>Here are the game plans I roughly followed: </a:t>
            </a:r>
          </a:p>
          <a:p>
            <a:pPr lvl="1"/>
            <a:r>
              <a:rPr lang="en-US" dirty="0"/>
              <a:t>Strong favorites (WP &gt; 70%)</a:t>
            </a:r>
          </a:p>
          <a:p>
            <a:pPr lvl="2"/>
            <a:r>
              <a:rPr lang="en-US" dirty="0"/>
              <a:t>Low variance strategies</a:t>
            </a:r>
          </a:p>
          <a:p>
            <a:pPr lvl="2"/>
            <a:r>
              <a:rPr lang="en-US" dirty="0"/>
              <a:t>Plan to focus more on bonus RPs (since W/L RPs are mostly decided)</a:t>
            </a:r>
          </a:p>
          <a:p>
            <a:pPr lvl="1"/>
            <a:r>
              <a:rPr lang="en-US" dirty="0"/>
              <a:t>Underdogs (WP &lt; 30%)</a:t>
            </a:r>
          </a:p>
          <a:p>
            <a:pPr lvl="2"/>
            <a:r>
              <a:rPr lang="en-US" dirty="0"/>
              <a:t>High variance strategies</a:t>
            </a:r>
          </a:p>
          <a:p>
            <a:pPr lvl="2"/>
            <a:r>
              <a:rPr lang="en-US" dirty="0"/>
              <a:t>Plan to focus more on bonus RPs (Since W/L RPs are mostly decided)</a:t>
            </a:r>
          </a:p>
          <a:p>
            <a:pPr lvl="1"/>
            <a:r>
              <a:rPr lang="en-US" dirty="0"/>
              <a:t>Roughly even with opponents (30% &lt; WP &lt; 70%)</a:t>
            </a:r>
          </a:p>
          <a:p>
            <a:pPr lvl="2"/>
            <a:r>
              <a:rPr lang="en-US" dirty="0"/>
              <a:t>Just focus on average points maximization and don’t worry about variance</a:t>
            </a:r>
          </a:p>
          <a:p>
            <a:pPr lvl="2"/>
            <a:r>
              <a:rPr lang="en-US" dirty="0"/>
              <a:t>Plan to focus more on getting W/L RPs than bonus RPs because W/L is worth 2 RPs</a:t>
            </a:r>
          </a:p>
          <a:p>
            <a:pPr lvl="1"/>
            <a:endParaRPr lang="en-US" dirty="0"/>
          </a:p>
        </p:txBody>
      </p:sp>
    </p:spTree>
    <p:extLst>
      <p:ext uri="{BB962C8B-B14F-4D97-AF65-F5344CB8AC3E}">
        <p14:creationId xmlns:p14="http://schemas.microsoft.com/office/powerpoint/2010/main" val="3045899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217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708A-CCF6-4F07-ACBA-1608A1C6568C}"/>
              </a:ext>
            </a:extLst>
          </p:cNvPr>
          <p:cNvSpPr>
            <a:spLocks noGrp="1"/>
          </p:cNvSpPr>
          <p:nvPr>
            <p:ph type="title"/>
          </p:nvPr>
        </p:nvSpPr>
        <p:spPr/>
        <p:txBody>
          <a:bodyPr/>
          <a:lstStyle/>
          <a:p>
            <a:r>
              <a:rPr lang="en-US" dirty="0"/>
              <a:t>Scouting and Alliance selection</a:t>
            </a:r>
          </a:p>
        </p:txBody>
      </p:sp>
      <p:sp>
        <p:nvSpPr>
          <p:cNvPr id="3" name="Content Placeholder 2">
            <a:extLst>
              <a:ext uri="{FF2B5EF4-FFF2-40B4-BE49-F238E27FC236}">
                <a16:creationId xmlns:a16="http://schemas.microsoft.com/office/drawing/2014/main" id="{EDA8EF32-3CAC-4EF9-A71F-B215C2B39CAD}"/>
              </a:ext>
            </a:extLst>
          </p:cNvPr>
          <p:cNvSpPr>
            <a:spLocks noGrp="1"/>
          </p:cNvSpPr>
          <p:nvPr>
            <p:ph idx="1"/>
          </p:nvPr>
        </p:nvSpPr>
        <p:spPr/>
        <p:txBody>
          <a:bodyPr>
            <a:normAutofit/>
          </a:bodyPr>
          <a:lstStyle/>
          <a:p>
            <a:r>
              <a:rPr lang="en-US" dirty="0"/>
              <a:t>Whenever possible, if the FMS provides robot-specific scoring breakdowns, you should incorporate those into your scouting. Generally these are auto mobility and endgame points. You can copy those right out of my event simulator if you want or build your own interface to FIRST’s or TBA’s APIs.  </a:t>
            </a:r>
          </a:p>
          <a:p>
            <a:r>
              <a:rPr lang="en-US" dirty="0"/>
              <a:t>By the time you get around to alliance selection, hopefully you have enough good scouting data to let that drive your alliance pick, however, you can still gain some insight from the non-scouting statistics. </a:t>
            </a:r>
          </a:p>
        </p:txBody>
      </p:sp>
    </p:spTree>
    <p:extLst>
      <p:ext uri="{BB962C8B-B14F-4D97-AF65-F5344CB8AC3E}">
        <p14:creationId xmlns:p14="http://schemas.microsoft.com/office/powerpoint/2010/main" val="3165018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BA29-DF91-4400-859E-16E62776EA8A}"/>
              </a:ext>
            </a:extLst>
          </p:cNvPr>
          <p:cNvSpPr>
            <a:spLocks noGrp="1"/>
          </p:cNvSpPr>
          <p:nvPr>
            <p:ph type="title"/>
          </p:nvPr>
        </p:nvSpPr>
        <p:spPr/>
        <p:txBody>
          <a:bodyPr/>
          <a:lstStyle/>
          <a:p>
            <a:r>
              <a:rPr lang="en-US" dirty="0"/>
              <a:t>Comparing CCs to scouting data for Additional insights</a:t>
            </a:r>
          </a:p>
        </p:txBody>
      </p:sp>
      <p:sp>
        <p:nvSpPr>
          <p:cNvPr id="3" name="Content Placeholder 2">
            <a:extLst>
              <a:ext uri="{FF2B5EF4-FFF2-40B4-BE49-F238E27FC236}">
                <a16:creationId xmlns:a16="http://schemas.microsoft.com/office/drawing/2014/main" id="{81203B30-62EB-4EC7-A697-A4027757A6D5}"/>
              </a:ext>
            </a:extLst>
          </p:cNvPr>
          <p:cNvSpPr>
            <a:spLocks noGrp="1"/>
          </p:cNvSpPr>
          <p:nvPr>
            <p:ph idx="1"/>
          </p:nvPr>
        </p:nvSpPr>
        <p:spPr/>
        <p:txBody>
          <a:bodyPr>
            <a:normAutofit/>
          </a:bodyPr>
          <a:lstStyle/>
          <a:p>
            <a:r>
              <a:rPr lang="en-US" dirty="0"/>
              <a:t>Comparing calculated contributions directly to your scouting data for related categories can frequently provide some interesting insights. I tend to estimate the kind of “uncertainty” around a specific calculated contribution value at about 10%, and values close to 0 can just be thought of as 0.  </a:t>
            </a:r>
          </a:p>
          <a:p>
            <a:r>
              <a:rPr lang="en-US" dirty="0"/>
              <a:t>With the above in mind, don’t get too hung up on differences, but I like to take a look at the 5-6 teams that have the biggest differences between both systems. Such teams will often be over or under rated by your scouting data because the impact the team has on the field (positive or negative) is not fully captured by your scouting methodology. Examples: </a:t>
            </a:r>
          </a:p>
        </p:txBody>
      </p:sp>
    </p:spTree>
    <p:extLst>
      <p:ext uri="{BB962C8B-B14F-4D97-AF65-F5344CB8AC3E}">
        <p14:creationId xmlns:p14="http://schemas.microsoft.com/office/powerpoint/2010/main" val="2672252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C86A-242A-4587-8A82-9E101D852AB1}"/>
              </a:ext>
            </a:extLst>
          </p:cNvPr>
          <p:cNvSpPr>
            <a:spLocks noGrp="1"/>
          </p:cNvSpPr>
          <p:nvPr>
            <p:ph type="title"/>
          </p:nvPr>
        </p:nvSpPr>
        <p:spPr/>
        <p:txBody>
          <a:bodyPr/>
          <a:lstStyle/>
          <a:p>
            <a:r>
              <a:rPr lang="en-US" dirty="0"/>
              <a:t>Visual inspection</a:t>
            </a:r>
          </a:p>
        </p:txBody>
      </p:sp>
      <p:pic>
        <p:nvPicPr>
          <p:cNvPr id="4" name="Picture 3">
            <a:extLst>
              <a:ext uri="{FF2B5EF4-FFF2-40B4-BE49-F238E27FC236}">
                <a16:creationId xmlns:a16="http://schemas.microsoft.com/office/drawing/2014/main" id="{05E4568A-FF64-496E-97F1-CFF39CD0F1B2}"/>
              </a:ext>
            </a:extLst>
          </p:cNvPr>
          <p:cNvPicPr>
            <a:picLocks noChangeAspect="1"/>
          </p:cNvPicPr>
          <p:nvPr/>
        </p:nvPicPr>
        <p:blipFill>
          <a:blip r:embed="rId2"/>
          <a:stretch>
            <a:fillRect/>
          </a:stretch>
        </p:blipFill>
        <p:spPr>
          <a:xfrm>
            <a:off x="2962275" y="2822094"/>
            <a:ext cx="6267450" cy="3333750"/>
          </a:xfrm>
          <a:prstGeom prst="rect">
            <a:avLst/>
          </a:prstGeom>
        </p:spPr>
      </p:pic>
      <p:sp>
        <p:nvSpPr>
          <p:cNvPr id="3" name="TextBox 2">
            <a:extLst>
              <a:ext uri="{FF2B5EF4-FFF2-40B4-BE49-F238E27FC236}">
                <a16:creationId xmlns:a16="http://schemas.microsoft.com/office/drawing/2014/main" id="{EFAAC928-E452-4598-ABC9-1EE7ECA02497}"/>
              </a:ext>
            </a:extLst>
          </p:cNvPr>
          <p:cNvSpPr txBox="1"/>
          <p:nvPr/>
        </p:nvSpPr>
        <p:spPr>
          <a:xfrm>
            <a:off x="663388" y="1882588"/>
            <a:ext cx="10766612" cy="646331"/>
          </a:xfrm>
          <a:prstGeom prst="rect">
            <a:avLst/>
          </a:prstGeom>
          <a:noFill/>
        </p:spPr>
        <p:txBody>
          <a:bodyPr wrap="square" rtlCol="0">
            <a:spAutoFit/>
          </a:bodyPr>
          <a:lstStyle/>
          <a:p>
            <a:r>
              <a:rPr lang="en-US" dirty="0"/>
              <a:t>Here’s a graph showing a hypothetical scouting data total points estimate versus calculated contribution to total points for the same teams. Note the strong but imperfect correlation between these two methods. </a:t>
            </a:r>
          </a:p>
        </p:txBody>
      </p:sp>
    </p:spTree>
    <p:extLst>
      <p:ext uri="{BB962C8B-B14F-4D97-AF65-F5344CB8AC3E}">
        <p14:creationId xmlns:p14="http://schemas.microsoft.com/office/powerpoint/2010/main" val="112458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C86A-242A-4587-8A82-9E101D852AB1}"/>
              </a:ext>
            </a:extLst>
          </p:cNvPr>
          <p:cNvSpPr>
            <a:spLocks noGrp="1"/>
          </p:cNvSpPr>
          <p:nvPr>
            <p:ph type="title"/>
          </p:nvPr>
        </p:nvSpPr>
        <p:spPr/>
        <p:txBody>
          <a:bodyPr/>
          <a:lstStyle/>
          <a:p>
            <a:r>
              <a:rPr lang="en-US" dirty="0"/>
              <a:t>Visual inspection</a:t>
            </a:r>
          </a:p>
        </p:txBody>
      </p:sp>
      <p:pic>
        <p:nvPicPr>
          <p:cNvPr id="3" name="Picture 2">
            <a:extLst>
              <a:ext uri="{FF2B5EF4-FFF2-40B4-BE49-F238E27FC236}">
                <a16:creationId xmlns:a16="http://schemas.microsoft.com/office/drawing/2014/main" id="{0DC908A6-3B32-4B75-887D-6331865D0A69}"/>
              </a:ext>
            </a:extLst>
          </p:cNvPr>
          <p:cNvPicPr>
            <a:picLocks noChangeAspect="1"/>
          </p:cNvPicPr>
          <p:nvPr/>
        </p:nvPicPr>
        <p:blipFill>
          <a:blip r:embed="rId2"/>
          <a:stretch>
            <a:fillRect/>
          </a:stretch>
        </p:blipFill>
        <p:spPr>
          <a:xfrm>
            <a:off x="2962275" y="2822094"/>
            <a:ext cx="6267450" cy="3333750"/>
          </a:xfrm>
          <a:prstGeom prst="rect">
            <a:avLst/>
          </a:prstGeom>
        </p:spPr>
      </p:pic>
      <p:sp>
        <p:nvSpPr>
          <p:cNvPr id="4" name="TextBox 3">
            <a:extLst>
              <a:ext uri="{FF2B5EF4-FFF2-40B4-BE49-F238E27FC236}">
                <a16:creationId xmlns:a16="http://schemas.microsoft.com/office/drawing/2014/main" id="{DA3106E9-2167-4FA6-8476-E032A12ED6FE}"/>
              </a:ext>
            </a:extLst>
          </p:cNvPr>
          <p:cNvSpPr txBox="1"/>
          <p:nvPr/>
        </p:nvSpPr>
        <p:spPr>
          <a:xfrm>
            <a:off x="663388" y="1882588"/>
            <a:ext cx="10766612" cy="646331"/>
          </a:xfrm>
          <a:prstGeom prst="rect">
            <a:avLst/>
          </a:prstGeom>
          <a:noFill/>
        </p:spPr>
        <p:txBody>
          <a:bodyPr wrap="square" rtlCol="0">
            <a:spAutoFit/>
          </a:bodyPr>
          <a:lstStyle/>
          <a:p>
            <a:r>
              <a:rPr lang="en-US" dirty="0"/>
              <a:t>If I were looking at this graph, these are the teams that would stand out to me. There is a good chance these teams are doing something that is captured in their calculated contributions that the scouting data is not seeing. </a:t>
            </a:r>
          </a:p>
        </p:txBody>
      </p:sp>
    </p:spTree>
    <p:extLst>
      <p:ext uri="{BB962C8B-B14F-4D97-AF65-F5344CB8AC3E}">
        <p14:creationId xmlns:p14="http://schemas.microsoft.com/office/powerpoint/2010/main" val="907855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BA29-DF91-4400-859E-16E62776EA8A}"/>
              </a:ext>
            </a:extLst>
          </p:cNvPr>
          <p:cNvSpPr>
            <a:spLocks noGrp="1"/>
          </p:cNvSpPr>
          <p:nvPr>
            <p:ph type="title"/>
          </p:nvPr>
        </p:nvSpPr>
        <p:spPr/>
        <p:txBody>
          <a:bodyPr/>
          <a:lstStyle/>
          <a:p>
            <a:r>
              <a:rPr lang="en-US" dirty="0"/>
              <a:t>Comparing CCs to scouting data for Additional insights</a:t>
            </a:r>
          </a:p>
        </p:txBody>
      </p:sp>
      <p:sp>
        <p:nvSpPr>
          <p:cNvPr id="3" name="Content Placeholder 2">
            <a:extLst>
              <a:ext uri="{FF2B5EF4-FFF2-40B4-BE49-F238E27FC236}">
                <a16:creationId xmlns:a16="http://schemas.microsoft.com/office/drawing/2014/main" id="{81203B30-62EB-4EC7-A697-A4027757A6D5}"/>
              </a:ext>
            </a:extLst>
          </p:cNvPr>
          <p:cNvSpPr>
            <a:spLocks noGrp="1"/>
          </p:cNvSpPr>
          <p:nvPr>
            <p:ph idx="1"/>
          </p:nvPr>
        </p:nvSpPr>
        <p:spPr/>
        <p:txBody>
          <a:bodyPr>
            <a:normAutofit fontScale="77500" lnSpcReduction="20000"/>
          </a:bodyPr>
          <a:lstStyle/>
          <a:p>
            <a:r>
              <a:rPr lang="en-US" dirty="0"/>
              <a:t>Comparing calculated contributions directly to your scouting data for related categories can frequently provide some interesting insights. I tend to estimate the kind of “uncertainty” around a specific calculated contribution value at about 10%, and values close to 0 can just be thought of as 0.  </a:t>
            </a:r>
          </a:p>
          <a:p>
            <a:r>
              <a:rPr lang="en-US" dirty="0"/>
              <a:t>With the above in mind, don’t get too hung up on differences, but I like to take a look at the 5-6 teams that have the biggest differences between both systems. Such teams will often be over or under rated by your scouting data because the impact the team has on the field (positive or negative) is not fully captured by your scouting methodology. Examples: </a:t>
            </a:r>
          </a:p>
          <a:p>
            <a:pPr lvl="1"/>
            <a:r>
              <a:rPr lang="en-US" dirty="0"/>
              <a:t>(2019) Calculated contribution to level 3 climb is much higher than team’s climb count according to scouting: Team is small enough to fit on the level 3 climb with another team. </a:t>
            </a:r>
          </a:p>
          <a:p>
            <a:pPr lvl="1"/>
            <a:r>
              <a:rPr lang="en-US" dirty="0"/>
              <a:t>(2018) Calculated contribution to auto mobility is much lower than team’s auto mobility rate according to scouting: Team is demanding to start in a specific location, blocking other teams from using their normal autos. </a:t>
            </a:r>
          </a:p>
          <a:p>
            <a:pPr lvl="1"/>
            <a:r>
              <a:rPr lang="en-US" dirty="0"/>
              <a:t>(2017) Calculated contribution to scored gears is less than the number of gears a team hands to pilots: Team is dropping gears at the loading station, blocking other teams from scoring their normal amount of gears. </a:t>
            </a:r>
          </a:p>
          <a:p>
            <a:pPr lvl="1"/>
            <a:r>
              <a:rPr lang="en-US" dirty="0"/>
              <a:t>(2016) Calculated contribution to teleop boulders scored is much higher than 0 even though team doesn’t score boulders: Team has an amazing HP that can bowl all the way to the other side and also in-game the team will block opposing HPs from doing likewise. </a:t>
            </a:r>
          </a:p>
          <a:p>
            <a:r>
              <a:rPr lang="en-US" dirty="0"/>
              <a:t>These differences can frequently represent what in sports they refer to as “intangibles”</a:t>
            </a:r>
          </a:p>
          <a:p>
            <a:r>
              <a:rPr lang="en-US" dirty="0"/>
              <a:t>In order to understand the meaning of the differences, it is crucial that you understand exactly what both metrics represent, and what attributes of the game one or both are blind toward. </a:t>
            </a:r>
          </a:p>
        </p:txBody>
      </p:sp>
    </p:spTree>
    <p:extLst>
      <p:ext uri="{BB962C8B-B14F-4D97-AF65-F5344CB8AC3E}">
        <p14:creationId xmlns:p14="http://schemas.microsoft.com/office/powerpoint/2010/main" val="3937372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EF30-DA7C-4A48-887A-B8C849D39A27}"/>
              </a:ext>
            </a:extLst>
          </p:cNvPr>
          <p:cNvSpPr>
            <a:spLocks noGrp="1"/>
          </p:cNvSpPr>
          <p:nvPr>
            <p:ph type="title"/>
          </p:nvPr>
        </p:nvSpPr>
        <p:spPr/>
        <p:txBody>
          <a:bodyPr/>
          <a:lstStyle/>
          <a:p>
            <a:r>
              <a:rPr lang="en-US" dirty="0"/>
              <a:t>Variance adjustment in alliance selection</a:t>
            </a:r>
          </a:p>
        </p:txBody>
      </p:sp>
      <p:sp>
        <p:nvSpPr>
          <p:cNvPr id="3" name="Content Placeholder 2">
            <a:extLst>
              <a:ext uri="{FF2B5EF4-FFF2-40B4-BE49-F238E27FC236}">
                <a16:creationId xmlns:a16="http://schemas.microsoft.com/office/drawing/2014/main" id="{A1D7F5DE-2003-47DD-A0FD-EB4412AE8876}"/>
              </a:ext>
            </a:extLst>
          </p:cNvPr>
          <p:cNvSpPr>
            <a:spLocks noGrp="1"/>
          </p:cNvSpPr>
          <p:nvPr>
            <p:ph idx="1"/>
          </p:nvPr>
        </p:nvSpPr>
        <p:spPr/>
        <p:txBody>
          <a:bodyPr>
            <a:normAutofit lnSpcReduction="10000"/>
          </a:bodyPr>
          <a:lstStyle/>
          <a:p>
            <a:r>
              <a:rPr lang="en-US" dirty="0"/>
              <a:t>Just like with matches, you should use variance adjustment when selecting your alliance. The amount of variance you should aim to achieve depends on which alliance number you are and what your competitive goals are (win the event, wildcard, district points, </a:t>
            </a:r>
            <a:r>
              <a:rPr lang="en-US" dirty="0" err="1"/>
              <a:t>etc</a:t>
            </a:r>
            <a:r>
              <a:rPr lang="en-US" dirty="0"/>
              <a:t>…)</a:t>
            </a:r>
          </a:p>
          <a:p>
            <a:r>
              <a:rPr lang="en-US" dirty="0"/>
              <a:t>For alliance number, I and others have event simulators you can use to get a feel for which rank you and others will likely be. Or just wait until quals are over. </a:t>
            </a:r>
          </a:p>
          <a:p>
            <a:r>
              <a:rPr lang="en-US" dirty="0"/>
              <a:t>For competitive goals, you need to determine that before the event. For example, here are some possible goals: </a:t>
            </a:r>
          </a:p>
          <a:p>
            <a:pPr lvl="1"/>
            <a:r>
              <a:rPr lang="en-US" dirty="0"/>
              <a:t>To got the most District Points on average</a:t>
            </a:r>
          </a:p>
          <a:p>
            <a:pPr lvl="1"/>
            <a:r>
              <a:rPr lang="en-US" dirty="0"/>
              <a:t>To get at least X District Points (At later events district events, you can usually get a good prediction for what X is to get you a slot at your District Championship)</a:t>
            </a:r>
          </a:p>
          <a:p>
            <a:pPr lvl="1"/>
            <a:r>
              <a:rPr lang="en-US" dirty="0"/>
              <a:t>Win the event</a:t>
            </a:r>
          </a:p>
          <a:p>
            <a:pPr lvl="1"/>
            <a:r>
              <a:rPr lang="en-US" dirty="0"/>
              <a:t>Obtain a wildcard</a:t>
            </a:r>
          </a:p>
        </p:txBody>
      </p:sp>
    </p:spTree>
    <p:extLst>
      <p:ext uri="{BB962C8B-B14F-4D97-AF65-F5344CB8AC3E}">
        <p14:creationId xmlns:p14="http://schemas.microsoft.com/office/powerpoint/2010/main" val="4263021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39B8-0B58-4A7E-A8E8-29FF31523EA8}"/>
              </a:ext>
            </a:extLst>
          </p:cNvPr>
          <p:cNvSpPr>
            <a:spLocks noGrp="1"/>
          </p:cNvSpPr>
          <p:nvPr>
            <p:ph type="title"/>
          </p:nvPr>
        </p:nvSpPr>
        <p:spPr/>
        <p:txBody>
          <a:bodyPr/>
          <a:lstStyle/>
          <a:p>
            <a:r>
              <a:rPr lang="en-US" dirty="0"/>
              <a:t>What are some characteristics of high variance or low variance selections?</a:t>
            </a:r>
          </a:p>
        </p:txBody>
      </p:sp>
      <p:sp>
        <p:nvSpPr>
          <p:cNvPr id="3" name="Content Placeholder 2">
            <a:extLst>
              <a:ext uri="{FF2B5EF4-FFF2-40B4-BE49-F238E27FC236}">
                <a16:creationId xmlns:a16="http://schemas.microsoft.com/office/drawing/2014/main" id="{4F2E8186-A4B6-4842-82B3-A0FBBE31A3F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2342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636B-BD4B-4C9D-92EF-6E885FBB3089}"/>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0BE82CBA-075C-47EB-815A-05C11F79623E}"/>
              </a:ext>
            </a:extLst>
          </p:cNvPr>
          <p:cNvSpPr>
            <a:spLocks noGrp="1"/>
          </p:cNvSpPr>
          <p:nvPr>
            <p:ph idx="1"/>
          </p:nvPr>
        </p:nvSpPr>
        <p:spPr/>
        <p:txBody>
          <a:bodyPr/>
          <a:lstStyle/>
          <a:p>
            <a:r>
              <a:rPr lang="en-US" dirty="0"/>
              <a:t>OPR: Offensive Power Rating, I use it interchangeably with calculated contribution because I hate the name OPR</a:t>
            </a:r>
          </a:p>
          <a:p>
            <a:r>
              <a:rPr lang="en-US" dirty="0"/>
              <a:t>Half-match: All of the match data for one alliance in one match</a:t>
            </a:r>
          </a:p>
          <a:p>
            <a:r>
              <a:rPr lang="en-US" dirty="0"/>
              <a:t>Elo: When I talk about Elo, I’m referring specifically to the Elo model I have developed and published. Calculated contributions have been around long enough to have become standardized, but since Elo is still very new to FRC, there exist alternate models. </a:t>
            </a:r>
          </a:p>
          <a:p>
            <a:endParaRPr lang="en-US" dirty="0"/>
          </a:p>
        </p:txBody>
      </p:sp>
    </p:spTree>
    <p:extLst>
      <p:ext uri="{BB962C8B-B14F-4D97-AF65-F5344CB8AC3E}">
        <p14:creationId xmlns:p14="http://schemas.microsoft.com/office/powerpoint/2010/main" val="3116803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39B8-0B58-4A7E-A8E8-29FF31523EA8}"/>
              </a:ext>
            </a:extLst>
          </p:cNvPr>
          <p:cNvSpPr>
            <a:spLocks noGrp="1"/>
          </p:cNvSpPr>
          <p:nvPr>
            <p:ph type="title"/>
          </p:nvPr>
        </p:nvSpPr>
        <p:spPr/>
        <p:txBody>
          <a:bodyPr/>
          <a:lstStyle/>
          <a:p>
            <a:r>
              <a:rPr lang="en-US" dirty="0"/>
              <a:t>Alliance selection “variance adjustment” (not exhaustive list)</a:t>
            </a:r>
          </a:p>
        </p:txBody>
      </p:sp>
      <p:sp>
        <p:nvSpPr>
          <p:cNvPr id="4" name="Text Placeholder 3">
            <a:extLst>
              <a:ext uri="{FF2B5EF4-FFF2-40B4-BE49-F238E27FC236}">
                <a16:creationId xmlns:a16="http://schemas.microsoft.com/office/drawing/2014/main" id="{58090DC8-2E0C-48FF-B7CF-69752E32A811}"/>
              </a:ext>
            </a:extLst>
          </p:cNvPr>
          <p:cNvSpPr>
            <a:spLocks noGrp="1"/>
          </p:cNvSpPr>
          <p:nvPr>
            <p:ph type="body" idx="1"/>
          </p:nvPr>
        </p:nvSpPr>
        <p:spPr/>
        <p:txBody>
          <a:bodyPr/>
          <a:lstStyle/>
          <a:p>
            <a:r>
              <a:rPr lang="en-US" dirty="0"/>
              <a:t>High Variance</a:t>
            </a:r>
          </a:p>
        </p:txBody>
      </p:sp>
      <p:sp>
        <p:nvSpPr>
          <p:cNvPr id="5" name="Content Placeholder 4">
            <a:extLst>
              <a:ext uri="{FF2B5EF4-FFF2-40B4-BE49-F238E27FC236}">
                <a16:creationId xmlns:a16="http://schemas.microsoft.com/office/drawing/2014/main" id="{29306176-E8A4-4F7C-8118-9B0F6FF26211}"/>
              </a:ext>
            </a:extLst>
          </p:cNvPr>
          <p:cNvSpPr>
            <a:spLocks noGrp="1"/>
          </p:cNvSpPr>
          <p:nvPr>
            <p:ph sz="half" idx="2"/>
          </p:nvPr>
        </p:nvSpPr>
        <p:spPr/>
        <p:txBody>
          <a:bodyPr>
            <a:normAutofit fontScale="85000" lnSpcReduction="20000"/>
          </a:bodyPr>
          <a:lstStyle/>
          <a:p>
            <a:r>
              <a:rPr lang="en-US" dirty="0"/>
              <a:t>High peaks</a:t>
            </a:r>
          </a:p>
          <a:p>
            <a:r>
              <a:rPr lang="en-US" dirty="0"/>
              <a:t>One of the alliance members during the highest scoring qual match(es).</a:t>
            </a:r>
          </a:p>
          <a:p>
            <a:r>
              <a:rPr lang="en-US" dirty="0"/>
              <a:t>Half the team is scrambling around the pit working on the robot</a:t>
            </a:r>
          </a:p>
          <a:p>
            <a:r>
              <a:rPr lang="en-US" dirty="0"/>
              <a:t>Alliances coming up to you asking you to </a:t>
            </a:r>
            <a:r>
              <a:rPr lang="en-US" dirty="0" err="1"/>
              <a:t>rewatch</a:t>
            </a:r>
            <a:r>
              <a:rPr lang="en-US" dirty="0"/>
              <a:t>/rereview one specific match of theirs. </a:t>
            </a:r>
          </a:p>
          <a:p>
            <a:r>
              <a:rPr lang="en-US" dirty="0"/>
              <a:t>Something big and bad happens to robot in their last/second to last match</a:t>
            </a:r>
          </a:p>
          <a:p>
            <a:r>
              <a:rPr lang="en-US" dirty="0"/>
              <a:t>Some kind of specialty feature that could only </a:t>
            </a:r>
            <a:r>
              <a:rPr lang="en-US" dirty="0" err="1"/>
              <a:t>demonstratably</a:t>
            </a:r>
            <a:r>
              <a:rPr lang="en-US" dirty="0"/>
              <a:t> work during 1-2 matches, but worked well</a:t>
            </a:r>
          </a:p>
          <a:p>
            <a:pPr marL="0" indent="0">
              <a:buNone/>
            </a:pPr>
            <a:endParaRPr lang="en-US" dirty="0"/>
          </a:p>
          <a:p>
            <a:endParaRPr lang="en-US" dirty="0"/>
          </a:p>
        </p:txBody>
      </p:sp>
      <p:sp>
        <p:nvSpPr>
          <p:cNvPr id="6" name="Text Placeholder 5">
            <a:extLst>
              <a:ext uri="{FF2B5EF4-FFF2-40B4-BE49-F238E27FC236}">
                <a16:creationId xmlns:a16="http://schemas.microsoft.com/office/drawing/2014/main" id="{0ADEDA08-2786-4634-8CEA-7AEC68541525}"/>
              </a:ext>
            </a:extLst>
          </p:cNvPr>
          <p:cNvSpPr>
            <a:spLocks noGrp="1"/>
          </p:cNvSpPr>
          <p:nvPr>
            <p:ph type="body" sz="quarter" idx="3"/>
          </p:nvPr>
        </p:nvSpPr>
        <p:spPr/>
        <p:txBody>
          <a:bodyPr/>
          <a:lstStyle/>
          <a:p>
            <a:r>
              <a:rPr lang="en-US" dirty="0"/>
              <a:t>Low Variance</a:t>
            </a:r>
          </a:p>
        </p:txBody>
      </p:sp>
      <p:sp>
        <p:nvSpPr>
          <p:cNvPr id="7" name="Content Placeholder 6">
            <a:extLst>
              <a:ext uri="{FF2B5EF4-FFF2-40B4-BE49-F238E27FC236}">
                <a16:creationId xmlns:a16="http://schemas.microsoft.com/office/drawing/2014/main" id="{85182783-CF74-49B3-B121-54AD15EF0F4D}"/>
              </a:ext>
            </a:extLst>
          </p:cNvPr>
          <p:cNvSpPr>
            <a:spLocks noGrp="1"/>
          </p:cNvSpPr>
          <p:nvPr>
            <p:ph sz="quarter" idx="4"/>
          </p:nvPr>
        </p:nvSpPr>
        <p:spPr/>
        <p:txBody>
          <a:bodyPr>
            <a:normAutofit fontScale="85000" lnSpcReduction="20000"/>
          </a:bodyPr>
          <a:lstStyle/>
          <a:p>
            <a:r>
              <a:rPr lang="en-US" dirty="0"/>
              <a:t>Consistent performance</a:t>
            </a:r>
          </a:p>
          <a:p>
            <a:r>
              <a:rPr lang="en-US" dirty="0"/>
              <a:t>All/most matches have an above average score for the event</a:t>
            </a:r>
          </a:p>
          <a:p>
            <a:endParaRPr lang="en-US" dirty="0"/>
          </a:p>
          <a:p>
            <a:r>
              <a:rPr lang="en-US" dirty="0"/>
              <a:t>No one working on their robot during alliance selection</a:t>
            </a:r>
          </a:p>
          <a:p>
            <a:r>
              <a:rPr lang="en-US" dirty="0"/>
              <a:t>Alliances coming up to you saying “we never missed X” or “we only had one malfunction when doing Y all event”</a:t>
            </a:r>
          </a:p>
          <a:p>
            <a:r>
              <a:rPr lang="en-US" dirty="0"/>
              <a:t>Never is dead during a match</a:t>
            </a:r>
          </a:p>
          <a:p>
            <a:r>
              <a:rPr lang="en-US" dirty="0"/>
              <a:t>Can explain to you exactly why something went wrong the 1 or 2 times it did, and how it has since been fixed and tested. </a:t>
            </a:r>
          </a:p>
          <a:p>
            <a:endParaRPr lang="en-US" dirty="0"/>
          </a:p>
          <a:p>
            <a:endParaRPr lang="en-US" dirty="0"/>
          </a:p>
        </p:txBody>
      </p:sp>
    </p:spTree>
    <p:extLst>
      <p:ext uri="{BB962C8B-B14F-4D97-AF65-F5344CB8AC3E}">
        <p14:creationId xmlns:p14="http://schemas.microsoft.com/office/powerpoint/2010/main" val="1126057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65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CC4A-CC43-415F-980D-89CAC629DFDA}"/>
              </a:ext>
            </a:extLst>
          </p:cNvPr>
          <p:cNvSpPr>
            <a:spLocks noGrp="1"/>
          </p:cNvSpPr>
          <p:nvPr>
            <p:ph type="title"/>
          </p:nvPr>
        </p:nvSpPr>
        <p:spPr/>
        <p:txBody>
          <a:bodyPr/>
          <a:lstStyle/>
          <a:p>
            <a:r>
              <a:rPr lang="en-US" dirty="0"/>
              <a:t>Elo vs OPR</a:t>
            </a:r>
          </a:p>
        </p:txBody>
      </p:sp>
      <p:sp>
        <p:nvSpPr>
          <p:cNvPr id="6" name="Text Placeholder 5">
            <a:extLst>
              <a:ext uri="{FF2B5EF4-FFF2-40B4-BE49-F238E27FC236}">
                <a16:creationId xmlns:a16="http://schemas.microsoft.com/office/drawing/2014/main" id="{3E03BECA-2CE0-4FDF-81CA-7BDFB02B5A56}"/>
              </a:ext>
            </a:extLst>
          </p:cNvPr>
          <p:cNvSpPr>
            <a:spLocks noGrp="1"/>
          </p:cNvSpPr>
          <p:nvPr>
            <p:ph type="body" idx="1"/>
          </p:nvPr>
        </p:nvSpPr>
        <p:spPr/>
        <p:txBody>
          <a:bodyPr/>
          <a:lstStyle/>
          <a:p>
            <a:r>
              <a:rPr lang="en-US" dirty="0"/>
              <a:t>Elo</a:t>
            </a:r>
          </a:p>
        </p:txBody>
      </p:sp>
      <p:sp>
        <p:nvSpPr>
          <p:cNvPr id="4" name="Content Placeholder 3">
            <a:extLst>
              <a:ext uri="{FF2B5EF4-FFF2-40B4-BE49-F238E27FC236}">
                <a16:creationId xmlns:a16="http://schemas.microsoft.com/office/drawing/2014/main" id="{7C9EAF78-EDFA-44A7-A451-F3C4471C0D77}"/>
              </a:ext>
            </a:extLst>
          </p:cNvPr>
          <p:cNvSpPr>
            <a:spLocks noGrp="1"/>
          </p:cNvSpPr>
          <p:nvPr>
            <p:ph sz="half" idx="2"/>
          </p:nvPr>
        </p:nvSpPr>
        <p:spPr/>
        <p:txBody>
          <a:bodyPr>
            <a:normAutofit lnSpcReduction="10000"/>
          </a:bodyPr>
          <a:lstStyle/>
          <a:p>
            <a:r>
              <a:rPr lang="en-US" dirty="0"/>
              <a:t>Slightly more predictive power</a:t>
            </a:r>
          </a:p>
          <a:p>
            <a:endParaRPr lang="en-US" dirty="0"/>
          </a:p>
          <a:p>
            <a:r>
              <a:rPr lang="en-US" dirty="0"/>
              <a:t>Units can be difficult to interpret</a:t>
            </a:r>
          </a:p>
          <a:p>
            <a:r>
              <a:rPr lang="en-US" dirty="0"/>
              <a:t>Has a different value after each match, so at any point in time a team only has one “current” Elo rating</a:t>
            </a:r>
          </a:p>
          <a:p>
            <a:r>
              <a:rPr lang="en-US" dirty="0"/>
              <a:t>Ad hoc mess designed for predictive power (empirical basis)</a:t>
            </a:r>
          </a:p>
          <a:p>
            <a:r>
              <a:rPr lang="en-US" dirty="0"/>
              <a:t>Zero-sum in season</a:t>
            </a:r>
          </a:p>
        </p:txBody>
      </p:sp>
      <p:sp>
        <p:nvSpPr>
          <p:cNvPr id="7" name="Text Placeholder 6">
            <a:extLst>
              <a:ext uri="{FF2B5EF4-FFF2-40B4-BE49-F238E27FC236}">
                <a16:creationId xmlns:a16="http://schemas.microsoft.com/office/drawing/2014/main" id="{73D16352-6906-400D-8DAB-B8235C4E41A4}"/>
              </a:ext>
            </a:extLst>
          </p:cNvPr>
          <p:cNvSpPr>
            <a:spLocks noGrp="1"/>
          </p:cNvSpPr>
          <p:nvPr>
            <p:ph type="body" sz="quarter" idx="3"/>
          </p:nvPr>
        </p:nvSpPr>
        <p:spPr/>
        <p:txBody>
          <a:bodyPr/>
          <a:lstStyle/>
          <a:p>
            <a:r>
              <a:rPr lang="en-US" dirty="0"/>
              <a:t>OPR</a:t>
            </a:r>
          </a:p>
        </p:txBody>
      </p:sp>
      <p:sp>
        <p:nvSpPr>
          <p:cNvPr id="5" name="Content Placeholder 4">
            <a:extLst>
              <a:ext uri="{FF2B5EF4-FFF2-40B4-BE49-F238E27FC236}">
                <a16:creationId xmlns:a16="http://schemas.microsoft.com/office/drawing/2014/main" id="{DBF66718-52C1-43D6-9CF4-50099F7AB259}"/>
              </a:ext>
            </a:extLst>
          </p:cNvPr>
          <p:cNvSpPr>
            <a:spLocks noGrp="1"/>
          </p:cNvSpPr>
          <p:nvPr>
            <p:ph sz="quarter" idx="4"/>
          </p:nvPr>
        </p:nvSpPr>
        <p:spPr/>
        <p:txBody>
          <a:bodyPr>
            <a:normAutofit lnSpcReduction="10000"/>
          </a:bodyPr>
          <a:lstStyle/>
          <a:p>
            <a:r>
              <a:rPr lang="en-US" dirty="0"/>
              <a:t>Slightly less predictive power (I take an average of Elo and OPR predictions in my simulator for best results)</a:t>
            </a:r>
          </a:p>
          <a:p>
            <a:r>
              <a:rPr lang="en-US" dirty="0"/>
              <a:t>Units of points, so much easier to interpret</a:t>
            </a:r>
          </a:p>
          <a:p>
            <a:r>
              <a:rPr lang="en-US" dirty="0"/>
              <a:t>Must be calculated on a set of matches (usually the entire season or one event), as such a team will have multiple OPRs depending on the set of matches</a:t>
            </a:r>
          </a:p>
          <a:p>
            <a:r>
              <a:rPr lang="en-US" dirty="0"/>
              <a:t>Strong mathematical foundation (theoretical basis)</a:t>
            </a:r>
          </a:p>
          <a:p>
            <a:r>
              <a:rPr lang="en-US" dirty="0"/>
              <a:t>Not zero-sum</a:t>
            </a:r>
          </a:p>
        </p:txBody>
      </p:sp>
    </p:spTree>
    <p:extLst>
      <p:ext uri="{BB962C8B-B14F-4D97-AF65-F5344CB8AC3E}">
        <p14:creationId xmlns:p14="http://schemas.microsoft.com/office/powerpoint/2010/main" val="1151927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D904-210D-494A-BC35-4B53CA0B8231}"/>
              </a:ext>
            </a:extLst>
          </p:cNvPr>
          <p:cNvSpPr>
            <a:spLocks noGrp="1"/>
          </p:cNvSpPr>
          <p:nvPr>
            <p:ph type="title"/>
          </p:nvPr>
        </p:nvSpPr>
        <p:spPr/>
        <p:txBody>
          <a:bodyPr/>
          <a:lstStyle/>
          <a:p>
            <a:r>
              <a:rPr lang="en-US" dirty="0"/>
              <a:t>How good of predictions can we make? </a:t>
            </a:r>
          </a:p>
        </p:txBody>
      </p:sp>
      <p:sp>
        <p:nvSpPr>
          <p:cNvPr id="7" name="Content Placeholder 6">
            <a:extLst>
              <a:ext uri="{FF2B5EF4-FFF2-40B4-BE49-F238E27FC236}">
                <a16:creationId xmlns:a16="http://schemas.microsoft.com/office/drawing/2014/main" id="{8F4E40A4-C828-4A52-B2D6-547844B5FEDC}"/>
              </a:ext>
            </a:extLst>
          </p:cNvPr>
          <p:cNvSpPr>
            <a:spLocks noGrp="1"/>
          </p:cNvSpPr>
          <p:nvPr>
            <p:ph idx="1"/>
          </p:nvPr>
        </p:nvSpPr>
        <p:spPr>
          <a:xfrm>
            <a:off x="581192" y="2180497"/>
            <a:ext cx="11029615" cy="1013800"/>
          </a:xfrm>
        </p:spPr>
        <p:txBody>
          <a:bodyPr/>
          <a:lstStyle/>
          <a:p>
            <a:r>
              <a:rPr lang="en-US" dirty="0"/>
              <a:t>The alliance with the higher average Elo will win about 72% of the time, although it varies depending on the year</a:t>
            </a:r>
          </a:p>
          <a:p>
            <a:r>
              <a:rPr lang="en-US" dirty="0"/>
              <a:t>OPR predictions are correct about 1-2% less of the time than Elo</a:t>
            </a:r>
          </a:p>
        </p:txBody>
      </p:sp>
      <p:graphicFrame>
        <p:nvGraphicFramePr>
          <p:cNvPr id="4" name="Chart 3">
            <a:extLst>
              <a:ext uri="{FF2B5EF4-FFF2-40B4-BE49-F238E27FC236}">
                <a16:creationId xmlns:a16="http://schemas.microsoft.com/office/drawing/2014/main" id="{A152AA24-93AC-4843-A8C6-7B3C4442E71F}"/>
              </a:ext>
            </a:extLst>
          </p:cNvPr>
          <p:cNvGraphicFramePr>
            <a:graphicFrameLocks/>
          </p:cNvGraphicFramePr>
          <p:nvPr/>
        </p:nvGraphicFramePr>
        <p:xfrm>
          <a:off x="3175985" y="3158232"/>
          <a:ext cx="5840027" cy="3429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6493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2A69-F4CF-4A94-B6B4-D28D6E1B5EA6}"/>
              </a:ext>
            </a:extLst>
          </p:cNvPr>
          <p:cNvSpPr>
            <a:spLocks noGrp="1"/>
          </p:cNvSpPr>
          <p:nvPr>
            <p:ph type="title"/>
          </p:nvPr>
        </p:nvSpPr>
        <p:spPr/>
        <p:txBody>
          <a:bodyPr/>
          <a:lstStyle/>
          <a:p>
            <a:r>
              <a:rPr lang="en-US" dirty="0"/>
              <a:t>How good of predictions can we make? </a:t>
            </a:r>
          </a:p>
        </p:txBody>
      </p:sp>
      <p:sp>
        <p:nvSpPr>
          <p:cNvPr id="3" name="Content Placeholder 2">
            <a:extLst>
              <a:ext uri="{FF2B5EF4-FFF2-40B4-BE49-F238E27FC236}">
                <a16:creationId xmlns:a16="http://schemas.microsoft.com/office/drawing/2014/main" id="{822D357F-A2D9-4499-8AC8-D76719F7C01E}"/>
              </a:ext>
            </a:extLst>
          </p:cNvPr>
          <p:cNvSpPr>
            <a:spLocks noGrp="1"/>
          </p:cNvSpPr>
          <p:nvPr>
            <p:ph idx="1"/>
          </p:nvPr>
        </p:nvSpPr>
        <p:spPr/>
        <p:txBody>
          <a:bodyPr/>
          <a:lstStyle/>
          <a:p>
            <a:r>
              <a:rPr lang="en-US" dirty="0"/>
              <a:t>Roughly, here are my estimates of how good you can get predictions in FRC, obviously these are year dependent, but I think these are in the ballpark: </a:t>
            </a:r>
          </a:p>
          <a:p>
            <a:r>
              <a:rPr lang="en-US" dirty="0"/>
              <a:t>Simple algorithms using only raw match scores (Elo/OPR) – 75%</a:t>
            </a:r>
          </a:p>
          <a:p>
            <a:r>
              <a:rPr lang="en-US" dirty="0"/>
              <a:t>Advanced algorithms using detailed score breakdowns (working on this one now) – 80%</a:t>
            </a:r>
          </a:p>
          <a:p>
            <a:r>
              <a:rPr lang="en-US" dirty="0"/>
              <a:t>Algorithms using scouting data – 80%</a:t>
            </a:r>
          </a:p>
          <a:p>
            <a:r>
              <a:rPr lang="en-US" dirty="0"/>
              <a:t>Human predictions from someone who watches a lot of matches – 80%</a:t>
            </a:r>
          </a:p>
          <a:p>
            <a:r>
              <a:rPr lang="en-US" dirty="0"/>
              <a:t>Predictions from someone who watches a lot of matches and also has detailed scouting data on hand – 85%</a:t>
            </a:r>
          </a:p>
          <a:p>
            <a:r>
              <a:rPr lang="en-US" dirty="0"/>
              <a:t>90% and higher - Not possible on a large number of matches</a:t>
            </a:r>
          </a:p>
        </p:txBody>
      </p:sp>
    </p:spTree>
    <p:extLst>
      <p:ext uri="{BB962C8B-B14F-4D97-AF65-F5344CB8AC3E}">
        <p14:creationId xmlns:p14="http://schemas.microsoft.com/office/powerpoint/2010/main" val="2755245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2A55-996E-42C9-A5C7-7345E1BAB630}"/>
              </a:ext>
            </a:extLst>
          </p:cNvPr>
          <p:cNvSpPr>
            <a:spLocks noGrp="1"/>
          </p:cNvSpPr>
          <p:nvPr>
            <p:ph type="title"/>
          </p:nvPr>
        </p:nvSpPr>
        <p:spPr/>
        <p:txBody>
          <a:bodyPr/>
          <a:lstStyle/>
          <a:p>
            <a:r>
              <a:rPr lang="en-US" dirty="0"/>
              <a:t>Other uses of statistics</a:t>
            </a:r>
          </a:p>
        </p:txBody>
      </p:sp>
      <p:sp>
        <p:nvSpPr>
          <p:cNvPr id="3" name="Content Placeholder 2">
            <a:extLst>
              <a:ext uri="{FF2B5EF4-FFF2-40B4-BE49-F238E27FC236}">
                <a16:creationId xmlns:a16="http://schemas.microsoft.com/office/drawing/2014/main" id="{1118A751-8528-44F1-A9D6-850970A68EC5}"/>
              </a:ext>
            </a:extLst>
          </p:cNvPr>
          <p:cNvSpPr>
            <a:spLocks noGrp="1"/>
          </p:cNvSpPr>
          <p:nvPr>
            <p:ph idx="1"/>
          </p:nvPr>
        </p:nvSpPr>
        <p:spPr/>
        <p:txBody>
          <a:bodyPr/>
          <a:lstStyle/>
          <a:p>
            <a:r>
              <a:rPr lang="en-US" dirty="0"/>
              <a:t>Event simulation</a:t>
            </a:r>
          </a:p>
          <a:p>
            <a:r>
              <a:rPr lang="en-US" dirty="0">
                <a:sym typeface="Wingdings" panose="05000000000000000000" pitchFamily="2" charset="2"/>
              </a:rPr>
              <a:t>Global rankings of teams</a:t>
            </a:r>
          </a:p>
          <a:p>
            <a:r>
              <a:rPr lang="en-US" dirty="0">
                <a:sym typeface="Wingdings" panose="05000000000000000000" pitchFamily="2" charset="2"/>
              </a:rPr>
              <a:t>Determining “schedule strengths”</a:t>
            </a:r>
          </a:p>
          <a:p>
            <a:r>
              <a:rPr lang="en-US" dirty="0">
                <a:sym typeface="Wingdings" panose="05000000000000000000" pitchFamily="2" charset="2"/>
              </a:rPr>
              <a:t>Predicting awards</a:t>
            </a:r>
          </a:p>
          <a:p>
            <a:r>
              <a:rPr lang="en-US" dirty="0">
                <a:sym typeface="Wingdings" panose="05000000000000000000" pitchFamily="2" charset="2"/>
              </a:rPr>
              <a:t>Finding obscure contributors to match results (time between matches, alliance color, alliance station assignment, </a:t>
            </a:r>
            <a:r>
              <a:rPr lang="en-US" dirty="0" err="1">
                <a:sym typeface="Wingdings" panose="05000000000000000000" pitchFamily="2" charset="2"/>
              </a:rPr>
              <a:t>etc</a:t>
            </a:r>
            <a:r>
              <a:rPr lang="en-US" dirty="0">
                <a:sym typeface="Wingdings" panose="05000000000000000000" pitchFamily="2" charset="2"/>
              </a:rPr>
              <a:t>…)</a:t>
            </a:r>
          </a:p>
        </p:txBody>
      </p:sp>
    </p:spTree>
    <p:extLst>
      <p:ext uri="{BB962C8B-B14F-4D97-AF65-F5344CB8AC3E}">
        <p14:creationId xmlns:p14="http://schemas.microsoft.com/office/powerpoint/2010/main" val="3659991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0E64-6C4B-497B-BF30-7684ACCC5FFA}"/>
              </a:ext>
            </a:extLst>
          </p:cNvPr>
          <p:cNvSpPr>
            <a:spLocks noGrp="1"/>
          </p:cNvSpPr>
          <p:nvPr>
            <p:ph type="title"/>
          </p:nvPr>
        </p:nvSpPr>
        <p:spPr/>
        <p:txBody>
          <a:bodyPr/>
          <a:lstStyle/>
          <a:p>
            <a:r>
              <a:rPr lang="en-US" dirty="0"/>
              <a:t>Miscellaneous things I’ve learned</a:t>
            </a:r>
          </a:p>
        </p:txBody>
      </p:sp>
      <p:sp>
        <p:nvSpPr>
          <p:cNvPr id="3" name="Content Placeholder 2">
            <a:extLst>
              <a:ext uri="{FF2B5EF4-FFF2-40B4-BE49-F238E27FC236}">
                <a16:creationId xmlns:a16="http://schemas.microsoft.com/office/drawing/2014/main" id="{0E782BDC-C00E-484F-AA8E-E40F11BB2AFB}"/>
              </a:ext>
            </a:extLst>
          </p:cNvPr>
          <p:cNvSpPr>
            <a:spLocks noGrp="1"/>
          </p:cNvSpPr>
          <p:nvPr>
            <p:ph idx="1"/>
          </p:nvPr>
        </p:nvSpPr>
        <p:spPr/>
        <p:txBody>
          <a:bodyPr>
            <a:normAutofit lnSpcReduction="10000"/>
          </a:bodyPr>
          <a:lstStyle/>
          <a:p>
            <a:r>
              <a:rPr lang="en-US" dirty="0"/>
              <a:t>Across both robot performance metrics and Chairman’s strength metrics, I’ve found that teams revert toward the mean about 20% between each season. Meaning each team has a “half-life” of around 3 years. This shouldn’t be too surprising given how much churning there is of students, but still interesting that this arises from modeling. </a:t>
            </a:r>
          </a:p>
          <a:p>
            <a:r>
              <a:rPr lang="en-US" dirty="0"/>
              <a:t>If you have multiple data points for a team across different events, using the maximum value tends to provide better predictive power than the most recent value. </a:t>
            </a:r>
          </a:p>
          <a:p>
            <a:r>
              <a:rPr lang="en-US" dirty="0"/>
              <a:t>The predictive powers of Elo/OPR fluctuates a fair amount year to year. There exist lots of “improvements” to these metrics that help predictive power a lot in one year, but do nothing or even decrease predictive power in following years. Examples include: </a:t>
            </a:r>
          </a:p>
          <a:p>
            <a:pPr lvl="1"/>
            <a:r>
              <a:rPr lang="en-US" dirty="0"/>
              <a:t>Weighting the strongest team’s rating more heavily</a:t>
            </a:r>
          </a:p>
          <a:p>
            <a:pPr lvl="1"/>
            <a:r>
              <a:rPr lang="en-US" dirty="0"/>
              <a:t>Trying to incorporate bonus RPs</a:t>
            </a:r>
          </a:p>
          <a:p>
            <a:pPr lvl="1"/>
            <a:r>
              <a:rPr lang="en-US" dirty="0"/>
              <a:t>Adding non-linearities to the Elo-update formula (logarithms, bonuses for winning, geometric instead of arithmetic means)</a:t>
            </a:r>
          </a:p>
          <a:p>
            <a:pPr lvl="1"/>
            <a:endParaRPr lang="en-US" dirty="0"/>
          </a:p>
        </p:txBody>
      </p:sp>
    </p:spTree>
    <p:extLst>
      <p:ext uri="{BB962C8B-B14F-4D97-AF65-F5344CB8AC3E}">
        <p14:creationId xmlns:p14="http://schemas.microsoft.com/office/powerpoint/2010/main" val="1761840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0E64-6C4B-497B-BF30-7684ACCC5FFA}"/>
              </a:ext>
            </a:extLst>
          </p:cNvPr>
          <p:cNvSpPr>
            <a:spLocks noGrp="1"/>
          </p:cNvSpPr>
          <p:nvPr>
            <p:ph type="title"/>
          </p:nvPr>
        </p:nvSpPr>
        <p:spPr/>
        <p:txBody>
          <a:bodyPr/>
          <a:lstStyle/>
          <a:p>
            <a:r>
              <a:rPr lang="en-US" dirty="0"/>
              <a:t>Miscellaneous things I’ve learned</a:t>
            </a:r>
          </a:p>
        </p:txBody>
      </p:sp>
      <p:sp>
        <p:nvSpPr>
          <p:cNvPr id="3" name="Content Placeholder 2">
            <a:extLst>
              <a:ext uri="{FF2B5EF4-FFF2-40B4-BE49-F238E27FC236}">
                <a16:creationId xmlns:a16="http://schemas.microsoft.com/office/drawing/2014/main" id="{0E782BDC-C00E-484F-AA8E-E40F11BB2AFB}"/>
              </a:ext>
            </a:extLst>
          </p:cNvPr>
          <p:cNvSpPr>
            <a:spLocks noGrp="1"/>
          </p:cNvSpPr>
          <p:nvPr>
            <p:ph idx="1"/>
          </p:nvPr>
        </p:nvSpPr>
        <p:spPr>
          <a:xfrm>
            <a:off x="581192" y="2180497"/>
            <a:ext cx="11029615" cy="553825"/>
          </a:xfrm>
        </p:spPr>
        <p:txBody>
          <a:bodyPr/>
          <a:lstStyle/>
          <a:p>
            <a:r>
              <a:rPr lang="en-US" dirty="0"/>
              <a:t>For Chairman’s predictions, here is the relative value of each award for winning Chairman’s in the future: </a:t>
            </a:r>
          </a:p>
        </p:txBody>
      </p:sp>
      <p:pic>
        <p:nvPicPr>
          <p:cNvPr id="1026" name="Picture 2" descr="https://i.imgur.com/3nP0aZT.png">
            <a:extLst>
              <a:ext uri="{FF2B5EF4-FFF2-40B4-BE49-F238E27FC236}">
                <a16:creationId xmlns:a16="http://schemas.microsoft.com/office/drawing/2014/main" id="{089F4D25-24B7-4C8C-A825-3C9CEFBD03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 r="-333" b="46524"/>
          <a:stretch/>
        </p:blipFill>
        <p:spPr bwMode="auto">
          <a:xfrm>
            <a:off x="1067006" y="2734321"/>
            <a:ext cx="4459151" cy="34282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i.imgur.com/3nP0aZT.png">
            <a:extLst>
              <a:ext uri="{FF2B5EF4-FFF2-40B4-BE49-F238E27FC236}">
                <a16:creationId xmlns:a16="http://schemas.microsoft.com/office/drawing/2014/main" id="{4C4B9DA1-24F2-446B-8E72-72F5FDD6DC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534"/>
          <a:stretch/>
        </p:blipFill>
        <p:spPr bwMode="auto">
          <a:xfrm>
            <a:off x="6011971" y="2734321"/>
            <a:ext cx="4891255" cy="3548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720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BB1B-E93B-4ED1-8880-441446725BC6}"/>
              </a:ext>
            </a:extLst>
          </p:cNvPr>
          <p:cNvSpPr>
            <a:spLocks noGrp="1"/>
          </p:cNvSpPr>
          <p:nvPr>
            <p:ph type="title"/>
          </p:nvPr>
        </p:nvSpPr>
        <p:spPr/>
        <p:txBody>
          <a:bodyPr/>
          <a:lstStyle/>
          <a:p>
            <a:r>
              <a:rPr lang="en-US" dirty="0"/>
              <a:t>Future Developments (theoretical and practical) that I’m planning to dive into eventually</a:t>
            </a:r>
          </a:p>
        </p:txBody>
      </p:sp>
      <p:sp>
        <p:nvSpPr>
          <p:cNvPr id="3" name="Content Placeholder 2">
            <a:extLst>
              <a:ext uri="{FF2B5EF4-FFF2-40B4-BE49-F238E27FC236}">
                <a16:creationId xmlns:a16="http://schemas.microsoft.com/office/drawing/2014/main" id="{40404161-D630-4C1C-812C-89EBC13D3256}"/>
              </a:ext>
            </a:extLst>
          </p:cNvPr>
          <p:cNvSpPr>
            <a:spLocks noGrp="1"/>
          </p:cNvSpPr>
          <p:nvPr>
            <p:ph idx="1"/>
          </p:nvPr>
        </p:nvSpPr>
        <p:spPr/>
        <p:txBody>
          <a:bodyPr/>
          <a:lstStyle/>
          <a:p>
            <a:r>
              <a:rPr lang="en-US" dirty="0"/>
              <a:t>Hybridizing Elo and OPR ratings into a single cohesive metric</a:t>
            </a:r>
          </a:p>
          <a:p>
            <a:r>
              <a:rPr lang="en-US" dirty="0"/>
              <a:t>A more advanced Elo that requires much more tuning at the start of each season, and to incorporate detailed score breakdowns</a:t>
            </a:r>
          </a:p>
          <a:p>
            <a:r>
              <a:rPr lang="en-US" dirty="0"/>
              <a:t>Diving into the Zebra DART data</a:t>
            </a:r>
          </a:p>
          <a:p>
            <a:r>
              <a:rPr lang="en-US" dirty="0"/>
              <a:t>More and better awards predictions</a:t>
            </a:r>
          </a:p>
          <a:p>
            <a:r>
              <a:rPr lang="en-US" dirty="0"/>
              <a:t>Alliance selection predictions</a:t>
            </a:r>
          </a:p>
          <a:p>
            <a:endParaRPr lang="en-US" dirty="0"/>
          </a:p>
        </p:txBody>
      </p:sp>
    </p:spTree>
    <p:extLst>
      <p:ext uri="{BB962C8B-B14F-4D97-AF65-F5344CB8AC3E}">
        <p14:creationId xmlns:p14="http://schemas.microsoft.com/office/powerpoint/2010/main" val="2877606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59A2-D35D-424A-B5D8-7E17313985A5}"/>
              </a:ext>
            </a:extLst>
          </p:cNvPr>
          <p:cNvSpPr>
            <a:spLocks noGrp="1"/>
          </p:cNvSpPr>
          <p:nvPr>
            <p:ph type="title"/>
          </p:nvPr>
        </p:nvSpPr>
        <p:spPr/>
        <p:txBody>
          <a:bodyPr/>
          <a:lstStyle/>
          <a:p>
            <a:r>
              <a:rPr lang="en-US" dirty="0"/>
              <a:t>Rant about the name “OPR”</a:t>
            </a:r>
          </a:p>
        </p:txBody>
      </p:sp>
      <p:sp>
        <p:nvSpPr>
          <p:cNvPr id="3" name="Content Placeholder 2">
            <a:extLst>
              <a:ext uri="{FF2B5EF4-FFF2-40B4-BE49-F238E27FC236}">
                <a16:creationId xmlns:a16="http://schemas.microsoft.com/office/drawing/2014/main" id="{29A805B7-5296-4C50-9DF8-C0561B0E42FD}"/>
              </a:ext>
            </a:extLst>
          </p:cNvPr>
          <p:cNvSpPr>
            <a:spLocks noGrp="1"/>
          </p:cNvSpPr>
          <p:nvPr>
            <p:ph idx="1"/>
          </p:nvPr>
        </p:nvSpPr>
        <p:spPr/>
        <p:txBody>
          <a:bodyPr/>
          <a:lstStyle/>
          <a:p>
            <a:r>
              <a:rPr lang="en-US" dirty="0"/>
              <a:t>The name OPR is really awful, so I prefer to use “calculated contribution”. </a:t>
            </a:r>
          </a:p>
          <a:p>
            <a:r>
              <a:rPr lang="en-US" dirty="0"/>
              <a:t>Offensive – This word is obsolete</a:t>
            </a:r>
          </a:p>
          <a:p>
            <a:r>
              <a:rPr lang="en-US" dirty="0"/>
              <a:t>Power – This word is meaningless</a:t>
            </a:r>
          </a:p>
          <a:p>
            <a:r>
              <a:rPr lang="en-US" dirty="0"/>
              <a:t>Ranking – This word is just wrong, at least try to use “Rating” instead</a:t>
            </a:r>
          </a:p>
        </p:txBody>
      </p:sp>
    </p:spTree>
    <p:extLst>
      <p:ext uri="{BB962C8B-B14F-4D97-AF65-F5344CB8AC3E}">
        <p14:creationId xmlns:p14="http://schemas.microsoft.com/office/powerpoint/2010/main" val="338061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9F25-878B-4EAC-96D3-2CA0C21A3F92}"/>
              </a:ext>
            </a:extLst>
          </p:cNvPr>
          <p:cNvSpPr>
            <a:spLocks noGrp="1"/>
          </p:cNvSpPr>
          <p:nvPr>
            <p:ph type="title"/>
          </p:nvPr>
        </p:nvSpPr>
        <p:spPr/>
        <p:txBody>
          <a:bodyPr/>
          <a:lstStyle/>
          <a:p>
            <a:r>
              <a:rPr lang="en-US" dirty="0"/>
              <a:t>How do we calculate these metrics?</a:t>
            </a:r>
          </a:p>
        </p:txBody>
      </p:sp>
      <p:sp>
        <p:nvSpPr>
          <p:cNvPr id="3" name="Content Placeholder 2">
            <a:extLst>
              <a:ext uri="{FF2B5EF4-FFF2-40B4-BE49-F238E27FC236}">
                <a16:creationId xmlns:a16="http://schemas.microsoft.com/office/drawing/2014/main" id="{23D6DD48-9316-4AB2-892D-43BE1BCF5F9F}"/>
              </a:ext>
            </a:extLst>
          </p:cNvPr>
          <p:cNvSpPr>
            <a:spLocks noGrp="1"/>
          </p:cNvSpPr>
          <p:nvPr>
            <p:ph idx="1"/>
          </p:nvPr>
        </p:nvSpPr>
        <p:spPr/>
        <p:txBody>
          <a:bodyPr/>
          <a:lstStyle/>
          <a:p>
            <a:r>
              <a:rPr lang="en-US" dirty="0"/>
              <a:t>We’re not going to be able to get to that here, but I have slides at the end of the presentation outlining how to calculate them in addition to links to other sources</a:t>
            </a:r>
          </a:p>
          <a:p>
            <a:r>
              <a:rPr lang="en-US" dirty="0"/>
              <a:t>Calculated contributions are kind of like averages, but better since they incorporate how good your partners are. </a:t>
            </a:r>
          </a:p>
          <a:p>
            <a:r>
              <a:rPr lang="en-US" dirty="0"/>
              <a:t>Elo is an iterative strength estimator where you gain or lose points each match depending on if your alliance overperformed or underperformed expectations. </a:t>
            </a:r>
          </a:p>
        </p:txBody>
      </p:sp>
    </p:spTree>
    <p:extLst>
      <p:ext uri="{BB962C8B-B14F-4D97-AF65-F5344CB8AC3E}">
        <p14:creationId xmlns:p14="http://schemas.microsoft.com/office/powerpoint/2010/main" val="356541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A352-DAF3-4E85-90A8-9E6156D9C003}"/>
              </a:ext>
            </a:extLst>
          </p:cNvPr>
          <p:cNvSpPr>
            <a:spLocks noGrp="1"/>
          </p:cNvSpPr>
          <p:nvPr>
            <p:ph type="title"/>
          </p:nvPr>
        </p:nvSpPr>
        <p:spPr/>
        <p:txBody>
          <a:bodyPr/>
          <a:lstStyle/>
          <a:p>
            <a:r>
              <a:rPr lang="en-US" dirty="0"/>
              <a:t>That’s all folks (for this part of the presentation)</a:t>
            </a:r>
          </a:p>
        </p:txBody>
      </p:sp>
      <p:sp>
        <p:nvSpPr>
          <p:cNvPr id="3" name="Content Placeholder 2">
            <a:extLst>
              <a:ext uri="{FF2B5EF4-FFF2-40B4-BE49-F238E27FC236}">
                <a16:creationId xmlns:a16="http://schemas.microsoft.com/office/drawing/2014/main" id="{1C1DA99D-E599-4A19-83DF-3BBB6EA5F11D}"/>
              </a:ext>
            </a:extLst>
          </p:cNvPr>
          <p:cNvSpPr>
            <a:spLocks noGrp="1"/>
          </p:cNvSpPr>
          <p:nvPr>
            <p:ph idx="1"/>
          </p:nvPr>
        </p:nvSpPr>
        <p:spPr/>
        <p:txBody>
          <a:bodyPr/>
          <a:lstStyle/>
          <a:p>
            <a:pPr marL="0" indent="0">
              <a:buNone/>
            </a:pPr>
            <a:r>
              <a:rPr lang="en-US" dirty="0"/>
              <a:t>Feel free to reach out to me for any questions or comments on Chief Delphi (username </a:t>
            </a:r>
            <a:r>
              <a:rPr lang="en-US" dirty="0" err="1"/>
              <a:t>Caleb_Sykes</a:t>
            </a:r>
            <a:r>
              <a:rPr lang="en-US" dirty="0"/>
              <a:t>) or by email: </a:t>
            </a:r>
            <a:r>
              <a:rPr lang="en-US" dirty="0">
                <a:hlinkClick r:id="rId2"/>
              </a:rPr>
              <a:t>calebsyk@gmail.com</a:t>
            </a:r>
            <a:endParaRPr lang="en-US" dirty="0"/>
          </a:p>
          <a:p>
            <a:pPr marL="0" indent="0">
              <a:buNone/>
            </a:pPr>
            <a:endParaRPr lang="en-US" dirty="0"/>
          </a:p>
          <a:p>
            <a:pPr marL="0" indent="0">
              <a:buNone/>
            </a:pPr>
            <a:r>
              <a:rPr lang="en-US" dirty="0"/>
              <a:t>All of my work can be found on my GitHub: </a:t>
            </a:r>
            <a:r>
              <a:rPr lang="en-US" dirty="0">
                <a:hlinkClick r:id="rId3"/>
              </a:rPr>
              <a:t>https://github.com/inkling16/</a:t>
            </a:r>
            <a:endParaRPr lang="en-US" dirty="0"/>
          </a:p>
          <a:p>
            <a:r>
              <a:rPr lang="en-US" dirty="0"/>
              <a:t>Scouting Database</a:t>
            </a:r>
          </a:p>
          <a:p>
            <a:r>
              <a:rPr lang="en-US" dirty="0"/>
              <a:t>Event Simulator</a:t>
            </a:r>
          </a:p>
          <a:p>
            <a:r>
              <a:rPr lang="en-US" dirty="0"/>
              <a:t>Historical </a:t>
            </a:r>
            <a:r>
              <a:rPr lang="en-US" dirty="0" err="1"/>
              <a:t>Elos</a:t>
            </a:r>
            <a:endParaRPr lang="en-US" dirty="0"/>
          </a:p>
          <a:p>
            <a:r>
              <a:rPr lang="en-US" dirty="0"/>
              <a:t>Miscellaneous Projects</a:t>
            </a:r>
          </a:p>
        </p:txBody>
      </p:sp>
    </p:spTree>
    <p:extLst>
      <p:ext uri="{BB962C8B-B14F-4D97-AF65-F5344CB8AC3E}">
        <p14:creationId xmlns:p14="http://schemas.microsoft.com/office/powerpoint/2010/main" val="189195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EB82-7174-4CC0-9FA8-61EDC0C99EC2}"/>
              </a:ext>
            </a:extLst>
          </p:cNvPr>
          <p:cNvSpPr>
            <a:spLocks noGrp="1"/>
          </p:cNvSpPr>
          <p:nvPr>
            <p:ph type="ctrTitle"/>
          </p:nvPr>
        </p:nvSpPr>
        <p:spPr/>
        <p:txBody>
          <a:bodyPr/>
          <a:lstStyle/>
          <a:p>
            <a:r>
              <a:rPr lang="en-US" dirty="0"/>
              <a:t>How to calculate FRC metrics</a:t>
            </a:r>
          </a:p>
        </p:txBody>
      </p:sp>
      <p:sp>
        <p:nvSpPr>
          <p:cNvPr id="3" name="Subtitle 2">
            <a:extLst>
              <a:ext uri="{FF2B5EF4-FFF2-40B4-BE49-F238E27FC236}">
                <a16:creationId xmlns:a16="http://schemas.microsoft.com/office/drawing/2014/main" id="{B49154DC-466A-4357-9F72-EB21A103B292}"/>
              </a:ext>
            </a:extLst>
          </p:cNvPr>
          <p:cNvSpPr>
            <a:spLocks noGrp="1"/>
          </p:cNvSpPr>
          <p:nvPr>
            <p:ph type="subTitle" idx="1"/>
          </p:nvPr>
        </p:nvSpPr>
        <p:spPr/>
        <p:txBody>
          <a:bodyPr/>
          <a:lstStyle/>
          <a:p>
            <a:r>
              <a:rPr lang="en-US" dirty="0"/>
              <a:t>All remaining slides dive into more detail on how to calculate </a:t>
            </a:r>
            <a:r>
              <a:rPr lang="en-US" dirty="0" err="1"/>
              <a:t>frc</a:t>
            </a:r>
            <a:r>
              <a:rPr lang="en-US" dirty="0"/>
              <a:t> metrics</a:t>
            </a:r>
          </a:p>
        </p:txBody>
      </p:sp>
    </p:spTree>
    <p:extLst>
      <p:ext uri="{BB962C8B-B14F-4D97-AF65-F5344CB8AC3E}">
        <p14:creationId xmlns:p14="http://schemas.microsoft.com/office/powerpoint/2010/main" val="1614655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D4CE-4168-4A4B-AFBE-DE76BAD03A53}"/>
              </a:ext>
            </a:extLst>
          </p:cNvPr>
          <p:cNvSpPr>
            <a:spLocks noGrp="1"/>
          </p:cNvSpPr>
          <p:nvPr>
            <p:ph type="title"/>
          </p:nvPr>
        </p:nvSpPr>
        <p:spPr/>
        <p:txBody>
          <a:bodyPr/>
          <a:lstStyle/>
          <a:p>
            <a:r>
              <a:rPr lang="en-US" dirty="0"/>
              <a:t>Assumptions for calculated contributions</a:t>
            </a:r>
          </a:p>
        </p:txBody>
      </p:sp>
      <p:sp>
        <p:nvSpPr>
          <p:cNvPr id="3" name="Content Placeholder 2">
            <a:extLst>
              <a:ext uri="{FF2B5EF4-FFF2-40B4-BE49-F238E27FC236}">
                <a16:creationId xmlns:a16="http://schemas.microsoft.com/office/drawing/2014/main" id="{951A4AEA-E714-415C-8BB1-F108DDE731A4}"/>
              </a:ext>
            </a:extLst>
          </p:cNvPr>
          <p:cNvSpPr>
            <a:spLocks noGrp="1"/>
          </p:cNvSpPr>
          <p:nvPr>
            <p:ph idx="1"/>
          </p:nvPr>
        </p:nvSpPr>
        <p:spPr/>
        <p:txBody>
          <a:bodyPr>
            <a:normAutofit/>
          </a:bodyPr>
          <a:lstStyle/>
          <a:p>
            <a:r>
              <a:rPr lang="en-US" dirty="0"/>
              <a:t>Choose to represent each team’s strength with a single continuous metric</a:t>
            </a:r>
          </a:p>
          <a:p>
            <a:r>
              <a:rPr lang="en-US" dirty="0"/>
              <a:t>The metric we choose is their arithmetic mean (average) contribution to the match score</a:t>
            </a:r>
          </a:p>
          <a:p>
            <a:r>
              <a:rPr lang="en-US" dirty="0"/>
              <a:t>We choose to combine individual contributions into an alliance combination linearly and equally weighted for all teams</a:t>
            </a:r>
          </a:p>
          <a:p>
            <a:r>
              <a:rPr lang="en-US" dirty="0"/>
              <a:t>Besides alliance composition, we are only allowed to look at one data point (score in the case of OPR) per half-match</a:t>
            </a:r>
          </a:p>
          <a:p>
            <a:r>
              <a:rPr lang="en-US" dirty="0"/>
              <a:t>All data must come from a finite set of </a:t>
            </a:r>
            <a:r>
              <a:rPr lang="en-US" dirty="0" err="1"/>
              <a:t>quals</a:t>
            </a:r>
            <a:r>
              <a:rPr lang="en-US" dirty="0"/>
              <a:t> matches within the current season</a:t>
            </a:r>
          </a:p>
          <a:p>
            <a:r>
              <a:rPr lang="en-US" dirty="0"/>
              <a:t>At least as many half-matches as teams in the dataset</a:t>
            </a:r>
          </a:p>
          <a:p>
            <a:r>
              <a:rPr lang="en-US" dirty="0"/>
              <a:t>Surrogates and </a:t>
            </a:r>
            <a:r>
              <a:rPr lang="en-US" dirty="0" err="1"/>
              <a:t>DQed</a:t>
            </a:r>
            <a:r>
              <a:rPr lang="en-US" dirty="0"/>
              <a:t> teams are treated no differently from other teams</a:t>
            </a:r>
          </a:p>
        </p:txBody>
      </p:sp>
    </p:spTree>
    <p:extLst>
      <p:ext uri="{BB962C8B-B14F-4D97-AF65-F5344CB8AC3E}">
        <p14:creationId xmlns:p14="http://schemas.microsoft.com/office/powerpoint/2010/main" val="3350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08D9-C97A-4989-9F71-12E85D6A6F41}"/>
              </a:ext>
            </a:extLst>
          </p:cNvPr>
          <p:cNvSpPr>
            <a:spLocks noGrp="1"/>
          </p:cNvSpPr>
          <p:nvPr>
            <p:ph type="title"/>
          </p:nvPr>
        </p:nvSpPr>
        <p:spPr/>
        <p:txBody>
          <a:bodyPr/>
          <a:lstStyle/>
          <a:p>
            <a:r>
              <a:rPr lang="en-US" dirty="0"/>
              <a:t>Ways to calculate OPR</a:t>
            </a:r>
          </a:p>
        </p:txBody>
      </p:sp>
      <p:sp>
        <p:nvSpPr>
          <p:cNvPr id="3" name="Content Placeholder 2">
            <a:extLst>
              <a:ext uri="{FF2B5EF4-FFF2-40B4-BE49-F238E27FC236}">
                <a16:creationId xmlns:a16="http://schemas.microsoft.com/office/drawing/2014/main" id="{B583E115-36EB-4294-92DC-CC27DD53308D}"/>
              </a:ext>
            </a:extLst>
          </p:cNvPr>
          <p:cNvSpPr>
            <a:spLocks noGrp="1"/>
          </p:cNvSpPr>
          <p:nvPr>
            <p:ph idx="1"/>
          </p:nvPr>
        </p:nvSpPr>
        <p:spPr/>
        <p:txBody>
          <a:bodyPr/>
          <a:lstStyle/>
          <a:p>
            <a:r>
              <a:rPr lang="en-US" dirty="0"/>
              <a:t>OPR at it’s root is just linear regression, which is a common statistical tool with many calculation methods. Here are 3, ordered from least computationally efficient to most: </a:t>
            </a:r>
          </a:p>
          <a:p>
            <a:pPr lvl="1"/>
            <a:r>
              <a:rPr lang="en-US" dirty="0"/>
              <a:t>Iterative Averages: Find each team’s “average” score, and make a score estimate based on that. Then for each team’s match, subtract out the partner’s strength and find a better “average” score that accounts for your partners</a:t>
            </a:r>
          </a:p>
          <a:p>
            <a:pPr lvl="1"/>
            <a:r>
              <a:rPr lang="en-US" dirty="0"/>
              <a:t>Linear Algebra (Matrix Inversion): Use tools of linear algebra to do the above iterative methods in a closed-form way</a:t>
            </a:r>
          </a:p>
          <a:p>
            <a:pPr lvl="1"/>
            <a:r>
              <a:rPr lang="en-US" dirty="0"/>
              <a:t>Linear Algebra (</a:t>
            </a:r>
            <a:r>
              <a:rPr lang="en-US" dirty="0" err="1"/>
              <a:t>Choleskey</a:t>
            </a:r>
            <a:r>
              <a:rPr lang="en-US" dirty="0"/>
              <a:t> decomposition): Since matrix inversion is computationally intensive, this is an even faster way to perform OPR calculations</a:t>
            </a:r>
          </a:p>
        </p:txBody>
      </p:sp>
    </p:spTree>
    <p:extLst>
      <p:ext uri="{BB962C8B-B14F-4D97-AF65-F5344CB8AC3E}">
        <p14:creationId xmlns:p14="http://schemas.microsoft.com/office/powerpoint/2010/main" val="33825851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71D1-FFC8-488D-851F-B2DA3DD915E4}"/>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E44E2C23-94CC-4EF0-8492-C2ECBF9ABA63}"/>
              </a:ext>
            </a:extLst>
          </p:cNvPr>
          <p:cNvSpPr>
            <a:spLocks noGrp="1"/>
          </p:cNvSpPr>
          <p:nvPr>
            <p:ph idx="1"/>
          </p:nvPr>
        </p:nvSpPr>
        <p:spPr/>
        <p:txBody>
          <a:bodyPr/>
          <a:lstStyle/>
          <a:p>
            <a:r>
              <a:rPr lang="en-US" dirty="0"/>
              <a:t>The idea of this method is just to find each team’s average score, but then to incorporate information about partners to improve on this average. Repeating this step repeatedly will get us something very close to OPR</a:t>
            </a:r>
          </a:p>
          <a:p>
            <a:r>
              <a:rPr lang="en-US" dirty="0"/>
              <a:t>We’ll be working through </a:t>
            </a:r>
            <a:r>
              <a:rPr lang="en-US" dirty="0">
                <a:hlinkClick r:id="rId2"/>
              </a:rPr>
              <a:t>your worksheets </a:t>
            </a:r>
            <a:r>
              <a:rPr lang="en-US" dirty="0"/>
              <a:t>for this method, so I recommend pulling out a calculator app and getting together in groups of 2-5. </a:t>
            </a:r>
          </a:p>
          <a:p>
            <a:r>
              <a:rPr lang="en-US" dirty="0"/>
              <a:t>I have created the simplest non-trivial example I could on this worksheet, which includes only 5 teams, 4 full matches, and 2 teams per half-match. All concepts here will translate to other OPR calculations, with 3 teams per half match and far more matches and teams. </a:t>
            </a:r>
          </a:p>
        </p:txBody>
      </p:sp>
    </p:spTree>
    <p:extLst>
      <p:ext uri="{BB962C8B-B14F-4D97-AF65-F5344CB8AC3E}">
        <p14:creationId xmlns:p14="http://schemas.microsoft.com/office/powerpoint/2010/main" val="2859854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The very first step that we’re going to do is to come up with an initial guess for the scores. On your sheets, I have made the first guess 0, and in Col I, you’ll also see starting OPR estimates of 0. </a:t>
            </a:r>
          </a:p>
          <a:p>
            <a:r>
              <a:rPr lang="en-US" dirty="0"/>
              <a:t>Next, I want you to simply find the error of our estimate to the actual score, and divide this by 2 (because any error will be equally split between 2 teams). Place this result in Col E.</a:t>
            </a:r>
          </a:p>
        </p:txBody>
      </p:sp>
      <p:pic>
        <p:nvPicPr>
          <p:cNvPr id="4" name="Picture 3">
            <a:extLst>
              <a:ext uri="{FF2B5EF4-FFF2-40B4-BE49-F238E27FC236}">
                <a16:creationId xmlns:a16="http://schemas.microsoft.com/office/drawing/2014/main" id="{0FACA7F2-3977-41E5-A5D6-EABD1642EF68}"/>
              </a:ext>
            </a:extLst>
          </p:cNvPr>
          <p:cNvPicPr>
            <a:picLocks noChangeAspect="1"/>
          </p:cNvPicPr>
          <p:nvPr/>
        </p:nvPicPr>
        <p:blipFill>
          <a:blip r:embed="rId2"/>
          <a:stretch>
            <a:fillRect/>
          </a:stretch>
        </p:blipFill>
        <p:spPr>
          <a:xfrm>
            <a:off x="2276474" y="3773581"/>
            <a:ext cx="7639050" cy="2609850"/>
          </a:xfrm>
          <a:prstGeom prst="rect">
            <a:avLst/>
          </a:prstGeom>
        </p:spPr>
      </p:pic>
    </p:spTree>
    <p:extLst>
      <p:ext uri="{BB962C8B-B14F-4D97-AF65-F5344CB8AC3E}">
        <p14:creationId xmlns:p14="http://schemas.microsoft.com/office/powerpoint/2010/main" val="28719025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905603"/>
          </a:xfrm>
        </p:spPr>
        <p:txBody>
          <a:bodyPr>
            <a:normAutofit fontScale="92500" lnSpcReduction="20000"/>
          </a:bodyPr>
          <a:lstStyle/>
          <a:p>
            <a:r>
              <a:rPr lang="en-US" dirty="0"/>
              <a:t>This value represents how good or bad our predictions are for each match. Obviously, we would like all of these values to be as close to 0 as possible. </a:t>
            </a:r>
          </a:p>
          <a:p>
            <a:r>
              <a:rPr lang="en-US" dirty="0"/>
              <a:t>Now, in Column G, I want you to take the average from column E for the matches each team participates in</a:t>
            </a:r>
          </a:p>
        </p:txBody>
      </p:sp>
      <p:pic>
        <p:nvPicPr>
          <p:cNvPr id="5" name="Picture 4">
            <a:extLst>
              <a:ext uri="{FF2B5EF4-FFF2-40B4-BE49-F238E27FC236}">
                <a16:creationId xmlns:a16="http://schemas.microsoft.com/office/drawing/2014/main" id="{F5636DE4-AFA0-44DD-9C3C-7F2EA20BF8AE}"/>
              </a:ext>
            </a:extLst>
          </p:cNvPr>
          <p:cNvPicPr>
            <a:picLocks noChangeAspect="1"/>
          </p:cNvPicPr>
          <p:nvPr/>
        </p:nvPicPr>
        <p:blipFill>
          <a:blip r:embed="rId2"/>
          <a:stretch>
            <a:fillRect/>
          </a:stretch>
        </p:blipFill>
        <p:spPr>
          <a:xfrm>
            <a:off x="5098061" y="3299794"/>
            <a:ext cx="1995878" cy="3149389"/>
          </a:xfrm>
          <a:prstGeom prst="rect">
            <a:avLst/>
          </a:prstGeom>
        </p:spPr>
      </p:pic>
    </p:spTree>
    <p:extLst>
      <p:ext uri="{BB962C8B-B14F-4D97-AF65-F5344CB8AC3E}">
        <p14:creationId xmlns:p14="http://schemas.microsoft.com/office/powerpoint/2010/main" val="3445371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This value here is basically each team’s average score, it’s a little bit different, because we are only taking half of the final score, but it’s the same idea as a simple average</a:t>
            </a:r>
          </a:p>
          <a:p>
            <a:r>
              <a:rPr lang="en-US" dirty="0"/>
              <a:t>Now, take the results from G, and add them to I (I know, this is super easy right now, trust me, it’ll get harder </a:t>
            </a:r>
            <a:r>
              <a:rPr lang="en-US" dirty="0">
                <a:sym typeface="Wingdings" panose="05000000000000000000" pitchFamily="2" charset="2"/>
              </a:rPr>
              <a:t></a:t>
            </a:r>
            <a:r>
              <a:rPr lang="en-US" dirty="0"/>
              <a:t>)</a:t>
            </a:r>
          </a:p>
        </p:txBody>
      </p:sp>
      <p:pic>
        <p:nvPicPr>
          <p:cNvPr id="5" name="Picture 4">
            <a:extLst>
              <a:ext uri="{FF2B5EF4-FFF2-40B4-BE49-F238E27FC236}">
                <a16:creationId xmlns:a16="http://schemas.microsoft.com/office/drawing/2014/main" id="{13865CEC-D7AC-4A33-B071-B9B36C73C0BC}"/>
              </a:ext>
            </a:extLst>
          </p:cNvPr>
          <p:cNvPicPr>
            <a:picLocks noChangeAspect="1"/>
          </p:cNvPicPr>
          <p:nvPr/>
        </p:nvPicPr>
        <p:blipFill>
          <a:blip r:embed="rId2"/>
          <a:stretch>
            <a:fillRect/>
          </a:stretch>
        </p:blipFill>
        <p:spPr>
          <a:xfrm>
            <a:off x="3838574" y="3429000"/>
            <a:ext cx="4514850" cy="3276600"/>
          </a:xfrm>
          <a:prstGeom prst="rect">
            <a:avLst/>
          </a:prstGeom>
        </p:spPr>
      </p:pic>
    </p:spTree>
    <p:extLst>
      <p:ext uri="{BB962C8B-B14F-4D97-AF65-F5344CB8AC3E}">
        <p14:creationId xmlns:p14="http://schemas.microsoft.com/office/powerpoint/2010/main" val="2491902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So now we have our first iteration of estimated OPRs! That wasn’t too bad right?</a:t>
            </a:r>
          </a:p>
          <a:p>
            <a:r>
              <a:rPr lang="en-US" dirty="0"/>
              <a:t>Don’t worry, things will get a bit harder the second time around</a:t>
            </a:r>
          </a:p>
          <a:p>
            <a:r>
              <a:rPr lang="en-US" dirty="0"/>
              <a:t>Now, I want you to take the results from J, and bring them up to the top to “estimate” the match score</a:t>
            </a:r>
          </a:p>
        </p:txBody>
      </p:sp>
      <p:pic>
        <p:nvPicPr>
          <p:cNvPr id="5" name="Picture 4">
            <a:extLst>
              <a:ext uri="{FF2B5EF4-FFF2-40B4-BE49-F238E27FC236}">
                <a16:creationId xmlns:a16="http://schemas.microsoft.com/office/drawing/2014/main" id="{ABF9FDDC-6191-406B-B6E7-EC0CC7584AF8}"/>
              </a:ext>
            </a:extLst>
          </p:cNvPr>
          <p:cNvPicPr>
            <a:picLocks noChangeAspect="1"/>
          </p:cNvPicPr>
          <p:nvPr/>
        </p:nvPicPr>
        <p:blipFill>
          <a:blip r:embed="rId2"/>
          <a:stretch>
            <a:fillRect/>
          </a:stretch>
        </p:blipFill>
        <p:spPr>
          <a:xfrm>
            <a:off x="3709986" y="4064991"/>
            <a:ext cx="4772025" cy="1685925"/>
          </a:xfrm>
          <a:prstGeom prst="rect">
            <a:avLst/>
          </a:prstGeom>
        </p:spPr>
      </p:pic>
    </p:spTree>
    <p:extLst>
      <p:ext uri="{BB962C8B-B14F-4D97-AF65-F5344CB8AC3E}">
        <p14:creationId xmlns:p14="http://schemas.microsoft.com/office/powerpoint/2010/main" val="1885028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Not too bad, right? These estimated scores line up reasonably well (±2 points) with the actual scores. </a:t>
            </a:r>
          </a:p>
          <a:p>
            <a:r>
              <a:rPr lang="en-US" dirty="0"/>
              <a:t>Now just repeat all of the steps</a:t>
            </a:r>
          </a:p>
        </p:txBody>
      </p:sp>
      <p:pic>
        <p:nvPicPr>
          <p:cNvPr id="5" name="Picture 4">
            <a:extLst>
              <a:ext uri="{FF2B5EF4-FFF2-40B4-BE49-F238E27FC236}">
                <a16:creationId xmlns:a16="http://schemas.microsoft.com/office/drawing/2014/main" id="{05C7E1ED-568F-463E-A734-7447FDB76DA0}"/>
              </a:ext>
            </a:extLst>
          </p:cNvPr>
          <p:cNvPicPr>
            <a:picLocks noChangeAspect="1"/>
          </p:cNvPicPr>
          <p:nvPr/>
        </p:nvPicPr>
        <p:blipFill>
          <a:blip r:embed="rId2"/>
          <a:stretch>
            <a:fillRect/>
          </a:stretch>
        </p:blipFill>
        <p:spPr>
          <a:xfrm>
            <a:off x="2266949" y="3565044"/>
            <a:ext cx="7658100" cy="2590800"/>
          </a:xfrm>
          <a:prstGeom prst="rect">
            <a:avLst/>
          </a:prstGeom>
        </p:spPr>
      </p:pic>
    </p:spTree>
    <p:extLst>
      <p:ext uri="{BB962C8B-B14F-4D97-AF65-F5344CB8AC3E}">
        <p14:creationId xmlns:p14="http://schemas.microsoft.com/office/powerpoint/2010/main" val="76176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EB5E-A457-440A-B074-B2915DF74908}"/>
              </a:ext>
            </a:extLst>
          </p:cNvPr>
          <p:cNvSpPr>
            <a:spLocks noGrp="1"/>
          </p:cNvSpPr>
          <p:nvPr>
            <p:ph type="title"/>
          </p:nvPr>
        </p:nvSpPr>
        <p:spPr/>
        <p:txBody>
          <a:bodyPr/>
          <a:lstStyle/>
          <a:p>
            <a:r>
              <a:rPr lang="en-US" dirty="0"/>
              <a:t>Why use metrics at all, shouldn’t we just scout?</a:t>
            </a:r>
          </a:p>
        </p:txBody>
      </p:sp>
      <p:sp>
        <p:nvSpPr>
          <p:cNvPr id="3" name="Content Placeholder 2">
            <a:extLst>
              <a:ext uri="{FF2B5EF4-FFF2-40B4-BE49-F238E27FC236}">
                <a16:creationId xmlns:a16="http://schemas.microsoft.com/office/drawing/2014/main" id="{F425D525-0A94-45B0-885B-7D0D9744B64C}"/>
              </a:ext>
            </a:extLst>
          </p:cNvPr>
          <p:cNvSpPr>
            <a:spLocks noGrp="1"/>
          </p:cNvSpPr>
          <p:nvPr>
            <p:ph idx="1"/>
          </p:nvPr>
        </p:nvSpPr>
        <p:spPr/>
        <p:txBody>
          <a:bodyPr/>
          <a:lstStyle/>
          <a:p>
            <a:r>
              <a:rPr lang="en-US" dirty="0"/>
              <a:t>Obviously, yes you should still be scouting</a:t>
            </a:r>
          </a:p>
          <a:p>
            <a:r>
              <a:rPr lang="en-US" dirty="0"/>
              <a:t>The insights that you can get from non-scouting metrics are nowhere near developed enough to completely supplant traditional scouting metrics. That said, there are shortcomings in traditional scouting that can be supplemented with algorithmic metrics. </a:t>
            </a:r>
          </a:p>
          <a:p>
            <a:r>
              <a:rPr lang="en-US" dirty="0"/>
              <a:t>As an example, how do you prepare for a match when you are early in the event and haven’t seen teams play yet? Particularly if it’s the first event of the season or if no match video exists of a team’s prior event? </a:t>
            </a:r>
          </a:p>
          <a:p>
            <a:r>
              <a:rPr lang="en-US" dirty="0"/>
              <a:t>The key here isn’t to waste time trying to figure out which methodology is strictly better than the other, but to look at the strengths and shortcomings of both and to choose the right tool for the task at hand. </a:t>
            </a:r>
          </a:p>
        </p:txBody>
      </p:sp>
    </p:spTree>
    <p:extLst>
      <p:ext uri="{BB962C8B-B14F-4D97-AF65-F5344CB8AC3E}">
        <p14:creationId xmlns:p14="http://schemas.microsoft.com/office/powerpoint/2010/main" val="10480981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451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8"/>
            <a:ext cx="11029615" cy="877028"/>
          </a:xfrm>
        </p:spPr>
        <p:txBody>
          <a:bodyPr/>
          <a:lstStyle/>
          <a:p>
            <a:r>
              <a:rPr lang="en-US" dirty="0"/>
              <a:t>Notice how much smaller the “errors” are the second time around, that’s good, that means we are getting better estimates</a:t>
            </a:r>
          </a:p>
        </p:txBody>
      </p:sp>
      <p:pic>
        <p:nvPicPr>
          <p:cNvPr id="5" name="Picture 4">
            <a:extLst>
              <a:ext uri="{FF2B5EF4-FFF2-40B4-BE49-F238E27FC236}">
                <a16:creationId xmlns:a16="http://schemas.microsoft.com/office/drawing/2014/main" id="{3E4C266B-FBEB-4546-A7B3-78DE304B6A61}"/>
              </a:ext>
            </a:extLst>
          </p:cNvPr>
          <p:cNvPicPr>
            <a:picLocks noChangeAspect="1"/>
          </p:cNvPicPr>
          <p:nvPr/>
        </p:nvPicPr>
        <p:blipFill>
          <a:blip r:embed="rId2"/>
          <a:stretch>
            <a:fillRect/>
          </a:stretch>
        </p:blipFill>
        <p:spPr>
          <a:xfrm>
            <a:off x="5101584" y="3306078"/>
            <a:ext cx="1988831" cy="3053484"/>
          </a:xfrm>
          <a:prstGeom prst="rect">
            <a:avLst/>
          </a:prstGeom>
        </p:spPr>
      </p:pic>
    </p:spTree>
    <p:extLst>
      <p:ext uri="{BB962C8B-B14F-4D97-AF65-F5344CB8AC3E}">
        <p14:creationId xmlns:p14="http://schemas.microsoft.com/office/powerpoint/2010/main" val="3821541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The OPR changes are also much smaller, turns out average scores was a better estimate of team performance than just saying everyone will score 0</a:t>
            </a:r>
          </a:p>
        </p:txBody>
      </p:sp>
      <p:pic>
        <p:nvPicPr>
          <p:cNvPr id="5" name="Picture 4">
            <a:extLst>
              <a:ext uri="{FF2B5EF4-FFF2-40B4-BE49-F238E27FC236}">
                <a16:creationId xmlns:a16="http://schemas.microsoft.com/office/drawing/2014/main" id="{1C0C5695-BF19-412A-8446-192D07122D19}"/>
              </a:ext>
            </a:extLst>
          </p:cNvPr>
          <p:cNvPicPr>
            <a:picLocks noChangeAspect="1"/>
          </p:cNvPicPr>
          <p:nvPr/>
        </p:nvPicPr>
        <p:blipFill>
          <a:blip r:embed="rId2"/>
          <a:stretch>
            <a:fillRect/>
          </a:stretch>
        </p:blipFill>
        <p:spPr>
          <a:xfrm>
            <a:off x="3871911" y="3306632"/>
            <a:ext cx="4448175" cy="3305175"/>
          </a:xfrm>
          <a:prstGeom prst="rect">
            <a:avLst/>
          </a:prstGeom>
        </p:spPr>
      </p:pic>
    </p:spTree>
    <p:extLst>
      <p:ext uri="{BB962C8B-B14F-4D97-AF65-F5344CB8AC3E}">
        <p14:creationId xmlns:p14="http://schemas.microsoft.com/office/powerpoint/2010/main" val="677225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Here we are then, our estimated OPRs after two iterations</a:t>
            </a:r>
          </a:p>
          <a:p>
            <a:r>
              <a:rPr lang="en-US" dirty="0"/>
              <a:t>Let’s plug them into the estimated scores and see how we’re doing</a:t>
            </a:r>
          </a:p>
        </p:txBody>
      </p:sp>
      <p:pic>
        <p:nvPicPr>
          <p:cNvPr id="6" name="Picture 5">
            <a:extLst>
              <a:ext uri="{FF2B5EF4-FFF2-40B4-BE49-F238E27FC236}">
                <a16:creationId xmlns:a16="http://schemas.microsoft.com/office/drawing/2014/main" id="{997695DF-A65C-43A9-BDF3-B28D4CFDE3BF}"/>
              </a:ext>
            </a:extLst>
          </p:cNvPr>
          <p:cNvPicPr>
            <a:picLocks noChangeAspect="1"/>
          </p:cNvPicPr>
          <p:nvPr/>
        </p:nvPicPr>
        <p:blipFill>
          <a:blip r:embed="rId2"/>
          <a:stretch>
            <a:fillRect/>
          </a:stretch>
        </p:blipFill>
        <p:spPr>
          <a:xfrm>
            <a:off x="3676649" y="3902042"/>
            <a:ext cx="4838700" cy="1647825"/>
          </a:xfrm>
          <a:prstGeom prst="rect">
            <a:avLst/>
          </a:prstGeom>
        </p:spPr>
      </p:pic>
    </p:spTree>
    <p:extLst>
      <p:ext uri="{BB962C8B-B14F-4D97-AF65-F5344CB8AC3E}">
        <p14:creationId xmlns:p14="http://schemas.microsoft.com/office/powerpoint/2010/main" val="2646224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Not perfect by any means, but the error is now ±1.5 points for all scores</a:t>
            </a:r>
          </a:p>
        </p:txBody>
      </p:sp>
      <p:pic>
        <p:nvPicPr>
          <p:cNvPr id="5" name="Picture 4">
            <a:extLst>
              <a:ext uri="{FF2B5EF4-FFF2-40B4-BE49-F238E27FC236}">
                <a16:creationId xmlns:a16="http://schemas.microsoft.com/office/drawing/2014/main" id="{98A69081-6F9A-4F53-B0CD-F5F368D9208C}"/>
              </a:ext>
            </a:extLst>
          </p:cNvPr>
          <p:cNvPicPr>
            <a:picLocks noChangeAspect="1"/>
          </p:cNvPicPr>
          <p:nvPr/>
        </p:nvPicPr>
        <p:blipFill>
          <a:blip r:embed="rId2"/>
          <a:stretch>
            <a:fillRect/>
          </a:stretch>
        </p:blipFill>
        <p:spPr>
          <a:xfrm>
            <a:off x="2233611" y="3429000"/>
            <a:ext cx="7724775" cy="2590800"/>
          </a:xfrm>
          <a:prstGeom prst="rect">
            <a:avLst/>
          </a:prstGeom>
        </p:spPr>
      </p:pic>
    </p:spTree>
    <p:extLst>
      <p:ext uri="{BB962C8B-B14F-4D97-AF65-F5344CB8AC3E}">
        <p14:creationId xmlns:p14="http://schemas.microsoft.com/office/powerpoint/2010/main" val="33614764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5A42-44D2-45B4-AC8D-53B3889BB701}"/>
              </a:ext>
            </a:extLst>
          </p:cNvPr>
          <p:cNvSpPr>
            <a:spLocks noGrp="1"/>
          </p:cNvSpPr>
          <p:nvPr>
            <p:ph type="title"/>
          </p:nvPr>
        </p:nvSpPr>
        <p:spPr/>
        <p:txBody>
          <a:bodyPr/>
          <a:lstStyle/>
          <a:p>
            <a:r>
              <a:rPr lang="en-US" dirty="0"/>
              <a:t>OPR Calculation Method 1, Convergence</a:t>
            </a:r>
          </a:p>
        </p:txBody>
      </p:sp>
      <p:sp>
        <p:nvSpPr>
          <p:cNvPr id="3" name="Content Placeholder 2">
            <a:extLst>
              <a:ext uri="{FF2B5EF4-FFF2-40B4-BE49-F238E27FC236}">
                <a16:creationId xmlns:a16="http://schemas.microsoft.com/office/drawing/2014/main" id="{EE607D44-2B32-46EA-B7AC-CFEC356A3B7D}"/>
              </a:ext>
            </a:extLst>
          </p:cNvPr>
          <p:cNvSpPr>
            <a:spLocks noGrp="1"/>
          </p:cNvSpPr>
          <p:nvPr>
            <p:ph idx="1"/>
          </p:nvPr>
        </p:nvSpPr>
        <p:spPr>
          <a:xfrm>
            <a:off x="581192" y="2180497"/>
            <a:ext cx="11029615" cy="867504"/>
          </a:xfrm>
        </p:spPr>
        <p:txBody>
          <a:bodyPr/>
          <a:lstStyle/>
          <a:p>
            <a:r>
              <a:rPr lang="en-US" dirty="0"/>
              <a:t>If we continue this process forever, this iterative method will converge to normal OPR. </a:t>
            </a:r>
          </a:p>
          <a:p>
            <a:r>
              <a:rPr lang="en-US" dirty="0"/>
              <a:t>If your results differ from the </a:t>
            </a:r>
            <a:r>
              <a:rPr lang="en-US" dirty="0">
                <a:hlinkClick r:id="rId2"/>
              </a:rPr>
              <a:t>completed worksheet</a:t>
            </a:r>
            <a:r>
              <a:rPr lang="en-US" dirty="0"/>
              <a:t>. Review that to see where you got off track. </a:t>
            </a:r>
          </a:p>
        </p:txBody>
      </p:sp>
      <p:pic>
        <p:nvPicPr>
          <p:cNvPr id="5" name="Picture 4">
            <a:extLst>
              <a:ext uri="{FF2B5EF4-FFF2-40B4-BE49-F238E27FC236}">
                <a16:creationId xmlns:a16="http://schemas.microsoft.com/office/drawing/2014/main" id="{D472ACB9-DB20-4244-9FE8-985185EF16C2}"/>
              </a:ext>
            </a:extLst>
          </p:cNvPr>
          <p:cNvPicPr>
            <a:picLocks noChangeAspect="1"/>
          </p:cNvPicPr>
          <p:nvPr/>
        </p:nvPicPr>
        <p:blipFill>
          <a:blip r:embed="rId3"/>
          <a:stretch>
            <a:fillRect/>
          </a:stretch>
        </p:blipFill>
        <p:spPr>
          <a:xfrm>
            <a:off x="732604" y="3429000"/>
            <a:ext cx="10726790" cy="2026903"/>
          </a:xfrm>
          <a:prstGeom prst="rect">
            <a:avLst/>
          </a:prstGeom>
        </p:spPr>
      </p:pic>
    </p:spTree>
    <p:extLst>
      <p:ext uri="{BB962C8B-B14F-4D97-AF65-F5344CB8AC3E}">
        <p14:creationId xmlns:p14="http://schemas.microsoft.com/office/powerpoint/2010/main" val="15790331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8120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6444E-45E6-465F-92C6-63A82566E3BB}"/>
              </a:ext>
            </a:extLst>
          </p:cNvPr>
          <p:cNvSpPr>
            <a:spLocks noGrp="1"/>
          </p:cNvSpPr>
          <p:nvPr>
            <p:ph type="title"/>
          </p:nvPr>
        </p:nvSpPr>
        <p:spPr/>
        <p:txBody>
          <a:bodyPr/>
          <a:lstStyle/>
          <a:p>
            <a:r>
              <a:rPr lang="en-US" dirty="0"/>
              <a:t>OPR calculation method 2, linear algebra approach using matrix inversion</a:t>
            </a:r>
          </a:p>
        </p:txBody>
      </p:sp>
      <p:sp>
        <p:nvSpPr>
          <p:cNvPr id="3" name="Content Placeholder 2">
            <a:extLst>
              <a:ext uri="{FF2B5EF4-FFF2-40B4-BE49-F238E27FC236}">
                <a16:creationId xmlns:a16="http://schemas.microsoft.com/office/drawing/2014/main" id="{B4046024-4406-4EBB-B277-18C35D768371}"/>
              </a:ext>
            </a:extLst>
          </p:cNvPr>
          <p:cNvSpPr>
            <a:spLocks noGrp="1"/>
          </p:cNvSpPr>
          <p:nvPr>
            <p:ph idx="1"/>
          </p:nvPr>
        </p:nvSpPr>
        <p:spPr/>
        <p:txBody>
          <a:bodyPr/>
          <a:lstStyle/>
          <a:p>
            <a:r>
              <a:rPr lang="en-US" dirty="0"/>
              <a:t>This method is generally how people calculate OPRs in software, all of my OPRs are calculated using the formula below. </a:t>
            </a:r>
          </a:p>
          <a:p>
            <a:r>
              <a:rPr lang="en-US" dirty="0"/>
              <a:t>The idea is to use tools of linear algebra to simplify the processes from methods 1 and 2. </a:t>
            </a:r>
          </a:p>
          <a:p>
            <a:r>
              <a:rPr lang="en-US" dirty="0"/>
              <a:t>For those of you who have learned linear algebra, the equation is below, where X is a schedule matrix, y is a score matrix, and beta is the calculated contribution. Read the </a:t>
            </a:r>
            <a:r>
              <a:rPr lang="en-US" dirty="0" err="1">
                <a:hlinkClick r:id="rId2"/>
              </a:rPr>
              <a:t>wikipedia</a:t>
            </a:r>
            <a:r>
              <a:rPr lang="en-US" dirty="0">
                <a:hlinkClick r:id="rId2"/>
              </a:rPr>
              <a:t> article </a:t>
            </a:r>
            <a:r>
              <a:rPr lang="en-US" dirty="0"/>
              <a:t>on least squares regression to learn how it’s derived, or ask me after. </a:t>
            </a:r>
          </a:p>
        </p:txBody>
      </p:sp>
      <p:sp>
        <p:nvSpPr>
          <p:cNvPr id="5" name="AutoShape 4" descr="{\displaystyle {\boldsymbol {\hat {\beta }}}=(X^{T}X)^{-1}X^{T}{\boldsymbol {y}}.}">
            <a:extLst>
              <a:ext uri="{FF2B5EF4-FFF2-40B4-BE49-F238E27FC236}">
                <a16:creationId xmlns:a16="http://schemas.microsoft.com/office/drawing/2014/main" id="{01D7569B-71C7-40F6-8C96-8D77A7AE52AC}"/>
              </a:ext>
            </a:extLst>
          </p:cNvPr>
          <p:cNvSpPr>
            <a:spLocks noChangeAspect="1" noChangeArrowheads="1"/>
          </p:cNvSpPr>
          <p:nvPr/>
        </p:nvSpPr>
        <p:spPr bwMode="auto">
          <a:xfrm>
            <a:off x="5943599" y="3276599"/>
            <a:ext cx="2361501" cy="2361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2FE215A8-F661-4CC4-B2EE-20428BA62E87}"/>
              </a:ext>
            </a:extLst>
          </p:cNvPr>
          <p:cNvPicPr>
            <a:picLocks noChangeAspect="1"/>
          </p:cNvPicPr>
          <p:nvPr/>
        </p:nvPicPr>
        <p:blipFill>
          <a:blip r:embed="rId3"/>
          <a:stretch>
            <a:fillRect/>
          </a:stretch>
        </p:blipFill>
        <p:spPr>
          <a:xfrm>
            <a:off x="4125808" y="4998306"/>
            <a:ext cx="3635582" cy="860493"/>
          </a:xfrm>
          <a:prstGeom prst="rect">
            <a:avLst/>
          </a:prstGeom>
        </p:spPr>
      </p:pic>
    </p:spTree>
    <p:extLst>
      <p:ext uri="{BB962C8B-B14F-4D97-AF65-F5344CB8AC3E}">
        <p14:creationId xmlns:p14="http://schemas.microsoft.com/office/powerpoint/2010/main" val="3901336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F181-7B43-45F5-890A-9F0148993412}"/>
              </a:ext>
            </a:extLst>
          </p:cNvPr>
          <p:cNvSpPr>
            <a:spLocks noGrp="1"/>
          </p:cNvSpPr>
          <p:nvPr>
            <p:ph type="title"/>
          </p:nvPr>
        </p:nvSpPr>
        <p:spPr/>
        <p:txBody>
          <a:bodyPr/>
          <a:lstStyle/>
          <a:p>
            <a:r>
              <a:rPr lang="en-US" dirty="0"/>
              <a:t>OPR Calculation method 2, Step 1</a:t>
            </a:r>
          </a:p>
        </p:txBody>
      </p:sp>
      <p:sp>
        <p:nvSpPr>
          <p:cNvPr id="3" name="Content Placeholder 2">
            <a:extLst>
              <a:ext uri="{FF2B5EF4-FFF2-40B4-BE49-F238E27FC236}">
                <a16:creationId xmlns:a16="http://schemas.microsoft.com/office/drawing/2014/main" id="{4A1C125B-CEFD-48F1-A254-1DDC5422D9B5}"/>
              </a:ext>
            </a:extLst>
          </p:cNvPr>
          <p:cNvSpPr>
            <a:spLocks noGrp="1"/>
          </p:cNvSpPr>
          <p:nvPr>
            <p:ph idx="1"/>
          </p:nvPr>
        </p:nvSpPr>
        <p:spPr>
          <a:xfrm>
            <a:off x="581192" y="2180496"/>
            <a:ext cx="11029615" cy="855667"/>
          </a:xfrm>
        </p:spPr>
        <p:txBody>
          <a:bodyPr/>
          <a:lstStyle/>
          <a:p>
            <a:r>
              <a:rPr lang="en-US" dirty="0"/>
              <a:t>Here is the schedule, as well as the schedule matrix</a:t>
            </a:r>
          </a:p>
        </p:txBody>
      </p:sp>
      <p:pic>
        <p:nvPicPr>
          <p:cNvPr id="4" name="Picture 3">
            <a:extLst>
              <a:ext uri="{FF2B5EF4-FFF2-40B4-BE49-F238E27FC236}">
                <a16:creationId xmlns:a16="http://schemas.microsoft.com/office/drawing/2014/main" id="{969D8F60-4546-4D98-84B5-0D1676FBBBB1}"/>
              </a:ext>
            </a:extLst>
          </p:cNvPr>
          <p:cNvPicPr>
            <a:picLocks noChangeAspect="1"/>
          </p:cNvPicPr>
          <p:nvPr/>
        </p:nvPicPr>
        <p:blipFill rotWithShape="1">
          <a:blip r:embed="rId2"/>
          <a:srcRect r="34317"/>
          <a:stretch/>
        </p:blipFill>
        <p:spPr>
          <a:xfrm>
            <a:off x="581192" y="2946907"/>
            <a:ext cx="4189591" cy="1833815"/>
          </a:xfrm>
          <a:prstGeom prst="rect">
            <a:avLst/>
          </a:prstGeom>
        </p:spPr>
      </p:pic>
      <p:pic>
        <p:nvPicPr>
          <p:cNvPr id="5" name="Picture 4">
            <a:extLst>
              <a:ext uri="{FF2B5EF4-FFF2-40B4-BE49-F238E27FC236}">
                <a16:creationId xmlns:a16="http://schemas.microsoft.com/office/drawing/2014/main" id="{30A3763A-313C-488A-B631-7F7773CEB073}"/>
              </a:ext>
            </a:extLst>
          </p:cNvPr>
          <p:cNvPicPr>
            <a:picLocks noChangeAspect="1"/>
          </p:cNvPicPr>
          <p:nvPr/>
        </p:nvPicPr>
        <p:blipFill>
          <a:blip r:embed="rId3"/>
          <a:stretch>
            <a:fillRect/>
          </a:stretch>
        </p:blipFill>
        <p:spPr>
          <a:xfrm>
            <a:off x="5054921" y="2946907"/>
            <a:ext cx="6555886" cy="2845007"/>
          </a:xfrm>
          <a:prstGeom prst="rect">
            <a:avLst/>
          </a:prstGeom>
        </p:spPr>
      </p:pic>
    </p:spTree>
    <p:extLst>
      <p:ext uri="{BB962C8B-B14F-4D97-AF65-F5344CB8AC3E}">
        <p14:creationId xmlns:p14="http://schemas.microsoft.com/office/powerpoint/2010/main" val="23818333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4362-4A50-4EC8-8BFB-7A7E57B997DD}"/>
              </a:ext>
            </a:extLst>
          </p:cNvPr>
          <p:cNvSpPr>
            <a:spLocks noGrp="1"/>
          </p:cNvSpPr>
          <p:nvPr>
            <p:ph type="title"/>
          </p:nvPr>
        </p:nvSpPr>
        <p:spPr/>
        <p:txBody>
          <a:bodyPr/>
          <a:lstStyle/>
          <a:p>
            <a:r>
              <a:rPr lang="en-US" dirty="0"/>
              <a:t>OPR Calculation method 2, Step 2</a:t>
            </a:r>
          </a:p>
        </p:txBody>
      </p:sp>
      <p:sp>
        <p:nvSpPr>
          <p:cNvPr id="3" name="Content Placeholder 2">
            <a:extLst>
              <a:ext uri="{FF2B5EF4-FFF2-40B4-BE49-F238E27FC236}">
                <a16:creationId xmlns:a16="http://schemas.microsoft.com/office/drawing/2014/main" id="{799C253D-C0BF-449E-9941-EC4DB8B36D72}"/>
              </a:ext>
            </a:extLst>
          </p:cNvPr>
          <p:cNvSpPr>
            <a:spLocks noGrp="1"/>
          </p:cNvSpPr>
          <p:nvPr>
            <p:ph idx="1"/>
          </p:nvPr>
        </p:nvSpPr>
        <p:spPr>
          <a:xfrm>
            <a:off x="581192" y="2180496"/>
            <a:ext cx="11029615" cy="688539"/>
          </a:xfrm>
        </p:spPr>
        <p:txBody>
          <a:bodyPr/>
          <a:lstStyle/>
          <a:p>
            <a:r>
              <a:rPr lang="en-US" dirty="0"/>
              <a:t>Find a matrix which shows how many matches each team plays with every other team</a:t>
            </a:r>
          </a:p>
        </p:txBody>
      </p:sp>
      <p:pic>
        <p:nvPicPr>
          <p:cNvPr id="4" name="Picture 3">
            <a:extLst>
              <a:ext uri="{FF2B5EF4-FFF2-40B4-BE49-F238E27FC236}">
                <a16:creationId xmlns:a16="http://schemas.microsoft.com/office/drawing/2014/main" id="{98145FA0-F960-4B2F-895D-714D4DE9CE2C}"/>
              </a:ext>
            </a:extLst>
          </p:cNvPr>
          <p:cNvPicPr>
            <a:picLocks noChangeAspect="1"/>
          </p:cNvPicPr>
          <p:nvPr/>
        </p:nvPicPr>
        <p:blipFill>
          <a:blip r:embed="rId2"/>
          <a:stretch>
            <a:fillRect/>
          </a:stretch>
        </p:blipFill>
        <p:spPr>
          <a:xfrm>
            <a:off x="2522006" y="4481175"/>
            <a:ext cx="5840237" cy="1897336"/>
          </a:xfrm>
          <a:prstGeom prst="rect">
            <a:avLst/>
          </a:prstGeom>
        </p:spPr>
      </p:pic>
      <p:pic>
        <p:nvPicPr>
          <p:cNvPr id="5" name="Picture 4">
            <a:extLst>
              <a:ext uri="{FF2B5EF4-FFF2-40B4-BE49-F238E27FC236}">
                <a16:creationId xmlns:a16="http://schemas.microsoft.com/office/drawing/2014/main" id="{7F2ED7C8-D0D1-4175-9083-46F1630E877F}"/>
              </a:ext>
            </a:extLst>
          </p:cNvPr>
          <p:cNvPicPr>
            <a:picLocks noChangeAspect="1"/>
          </p:cNvPicPr>
          <p:nvPr/>
        </p:nvPicPr>
        <p:blipFill>
          <a:blip r:embed="rId3"/>
          <a:stretch>
            <a:fillRect/>
          </a:stretch>
        </p:blipFill>
        <p:spPr>
          <a:xfrm>
            <a:off x="2398888" y="2731314"/>
            <a:ext cx="6086475" cy="1749861"/>
          </a:xfrm>
          <a:prstGeom prst="rect">
            <a:avLst/>
          </a:prstGeom>
        </p:spPr>
      </p:pic>
      <p:pic>
        <p:nvPicPr>
          <p:cNvPr id="6" name="Picture 5">
            <a:extLst>
              <a:ext uri="{FF2B5EF4-FFF2-40B4-BE49-F238E27FC236}">
                <a16:creationId xmlns:a16="http://schemas.microsoft.com/office/drawing/2014/main" id="{C4A2708B-3C15-4E8D-AD6D-8965E060B057}"/>
              </a:ext>
            </a:extLst>
          </p:cNvPr>
          <p:cNvPicPr>
            <a:picLocks noChangeAspect="1"/>
          </p:cNvPicPr>
          <p:nvPr/>
        </p:nvPicPr>
        <p:blipFill>
          <a:blip r:embed="rId4"/>
          <a:stretch>
            <a:fillRect/>
          </a:stretch>
        </p:blipFill>
        <p:spPr>
          <a:xfrm>
            <a:off x="8735740" y="2748511"/>
            <a:ext cx="2875067" cy="680489"/>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CA5304F-5AE7-488C-B51D-4C50E408FABF}"/>
                  </a:ext>
                </a:extLst>
              </p14:cNvPr>
              <p14:cNvContentPartPr/>
              <p14:nvPr/>
            </p14:nvContentPartPr>
            <p14:xfrm>
              <a:off x="9578830" y="2791889"/>
              <a:ext cx="825480" cy="766800"/>
            </p14:xfrm>
          </p:contentPart>
        </mc:Choice>
        <mc:Fallback xmlns="">
          <p:pic>
            <p:nvPicPr>
              <p:cNvPr id="8" name="Ink 7">
                <a:extLst>
                  <a:ext uri="{FF2B5EF4-FFF2-40B4-BE49-F238E27FC236}">
                    <a16:creationId xmlns:a16="http://schemas.microsoft.com/office/drawing/2014/main" id="{DCA5304F-5AE7-488C-B51D-4C50E408FABF}"/>
                  </a:ext>
                </a:extLst>
              </p:cNvPr>
              <p:cNvPicPr/>
              <p:nvPr/>
            </p:nvPicPr>
            <p:blipFill>
              <a:blip r:embed="rId6"/>
              <a:stretch>
                <a:fillRect/>
              </a:stretch>
            </p:blipFill>
            <p:spPr>
              <a:xfrm>
                <a:off x="9569830" y="2782889"/>
                <a:ext cx="843120" cy="784440"/>
              </a:xfrm>
              <a:prstGeom prst="rect">
                <a:avLst/>
              </a:prstGeom>
            </p:spPr>
          </p:pic>
        </mc:Fallback>
      </mc:AlternateContent>
    </p:spTree>
    <p:extLst>
      <p:ext uri="{BB962C8B-B14F-4D97-AF65-F5344CB8AC3E}">
        <p14:creationId xmlns:p14="http://schemas.microsoft.com/office/powerpoint/2010/main" val="90684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9D79-D916-4881-833A-4BABFF3552A0}"/>
              </a:ext>
            </a:extLst>
          </p:cNvPr>
          <p:cNvSpPr>
            <a:spLocks noGrp="1"/>
          </p:cNvSpPr>
          <p:nvPr>
            <p:ph type="title"/>
          </p:nvPr>
        </p:nvSpPr>
        <p:spPr/>
        <p:txBody>
          <a:bodyPr/>
          <a:lstStyle/>
          <a:p>
            <a:r>
              <a:rPr lang="en-US" dirty="0"/>
              <a:t>Elo, OPR, CCWM, DPR, WMPR</a:t>
            </a:r>
          </a:p>
        </p:txBody>
      </p:sp>
      <p:sp>
        <p:nvSpPr>
          <p:cNvPr id="3" name="Content Placeholder 2">
            <a:extLst>
              <a:ext uri="{FF2B5EF4-FFF2-40B4-BE49-F238E27FC236}">
                <a16:creationId xmlns:a16="http://schemas.microsoft.com/office/drawing/2014/main" id="{3C4DBD92-1C42-4482-B05C-0F2E83903B47}"/>
              </a:ext>
            </a:extLst>
          </p:cNvPr>
          <p:cNvSpPr>
            <a:spLocks noGrp="1"/>
          </p:cNvSpPr>
          <p:nvPr>
            <p:ph idx="1"/>
          </p:nvPr>
        </p:nvSpPr>
        <p:spPr/>
        <p:txBody>
          <a:bodyPr/>
          <a:lstStyle/>
          <a:p>
            <a:r>
              <a:rPr lang="en-US" dirty="0"/>
              <a:t>Elo and OPR have the most predictive power of any general “team strength” metric. The other metrics are not worth using for this purpose in my opinion. The average of the Elo and OPR Win Probability predictions are better than either separately (looking to combine them soon). </a:t>
            </a:r>
          </a:p>
          <a:p>
            <a:r>
              <a:rPr lang="en-US" dirty="0"/>
              <a:t>DPR is pretty close to noise. So close in fact that it’s not even intuitive to me if higher or lower DPRs are better, and it may even depend on the year. </a:t>
            </a:r>
          </a:p>
          <a:p>
            <a:r>
              <a:rPr lang="en-US" dirty="0"/>
              <a:t>Because of relationship CCWM = OPR – DPR, if we rewrite DPR as “noise”, we get CCWM = OPR + noise. So in my opinion, CCWM is essentially just an inferior version of OPR because of the extra noise. </a:t>
            </a:r>
          </a:p>
          <a:p>
            <a:r>
              <a:rPr lang="en-US" dirty="0"/>
              <a:t>WMPR (Winning Margin Power Ranking) has even less predictive power than CCWM. If you haven’t heard of this metric, don’t worry, I don’t think you are missing much. </a:t>
            </a:r>
          </a:p>
        </p:txBody>
      </p:sp>
    </p:spTree>
    <p:extLst>
      <p:ext uri="{BB962C8B-B14F-4D97-AF65-F5344CB8AC3E}">
        <p14:creationId xmlns:p14="http://schemas.microsoft.com/office/powerpoint/2010/main" val="39654497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4362-4A50-4EC8-8BFB-7A7E57B997DD}"/>
              </a:ext>
            </a:extLst>
          </p:cNvPr>
          <p:cNvSpPr>
            <a:spLocks noGrp="1"/>
          </p:cNvSpPr>
          <p:nvPr>
            <p:ph type="title"/>
          </p:nvPr>
        </p:nvSpPr>
        <p:spPr/>
        <p:txBody>
          <a:bodyPr/>
          <a:lstStyle/>
          <a:p>
            <a:r>
              <a:rPr lang="en-US" dirty="0"/>
              <a:t>OPR Calculation method 2, Step 3</a:t>
            </a:r>
          </a:p>
        </p:txBody>
      </p:sp>
      <p:sp>
        <p:nvSpPr>
          <p:cNvPr id="3" name="Content Placeholder 2">
            <a:extLst>
              <a:ext uri="{FF2B5EF4-FFF2-40B4-BE49-F238E27FC236}">
                <a16:creationId xmlns:a16="http://schemas.microsoft.com/office/drawing/2014/main" id="{799C253D-C0BF-449E-9941-EC4DB8B36D72}"/>
              </a:ext>
            </a:extLst>
          </p:cNvPr>
          <p:cNvSpPr>
            <a:spLocks noGrp="1"/>
          </p:cNvSpPr>
          <p:nvPr>
            <p:ph idx="1"/>
          </p:nvPr>
        </p:nvSpPr>
        <p:spPr>
          <a:xfrm>
            <a:off x="581192" y="2180496"/>
            <a:ext cx="11029615" cy="688539"/>
          </a:xfrm>
        </p:spPr>
        <p:txBody>
          <a:bodyPr/>
          <a:lstStyle/>
          <a:p>
            <a:r>
              <a:rPr lang="en-US" dirty="0"/>
              <a:t>Invert that matrix, which gives a numerical value of how “important” each team is for every other team’s OPR</a:t>
            </a:r>
          </a:p>
        </p:txBody>
      </p:sp>
      <p:pic>
        <p:nvPicPr>
          <p:cNvPr id="5" name="Picture 4">
            <a:extLst>
              <a:ext uri="{FF2B5EF4-FFF2-40B4-BE49-F238E27FC236}">
                <a16:creationId xmlns:a16="http://schemas.microsoft.com/office/drawing/2014/main" id="{087B4AA9-70A9-43F6-8E85-3A8C993B3A64}"/>
              </a:ext>
            </a:extLst>
          </p:cNvPr>
          <p:cNvPicPr>
            <a:picLocks noChangeAspect="1"/>
          </p:cNvPicPr>
          <p:nvPr/>
        </p:nvPicPr>
        <p:blipFill>
          <a:blip r:embed="rId2"/>
          <a:stretch>
            <a:fillRect/>
          </a:stretch>
        </p:blipFill>
        <p:spPr>
          <a:xfrm>
            <a:off x="2503385" y="4598137"/>
            <a:ext cx="5877480" cy="1900238"/>
          </a:xfrm>
          <a:prstGeom prst="rect">
            <a:avLst/>
          </a:prstGeom>
        </p:spPr>
      </p:pic>
      <p:pic>
        <p:nvPicPr>
          <p:cNvPr id="6" name="Picture 5">
            <a:extLst>
              <a:ext uri="{FF2B5EF4-FFF2-40B4-BE49-F238E27FC236}">
                <a16:creationId xmlns:a16="http://schemas.microsoft.com/office/drawing/2014/main" id="{9B7E9942-0B4A-4921-8657-19718A8227A1}"/>
              </a:ext>
            </a:extLst>
          </p:cNvPr>
          <p:cNvPicPr>
            <a:picLocks noChangeAspect="1"/>
          </p:cNvPicPr>
          <p:nvPr/>
        </p:nvPicPr>
        <p:blipFill>
          <a:blip r:embed="rId3"/>
          <a:stretch>
            <a:fillRect/>
          </a:stretch>
        </p:blipFill>
        <p:spPr>
          <a:xfrm>
            <a:off x="2398888" y="2731314"/>
            <a:ext cx="6086475" cy="1749861"/>
          </a:xfrm>
          <a:prstGeom prst="rect">
            <a:avLst/>
          </a:prstGeom>
        </p:spPr>
      </p:pic>
      <p:pic>
        <p:nvPicPr>
          <p:cNvPr id="7" name="Picture 6">
            <a:extLst>
              <a:ext uri="{FF2B5EF4-FFF2-40B4-BE49-F238E27FC236}">
                <a16:creationId xmlns:a16="http://schemas.microsoft.com/office/drawing/2014/main" id="{8C5A2B4C-F5F9-41E7-8985-35C868314D9A}"/>
              </a:ext>
            </a:extLst>
          </p:cNvPr>
          <p:cNvPicPr>
            <a:picLocks noChangeAspect="1"/>
          </p:cNvPicPr>
          <p:nvPr/>
        </p:nvPicPr>
        <p:blipFill>
          <a:blip r:embed="rId4"/>
          <a:stretch>
            <a:fillRect/>
          </a:stretch>
        </p:blipFill>
        <p:spPr>
          <a:xfrm>
            <a:off x="8485363" y="2731314"/>
            <a:ext cx="3635582" cy="860493"/>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4117874C-B534-450E-BE74-4E711AB97C47}"/>
                  </a:ext>
                </a:extLst>
              </p14:cNvPr>
              <p14:cNvContentPartPr/>
              <p14:nvPr/>
            </p14:nvContentPartPr>
            <p14:xfrm>
              <a:off x="9520510" y="2776049"/>
              <a:ext cx="1519920" cy="866160"/>
            </p14:xfrm>
          </p:contentPart>
        </mc:Choice>
        <mc:Fallback xmlns="">
          <p:pic>
            <p:nvPicPr>
              <p:cNvPr id="9" name="Ink 8">
                <a:extLst>
                  <a:ext uri="{FF2B5EF4-FFF2-40B4-BE49-F238E27FC236}">
                    <a16:creationId xmlns:a16="http://schemas.microsoft.com/office/drawing/2014/main" id="{4117874C-B534-450E-BE74-4E711AB97C47}"/>
                  </a:ext>
                </a:extLst>
              </p:cNvPr>
              <p:cNvPicPr/>
              <p:nvPr/>
            </p:nvPicPr>
            <p:blipFill>
              <a:blip r:embed="rId6"/>
              <a:stretch>
                <a:fillRect/>
              </a:stretch>
            </p:blipFill>
            <p:spPr>
              <a:xfrm>
                <a:off x="9511870" y="2767049"/>
                <a:ext cx="1537560" cy="883800"/>
              </a:xfrm>
              <a:prstGeom prst="rect">
                <a:avLst/>
              </a:prstGeom>
            </p:spPr>
          </p:pic>
        </mc:Fallback>
      </mc:AlternateContent>
    </p:spTree>
    <p:extLst>
      <p:ext uri="{BB962C8B-B14F-4D97-AF65-F5344CB8AC3E}">
        <p14:creationId xmlns:p14="http://schemas.microsoft.com/office/powerpoint/2010/main" val="5106881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4362-4A50-4EC8-8BFB-7A7E57B997DD}"/>
              </a:ext>
            </a:extLst>
          </p:cNvPr>
          <p:cNvSpPr>
            <a:spLocks noGrp="1"/>
          </p:cNvSpPr>
          <p:nvPr>
            <p:ph type="title"/>
          </p:nvPr>
        </p:nvSpPr>
        <p:spPr/>
        <p:txBody>
          <a:bodyPr/>
          <a:lstStyle/>
          <a:p>
            <a:r>
              <a:rPr lang="en-US" dirty="0"/>
              <a:t>OPR Calculation method 2, Step 4</a:t>
            </a:r>
          </a:p>
        </p:txBody>
      </p:sp>
      <p:sp>
        <p:nvSpPr>
          <p:cNvPr id="3" name="Content Placeholder 2">
            <a:extLst>
              <a:ext uri="{FF2B5EF4-FFF2-40B4-BE49-F238E27FC236}">
                <a16:creationId xmlns:a16="http://schemas.microsoft.com/office/drawing/2014/main" id="{799C253D-C0BF-449E-9941-EC4DB8B36D72}"/>
              </a:ext>
            </a:extLst>
          </p:cNvPr>
          <p:cNvSpPr>
            <a:spLocks noGrp="1"/>
          </p:cNvSpPr>
          <p:nvPr>
            <p:ph idx="1"/>
          </p:nvPr>
        </p:nvSpPr>
        <p:spPr>
          <a:xfrm>
            <a:off x="581192" y="2180496"/>
            <a:ext cx="11029615" cy="688539"/>
          </a:xfrm>
        </p:spPr>
        <p:txBody>
          <a:bodyPr/>
          <a:lstStyle/>
          <a:p>
            <a:r>
              <a:rPr lang="en-US" dirty="0"/>
              <a:t>Multiply that matrix with a transposed schedule matrix to determine how “important” each half-match is for each team</a:t>
            </a:r>
          </a:p>
        </p:txBody>
      </p:sp>
      <p:pic>
        <p:nvPicPr>
          <p:cNvPr id="6" name="Picture 5">
            <a:extLst>
              <a:ext uri="{FF2B5EF4-FFF2-40B4-BE49-F238E27FC236}">
                <a16:creationId xmlns:a16="http://schemas.microsoft.com/office/drawing/2014/main" id="{9B7E9942-0B4A-4921-8657-19718A8227A1}"/>
              </a:ext>
            </a:extLst>
          </p:cNvPr>
          <p:cNvPicPr>
            <a:picLocks noChangeAspect="1"/>
          </p:cNvPicPr>
          <p:nvPr/>
        </p:nvPicPr>
        <p:blipFill>
          <a:blip r:embed="rId2"/>
          <a:stretch>
            <a:fillRect/>
          </a:stretch>
        </p:blipFill>
        <p:spPr>
          <a:xfrm>
            <a:off x="2398888" y="2731314"/>
            <a:ext cx="6086475" cy="1749861"/>
          </a:xfrm>
          <a:prstGeom prst="rect">
            <a:avLst/>
          </a:prstGeom>
        </p:spPr>
      </p:pic>
      <p:pic>
        <p:nvPicPr>
          <p:cNvPr id="4" name="Picture 3">
            <a:extLst>
              <a:ext uri="{FF2B5EF4-FFF2-40B4-BE49-F238E27FC236}">
                <a16:creationId xmlns:a16="http://schemas.microsoft.com/office/drawing/2014/main" id="{8BDEEF96-E086-4CEE-93DC-A569F638D99F}"/>
              </a:ext>
            </a:extLst>
          </p:cNvPr>
          <p:cNvPicPr>
            <a:picLocks noChangeAspect="1"/>
          </p:cNvPicPr>
          <p:nvPr/>
        </p:nvPicPr>
        <p:blipFill>
          <a:blip r:embed="rId3"/>
          <a:stretch>
            <a:fillRect/>
          </a:stretch>
        </p:blipFill>
        <p:spPr>
          <a:xfrm>
            <a:off x="1801193" y="4481175"/>
            <a:ext cx="7281863" cy="1823525"/>
          </a:xfrm>
          <a:prstGeom prst="rect">
            <a:avLst/>
          </a:prstGeom>
        </p:spPr>
      </p:pic>
      <p:pic>
        <p:nvPicPr>
          <p:cNvPr id="7" name="Picture 6">
            <a:extLst>
              <a:ext uri="{FF2B5EF4-FFF2-40B4-BE49-F238E27FC236}">
                <a16:creationId xmlns:a16="http://schemas.microsoft.com/office/drawing/2014/main" id="{6B0DEAF7-50EC-48EB-880B-C1C6AA69E021}"/>
              </a:ext>
            </a:extLst>
          </p:cNvPr>
          <p:cNvPicPr>
            <a:picLocks noChangeAspect="1"/>
          </p:cNvPicPr>
          <p:nvPr/>
        </p:nvPicPr>
        <p:blipFill>
          <a:blip r:embed="rId4"/>
          <a:stretch>
            <a:fillRect/>
          </a:stretch>
        </p:blipFill>
        <p:spPr>
          <a:xfrm>
            <a:off x="8556418" y="2709097"/>
            <a:ext cx="3635582" cy="860493"/>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A36B990-5A18-4AB5-9AB9-3F7339CF6C20}"/>
                  </a:ext>
                </a:extLst>
              </p14:cNvPr>
              <p14:cNvContentPartPr/>
              <p14:nvPr/>
            </p14:nvContentPartPr>
            <p14:xfrm>
              <a:off x="9528790" y="2733929"/>
              <a:ext cx="2141280" cy="924840"/>
            </p14:xfrm>
          </p:contentPart>
        </mc:Choice>
        <mc:Fallback xmlns="">
          <p:pic>
            <p:nvPicPr>
              <p:cNvPr id="9" name="Ink 8">
                <a:extLst>
                  <a:ext uri="{FF2B5EF4-FFF2-40B4-BE49-F238E27FC236}">
                    <a16:creationId xmlns:a16="http://schemas.microsoft.com/office/drawing/2014/main" id="{CA36B990-5A18-4AB5-9AB9-3F7339CF6C20}"/>
                  </a:ext>
                </a:extLst>
              </p:cNvPr>
              <p:cNvPicPr/>
              <p:nvPr/>
            </p:nvPicPr>
            <p:blipFill>
              <a:blip r:embed="rId6"/>
              <a:stretch>
                <a:fillRect/>
              </a:stretch>
            </p:blipFill>
            <p:spPr>
              <a:xfrm>
                <a:off x="9519790" y="2724929"/>
                <a:ext cx="2158920" cy="942480"/>
              </a:xfrm>
              <a:prstGeom prst="rect">
                <a:avLst/>
              </a:prstGeom>
            </p:spPr>
          </p:pic>
        </mc:Fallback>
      </mc:AlternateContent>
    </p:spTree>
    <p:extLst>
      <p:ext uri="{BB962C8B-B14F-4D97-AF65-F5344CB8AC3E}">
        <p14:creationId xmlns:p14="http://schemas.microsoft.com/office/powerpoint/2010/main" val="23078142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4362-4A50-4EC8-8BFB-7A7E57B997DD}"/>
              </a:ext>
            </a:extLst>
          </p:cNvPr>
          <p:cNvSpPr>
            <a:spLocks noGrp="1"/>
          </p:cNvSpPr>
          <p:nvPr>
            <p:ph type="title"/>
          </p:nvPr>
        </p:nvSpPr>
        <p:spPr/>
        <p:txBody>
          <a:bodyPr/>
          <a:lstStyle/>
          <a:p>
            <a:r>
              <a:rPr lang="en-US" dirty="0"/>
              <a:t>OPR Calculation method 2, Step 5</a:t>
            </a:r>
          </a:p>
        </p:txBody>
      </p:sp>
      <p:sp>
        <p:nvSpPr>
          <p:cNvPr id="3" name="Content Placeholder 2">
            <a:extLst>
              <a:ext uri="{FF2B5EF4-FFF2-40B4-BE49-F238E27FC236}">
                <a16:creationId xmlns:a16="http://schemas.microsoft.com/office/drawing/2014/main" id="{799C253D-C0BF-449E-9941-EC4DB8B36D72}"/>
              </a:ext>
            </a:extLst>
          </p:cNvPr>
          <p:cNvSpPr>
            <a:spLocks noGrp="1"/>
          </p:cNvSpPr>
          <p:nvPr>
            <p:ph idx="1"/>
          </p:nvPr>
        </p:nvSpPr>
        <p:spPr>
          <a:xfrm>
            <a:off x="581192" y="2180496"/>
            <a:ext cx="11029615" cy="688539"/>
          </a:xfrm>
        </p:spPr>
        <p:txBody>
          <a:bodyPr/>
          <a:lstStyle/>
          <a:p>
            <a:r>
              <a:rPr lang="en-US" dirty="0"/>
              <a:t>Multiply with whatever score matrix you are interested in, and then you’re done! You’ve found that calculated contribution</a:t>
            </a:r>
          </a:p>
        </p:txBody>
      </p:sp>
      <p:pic>
        <p:nvPicPr>
          <p:cNvPr id="6" name="Picture 5">
            <a:extLst>
              <a:ext uri="{FF2B5EF4-FFF2-40B4-BE49-F238E27FC236}">
                <a16:creationId xmlns:a16="http://schemas.microsoft.com/office/drawing/2014/main" id="{9B7E9942-0B4A-4921-8657-19718A8227A1}"/>
              </a:ext>
            </a:extLst>
          </p:cNvPr>
          <p:cNvPicPr>
            <a:picLocks noChangeAspect="1"/>
          </p:cNvPicPr>
          <p:nvPr/>
        </p:nvPicPr>
        <p:blipFill>
          <a:blip r:embed="rId2"/>
          <a:stretch>
            <a:fillRect/>
          </a:stretch>
        </p:blipFill>
        <p:spPr>
          <a:xfrm>
            <a:off x="2398888" y="2731314"/>
            <a:ext cx="6086475" cy="1749861"/>
          </a:xfrm>
          <a:prstGeom prst="rect">
            <a:avLst/>
          </a:prstGeom>
        </p:spPr>
      </p:pic>
      <p:pic>
        <p:nvPicPr>
          <p:cNvPr id="9" name="Picture 8">
            <a:extLst>
              <a:ext uri="{FF2B5EF4-FFF2-40B4-BE49-F238E27FC236}">
                <a16:creationId xmlns:a16="http://schemas.microsoft.com/office/drawing/2014/main" id="{40BD2C87-19F1-4A22-9A8C-F06E158B3487}"/>
              </a:ext>
            </a:extLst>
          </p:cNvPr>
          <p:cNvPicPr>
            <a:picLocks noChangeAspect="1"/>
          </p:cNvPicPr>
          <p:nvPr/>
        </p:nvPicPr>
        <p:blipFill>
          <a:blip r:embed="rId3"/>
          <a:stretch>
            <a:fillRect/>
          </a:stretch>
        </p:blipFill>
        <p:spPr>
          <a:xfrm>
            <a:off x="8735740" y="2748511"/>
            <a:ext cx="2875067" cy="680489"/>
          </a:xfrm>
          <a:prstGeom prst="rect">
            <a:avLst/>
          </a:prstGeom>
        </p:spPr>
      </p:pic>
      <p:pic>
        <p:nvPicPr>
          <p:cNvPr id="5" name="Picture 4">
            <a:extLst>
              <a:ext uri="{FF2B5EF4-FFF2-40B4-BE49-F238E27FC236}">
                <a16:creationId xmlns:a16="http://schemas.microsoft.com/office/drawing/2014/main" id="{79440CD9-FA88-4C7F-A7FB-B0DEC2E99901}"/>
              </a:ext>
            </a:extLst>
          </p:cNvPr>
          <p:cNvPicPr>
            <a:picLocks noChangeAspect="1"/>
          </p:cNvPicPr>
          <p:nvPr/>
        </p:nvPicPr>
        <p:blipFill>
          <a:blip r:embed="rId4"/>
          <a:stretch>
            <a:fillRect/>
          </a:stretch>
        </p:blipFill>
        <p:spPr>
          <a:xfrm>
            <a:off x="5024437" y="4481175"/>
            <a:ext cx="2143126" cy="2036730"/>
          </a:xfrm>
          <a:prstGeom prst="rect">
            <a:avLst/>
          </a:prstGeom>
        </p:spPr>
      </p:pic>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2BF85EE7-1A56-4722-AB1B-BA4E18396898}"/>
                  </a:ext>
                </a:extLst>
              </p14:cNvPr>
              <p14:cNvContentPartPr/>
              <p14:nvPr/>
            </p14:nvContentPartPr>
            <p14:xfrm>
              <a:off x="8950630" y="2809169"/>
              <a:ext cx="451080" cy="635040"/>
            </p14:xfrm>
          </p:contentPart>
        </mc:Choice>
        <mc:Fallback xmlns="">
          <p:pic>
            <p:nvPicPr>
              <p:cNvPr id="11" name="Ink 10">
                <a:extLst>
                  <a:ext uri="{FF2B5EF4-FFF2-40B4-BE49-F238E27FC236}">
                    <a16:creationId xmlns:a16="http://schemas.microsoft.com/office/drawing/2014/main" id="{2BF85EE7-1A56-4722-AB1B-BA4E18396898}"/>
                  </a:ext>
                </a:extLst>
              </p:cNvPr>
              <p:cNvPicPr/>
              <p:nvPr/>
            </p:nvPicPr>
            <p:blipFill>
              <a:blip r:embed="rId6"/>
              <a:stretch>
                <a:fillRect/>
              </a:stretch>
            </p:blipFill>
            <p:spPr>
              <a:xfrm>
                <a:off x="8941990" y="2800529"/>
                <a:ext cx="468720" cy="652680"/>
              </a:xfrm>
              <a:prstGeom prst="rect">
                <a:avLst/>
              </a:prstGeom>
            </p:spPr>
          </p:pic>
        </mc:Fallback>
      </mc:AlternateContent>
    </p:spTree>
    <p:extLst>
      <p:ext uri="{BB962C8B-B14F-4D97-AF65-F5344CB8AC3E}">
        <p14:creationId xmlns:p14="http://schemas.microsoft.com/office/powerpoint/2010/main" val="1337553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76D4-00DB-4B6B-B15F-CCEBA2B61DEC}"/>
              </a:ext>
            </a:extLst>
          </p:cNvPr>
          <p:cNvSpPr>
            <a:spLocks noGrp="1"/>
          </p:cNvSpPr>
          <p:nvPr>
            <p:ph type="title"/>
          </p:nvPr>
        </p:nvSpPr>
        <p:spPr/>
        <p:txBody>
          <a:bodyPr/>
          <a:lstStyle/>
          <a:p>
            <a:r>
              <a:rPr lang="en-US" dirty="0"/>
              <a:t>OPR calculation method 3, </a:t>
            </a:r>
            <a:r>
              <a:rPr lang="en-US" dirty="0" err="1"/>
              <a:t>Choleskey</a:t>
            </a:r>
            <a:r>
              <a:rPr lang="en-US" dirty="0"/>
              <a:t> decomposition</a:t>
            </a:r>
          </a:p>
        </p:txBody>
      </p:sp>
      <p:sp>
        <p:nvSpPr>
          <p:cNvPr id="3" name="Content Placeholder 2">
            <a:extLst>
              <a:ext uri="{FF2B5EF4-FFF2-40B4-BE49-F238E27FC236}">
                <a16:creationId xmlns:a16="http://schemas.microsoft.com/office/drawing/2014/main" id="{04948A94-B99D-4B66-9473-E819697F224D}"/>
              </a:ext>
            </a:extLst>
          </p:cNvPr>
          <p:cNvSpPr>
            <a:spLocks noGrp="1"/>
          </p:cNvSpPr>
          <p:nvPr>
            <p:ph idx="1"/>
          </p:nvPr>
        </p:nvSpPr>
        <p:spPr/>
        <p:txBody>
          <a:bodyPr/>
          <a:lstStyle/>
          <a:p>
            <a:r>
              <a:rPr lang="en-US" dirty="0"/>
              <a:t>Go take a linear algebra course to understand this one. </a:t>
            </a:r>
            <a:r>
              <a:rPr lang="en-US" dirty="0">
                <a:hlinkClick r:id="rId2"/>
              </a:rPr>
              <a:t>Here’s</a:t>
            </a:r>
            <a:r>
              <a:rPr lang="en-US" dirty="0"/>
              <a:t> the wiki article. </a:t>
            </a:r>
          </a:p>
          <a:p>
            <a:r>
              <a:rPr lang="en-US" dirty="0"/>
              <a:t>This method is best for calculating OPRs using more than a single event worth of data, or if you are using a program with limited processing power. Using my computer and excel, here are rough timetables for OPR calculations: </a:t>
            </a:r>
          </a:p>
          <a:p>
            <a:endParaRPr lang="en-US" dirty="0"/>
          </a:p>
          <a:p>
            <a:endParaRPr lang="en-US" dirty="0"/>
          </a:p>
          <a:p>
            <a:endParaRPr lang="en-US" dirty="0"/>
          </a:p>
          <a:p>
            <a:endParaRPr lang="en-US" dirty="0"/>
          </a:p>
          <a:p>
            <a:r>
              <a:rPr lang="en-US" dirty="0"/>
              <a:t>I actually use matrix inversion for all of my work because I rarely calculate global OPRs and I’m lazy. </a:t>
            </a:r>
          </a:p>
          <a:p>
            <a:endParaRPr lang="en-US" dirty="0"/>
          </a:p>
        </p:txBody>
      </p:sp>
      <p:graphicFrame>
        <p:nvGraphicFramePr>
          <p:cNvPr id="4" name="Table 3">
            <a:extLst>
              <a:ext uri="{FF2B5EF4-FFF2-40B4-BE49-F238E27FC236}">
                <a16:creationId xmlns:a16="http://schemas.microsoft.com/office/drawing/2014/main" id="{30DA2642-F840-4C18-B775-A52DDA5B7D50}"/>
              </a:ext>
            </a:extLst>
          </p:cNvPr>
          <p:cNvGraphicFramePr>
            <a:graphicFrameLocks noGrp="1"/>
          </p:cNvGraphicFramePr>
          <p:nvPr/>
        </p:nvGraphicFramePr>
        <p:xfrm>
          <a:off x="1845568" y="3504743"/>
          <a:ext cx="8127999" cy="1381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25543609"/>
                    </a:ext>
                  </a:extLst>
                </a:gridCol>
                <a:gridCol w="2709333">
                  <a:extLst>
                    <a:ext uri="{9D8B030D-6E8A-4147-A177-3AD203B41FA5}">
                      <a16:colId xmlns:a16="http://schemas.microsoft.com/office/drawing/2014/main" val="126885376"/>
                    </a:ext>
                  </a:extLst>
                </a:gridCol>
                <a:gridCol w="2709333">
                  <a:extLst>
                    <a:ext uri="{9D8B030D-6E8A-4147-A177-3AD203B41FA5}">
                      <a16:colId xmlns:a16="http://schemas.microsoft.com/office/drawing/2014/main" val="483688409"/>
                    </a:ext>
                  </a:extLst>
                </a:gridCol>
              </a:tblGrid>
              <a:tr h="370840">
                <a:tc>
                  <a:txBody>
                    <a:bodyPr/>
                    <a:lstStyle/>
                    <a:p>
                      <a:r>
                        <a:rPr lang="en-US" dirty="0"/>
                        <a:t>Method</a:t>
                      </a:r>
                    </a:p>
                  </a:txBody>
                  <a:tcPr/>
                </a:tc>
                <a:tc>
                  <a:txBody>
                    <a:bodyPr/>
                    <a:lstStyle/>
                    <a:p>
                      <a:r>
                        <a:rPr lang="en-US" dirty="0"/>
                        <a:t>Matrix Inversion</a:t>
                      </a:r>
                    </a:p>
                  </a:txBody>
                  <a:tcPr/>
                </a:tc>
                <a:tc>
                  <a:txBody>
                    <a:bodyPr/>
                    <a:lstStyle/>
                    <a:p>
                      <a:r>
                        <a:rPr lang="en-US" dirty="0" err="1"/>
                        <a:t>Choleskey</a:t>
                      </a:r>
                      <a:r>
                        <a:rPr lang="en-US" dirty="0"/>
                        <a:t> decomposition</a:t>
                      </a:r>
                    </a:p>
                  </a:txBody>
                  <a:tcPr/>
                </a:tc>
                <a:extLst>
                  <a:ext uri="{0D108BD9-81ED-4DB2-BD59-A6C34878D82A}">
                    <a16:rowId xmlns:a16="http://schemas.microsoft.com/office/drawing/2014/main" val="3350842443"/>
                  </a:ext>
                </a:extLst>
              </a:tr>
              <a:tr h="370840">
                <a:tc>
                  <a:txBody>
                    <a:bodyPr/>
                    <a:lstStyle/>
                    <a:p>
                      <a:r>
                        <a:rPr lang="en-US" dirty="0"/>
                        <a:t>Single event</a:t>
                      </a:r>
                    </a:p>
                  </a:txBody>
                  <a:tcPr/>
                </a:tc>
                <a:tc>
                  <a:txBody>
                    <a:bodyPr/>
                    <a:lstStyle/>
                    <a:p>
                      <a:r>
                        <a:rPr lang="en-US" dirty="0"/>
                        <a:t>1 second</a:t>
                      </a:r>
                    </a:p>
                  </a:txBody>
                  <a:tcPr/>
                </a:tc>
                <a:tc>
                  <a:txBody>
                    <a:bodyPr/>
                    <a:lstStyle/>
                    <a:p>
                      <a:r>
                        <a:rPr lang="en-US" dirty="0"/>
                        <a:t>&lt;1 second</a:t>
                      </a:r>
                    </a:p>
                  </a:txBody>
                  <a:tcPr/>
                </a:tc>
                <a:extLst>
                  <a:ext uri="{0D108BD9-81ED-4DB2-BD59-A6C34878D82A}">
                    <a16:rowId xmlns:a16="http://schemas.microsoft.com/office/drawing/2014/main" val="2012768440"/>
                  </a:ext>
                </a:extLst>
              </a:tr>
              <a:tr h="370840">
                <a:tc>
                  <a:txBody>
                    <a:bodyPr/>
                    <a:lstStyle/>
                    <a:p>
                      <a:r>
                        <a:rPr lang="en-US" dirty="0"/>
                        <a:t>All events in 2018</a:t>
                      </a:r>
                    </a:p>
                  </a:txBody>
                  <a:tcPr/>
                </a:tc>
                <a:tc>
                  <a:txBody>
                    <a:bodyPr/>
                    <a:lstStyle/>
                    <a:p>
                      <a:r>
                        <a:rPr lang="en-US" dirty="0"/>
                        <a:t>~4 hours</a:t>
                      </a:r>
                    </a:p>
                  </a:txBody>
                  <a:tcPr/>
                </a:tc>
                <a:tc>
                  <a:txBody>
                    <a:bodyPr/>
                    <a:lstStyle/>
                    <a:p>
                      <a:r>
                        <a:rPr lang="en-US" dirty="0"/>
                        <a:t>2 seconds</a:t>
                      </a:r>
                    </a:p>
                  </a:txBody>
                  <a:tcPr/>
                </a:tc>
                <a:extLst>
                  <a:ext uri="{0D108BD9-81ED-4DB2-BD59-A6C34878D82A}">
                    <a16:rowId xmlns:a16="http://schemas.microsoft.com/office/drawing/2014/main" val="802043456"/>
                  </a:ext>
                </a:extLst>
              </a:tr>
            </a:tbl>
          </a:graphicData>
        </a:graphic>
      </p:graphicFrame>
    </p:spTree>
    <p:extLst>
      <p:ext uri="{BB962C8B-B14F-4D97-AF65-F5344CB8AC3E}">
        <p14:creationId xmlns:p14="http://schemas.microsoft.com/office/powerpoint/2010/main" val="33854568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F76E-D544-4AF2-B127-848718F0B60C}"/>
              </a:ext>
            </a:extLst>
          </p:cNvPr>
          <p:cNvSpPr>
            <a:spLocks noGrp="1"/>
          </p:cNvSpPr>
          <p:nvPr>
            <p:ph type="title"/>
          </p:nvPr>
        </p:nvSpPr>
        <p:spPr/>
        <p:txBody>
          <a:bodyPr/>
          <a:lstStyle/>
          <a:p>
            <a:r>
              <a:rPr lang="en-US" dirty="0"/>
              <a:t>CCWM, DPR, and component OPRs</a:t>
            </a:r>
          </a:p>
        </p:txBody>
      </p:sp>
      <p:sp>
        <p:nvSpPr>
          <p:cNvPr id="3" name="Content Placeholder 2">
            <a:extLst>
              <a:ext uri="{FF2B5EF4-FFF2-40B4-BE49-F238E27FC236}">
                <a16:creationId xmlns:a16="http://schemas.microsoft.com/office/drawing/2014/main" id="{04274545-544B-4C4A-990B-8EA3A0DF2D19}"/>
              </a:ext>
            </a:extLst>
          </p:cNvPr>
          <p:cNvSpPr>
            <a:spLocks noGrp="1"/>
          </p:cNvSpPr>
          <p:nvPr>
            <p:ph idx="1"/>
          </p:nvPr>
        </p:nvSpPr>
        <p:spPr/>
        <p:txBody>
          <a:bodyPr/>
          <a:lstStyle/>
          <a:p>
            <a:r>
              <a:rPr lang="en-US" dirty="0"/>
              <a:t>Once you know how to calculate normal OPR, calculating all of these other metrics are trivial, just swap in the “score” with whatever you want. </a:t>
            </a:r>
          </a:p>
          <a:p>
            <a:r>
              <a:rPr lang="en-US" dirty="0"/>
              <a:t>For CCWM, replace red’s score with (red score-blue score) and likewise for blue</a:t>
            </a:r>
          </a:p>
          <a:p>
            <a:r>
              <a:rPr lang="en-US" dirty="0"/>
              <a:t>For DPR, replace red’s score with blue’s score and likewise for blue (Note that DPR sucks)</a:t>
            </a:r>
          </a:p>
          <a:p>
            <a:r>
              <a:rPr lang="en-US" dirty="0"/>
              <a:t>For Component OPRs, replace red’s score with whatever component of red’s score you are interested in and likewise for blue</a:t>
            </a:r>
          </a:p>
          <a:p>
            <a:r>
              <a:rPr lang="en-US" dirty="0"/>
              <a:t>Due to our assumption of linearity, one interesting property is that any metrics that are linearly related will have corresponding linear OPR relationships. For example, since (for red) the winning margin is defined as (red score-blue score), we have that CCWM = OPR – DPR. Likewise, if you sum </a:t>
            </a:r>
            <a:r>
              <a:rPr lang="en-US" dirty="0" err="1"/>
              <a:t>auto+teleop+penalty</a:t>
            </a:r>
            <a:r>
              <a:rPr lang="en-US" dirty="0"/>
              <a:t> calculated contributions, you will get OPR. </a:t>
            </a:r>
          </a:p>
        </p:txBody>
      </p:sp>
    </p:spTree>
    <p:extLst>
      <p:ext uri="{BB962C8B-B14F-4D97-AF65-F5344CB8AC3E}">
        <p14:creationId xmlns:p14="http://schemas.microsoft.com/office/powerpoint/2010/main" val="18129247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4444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D0C6-CD5C-4208-BA43-9E974B21A6B0}"/>
              </a:ext>
            </a:extLst>
          </p:cNvPr>
          <p:cNvSpPr>
            <a:spLocks noGrp="1"/>
          </p:cNvSpPr>
          <p:nvPr>
            <p:ph type="title"/>
          </p:nvPr>
        </p:nvSpPr>
        <p:spPr/>
        <p:txBody>
          <a:bodyPr/>
          <a:lstStyle/>
          <a:p>
            <a:r>
              <a:rPr lang="en-US" dirty="0"/>
              <a:t>What is Elo</a:t>
            </a:r>
          </a:p>
        </p:txBody>
      </p:sp>
      <p:sp>
        <p:nvSpPr>
          <p:cNvPr id="3" name="Content Placeholder 2">
            <a:extLst>
              <a:ext uri="{FF2B5EF4-FFF2-40B4-BE49-F238E27FC236}">
                <a16:creationId xmlns:a16="http://schemas.microsoft.com/office/drawing/2014/main" id="{90E48B8C-D3BF-412C-83FE-C0B90E90C25A}"/>
              </a:ext>
            </a:extLst>
          </p:cNvPr>
          <p:cNvSpPr>
            <a:spLocks noGrp="1"/>
          </p:cNvSpPr>
          <p:nvPr>
            <p:ph idx="1"/>
          </p:nvPr>
        </p:nvSpPr>
        <p:spPr/>
        <p:txBody>
          <a:bodyPr/>
          <a:lstStyle/>
          <a:p>
            <a:r>
              <a:rPr lang="en-US" dirty="0"/>
              <a:t>The </a:t>
            </a:r>
            <a:r>
              <a:rPr lang="en-US" b="1" dirty="0"/>
              <a:t>Elo rating system</a:t>
            </a:r>
            <a:r>
              <a:rPr lang="en-US" dirty="0"/>
              <a:t> is a method for calculating the relative skill levels of players in </a:t>
            </a:r>
            <a:r>
              <a:rPr lang="en-US" dirty="0">
                <a:hlinkClick r:id="rId2" tooltip="Zero-sum game"/>
              </a:rPr>
              <a:t>zero-sum games</a:t>
            </a:r>
            <a:r>
              <a:rPr lang="en-US" dirty="0"/>
              <a:t> such as </a:t>
            </a:r>
            <a:r>
              <a:rPr lang="en-US" dirty="0">
                <a:hlinkClick r:id="rId3" tooltip="Chess"/>
              </a:rPr>
              <a:t>chess</a:t>
            </a:r>
            <a:r>
              <a:rPr lang="en-US" dirty="0"/>
              <a:t>. It is named after its creator </a:t>
            </a:r>
            <a:r>
              <a:rPr lang="en-US" dirty="0">
                <a:hlinkClick r:id="rId4" tooltip="Arpad Elo"/>
              </a:rPr>
              <a:t>Arpad Elo</a:t>
            </a:r>
            <a:r>
              <a:rPr lang="en-US" dirty="0"/>
              <a:t>, a </a:t>
            </a:r>
            <a:r>
              <a:rPr lang="en-US" dirty="0">
                <a:hlinkClick r:id="rId5" tooltip="Hungary"/>
              </a:rPr>
              <a:t>Hungarian</a:t>
            </a:r>
            <a:r>
              <a:rPr lang="en-US" dirty="0"/>
              <a:t>-</a:t>
            </a:r>
            <a:r>
              <a:rPr lang="en-US" dirty="0">
                <a:hlinkClick r:id="rId6" tooltip="Americans"/>
              </a:rPr>
              <a:t>American</a:t>
            </a:r>
            <a:r>
              <a:rPr lang="en-US" dirty="0"/>
              <a:t> </a:t>
            </a:r>
            <a:r>
              <a:rPr lang="en-US" dirty="0">
                <a:hlinkClick r:id="rId7" tooltip="Physics"/>
              </a:rPr>
              <a:t>physics</a:t>
            </a:r>
            <a:r>
              <a:rPr lang="en-US" dirty="0"/>
              <a:t> professor.  -Wikipedia</a:t>
            </a:r>
          </a:p>
          <a:p>
            <a:r>
              <a:rPr lang="en-US" dirty="0"/>
              <a:t>If you have ever played any online games that have match-making algorithms, you have probably used some variant of the Elo rating system. </a:t>
            </a:r>
          </a:p>
          <a:p>
            <a:r>
              <a:rPr lang="en-US" dirty="0"/>
              <a:t>The basic idea is to give each team (and by extension each alliance) a rating, and then to predict the match outcome when looking at both alliance ratings. After the match, we compare our predicted results to the actual results. Teams/alliances which overperformed our expectation will see their ratings increase, while teams that underperformed will see their ratings decrease. </a:t>
            </a:r>
          </a:p>
          <a:p>
            <a:r>
              <a:rPr lang="en-US" dirty="0"/>
              <a:t>There are lots of different ways you can set up an Elo model, so from here on I’m going to be talking about how I set up mine. </a:t>
            </a:r>
          </a:p>
        </p:txBody>
      </p:sp>
    </p:spTree>
    <p:extLst>
      <p:ext uri="{BB962C8B-B14F-4D97-AF65-F5344CB8AC3E}">
        <p14:creationId xmlns:p14="http://schemas.microsoft.com/office/powerpoint/2010/main" val="25739227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3221-D5E3-4495-9D61-882002340F82}"/>
              </a:ext>
            </a:extLst>
          </p:cNvPr>
          <p:cNvSpPr>
            <a:spLocks noGrp="1"/>
          </p:cNvSpPr>
          <p:nvPr>
            <p:ph type="title"/>
          </p:nvPr>
        </p:nvSpPr>
        <p:spPr/>
        <p:txBody>
          <a:bodyPr/>
          <a:lstStyle/>
          <a:p>
            <a:r>
              <a:rPr lang="en-US" dirty="0"/>
              <a:t>Assumptions for My Elo</a:t>
            </a:r>
          </a:p>
        </p:txBody>
      </p:sp>
      <p:sp>
        <p:nvSpPr>
          <p:cNvPr id="3" name="Content Placeholder 2">
            <a:extLst>
              <a:ext uri="{FF2B5EF4-FFF2-40B4-BE49-F238E27FC236}">
                <a16:creationId xmlns:a16="http://schemas.microsoft.com/office/drawing/2014/main" id="{BE47AE66-7C2F-4FD0-9273-3AA02EEF9C62}"/>
              </a:ext>
            </a:extLst>
          </p:cNvPr>
          <p:cNvSpPr>
            <a:spLocks noGrp="1"/>
          </p:cNvSpPr>
          <p:nvPr>
            <p:ph idx="1"/>
          </p:nvPr>
        </p:nvSpPr>
        <p:spPr/>
        <p:txBody>
          <a:bodyPr/>
          <a:lstStyle/>
          <a:p>
            <a:r>
              <a:rPr lang="en-US" dirty="0"/>
              <a:t>Maximize predictive power</a:t>
            </a:r>
          </a:p>
          <a:p>
            <a:r>
              <a:rPr lang="en-US" dirty="0"/>
              <a:t>Use as few parameters as possible, and only use parameters that improve predictive power in </a:t>
            </a:r>
            <a:r>
              <a:rPr lang="en-US" b="1" dirty="0"/>
              <a:t>all</a:t>
            </a:r>
            <a:r>
              <a:rPr lang="en-US" dirty="0"/>
              <a:t> recent (i.e. 2002+) FRC seasons (possibly excepting 2015)</a:t>
            </a:r>
          </a:p>
          <a:p>
            <a:r>
              <a:rPr lang="en-US" dirty="0"/>
              <a:t>Only use data that has been available since 2002, which is basically just alliance composition and final scores. </a:t>
            </a:r>
          </a:p>
          <a:p>
            <a:r>
              <a:rPr lang="en-US" dirty="0"/>
              <a:t>Minimal tuning required at the start of a new season</a:t>
            </a:r>
          </a:p>
          <a:p>
            <a:r>
              <a:rPr lang="en-US" dirty="0"/>
              <a:t>Team </a:t>
            </a:r>
            <a:r>
              <a:rPr lang="en-US" dirty="0" err="1"/>
              <a:t>Elos</a:t>
            </a:r>
            <a:r>
              <a:rPr lang="en-US" dirty="0"/>
              <a:t> can be taken as a raw sum together to get the alliance Elo</a:t>
            </a:r>
          </a:p>
          <a:p>
            <a:r>
              <a:rPr lang="en-US" dirty="0"/>
              <a:t>Average Elo = 1500, and an Elo difference of 400 indicates the stronger alliance is a 91% favorite. This lines up with most Elo systems, although these specific choices are arbitrary</a:t>
            </a:r>
          </a:p>
        </p:txBody>
      </p:sp>
    </p:spTree>
    <p:extLst>
      <p:ext uri="{BB962C8B-B14F-4D97-AF65-F5344CB8AC3E}">
        <p14:creationId xmlns:p14="http://schemas.microsoft.com/office/powerpoint/2010/main" val="18657720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30BB-99D1-4298-ADC0-9EF1DE38508E}"/>
              </a:ext>
            </a:extLst>
          </p:cNvPr>
          <p:cNvSpPr>
            <a:spLocks noGrp="1"/>
          </p:cNvSpPr>
          <p:nvPr>
            <p:ph type="title"/>
          </p:nvPr>
        </p:nvSpPr>
        <p:spPr/>
        <p:txBody>
          <a:bodyPr/>
          <a:lstStyle/>
          <a:p>
            <a:r>
              <a:rPr lang="en-US" dirty="0"/>
              <a:t>Some key differences between Elo and OPR	</a:t>
            </a:r>
          </a:p>
        </p:txBody>
      </p:sp>
      <p:sp>
        <p:nvSpPr>
          <p:cNvPr id="3" name="Content Placeholder 2">
            <a:extLst>
              <a:ext uri="{FF2B5EF4-FFF2-40B4-BE49-F238E27FC236}">
                <a16:creationId xmlns:a16="http://schemas.microsoft.com/office/drawing/2014/main" id="{15F16016-644F-413C-8D15-133ACA526113}"/>
              </a:ext>
            </a:extLst>
          </p:cNvPr>
          <p:cNvSpPr>
            <a:spLocks noGrp="1"/>
          </p:cNvSpPr>
          <p:nvPr>
            <p:ph idx="1"/>
          </p:nvPr>
        </p:nvSpPr>
        <p:spPr/>
        <p:txBody>
          <a:bodyPr/>
          <a:lstStyle/>
          <a:p>
            <a:r>
              <a:rPr lang="en-US" dirty="0"/>
              <a:t>OPR is a mathematical construct that happens to be well-suited for FRC purposes. As such, it has strong mathematical foundations and useful mathematical properties. </a:t>
            </a:r>
          </a:p>
          <a:p>
            <a:r>
              <a:rPr lang="en-US" dirty="0"/>
              <a:t>Elo is an ad hoc mess designed just to make the best predictions possible. There are mathematical underpinnings, but the key properties of an Elo model are experimentally derived parameters that give the model the properties we desire. </a:t>
            </a:r>
          </a:p>
          <a:p>
            <a:r>
              <a:rPr lang="en-US" dirty="0"/>
              <a:t>OPR is calculated all at once on a set of matches (usually just matches at a single event). That is, no outside information is required. Elo in contrast, always requires a “seed” Elo value, and cannot be calculated at an event without first using </a:t>
            </a:r>
            <a:r>
              <a:rPr lang="en-US" dirty="0" err="1"/>
              <a:t>some“seed</a:t>
            </a:r>
            <a:r>
              <a:rPr lang="en-US" dirty="0"/>
              <a:t>” rating going into the event. </a:t>
            </a:r>
          </a:p>
          <a:p>
            <a:r>
              <a:rPr lang="en-US" dirty="0"/>
              <a:t>Elo is zero-sum, which means that in season, the average Elo rating will always be the same. OPRs are only tied to scores, so if the average score goes up, the average Elo of teams at that event will also go up. </a:t>
            </a:r>
          </a:p>
        </p:txBody>
      </p:sp>
    </p:spTree>
    <p:extLst>
      <p:ext uri="{BB962C8B-B14F-4D97-AF65-F5344CB8AC3E}">
        <p14:creationId xmlns:p14="http://schemas.microsoft.com/office/powerpoint/2010/main" val="27481101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7878-6222-40AB-8456-1C2EE6362E96}"/>
              </a:ext>
            </a:extLst>
          </p:cNvPr>
          <p:cNvSpPr>
            <a:spLocks noGrp="1"/>
          </p:cNvSpPr>
          <p:nvPr>
            <p:ph type="title"/>
          </p:nvPr>
        </p:nvSpPr>
        <p:spPr/>
        <p:txBody>
          <a:bodyPr/>
          <a:lstStyle/>
          <a:p>
            <a:r>
              <a:rPr lang="en-US" dirty="0"/>
              <a:t>Key parameters (in season)</a:t>
            </a:r>
          </a:p>
        </p:txBody>
      </p:sp>
      <p:sp>
        <p:nvSpPr>
          <p:cNvPr id="3" name="Content Placeholder 2">
            <a:extLst>
              <a:ext uri="{FF2B5EF4-FFF2-40B4-BE49-F238E27FC236}">
                <a16:creationId xmlns:a16="http://schemas.microsoft.com/office/drawing/2014/main" id="{8A18A8E2-ED28-44AD-A5B4-2202C03A40D0}"/>
              </a:ext>
            </a:extLst>
          </p:cNvPr>
          <p:cNvSpPr>
            <a:spLocks noGrp="1"/>
          </p:cNvSpPr>
          <p:nvPr>
            <p:ph idx="1"/>
          </p:nvPr>
        </p:nvSpPr>
        <p:spPr>
          <a:xfrm>
            <a:off x="581193" y="1947390"/>
            <a:ext cx="11029615" cy="4368429"/>
          </a:xfrm>
        </p:spPr>
        <p:txBody>
          <a:bodyPr>
            <a:normAutofit fontScale="85000" lnSpcReduction="10000"/>
          </a:bodyPr>
          <a:lstStyle/>
          <a:p>
            <a:r>
              <a:rPr lang="en-US" dirty="0"/>
              <a:t>My model has 7 parameters which were experimentally derived, the following 2 are the only 2 used during the season: </a:t>
            </a:r>
          </a:p>
          <a:p>
            <a:r>
              <a:rPr lang="en-US" dirty="0" err="1"/>
              <a:t>kQuals</a:t>
            </a:r>
            <a:r>
              <a:rPr lang="en-US" dirty="0"/>
              <a:t> = 12: A k value indicates how much a team’s rating should change based on the results of a single match. As you can see in the below chart, this means that roughly 5% of a team’s rating comes from their performance in the previous match</a:t>
            </a:r>
          </a:p>
          <a:p>
            <a:r>
              <a:rPr lang="en-US" dirty="0" err="1"/>
              <a:t>kPlayoffs</a:t>
            </a:r>
            <a:r>
              <a:rPr lang="en-US" dirty="0"/>
              <a:t> = 3: The playoff k-Value is one quarter of the </a:t>
            </a:r>
            <a:r>
              <a:rPr lang="en-US" dirty="0" err="1"/>
              <a:t>quals</a:t>
            </a:r>
            <a:r>
              <a:rPr lang="en-US" dirty="0"/>
              <a:t> value. The reason for this is likely because, once teams enter static alliances in playoffs, it is difficult for the model to tell which team is actually responsible for successes/failures on the field, since all 3 alliance members will always have the same winning margins. </a:t>
            </a:r>
          </a:p>
          <a:p>
            <a:endParaRPr lang="en-US" dirty="0"/>
          </a:p>
          <a:p>
            <a:endParaRPr lang="en-US" dirty="0"/>
          </a:p>
          <a:p>
            <a:endParaRPr lang="en-US" dirty="0"/>
          </a:p>
          <a:p>
            <a:endParaRPr lang="en-US" dirty="0"/>
          </a:p>
          <a:p>
            <a:endParaRPr lang="en-US" dirty="0"/>
          </a:p>
          <a:p>
            <a:endParaRPr lang="en-US" dirty="0"/>
          </a:p>
          <a:p>
            <a:r>
              <a:rPr lang="en-US" dirty="0"/>
              <a:t>Elo to score ratio = 0.004: This parameter indicates what winning margin the Elo model should predict based on a difference in team </a:t>
            </a:r>
            <a:r>
              <a:rPr lang="en-US" dirty="0" err="1"/>
              <a:t>Elos</a:t>
            </a:r>
            <a:r>
              <a:rPr lang="en-US" dirty="0"/>
              <a:t> going into a match. This value means that, in a match where the red alliance is 250 Elo points above Blue, we would expect the final score to be 1 score standard deviation in red’s favor. </a:t>
            </a:r>
          </a:p>
          <a:p>
            <a:endParaRPr lang="en-US" dirty="0"/>
          </a:p>
        </p:txBody>
      </p:sp>
      <p:pic>
        <p:nvPicPr>
          <p:cNvPr id="9218" name="Picture 2" descr="https://www.moserware.com/assets/computing-your-skill/KFactorAlphaImpact.png">
            <a:extLst>
              <a:ext uri="{FF2B5EF4-FFF2-40B4-BE49-F238E27FC236}">
                <a16:creationId xmlns:a16="http://schemas.microsoft.com/office/drawing/2014/main" id="{37BE7EC7-D62E-436B-80E4-AB2862042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258" y="3366262"/>
            <a:ext cx="3469483" cy="2044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7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8783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29CB-1577-4D8E-B5C8-C0F1566FD653}"/>
              </a:ext>
            </a:extLst>
          </p:cNvPr>
          <p:cNvSpPr>
            <a:spLocks noGrp="1"/>
          </p:cNvSpPr>
          <p:nvPr>
            <p:ph type="title"/>
          </p:nvPr>
        </p:nvSpPr>
        <p:spPr/>
        <p:txBody>
          <a:bodyPr/>
          <a:lstStyle/>
          <a:p>
            <a:r>
              <a:rPr lang="en-US" dirty="0"/>
              <a:t>Key Parameters (between seasons)</a:t>
            </a:r>
          </a:p>
        </p:txBody>
      </p:sp>
      <p:sp>
        <p:nvSpPr>
          <p:cNvPr id="3" name="Content Placeholder 2">
            <a:extLst>
              <a:ext uri="{FF2B5EF4-FFF2-40B4-BE49-F238E27FC236}">
                <a16:creationId xmlns:a16="http://schemas.microsoft.com/office/drawing/2014/main" id="{5508AE89-EF50-42C2-B002-4E77BFCB654B}"/>
              </a:ext>
            </a:extLst>
          </p:cNvPr>
          <p:cNvSpPr>
            <a:spLocks noGrp="1"/>
          </p:cNvSpPr>
          <p:nvPr>
            <p:ph idx="1"/>
          </p:nvPr>
        </p:nvSpPr>
        <p:spPr/>
        <p:txBody>
          <a:bodyPr/>
          <a:lstStyle/>
          <a:p>
            <a:r>
              <a:rPr lang="en-US" dirty="0"/>
              <a:t>Rookie/New Veteran Elo = 1450: Remember, average Elo is 1500, so 1450 corresponds to roughly a 30</a:t>
            </a:r>
            <a:r>
              <a:rPr lang="en-US" baseline="30000" dirty="0"/>
              <a:t>th</a:t>
            </a:r>
            <a:r>
              <a:rPr lang="en-US" dirty="0"/>
              <a:t> percentile team</a:t>
            </a:r>
          </a:p>
          <a:p>
            <a:r>
              <a:rPr lang="en-US" dirty="0"/>
              <a:t>Previous season Elo weight = 70%: Each team’s Elo at the start of a 2019 will be 70% of their 2018 max Elo plus 30% of their 2017 max Elo (max </a:t>
            </a:r>
            <a:r>
              <a:rPr lang="en-US" dirty="0" err="1"/>
              <a:t>Elos</a:t>
            </a:r>
            <a:r>
              <a:rPr lang="en-US" dirty="0"/>
              <a:t> ignore each team’s first 8 matches)</a:t>
            </a:r>
          </a:p>
          <a:p>
            <a:r>
              <a:rPr lang="en-US" dirty="0"/>
              <a:t>End of season mean-reversion = 20%: This means that a team’s Elo at the start of a new season is dropped 20% toward the mean-reversion Elo. Essentially, teams go into a new season on average at about 80% of their strength the previous season. </a:t>
            </a:r>
          </a:p>
          <a:p>
            <a:r>
              <a:rPr lang="en-US" dirty="0"/>
              <a:t>Mean-reversion Elo = 1450: Because we are using max </a:t>
            </a:r>
            <a:r>
              <a:rPr lang="en-US" dirty="0" err="1"/>
              <a:t>Elos</a:t>
            </a:r>
            <a:r>
              <a:rPr lang="en-US" dirty="0"/>
              <a:t>, the end of season mean reversion must be below 1500 to keep the league average at around 1500. </a:t>
            </a:r>
          </a:p>
        </p:txBody>
      </p:sp>
    </p:spTree>
    <p:extLst>
      <p:ext uri="{BB962C8B-B14F-4D97-AF65-F5344CB8AC3E}">
        <p14:creationId xmlns:p14="http://schemas.microsoft.com/office/powerpoint/2010/main" val="37985772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692E-F8A2-4574-B083-93CCC0B6F318}"/>
              </a:ext>
            </a:extLst>
          </p:cNvPr>
          <p:cNvSpPr>
            <a:spLocks noGrp="1"/>
          </p:cNvSpPr>
          <p:nvPr>
            <p:ph type="title"/>
          </p:nvPr>
        </p:nvSpPr>
        <p:spPr/>
        <p:txBody>
          <a:bodyPr/>
          <a:lstStyle/>
          <a:p>
            <a:r>
              <a:rPr lang="en-US" dirty="0"/>
              <a:t>Elo example</a:t>
            </a:r>
          </a:p>
        </p:txBody>
      </p:sp>
      <p:sp>
        <p:nvSpPr>
          <p:cNvPr id="3" name="Content Placeholder 2">
            <a:extLst>
              <a:ext uri="{FF2B5EF4-FFF2-40B4-BE49-F238E27FC236}">
                <a16:creationId xmlns:a16="http://schemas.microsoft.com/office/drawing/2014/main" id="{FE3F58E8-F733-4A4E-8F13-652C73D554F8}"/>
              </a:ext>
            </a:extLst>
          </p:cNvPr>
          <p:cNvSpPr>
            <a:spLocks noGrp="1"/>
          </p:cNvSpPr>
          <p:nvPr>
            <p:ph idx="1"/>
          </p:nvPr>
        </p:nvSpPr>
        <p:spPr/>
        <p:txBody>
          <a:bodyPr/>
          <a:lstStyle/>
          <a:p>
            <a:r>
              <a:rPr lang="en-US" dirty="0"/>
              <a:t>Using 2007 and score </a:t>
            </a:r>
            <a:r>
              <a:rPr lang="en-US" dirty="0" err="1"/>
              <a:t>stdev</a:t>
            </a:r>
            <a:r>
              <a:rPr lang="en-US" dirty="0"/>
              <a:t> = 32.9, this is a quals match</a:t>
            </a:r>
          </a:p>
          <a:p>
            <a:r>
              <a:rPr lang="en-US" dirty="0"/>
              <a:t>Red alliance has teams with </a:t>
            </a:r>
            <a:r>
              <a:rPr lang="en-US" dirty="0" err="1"/>
              <a:t>Elos</a:t>
            </a:r>
            <a:r>
              <a:rPr lang="en-US" dirty="0"/>
              <a:t> = 1450, 1500, and 1600. Blue alliance has teams with </a:t>
            </a:r>
            <a:r>
              <a:rPr lang="en-US" dirty="0" err="1"/>
              <a:t>Elos</a:t>
            </a:r>
            <a:r>
              <a:rPr lang="en-US" dirty="0"/>
              <a:t> =1500, 1650, and 1700. </a:t>
            </a:r>
          </a:p>
          <a:p>
            <a:r>
              <a:rPr lang="en-US" dirty="0"/>
              <a:t>Elo difference = 300 in favor of blue. </a:t>
            </a:r>
          </a:p>
          <a:p>
            <a:r>
              <a:rPr lang="en-US" dirty="0"/>
              <a:t>Predicted blue winning margin = 300*0.004*32.9= 39.5</a:t>
            </a:r>
          </a:p>
          <a:p>
            <a:r>
              <a:rPr lang="en-US" dirty="0"/>
              <a:t>Suppose the actual blue winning margin ends up being 52.6. </a:t>
            </a:r>
          </a:p>
          <a:p>
            <a:r>
              <a:rPr lang="en-US" dirty="0"/>
              <a:t>Each team on the blue alliance will have their Elo change by (52.6-39.5)/(32.9)*12 = 5. Since Elo is zero-sum in season, we also know that each red team’s Elo will change by -5. </a:t>
            </a:r>
          </a:p>
        </p:txBody>
      </p:sp>
    </p:spTree>
    <p:extLst>
      <p:ext uri="{BB962C8B-B14F-4D97-AF65-F5344CB8AC3E}">
        <p14:creationId xmlns:p14="http://schemas.microsoft.com/office/powerpoint/2010/main" val="6956272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0114-CF79-4E38-B54A-BBDC2383410D}"/>
              </a:ext>
            </a:extLst>
          </p:cNvPr>
          <p:cNvSpPr>
            <a:spLocks noGrp="1"/>
          </p:cNvSpPr>
          <p:nvPr>
            <p:ph type="title"/>
          </p:nvPr>
        </p:nvSpPr>
        <p:spPr/>
        <p:txBody>
          <a:bodyPr/>
          <a:lstStyle/>
          <a:p>
            <a:r>
              <a:rPr lang="en-US" dirty="0"/>
              <a:t>Elo over multiple seasons</a:t>
            </a:r>
          </a:p>
        </p:txBody>
      </p:sp>
      <p:sp>
        <p:nvSpPr>
          <p:cNvPr id="3" name="Content Placeholder 2">
            <a:extLst>
              <a:ext uri="{FF2B5EF4-FFF2-40B4-BE49-F238E27FC236}">
                <a16:creationId xmlns:a16="http://schemas.microsoft.com/office/drawing/2014/main" id="{DFBE8CD2-59A8-4C9C-9F1F-00B1B61C3F7F}"/>
              </a:ext>
            </a:extLst>
          </p:cNvPr>
          <p:cNvSpPr>
            <a:spLocks noGrp="1"/>
          </p:cNvSpPr>
          <p:nvPr>
            <p:ph idx="1"/>
          </p:nvPr>
        </p:nvSpPr>
        <p:spPr>
          <a:xfrm>
            <a:off x="581192" y="1989997"/>
            <a:ext cx="11029615" cy="491266"/>
          </a:xfrm>
        </p:spPr>
        <p:txBody>
          <a:bodyPr/>
          <a:lstStyle/>
          <a:p>
            <a:r>
              <a:rPr lang="en-US" dirty="0"/>
              <a:t>2052’s historical Elo</a:t>
            </a:r>
          </a:p>
        </p:txBody>
      </p:sp>
      <p:graphicFrame>
        <p:nvGraphicFramePr>
          <p:cNvPr id="6" name="Chart 5">
            <a:extLst>
              <a:ext uri="{FF2B5EF4-FFF2-40B4-BE49-F238E27FC236}">
                <a16:creationId xmlns:a16="http://schemas.microsoft.com/office/drawing/2014/main" id="{4E013893-FE0E-4C44-8CC7-53ED5C00D87C}"/>
              </a:ext>
            </a:extLst>
          </p:cNvPr>
          <p:cNvGraphicFramePr>
            <a:graphicFrameLocks/>
          </p:cNvGraphicFramePr>
          <p:nvPr/>
        </p:nvGraphicFramePr>
        <p:xfrm>
          <a:off x="825499" y="2344738"/>
          <a:ext cx="10541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95236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0114-CF79-4E38-B54A-BBDC2383410D}"/>
              </a:ext>
            </a:extLst>
          </p:cNvPr>
          <p:cNvSpPr>
            <a:spLocks noGrp="1"/>
          </p:cNvSpPr>
          <p:nvPr>
            <p:ph type="title"/>
          </p:nvPr>
        </p:nvSpPr>
        <p:spPr/>
        <p:txBody>
          <a:bodyPr/>
          <a:lstStyle/>
          <a:p>
            <a:r>
              <a:rPr lang="en-US" dirty="0"/>
              <a:t>Elo over a single season</a:t>
            </a:r>
          </a:p>
        </p:txBody>
      </p:sp>
      <p:sp>
        <p:nvSpPr>
          <p:cNvPr id="3" name="Content Placeholder 2">
            <a:extLst>
              <a:ext uri="{FF2B5EF4-FFF2-40B4-BE49-F238E27FC236}">
                <a16:creationId xmlns:a16="http://schemas.microsoft.com/office/drawing/2014/main" id="{DFBE8CD2-59A8-4C9C-9F1F-00B1B61C3F7F}"/>
              </a:ext>
            </a:extLst>
          </p:cNvPr>
          <p:cNvSpPr>
            <a:spLocks noGrp="1"/>
          </p:cNvSpPr>
          <p:nvPr>
            <p:ph idx="1"/>
          </p:nvPr>
        </p:nvSpPr>
        <p:spPr>
          <a:xfrm>
            <a:off x="581192" y="1989997"/>
            <a:ext cx="11029615" cy="857978"/>
          </a:xfrm>
        </p:spPr>
        <p:txBody>
          <a:bodyPr>
            <a:normAutofit/>
          </a:bodyPr>
          <a:lstStyle/>
          <a:p>
            <a:r>
              <a:rPr lang="en-US" dirty="0"/>
              <a:t>2052 in their rookie year</a:t>
            </a:r>
          </a:p>
          <a:p>
            <a:r>
              <a:rPr lang="en-US" dirty="0"/>
              <a:t>Note that 2007 score </a:t>
            </a:r>
            <a:r>
              <a:rPr lang="en-US" dirty="0" err="1"/>
              <a:t>stdev</a:t>
            </a:r>
            <a:r>
              <a:rPr lang="en-US" dirty="0"/>
              <a:t> = 32.9</a:t>
            </a:r>
          </a:p>
        </p:txBody>
      </p:sp>
      <p:graphicFrame>
        <p:nvGraphicFramePr>
          <p:cNvPr id="4" name="Table 3">
            <a:extLst>
              <a:ext uri="{FF2B5EF4-FFF2-40B4-BE49-F238E27FC236}">
                <a16:creationId xmlns:a16="http://schemas.microsoft.com/office/drawing/2014/main" id="{7B863A8C-3CEC-401F-9FDB-77881EF22D7D}"/>
              </a:ext>
            </a:extLst>
          </p:cNvPr>
          <p:cNvGraphicFramePr>
            <a:graphicFrameLocks noGrp="1"/>
          </p:cNvGraphicFramePr>
          <p:nvPr/>
        </p:nvGraphicFramePr>
        <p:xfrm>
          <a:off x="641349" y="3122016"/>
          <a:ext cx="10909300" cy="2560320"/>
        </p:xfrm>
        <a:graphic>
          <a:graphicData uri="http://schemas.openxmlformats.org/drawingml/2006/table">
            <a:tbl>
              <a:tblPr/>
              <a:tblGrid>
                <a:gridCol w="609600">
                  <a:extLst>
                    <a:ext uri="{9D8B030D-6E8A-4147-A177-3AD203B41FA5}">
                      <a16:colId xmlns:a16="http://schemas.microsoft.com/office/drawing/2014/main" val="2936474868"/>
                    </a:ext>
                  </a:extLst>
                </a:gridCol>
                <a:gridCol w="596900">
                  <a:extLst>
                    <a:ext uri="{9D8B030D-6E8A-4147-A177-3AD203B41FA5}">
                      <a16:colId xmlns:a16="http://schemas.microsoft.com/office/drawing/2014/main" val="3649369689"/>
                    </a:ext>
                  </a:extLst>
                </a:gridCol>
                <a:gridCol w="3187700">
                  <a:extLst>
                    <a:ext uri="{9D8B030D-6E8A-4147-A177-3AD203B41FA5}">
                      <a16:colId xmlns:a16="http://schemas.microsoft.com/office/drawing/2014/main" val="825936517"/>
                    </a:ext>
                  </a:extLst>
                </a:gridCol>
                <a:gridCol w="749300">
                  <a:extLst>
                    <a:ext uri="{9D8B030D-6E8A-4147-A177-3AD203B41FA5}">
                      <a16:colId xmlns:a16="http://schemas.microsoft.com/office/drawing/2014/main" val="1459923010"/>
                    </a:ext>
                  </a:extLst>
                </a:gridCol>
                <a:gridCol w="317500">
                  <a:extLst>
                    <a:ext uri="{9D8B030D-6E8A-4147-A177-3AD203B41FA5}">
                      <a16:colId xmlns:a16="http://schemas.microsoft.com/office/drawing/2014/main" val="1507193746"/>
                    </a:ext>
                  </a:extLst>
                </a:gridCol>
                <a:gridCol w="508000">
                  <a:extLst>
                    <a:ext uri="{9D8B030D-6E8A-4147-A177-3AD203B41FA5}">
                      <a16:colId xmlns:a16="http://schemas.microsoft.com/office/drawing/2014/main" val="2200978029"/>
                    </a:ext>
                  </a:extLst>
                </a:gridCol>
                <a:gridCol w="508000">
                  <a:extLst>
                    <a:ext uri="{9D8B030D-6E8A-4147-A177-3AD203B41FA5}">
                      <a16:colId xmlns:a16="http://schemas.microsoft.com/office/drawing/2014/main" val="2931908946"/>
                    </a:ext>
                  </a:extLst>
                </a:gridCol>
                <a:gridCol w="1625600">
                  <a:extLst>
                    <a:ext uri="{9D8B030D-6E8A-4147-A177-3AD203B41FA5}">
                      <a16:colId xmlns:a16="http://schemas.microsoft.com/office/drawing/2014/main" val="3285695293"/>
                    </a:ext>
                  </a:extLst>
                </a:gridCol>
                <a:gridCol w="1016000">
                  <a:extLst>
                    <a:ext uri="{9D8B030D-6E8A-4147-A177-3AD203B41FA5}">
                      <a16:colId xmlns:a16="http://schemas.microsoft.com/office/drawing/2014/main" val="1056541056"/>
                    </a:ext>
                  </a:extLst>
                </a:gridCol>
                <a:gridCol w="749300">
                  <a:extLst>
                    <a:ext uri="{9D8B030D-6E8A-4147-A177-3AD203B41FA5}">
                      <a16:colId xmlns:a16="http://schemas.microsoft.com/office/drawing/2014/main" val="2622016986"/>
                    </a:ext>
                  </a:extLst>
                </a:gridCol>
                <a:gridCol w="1041400">
                  <a:extLst>
                    <a:ext uri="{9D8B030D-6E8A-4147-A177-3AD203B41FA5}">
                      <a16:colId xmlns:a16="http://schemas.microsoft.com/office/drawing/2014/main" val="841286299"/>
                    </a:ext>
                  </a:extLst>
                </a:gridCol>
              </a:tblGrid>
              <a:tr h="182880">
                <a:tc>
                  <a:txBody>
                    <a:bodyPr/>
                    <a:lstStyle/>
                    <a:p>
                      <a:pPr algn="l" fontAlgn="b"/>
                      <a:r>
                        <a:rPr lang="en-US" sz="1100" b="0" i="0" u="none" strike="noStrike">
                          <a:solidFill>
                            <a:srgbClr val="000000"/>
                          </a:solidFill>
                          <a:effectLst/>
                          <a:latin typeface="Calibri" panose="020F0502020204030204" pitchFamily="34" charset="0"/>
                        </a:rPr>
                        <a:t>Team</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Year</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Event</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Match type</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Set</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Match</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Elo</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Predicted winning margin</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Win probability</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Win result</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Winning margin</a:t>
                      </a:r>
                    </a:p>
                  </a:txBody>
                  <a:tcPr marL="0" marR="0" marT="0" marB="0" anchor="b">
                    <a:lnL>
                      <a:noFill/>
                    </a:lnL>
                    <a:lnR>
                      <a:noFill/>
                    </a:lnR>
                    <a:lnT>
                      <a:noFill/>
                    </a:lnT>
                    <a:lnB>
                      <a:noFill/>
                    </a:lnB>
                  </a:tcPr>
                </a:tc>
                <a:extLst>
                  <a:ext uri="{0D108BD9-81ED-4DB2-BD59-A6C34878D82A}">
                    <a16:rowId xmlns:a16="http://schemas.microsoft.com/office/drawing/2014/main" val="1909962100"/>
                  </a:ext>
                </a:extLst>
              </a:tr>
              <a:tr h="182880">
                <a:tc>
                  <a:txBody>
                    <a:bodyPr/>
                    <a:lstStyle/>
                    <a:p>
                      <a:pPr algn="l" fontAlgn="b"/>
                      <a:r>
                        <a:rPr lang="en-US" sz="1100" b="0" i="0" u="none" strike="noStrike" dirty="0">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1450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0" marR="0" marT="0" marB="0" anchor="b">
                    <a:lnL>
                      <a:noFill/>
                    </a:lnL>
                    <a:lnR>
                      <a:noFill/>
                    </a:lnR>
                    <a:lnT>
                      <a:noFill/>
                    </a:lnT>
                    <a:lnB>
                      <a:noFill/>
                    </a:lnB>
                  </a:tcPr>
                </a:tc>
                <a:extLst>
                  <a:ext uri="{0D108BD9-81ED-4DB2-BD59-A6C34878D82A}">
                    <a16:rowId xmlns:a16="http://schemas.microsoft.com/office/drawing/2014/main" val="2949801795"/>
                  </a:ext>
                </a:extLst>
              </a:tr>
              <a:tr h="182880">
                <a:tc>
                  <a:txBody>
                    <a:bodyPr/>
                    <a:lstStyle/>
                    <a:p>
                      <a:pPr algn="l" fontAlgn="b"/>
                      <a:r>
                        <a:rPr lang="en-US" sz="1100" b="0" i="0" u="none" strike="noStrike" dirty="0">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1449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52.7%</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0" marR="0" marT="0" marB="0" anchor="b">
                    <a:lnL>
                      <a:noFill/>
                    </a:lnL>
                    <a:lnR>
                      <a:noFill/>
                    </a:lnR>
                    <a:lnT>
                      <a:noFill/>
                    </a:lnT>
                    <a:lnB>
                      <a:noFill/>
                    </a:lnB>
                  </a:tcPr>
                </a:tc>
                <a:extLst>
                  <a:ext uri="{0D108BD9-81ED-4DB2-BD59-A6C34878D82A}">
                    <a16:rowId xmlns:a16="http://schemas.microsoft.com/office/drawing/2014/main" val="67132058"/>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1450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55.6%</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extLst>
                  <a:ext uri="{0D108BD9-81ED-4DB2-BD59-A6C34878D82A}">
                    <a16:rowId xmlns:a16="http://schemas.microsoft.com/office/drawing/2014/main" val="95496901"/>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1447</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0" marR="0" marT="0" marB="0" anchor="b">
                    <a:lnL>
                      <a:noFill/>
                    </a:lnL>
                    <a:lnR>
                      <a:noFill/>
                    </a:lnR>
                    <a:lnT>
                      <a:noFill/>
                    </a:lnT>
                    <a:lnB>
                      <a:noFill/>
                    </a:lnB>
                  </a:tcPr>
                </a:tc>
                <a:extLst>
                  <a:ext uri="{0D108BD9-81ED-4DB2-BD59-A6C34878D82A}">
                    <a16:rowId xmlns:a16="http://schemas.microsoft.com/office/drawing/2014/main" val="287582945"/>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1459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-30</a:t>
                      </a:r>
                    </a:p>
                  </a:txBody>
                  <a:tcPr marL="0" marR="0" marT="0" marB="0" anchor="b">
                    <a:lnL>
                      <a:noFill/>
                    </a:lnL>
                    <a:lnR>
                      <a:noFill/>
                    </a:lnR>
                    <a:lnT>
                      <a:noFill/>
                    </a:lnT>
                    <a:lnB>
                      <a:noFill/>
                    </a:lnB>
                  </a:tcPr>
                </a:tc>
                <a:extLst>
                  <a:ext uri="{0D108BD9-81ED-4DB2-BD59-A6C34878D82A}">
                    <a16:rowId xmlns:a16="http://schemas.microsoft.com/office/drawing/2014/main" val="4192177416"/>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1450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0" marR="0" marT="0" marB="0" anchor="b">
                    <a:lnL>
                      <a:noFill/>
                    </a:lnL>
                    <a:lnR>
                      <a:noFill/>
                    </a:lnR>
                    <a:lnT>
                      <a:noFill/>
                    </a:lnT>
                    <a:lnB>
                      <a:noFill/>
                    </a:lnB>
                  </a:tcPr>
                </a:tc>
                <a:extLst>
                  <a:ext uri="{0D108BD9-81ED-4DB2-BD59-A6C34878D82A}">
                    <a16:rowId xmlns:a16="http://schemas.microsoft.com/office/drawing/2014/main" val="3292686492"/>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1449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a:t>
                      </a:r>
                    </a:p>
                  </a:txBody>
                  <a:tcPr marL="0" marR="0" marT="0" marB="0" anchor="b">
                    <a:lnL>
                      <a:noFill/>
                    </a:lnL>
                    <a:lnR>
                      <a:noFill/>
                    </a:lnR>
                    <a:lnT>
                      <a:noFill/>
                    </a:lnT>
                    <a:lnB>
                      <a:noFill/>
                    </a:lnB>
                  </a:tcPr>
                </a:tc>
                <a:extLst>
                  <a:ext uri="{0D108BD9-81ED-4DB2-BD59-A6C34878D82A}">
                    <a16:rowId xmlns:a16="http://schemas.microsoft.com/office/drawing/2014/main" val="4164185254"/>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1474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70.8%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0" marR="0" marT="0" marB="0" anchor="b">
                    <a:lnL>
                      <a:noFill/>
                    </a:lnL>
                    <a:lnR>
                      <a:noFill/>
                    </a:lnR>
                    <a:lnT>
                      <a:noFill/>
                    </a:lnT>
                    <a:lnB>
                      <a:noFill/>
                    </a:lnB>
                  </a:tcPr>
                </a:tc>
                <a:extLst>
                  <a:ext uri="{0D108BD9-81ED-4DB2-BD59-A6C34878D82A}">
                    <a16:rowId xmlns:a16="http://schemas.microsoft.com/office/drawing/2014/main" val="3052367196"/>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qf</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1471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extLst>
                  <a:ext uri="{0D108BD9-81ED-4DB2-BD59-A6C34878D82A}">
                    <a16:rowId xmlns:a16="http://schemas.microsoft.com/office/drawing/2014/main" val="2153669622"/>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qf</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1471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52.6%</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a:t>
                      </a:r>
                    </a:p>
                  </a:txBody>
                  <a:tcPr marL="0" marR="0" marT="0" marB="0" anchor="b">
                    <a:lnL>
                      <a:noFill/>
                    </a:lnL>
                    <a:lnR>
                      <a:noFill/>
                    </a:lnR>
                    <a:lnT>
                      <a:noFill/>
                    </a:lnT>
                    <a:lnB>
                      <a:noFill/>
                    </a:lnB>
                  </a:tcPr>
                </a:tc>
                <a:extLst>
                  <a:ext uri="{0D108BD9-81ED-4DB2-BD59-A6C34878D82A}">
                    <a16:rowId xmlns:a16="http://schemas.microsoft.com/office/drawing/2014/main" val="372275327"/>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qf</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1467</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48.6%</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0" marR="0" marT="0" marB="0" anchor="b">
                    <a:lnL>
                      <a:noFill/>
                    </a:lnL>
                    <a:lnR>
                      <a:noFill/>
                    </a:lnR>
                    <a:lnT>
                      <a:noFill/>
                    </a:lnT>
                    <a:lnB>
                      <a:noFill/>
                    </a:lnB>
                  </a:tcPr>
                </a:tc>
                <a:extLst>
                  <a:ext uri="{0D108BD9-81ED-4DB2-BD59-A6C34878D82A}">
                    <a16:rowId xmlns:a16="http://schemas.microsoft.com/office/drawing/2014/main" val="2249351883"/>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2008</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Minnesota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1462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0" marR="0" marT="0" marB="0" anchor="b">
                    <a:lnL>
                      <a:noFill/>
                    </a:lnL>
                    <a:lnR>
                      <a:noFill/>
                    </a:lnR>
                    <a:lnT>
                      <a:noFill/>
                    </a:lnT>
                    <a:lnB>
                      <a:noFill/>
                    </a:lnB>
                  </a:tcPr>
                </a:tc>
                <a:extLst>
                  <a:ext uri="{0D108BD9-81ED-4DB2-BD59-A6C34878D82A}">
                    <a16:rowId xmlns:a16="http://schemas.microsoft.com/office/drawing/2014/main" val="1859289348"/>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2008</a:t>
                      </a:r>
                    </a:p>
                  </a:txBody>
                  <a:tcPr marL="0" marR="0" marT="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Minnesota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1472</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-18.9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24.7%</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-30</a:t>
                      </a:r>
                    </a:p>
                  </a:txBody>
                  <a:tcPr marL="0" marR="0" marT="0" marB="0" anchor="b">
                    <a:lnL>
                      <a:noFill/>
                    </a:lnL>
                    <a:lnR>
                      <a:noFill/>
                    </a:lnR>
                    <a:lnT>
                      <a:noFill/>
                    </a:lnT>
                    <a:lnB>
                      <a:noFill/>
                    </a:lnB>
                  </a:tcPr>
                </a:tc>
                <a:extLst>
                  <a:ext uri="{0D108BD9-81ED-4DB2-BD59-A6C34878D82A}">
                    <a16:rowId xmlns:a16="http://schemas.microsoft.com/office/drawing/2014/main" val="2544831919"/>
                  </a:ext>
                </a:extLst>
              </a:tr>
            </a:tbl>
          </a:graphicData>
        </a:graphic>
      </p:graphicFrame>
    </p:spTree>
    <p:extLst>
      <p:ext uri="{BB962C8B-B14F-4D97-AF65-F5344CB8AC3E}">
        <p14:creationId xmlns:p14="http://schemas.microsoft.com/office/powerpoint/2010/main" val="10841729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0755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F4AC-5918-4137-B67E-4491A8855620}"/>
              </a:ext>
            </a:extLst>
          </p:cNvPr>
          <p:cNvSpPr>
            <a:spLocks noGrp="1"/>
          </p:cNvSpPr>
          <p:nvPr>
            <p:ph type="title"/>
          </p:nvPr>
        </p:nvSpPr>
        <p:spPr/>
        <p:txBody>
          <a:bodyPr/>
          <a:lstStyle/>
          <a:p>
            <a:r>
              <a:rPr lang="en-US" dirty="0"/>
              <a:t>Overfitting vs Underfitting</a:t>
            </a:r>
          </a:p>
        </p:txBody>
      </p:sp>
      <p:pic>
        <p:nvPicPr>
          <p:cNvPr id="1028" name="Picture 4" descr="What is underfitting and overfitting in machine learning ...">
            <a:extLst>
              <a:ext uri="{FF2B5EF4-FFF2-40B4-BE49-F238E27FC236}">
                <a16:creationId xmlns:a16="http://schemas.microsoft.com/office/drawing/2014/main" id="{4BB6EC5E-BFA6-42ED-A1CA-C7621E491F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29978" y="2181225"/>
            <a:ext cx="6532043"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077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486C-36F1-43CD-9561-C0AFF3ED8802}"/>
              </a:ext>
            </a:extLst>
          </p:cNvPr>
          <p:cNvSpPr>
            <a:spLocks noGrp="1"/>
          </p:cNvSpPr>
          <p:nvPr>
            <p:ph type="title"/>
          </p:nvPr>
        </p:nvSpPr>
        <p:spPr/>
        <p:txBody>
          <a:bodyPr/>
          <a:lstStyle/>
          <a:p>
            <a:r>
              <a:rPr lang="en-US" dirty="0"/>
              <a:t>Predicted Contributions (</a:t>
            </a:r>
            <a:r>
              <a:rPr lang="en-US" dirty="0" err="1"/>
              <a:t>ixOPR</a:t>
            </a:r>
            <a:r>
              <a:rPr lang="en-US" dirty="0"/>
              <a:t>)</a:t>
            </a:r>
          </a:p>
        </p:txBody>
      </p:sp>
      <p:sp>
        <p:nvSpPr>
          <p:cNvPr id="3" name="Content Placeholder 2">
            <a:extLst>
              <a:ext uri="{FF2B5EF4-FFF2-40B4-BE49-F238E27FC236}">
                <a16:creationId xmlns:a16="http://schemas.microsoft.com/office/drawing/2014/main" id="{D1E87038-DBA5-4A0F-A12F-71F7E231F254}"/>
              </a:ext>
            </a:extLst>
          </p:cNvPr>
          <p:cNvSpPr>
            <a:spLocks noGrp="1"/>
          </p:cNvSpPr>
          <p:nvPr>
            <p:ph idx="1"/>
          </p:nvPr>
        </p:nvSpPr>
        <p:spPr/>
        <p:txBody>
          <a:bodyPr/>
          <a:lstStyle/>
          <a:p>
            <a:r>
              <a:rPr lang="en-US" dirty="0"/>
              <a:t>When you don’t see OPRs displayed on TBA early at an event, that is because not enough matches have been played for there to be a singular solution for OPR. </a:t>
            </a:r>
          </a:p>
          <a:p>
            <a:r>
              <a:rPr lang="en-US" dirty="0"/>
              <a:t>When you see crazy high or low OPR values displayed early at an event, that is because the OPR model is drastically overfit, so it doesn’t represent anything meaningful</a:t>
            </a:r>
          </a:p>
          <a:p>
            <a:r>
              <a:rPr lang="en-US" dirty="0"/>
              <a:t>You need to have at least as many half-matches as teams for there to be a solution to OPR, and my personal rule is that OPR doesn’t become meaningful until there have been at least 1.5X as many half-matches as teams. </a:t>
            </a:r>
          </a:p>
          <a:p>
            <a:r>
              <a:rPr lang="en-US" dirty="0"/>
              <a:t>This really stinks though, ideally, we could adapt OPR somehow to give us reasonable values early at events. Enter </a:t>
            </a:r>
            <a:r>
              <a:rPr lang="en-US" dirty="0" err="1"/>
              <a:t>ixOPR</a:t>
            </a:r>
            <a:r>
              <a:rPr lang="en-US" dirty="0"/>
              <a:t> or “predicted contributions”</a:t>
            </a:r>
          </a:p>
        </p:txBody>
      </p:sp>
    </p:spTree>
    <p:extLst>
      <p:ext uri="{BB962C8B-B14F-4D97-AF65-F5344CB8AC3E}">
        <p14:creationId xmlns:p14="http://schemas.microsoft.com/office/powerpoint/2010/main" val="2794071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486C-36F1-43CD-9561-C0AFF3ED8802}"/>
              </a:ext>
            </a:extLst>
          </p:cNvPr>
          <p:cNvSpPr>
            <a:spLocks noGrp="1"/>
          </p:cNvSpPr>
          <p:nvPr>
            <p:ph type="title"/>
          </p:nvPr>
        </p:nvSpPr>
        <p:spPr/>
        <p:txBody>
          <a:bodyPr/>
          <a:lstStyle/>
          <a:p>
            <a:r>
              <a:rPr lang="en-US" dirty="0"/>
              <a:t>Predicted Contributions (</a:t>
            </a:r>
            <a:r>
              <a:rPr lang="en-US" dirty="0" err="1"/>
              <a:t>ixOPR</a:t>
            </a:r>
            <a:r>
              <a:rPr lang="en-US" dirty="0"/>
              <a:t>)</a:t>
            </a:r>
          </a:p>
        </p:txBody>
      </p:sp>
      <p:sp>
        <p:nvSpPr>
          <p:cNvPr id="3" name="Content Placeholder 2">
            <a:extLst>
              <a:ext uri="{FF2B5EF4-FFF2-40B4-BE49-F238E27FC236}">
                <a16:creationId xmlns:a16="http://schemas.microsoft.com/office/drawing/2014/main" id="{D1E87038-DBA5-4A0F-A12F-71F7E231F254}"/>
              </a:ext>
            </a:extLst>
          </p:cNvPr>
          <p:cNvSpPr>
            <a:spLocks noGrp="1"/>
          </p:cNvSpPr>
          <p:nvPr>
            <p:ph idx="1"/>
          </p:nvPr>
        </p:nvSpPr>
        <p:spPr>
          <a:xfrm>
            <a:off x="581192" y="2180497"/>
            <a:ext cx="11029615" cy="1248504"/>
          </a:xfrm>
        </p:spPr>
        <p:txBody>
          <a:bodyPr/>
          <a:lstStyle/>
          <a:p>
            <a:r>
              <a:rPr lang="en-US" dirty="0" err="1"/>
              <a:t>ixOPR</a:t>
            </a:r>
            <a:r>
              <a:rPr lang="en-US" dirty="0"/>
              <a:t> was developed by Eugene Fang in 2016 to approach the aforementioned problems. His implementation involved estimating the scores of matches that hadn’t been played yet, and then running OPR calculations on those matches combined with matches that had actually been played. </a:t>
            </a:r>
          </a:p>
        </p:txBody>
      </p:sp>
      <p:pic>
        <p:nvPicPr>
          <p:cNvPr id="2050" name="Picture 2" descr="2016onwa-oprs">
            <a:extLst>
              <a:ext uri="{FF2B5EF4-FFF2-40B4-BE49-F238E27FC236}">
                <a16:creationId xmlns:a16="http://schemas.microsoft.com/office/drawing/2014/main" id="{29F4C125-8027-4241-906E-068310CF6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127" y="3429000"/>
            <a:ext cx="4110872" cy="30831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2016chcmp-oprs">
            <a:extLst>
              <a:ext uri="{FF2B5EF4-FFF2-40B4-BE49-F238E27FC236}">
                <a16:creationId xmlns:a16="http://schemas.microsoft.com/office/drawing/2014/main" id="{D58C53BD-8AF8-4700-8157-D61919904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428999"/>
            <a:ext cx="4110873" cy="3083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3580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486C-36F1-43CD-9561-C0AFF3ED8802}"/>
              </a:ext>
            </a:extLst>
          </p:cNvPr>
          <p:cNvSpPr>
            <a:spLocks noGrp="1"/>
          </p:cNvSpPr>
          <p:nvPr>
            <p:ph type="title"/>
          </p:nvPr>
        </p:nvSpPr>
        <p:spPr/>
        <p:txBody>
          <a:bodyPr/>
          <a:lstStyle/>
          <a:p>
            <a:r>
              <a:rPr lang="en-US" dirty="0"/>
              <a:t>Predicted Contributions (</a:t>
            </a:r>
            <a:r>
              <a:rPr lang="en-US" dirty="0" err="1"/>
              <a:t>ixOPRs</a:t>
            </a:r>
            <a:r>
              <a:rPr lang="en-US" dirty="0"/>
              <a:t>)</a:t>
            </a:r>
          </a:p>
        </p:txBody>
      </p:sp>
      <p:sp>
        <p:nvSpPr>
          <p:cNvPr id="3" name="Content Placeholder 2">
            <a:extLst>
              <a:ext uri="{FF2B5EF4-FFF2-40B4-BE49-F238E27FC236}">
                <a16:creationId xmlns:a16="http://schemas.microsoft.com/office/drawing/2014/main" id="{D1E87038-DBA5-4A0F-A12F-71F7E231F254}"/>
              </a:ext>
            </a:extLst>
          </p:cNvPr>
          <p:cNvSpPr>
            <a:spLocks noGrp="1"/>
          </p:cNvSpPr>
          <p:nvPr>
            <p:ph idx="1"/>
          </p:nvPr>
        </p:nvSpPr>
        <p:spPr/>
        <p:txBody>
          <a:bodyPr/>
          <a:lstStyle/>
          <a:p>
            <a:r>
              <a:rPr lang="en-US" dirty="0"/>
              <a:t>For best results, </a:t>
            </a:r>
            <a:r>
              <a:rPr lang="en-US" dirty="0" err="1"/>
              <a:t>ixOPRs</a:t>
            </a:r>
            <a:r>
              <a:rPr lang="en-US" dirty="0"/>
              <a:t> need to be “seeded” properly with some starting OPR for each team. </a:t>
            </a:r>
          </a:p>
          <a:p>
            <a:r>
              <a:rPr lang="en-US" dirty="0"/>
              <a:t>One option is to use 0 as a seed, which is safe, but we can usually </a:t>
            </a:r>
            <a:r>
              <a:rPr lang="en-US"/>
              <a:t>do better. </a:t>
            </a:r>
            <a:endParaRPr lang="en-US" dirty="0"/>
          </a:p>
          <a:p>
            <a:r>
              <a:rPr lang="en-US" dirty="0"/>
              <a:t>For fastest convergence, I generally use: </a:t>
            </a:r>
          </a:p>
          <a:p>
            <a:pPr lvl="1"/>
            <a:r>
              <a:rPr lang="en-US" dirty="0"/>
              <a:t>each team’s max in-season OPR if the team has competed in the current season</a:t>
            </a:r>
          </a:p>
          <a:p>
            <a:pPr lvl="1"/>
            <a:r>
              <a:rPr lang="en-US" dirty="0"/>
              <a:t>90% of a team’s max previous-season OPR, and then adjusted for the current season by normalizing the average and </a:t>
            </a:r>
            <a:r>
              <a:rPr lang="en-US" dirty="0" err="1"/>
              <a:t>stdev</a:t>
            </a:r>
            <a:r>
              <a:rPr lang="en-US" dirty="0"/>
              <a:t> of OPRs between seasons</a:t>
            </a:r>
          </a:p>
          <a:p>
            <a:pPr lvl="1"/>
            <a:r>
              <a:rPr lang="en-US" dirty="0"/>
              <a:t>An OPR which is 0.4 standard deviations below the average for rookies that have not yet competed</a:t>
            </a:r>
          </a:p>
        </p:txBody>
      </p:sp>
    </p:spTree>
    <p:extLst>
      <p:ext uri="{BB962C8B-B14F-4D97-AF65-F5344CB8AC3E}">
        <p14:creationId xmlns:p14="http://schemas.microsoft.com/office/powerpoint/2010/main" val="1662094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A352-DAF3-4E85-90A8-9E6156D9C003}"/>
              </a:ext>
            </a:extLst>
          </p:cNvPr>
          <p:cNvSpPr>
            <a:spLocks noGrp="1"/>
          </p:cNvSpPr>
          <p:nvPr>
            <p:ph type="title"/>
          </p:nvPr>
        </p:nvSpPr>
        <p:spPr/>
        <p:txBody>
          <a:bodyPr/>
          <a:lstStyle/>
          <a:p>
            <a:r>
              <a:rPr lang="en-US" dirty="0"/>
              <a:t>That’s all folks</a:t>
            </a:r>
          </a:p>
        </p:txBody>
      </p:sp>
      <p:sp>
        <p:nvSpPr>
          <p:cNvPr id="3" name="Content Placeholder 2">
            <a:extLst>
              <a:ext uri="{FF2B5EF4-FFF2-40B4-BE49-F238E27FC236}">
                <a16:creationId xmlns:a16="http://schemas.microsoft.com/office/drawing/2014/main" id="{1C1DA99D-E599-4A19-83DF-3BBB6EA5F11D}"/>
              </a:ext>
            </a:extLst>
          </p:cNvPr>
          <p:cNvSpPr>
            <a:spLocks noGrp="1"/>
          </p:cNvSpPr>
          <p:nvPr>
            <p:ph idx="1"/>
          </p:nvPr>
        </p:nvSpPr>
        <p:spPr/>
        <p:txBody>
          <a:bodyPr/>
          <a:lstStyle/>
          <a:p>
            <a:pPr marL="0" indent="0">
              <a:buNone/>
            </a:pPr>
            <a:r>
              <a:rPr lang="en-US" dirty="0"/>
              <a:t>Feel free to reach out to me for any questions or comments on Chief Delphi (username </a:t>
            </a:r>
            <a:r>
              <a:rPr lang="en-US" dirty="0" err="1"/>
              <a:t>Caleb_Sykes</a:t>
            </a:r>
            <a:r>
              <a:rPr lang="en-US" dirty="0"/>
              <a:t>) or by email: </a:t>
            </a:r>
            <a:r>
              <a:rPr lang="en-US" dirty="0">
                <a:hlinkClick r:id="rId2"/>
              </a:rPr>
              <a:t>calebsyk@gmail.com</a:t>
            </a:r>
            <a:endParaRPr lang="en-US" dirty="0"/>
          </a:p>
          <a:p>
            <a:pPr marL="0" indent="0">
              <a:buNone/>
            </a:pPr>
            <a:endParaRPr lang="en-US" dirty="0"/>
          </a:p>
          <a:p>
            <a:pPr marL="0" indent="0">
              <a:buNone/>
            </a:pPr>
            <a:r>
              <a:rPr lang="en-US" dirty="0"/>
              <a:t>All of my work can be found on my GitHub: </a:t>
            </a:r>
            <a:r>
              <a:rPr lang="en-US" dirty="0">
                <a:hlinkClick r:id="rId3"/>
              </a:rPr>
              <a:t>https://github.com/inkling16/</a:t>
            </a:r>
            <a:endParaRPr lang="en-US" dirty="0"/>
          </a:p>
          <a:p>
            <a:r>
              <a:rPr lang="en-US" dirty="0"/>
              <a:t>Scouting Database</a:t>
            </a:r>
          </a:p>
          <a:p>
            <a:r>
              <a:rPr lang="en-US" dirty="0"/>
              <a:t>Event Simulator</a:t>
            </a:r>
          </a:p>
          <a:p>
            <a:r>
              <a:rPr lang="en-US" dirty="0"/>
              <a:t>Historical </a:t>
            </a:r>
            <a:r>
              <a:rPr lang="en-US" dirty="0" err="1"/>
              <a:t>Elos</a:t>
            </a:r>
            <a:endParaRPr lang="en-US" dirty="0"/>
          </a:p>
          <a:p>
            <a:r>
              <a:rPr lang="en-US" dirty="0"/>
              <a:t>Miscellaneous Projects</a:t>
            </a:r>
          </a:p>
        </p:txBody>
      </p:sp>
    </p:spTree>
    <p:extLst>
      <p:ext uri="{BB962C8B-B14F-4D97-AF65-F5344CB8AC3E}">
        <p14:creationId xmlns:p14="http://schemas.microsoft.com/office/powerpoint/2010/main" val="369767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BE6C09-C858-4617-9D0E-046A7CA65500}"/>
              </a:ext>
            </a:extLst>
          </p:cNvPr>
          <p:cNvSpPr>
            <a:spLocks noGrp="1"/>
          </p:cNvSpPr>
          <p:nvPr>
            <p:ph type="title"/>
          </p:nvPr>
        </p:nvSpPr>
        <p:spPr/>
        <p:txBody>
          <a:bodyPr/>
          <a:lstStyle/>
          <a:p>
            <a:r>
              <a:rPr lang="en-US" dirty="0"/>
              <a:t>Match strategy</a:t>
            </a:r>
          </a:p>
        </p:txBody>
      </p:sp>
      <p:sp>
        <p:nvSpPr>
          <p:cNvPr id="8" name="Content Placeholder 7">
            <a:extLst>
              <a:ext uri="{FF2B5EF4-FFF2-40B4-BE49-F238E27FC236}">
                <a16:creationId xmlns:a16="http://schemas.microsoft.com/office/drawing/2014/main" id="{B2CB7A0D-4D22-4278-9CB4-FF5A041D9DA5}"/>
              </a:ext>
            </a:extLst>
          </p:cNvPr>
          <p:cNvSpPr>
            <a:spLocks noGrp="1"/>
          </p:cNvSpPr>
          <p:nvPr>
            <p:ph idx="1"/>
          </p:nvPr>
        </p:nvSpPr>
        <p:spPr/>
        <p:txBody>
          <a:bodyPr/>
          <a:lstStyle/>
          <a:p>
            <a:r>
              <a:rPr lang="en-US" dirty="0"/>
              <a:t>The thing people tend to focus on the most in match strategy is how to get your alliance to score the most average points. And with good reason! My advice broadly for this is: </a:t>
            </a:r>
          </a:p>
          <a:p>
            <a:pPr lvl="1"/>
            <a:r>
              <a:rPr lang="en-US" dirty="0"/>
              <a:t>Try not to get in each others way, especially if there is defense</a:t>
            </a:r>
          </a:p>
          <a:p>
            <a:pPr lvl="1"/>
            <a:r>
              <a:rPr lang="en-US" dirty="0"/>
              <a:t>Get everyone to spend as much time as possible doing what they are best at. Think about opportunity costs, even if a team is better than you at everything, that does not mean they should be doing everything. </a:t>
            </a:r>
          </a:p>
          <a:p>
            <a:pPr lvl="1"/>
            <a:r>
              <a:rPr lang="en-US" dirty="0"/>
              <a:t>Look at resource management (loading stations, game pieces, starting locations, ending locations) and determine how to allocate these best among teams</a:t>
            </a:r>
          </a:p>
          <a:p>
            <a:r>
              <a:rPr lang="en-US" dirty="0"/>
              <a:t>However, there’s another aspect of match strategy that I also believe to be important that frequently gets overlooked, which I’m going to call “</a:t>
            </a:r>
            <a:r>
              <a:rPr lang="en-US" i="1" dirty="0">
                <a:solidFill>
                  <a:srgbClr val="FF0000"/>
                </a:solidFill>
              </a:rPr>
              <a:t>variance adjustment</a:t>
            </a:r>
            <a:r>
              <a:rPr lang="en-US" dirty="0"/>
              <a:t>”. If I can get you to take one thing away from this presentation, it is that you should be thinking about variance in addition to averages when you are choosing strategies. </a:t>
            </a:r>
          </a:p>
        </p:txBody>
      </p:sp>
    </p:spTree>
    <p:extLst>
      <p:ext uri="{BB962C8B-B14F-4D97-AF65-F5344CB8AC3E}">
        <p14:creationId xmlns:p14="http://schemas.microsoft.com/office/powerpoint/2010/main" val="116888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D37B-AA2D-49AF-91C7-BC0458E26154}"/>
              </a:ext>
            </a:extLst>
          </p:cNvPr>
          <p:cNvSpPr>
            <a:spLocks noGrp="1"/>
          </p:cNvSpPr>
          <p:nvPr>
            <p:ph type="title"/>
          </p:nvPr>
        </p:nvSpPr>
        <p:spPr/>
        <p:txBody>
          <a:bodyPr/>
          <a:lstStyle/>
          <a:p>
            <a:r>
              <a:rPr lang="en-US" dirty="0"/>
              <a:t>Variance adjustment</a:t>
            </a:r>
          </a:p>
        </p:txBody>
      </p:sp>
      <p:sp>
        <p:nvSpPr>
          <p:cNvPr id="3" name="Content Placeholder 2">
            <a:extLst>
              <a:ext uri="{FF2B5EF4-FFF2-40B4-BE49-F238E27FC236}">
                <a16:creationId xmlns:a16="http://schemas.microsoft.com/office/drawing/2014/main" id="{36E48A36-B44A-4CDB-B8BF-B9AE04540957}"/>
              </a:ext>
            </a:extLst>
          </p:cNvPr>
          <p:cNvSpPr>
            <a:spLocks noGrp="1"/>
          </p:cNvSpPr>
          <p:nvPr>
            <p:ph idx="1"/>
          </p:nvPr>
        </p:nvSpPr>
        <p:spPr/>
        <p:txBody>
          <a:bodyPr/>
          <a:lstStyle/>
          <a:p>
            <a:r>
              <a:rPr lang="en-US" dirty="0"/>
              <a:t>If you are the favorite in a match, you want low variance. There are less ways for the opponent to win if everything is under your control. </a:t>
            </a:r>
          </a:p>
          <a:p>
            <a:r>
              <a:rPr lang="en-US" dirty="0"/>
              <a:t>If you are the underdog in a match, you want high variance.  There are more opportunities for upsets when things are “out of control” because although you can’t necessarily control them, your opponent can’t either. </a:t>
            </a:r>
          </a:p>
          <a:p>
            <a:r>
              <a:rPr lang="en-US" dirty="0"/>
              <a:t>If you are roughly equal with the opposing alliance, the variance doesn’t matter much. So you should just be focusing on getting a high average score. </a:t>
            </a:r>
          </a:p>
        </p:txBody>
      </p:sp>
    </p:spTree>
    <p:extLst>
      <p:ext uri="{BB962C8B-B14F-4D97-AF65-F5344CB8AC3E}">
        <p14:creationId xmlns:p14="http://schemas.microsoft.com/office/powerpoint/2010/main" val="8319206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6602</TotalTime>
  <Words>6638</Words>
  <Application>Microsoft Office PowerPoint</Application>
  <PresentationFormat>Widescreen</PresentationFormat>
  <Paragraphs>529</Paragraphs>
  <Slides>79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Calibri</vt:lpstr>
      <vt:lpstr>Gill Sans MT</vt:lpstr>
      <vt:lpstr>Wingdings 2</vt:lpstr>
      <vt:lpstr>Dividend</vt:lpstr>
      <vt:lpstr>Statistics In FRC</vt:lpstr>
      <vt:lpstr>Who am I?</vt:lpstr>
      <vt:lpstr>Definitions</vt:lpstr>
      <vt:lpstr>How do we calculate these metrics?</vt:lpstr>
      <vt:lpstr>Why use metrics at all, shouldn’t we just scout?</vt:lpstr>
      <vt:lpstr>Elo, OPR, CCWM, DPR, WMPR</vt:lpstr>
      <vt:lpstr>Pause for questions</vt:lpstr>
      <vt:lpstr>Match strategy</vt:lpstr>
      <vt:lpstr>Variance adjustment</vt:lpstr>
      <vt:lpstr>Variance adjustment</vt:lpstr>
      <vt:lpstr>Variance adjustment</vt:lpstr>
      <vt:lpstr>Variance adjustment</vt:lpstr>
      <vt:lpstr>Variance adjustment</vt:lpstr>
      <vt:lpstr>Variance adjustment</vt:lpstr>
      <vt:lpstr>Match strategy “Variance adjustment” in pro sports</vt:lpstr>
      <vt:lpstr>Can you think of any ways to get high variance in frc matches? Low variance? </vt:lpstr>
      <vt:lpstr>Match Strategy “Variance adjustment” in FRC (not exhaustive lists)</vt:lpstr>
      <vt:lpstr>When to adjust your variance</vt:lpstr>
      <vt:lpstr>How to make win probabilities</vt:lpstr>
      <vt:lpstr>Logistic Function</vt:lpstr>
      <vt:lpstr>General game plans</vt:lpstr>
      <vt:lpstr>Pause for questions</vt:lpstr>
      <vt:lpstr>Scouting and Alliance selection</vt:lpstr>
      <vt:lpstr>Comparing CCs to scouting data for Additional insights</vt:lpstr>
      <vt:lpstr>Visual inspection</vt:lpstr>
      <vt:lpstr>Visual inspection</vt:lpstr>
      <vt:lpstr>Comparing CCs to scouting data for Additional insights</vt:lpstr>
      <vt:lpstr>Variance adjustment in alliance selection</vt:lpstr>
      <vt:lpstr>What are some characteristics of high variance or low variance selections?</vt:lpstr>
      <vt:lpstr>Alliance selection “variance adjustment” (not exhaustive list)</vt:lpstr>
      <vt:lpstr>Pause for questions</vt:lpstr>
      <vt:lpstr>Elo vs OPR</vt:lpstr>
      <vt:lpstr>How good of predictions can we make? </vt:lpstr>
      <vt:lpstr>How good of predictions can we make? </vt:lpstr>
      <vt:lpstr>Other uses of statistics</vt:lpstr>
      <vt:lpstr>Miscellaneous things I’ve learned</vt:lpstr>
      <vt:lpstr>Miscellaneous things I’ve learned</vt:lpstr>
      <vt:lpstr>Future Developments (theoretical and practical) that I’m planning to dive into eventually</vt:lpstr>
      <vt:lpstr>Rant about the name “OPR”</vt:lpstr>
      <vt:lpstr>That’s all folks (for this part of the presentation)</vt:lpstr>
      <vt:lpstr>How to calculate FRC metrics</vt:lpstr>
      <vt:lpstr>Assumptions for calculated contributions</vt:lpstr>
      <vt:lpstr>Ways to calculate OPR</vt:lpstr>
      <vt:lpstr>OpR calculation method 1, iterative averages</vt:lpstr>
      <vt:lpstr>OpR calculation method 1, iterative averages</vt:lpstr>
      <vt:lpstr>OpR calculation method 1, iterative averages</vt:lpstr>
      <vt:lpstr>OpR calculation method 1, iterative averages</vt:lpstr>
      <vt:lpstr>OpR calculation method 1, iterative averages</vt:lpstr>
      <vt:lpstr>OpR calculation method 1, iterative averages</vt:lpstr>
      <vt:lpstr>Pause for questions</vt:lpstr>
      <vt:lpstr>OpR calculation method 1, iterative averages</vt:lpstr>
      <vt:lpstr>OpR calculation method 1, iterative averages</vt:lpstr>
      <vt:lpstr>OpR calculation method 1, iterative averages</vt:lpstr>
      <vt:lpstr>OpR calculation method 1, iterative averages</vt:lpstr>
      <vt:lpstr>OPR Calculation Method 1, Convergence</vt:lpstr>
      <vt:lpstr>Pause for questions</vt:lpstr>
      <vt:lpstr>OPR calculation method 2, linear algebra approach using matrix inversion</vt:lpstr>
      <vt:lpstr>OPR Calculation method 2, Step 1</vt:lpstr>
      <vt:lpstr>OPR Calculation method 2, Step 2</vt:lpstr>
      <vt:lpstr>OPR Calculation method 2, Step 3</vt:lpstr>
      <vt:lpstr>OPR Calculation method 2, Step 4</vt:lpstr>
      <vt:lpstr>OPR Calculation method 2, Step 5</vt:lpstr>
      <vt:lpstr>OPR calculation method 3, Choleskey decomposition</vt:lpstr>
      <vt:lpstr>CCWM, DPR, and component OPRs</vt:lpstr>
      <vt:lpstr>Pause for questions</vt:lpstr>
      <vt:lpstr>What is Elo</vt:lpstr>
      <vt:lpstr>Assumptions for My Elo</vt:lpstr>
      <vt:lpstr>Some key differences between Elo and OPR </vt:lpstr>
      <vt:lpstr>Key parameters (in season)</vt:lpstr>
      <vt:lpstr>Key Parameters (between seasons)</vt:lpstr>
      <vt:lpstr>Elo example</vt:lpstr>
      <vt:lpstr>Elo over multiple seasons</vt:lpstr>
      <vt:lpstr>Elo over a single season</vt:lpstr>
      <vt:lpstr>Pause for questions</vt:lpstr>
      <vt:lpstr>Overfitting vs Underfitting</vt:lpstr>
      <vt:lpstr>Predicted Contributions (ixOPR)</vt:lpstr>
      <vt:lpstr>Predicted Contributions (ixOPR)</vt:lpstr>
      <vt:lpstr>Predicted Contributions (ixOPRs)</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In FRC (Theoretical)</dc:title>
  <dc:creator>Caleb Sykes</dc:creator>
  <cp:lastModifiedBy>Caleb Sykes</cp:lastModifiedBy>
  <cp:revision>33</cp:revision>
  <dcterms:created xsi:type="dcterms:W3CDTF">2018-11-27T20:32:01Z</dcterms:created>
  <dcterms:modified xsi:type="dcterms:W3CDTF">2019-12-09T01:42:42Z</dcterms:modified>
</cp:coreProperties>
</file>