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74" r:id="rId3"/>
    <p:sldId id="258" r:id="rId4"/>
    <p:sldId id="259" r:id="rId5"/>
    <p:sldId id="275" r:id="rId6"/>
    <p:sldId id="264" r:id="rId7"/>
    <p:sldId id="265" r:id="rId8"/>
    <p:sldId id="268" r:id="rId9"/>
    <p:sldId id="276" r:id="rId10"/>
    <p:sldId id="279" r:id="rId11"/>
    <p:sldId id="28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94674"/>
  </p:normalViewPr>
  <p:slideViewPr>
    <p:cSldViewPr snapToGrid="0">
      <p:cViewPr varScale="1">
        <p:scale>
          <a:sx n="99" d="100"/>
          <a:sy n="99" d="100"/>
        </p:scale>
        <p:origin x="208"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AA2FCAC-B0FC-4561-97A2-3A4896B6BEB0}" type="datetimeFigureOut">
              <a:rPr lang="en-US" smtClean="0"/>
              <a:t>5/26/19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26A9D6A-B6B6-4CCE-85BE-43DD322E564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151894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2766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64721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3638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AA2FCAC-B0FC-4561-97A2-3A4896B6BEB0}" type="datetimeFigureOut">
              <a:rPr lang="en-US" smtClean="0"/>
              <a:t>5/26/19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26A9D6A-B6B6-4CCE-85BE-43DD322E564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14275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5/26/19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8069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5/26/19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366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5/26/19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6510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5/26/19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68443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AA2FCAC-B0FC-4561-97A2-3A4896B6BEB0}" type="datetimeFigureOut">
              <a:rPr lang="en-US" smtClean="0"/>
              <a:t>5/26/19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26A9D6A-B6B6-4CCE-85BE-43DD322E564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481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AA2FCAC-B0FC-4561-97A2-3A4896B6BEB0}" type="datetimeFigureOut">
              <a:rPr lang="en-US" smtClean="0"/>
              <a:t>5/26/19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26A9D6A-B6B6-4CCE-85BE-43DD322E564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8251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AA2FCAC-B0FC-4561-97A2-3A4896B6BEB0}" type="datetimeFigureOut">
              <a:rPr lang="en-US" smtClean="0"/>
              <a:t>5/26/19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26A9D6A-B6B6-4CCE-85BE-43DD322E564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9120525"/>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65162"/>
            <a:ext cx="8915399" cy="3412220"/>
          </a:xfrm>
        </p:spPr>
        <p:txBody>
          <a:bodyPr>
            <a:noAutofit/>
          </a:bodyPr>
          <a:lstStyle/>
          <a:p>
            <a:pPr algn="ctr"/>
            <a:r>
              <a:rPr lang="en-US" sz="4400" dirty="0"/>
              <a:t>Analyzing spatial data to find the best neighborhoods for the establishment of a</a:t>
            </a:r>
            <a:br>
              <a:rPr lang="en-US" sz="4400" dirty="0"/>
            </a:br>
            <a:r>
              <a:rPr lang="en-US" sz="4400" dirty="0"/>
              <a:t>new Italian Restaurant in New York City.</a:t>
            </a:r>
            <a:endParaRPr lang="en-US" sz="4400" dirty="0"/>
          </a:p>
        </p:txBody>
      </p:sp>
      <p:sp>
        <p:nvSpPr>
          <p:cNvPr id="3" name="Subtitle 2"/>
          <p:cNvSpPr>
            <a:spLocks noGrp="1"/>
          </p:cNvSpPr>
          <p:nvPr>
            <p:ph type="subTitle" idx="1"/>
          </p:nvPr>
        </p:nvSpPr>
        <p:spPr>
          <a:xfrm>
            <a:off x="2589213" y="4777380"/>
            <a:ext cx="8915399" cy="859146"/>
          </a:xfrm>
        </p:spPr>
        <p:txBody>
          <a:bodyPr>
            <a:normAutofit lnSpcReduction="10000"/>
          </a:bodyPr>
          <a:lstStyle/>
          <a:p>
            <a:r>
              <a:rPr lang="en-US" dirty="0"/>
              <a:t>Applied Data Science Capstone</a:t>
            </a:r>
          </a:p>
          <a:p>
            <a:r>
              <a:rPr lang="it-IT" dirty="0"/>
              <a:t>IBM Data Science Professional </a:t>
            </a:r>
            <a:r>
              <a:rPr lang="it-IT" dirty="0" smtClean="0"/>
              <a:t>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a:xfrm>
            <a:off x="1906824" y="1905000"/>
            <a:ext cx="8915400" cy="3777622"/>
          </a:xfrm>
        </p:spPr>
        <p:txBody>
          <a:bodyPr>
            <a:normAutofit/>
          </a:bodyPr>
          <a:lstStyle/>
          <a:p>
            <a:pPr algn="just"/>
            <a:r>
              <a:rPr lang="en-US" sz="2800" dirty="0">
                <a:solidFill>
                  <a:srgbClr val="000000"/>
                </a:solidFill>
                <a:latin typeface="Helvetica Neue" charset="0"/>
              </a:rPr>
              <a:t>From the findings of the analysis we can provide the business man with information as to which </a:t>
            </a:r>
            <a:r>
              <a:rPr lang="en-US" sz="2800" dirty="0" err="1">
                <a:solidFill>
                  <a:srgbClr val="000000"/>
                </a:solidFill>
                <a:latin typeface="Helvetica Neue" charset="0"/>
              </a:rPr>
              <a:t>neighbourhood</a:t>
            </a:r>
            <a:r>
              <a:rPr lang="en-US" sz="2800" dirty="0">
                <a:solidFill>
                  <a:srgbClr val="000000"/>
                </a:solidFill>
                <a:latin typeface="Helvetica Neue" charset="0"/>
              </a:rPr>
              <a:t> is a possible candidate for building an Italian restaurant. We come to this conclusion as we can see from the final plot that the clusters form very close to the marks on the map that are the top rated restaurants.</a:t>
            </a:r>
            <a:endParaRPr lang="en-US" sz="1600" dirty="0"/>
          </a:p>
        </p:txBody>
      </p:sp>
    </p:spTree>
    <p:extLst>
      <p:ext uri="{BB962C8B-B14F-4D97-AF65-F5344CB8AC3E}">
        <p14:creationId xmlns:p14="http://schemas.microsoft.com/office/powerpoint/2010/main" val="35934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3" y="1937340"/>
            <a:ext cx="7755196" cy="1578592"/>
          </a:xfrm>
        </p:spPr>
        <p:txBody>
          <a:bodyPr>
            <a:noAutofit/>
          </a:bodyPr>
          <a:lstStyle/>
          <a:p>
            <a:r>
              <a:rPr lang="en-US" sz="8000" b="1" dirty="0" smtClean="0">
                <a:latin typeface="Tw Cen MT" panose="020B0602020104020603" pitchFamily="34" charset="0"/>
              </a:rPr>
              <a:t>Thank you for your time.</a:t>
            </a:r>
            <a:endParaRPr lang="en-US" sz="8000" b="1" dirty="0">
              <a:latin typeface="Tw Cen MT" panose="020B0602020104020603" pitchFamily="34" charset="0"/>
            </a:endParaRP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585" y="719875"/>
            <a:ext cx="9258300" cy="5753100"/>
          </a:xfrm>
          <a:prstGeom prst="rect">
            <a:avLst/>
          </a:prstGeom>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fontScale="70000" lnSpcReduction="20000"/>
          </a:bodyPr>
          <a:lstStyle/>
          <a:p>
            <a:pPr marL="0" indent="0" algn="just">
              <a:buNone/>
            </a:pPr>
            <a:r>
              <a:rPr lang="en-US" sz="3200" dirty="0"/>
              <a:t>The first Italian restaurants in New York, date back to the 1860s. New York has a history when it</a:t>
            </a:r>
          </a:p>
          <a:p>
            <a:pPr marL="0" indent="0" algn="just">
              <a:buNone/>
            </a:pPr>
            <a:r>
              <a:rPr lang="en-US" sz="3200" dirty="0"/>
              <a:t>comes to Italian food and </a:t>
            </a:r>
            <a:r>
              <a:rPr lang="en-US" sz="3200" dirty="0" err="1"/>
              <a:t>restaraunts</a:t>
            </a:r>
            <a:r>
              <a:rPr lang="en-US" sz="3200" dirty="0"/>
              <a:t>, with a plethora of immigrants from Italy having been established</a:t>
            </a:r>
          </a:p>
          <a:p>
            <a:pPr marL="0" indent="0" algn="just">
              <a:buNone/>
            </a:pPr>
            <a:r>
              <a:rPr lang="en-US" sz="3200" dirty="0"/>
              <a:t>there and having brought their culture as well as </a:t>
            </a:r>
            <a:r>
              <a:rPr lang="en-US" sz="3200" dirty="0" err="1"/>
              <a:t>cousine</a:t>
            </a:r>
            <a:r>
              <a:rPr lang="en-US" sz="3200" dirty="0"/>
              <a:t>.</a:t>
            </a:r>
          </a:p>
          <a:p>
            <a:pPr marL="0" indent="0" algn="just">
              <a:buNone/>
            </a:pPr>
            <a:r>
              <a:rPr lang="en-US" sz="3200" dirty="0"/>
              <a:t>So it is fair to say that anyone wishing to establish a new Italian restaurant, will have to deal with a lot</a:t>
            </a:r>
          </a:p>
          <a:p>
            <a:pPr marL="0" indent="0" algn="just">
              <a:buNone/>
            </a:pPr>
            <a:r>
              <a:rPr lang="en-US" sz="3200" dirty="0"/>
              <a:t>of already </a:t>
            </a:r>
            <a:r>
              <a:rPr lang="en-US" sz="3200" dirty="0" err="1"/>
              <a:t>existant</a:t>
            </a:r>
            <a:r>
              <a:rPr lang="en-US" sz="3200" dirty="0"/>
              <a:t> competition on this specific field.</a:t>
            </a:r>
          </a:p>
          <a:p>
            <a:pPr marL="0" indent="0" algn="just">
              <a:buNone/>
            </a:pPr>
            <a:r>
              <a:rPr lang="en-US" sz="3200" dirty="0"/>
              <a:t>Using the Foursquare API, we will be able to eliminate many competitors, simply by finding the top</a:t>
            </a:r>
          </a:p>
          <a:p>
            <a:pPr marL="0" indent="0" algn="just">
              <a:buNone/>
            </a:pPr>
            <a:r>
              <a:rPr lang="en-US" sz="3200" dirty="0"/>
              <a:t>rated restaurants. Finally we will be able to visually find </a:t>
            </a:r>
            <a:r>
              <a:rPr lang="en-US" sz="3200" dirty="0" err="1"/>
              <a:t>neighbourhoods</a:t>
            </a:r>
            <a:r>
              <a:rPr lang="en-US" sz="3200" dirty="0"/>
              <a:t> far away from these</a:t>
            </a:r>
          </a:p>
          <a:p>
            <a:pPr marL="0" indent="0" algn="just">
              <a:buNone/>
            </a:pPr>
            <a:r>
              <a:rPr lang="en-US" sz="3200" dirty="0"/>
              <a:t>restaurants, that are potential places.</a:t>
            </a:r>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1141412" y="1725768"/>
            <a:ext cx="9905999" cy="4825157"/>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t>
            </a:r>
            <a:r>
              <a:rPr lang="en-US" sz="2400" dirty="0" smtClean="0">
                <a:latin typeface="Tw Cen MT" panose="020B0602020104020603" pitchFamily="34" charset="0"/>
              </a:rPr>
              <a:t>about all the neighborhoods in New York</a:t>
            </a:r>
          </a:p>
          <a:p>
            <a:r>
              <a:rPr lang="en-US" sz="2400" b="1" dirty="0" smtClean="0">
                <a:latin typeface="Tw Cen MT" panose="020B0602020104020603" pitchFamily="34" charset="0"/>
              </a:rPr>
              <a:t>Feature Data:</a:t>
            </a:r>
            <a:endParaRPr lang="en-US" sz="2400" b="1" dirty="0" smtClean="0">
              <a:latin typeface="Tw Cen MT" panose="020B0602020104020603" pitchFamily="34" charset="0"/>
            </a:endParaRPr>
          </a:p>
          <a:p>
            <a:r>
              <a:rPr lang="en-US" sz="2400" dirty="0" smtClean="0">
                <a:latin typeface="Tw Cen MT" panose="020B0602020104020603" pitchFamily="34" charset="0"/>
              </a:rPr>
              <a:t>We will need venue information for each neighborhood from the Foursquare API.</a:t>
            </a:r>
          </a:p>
          <a:p>
            <a:r>
              <a:rPr lang="en-US" sz="2400" dirty="0" smtClean="0">
                <a:latin typeface="Tw Cen MT" panose="020B0602020104020603" pitchFamily="34" charset="0"/>
              </a:rPr>
              <a:t>We will need ratings of the Italian restaurants in that we find.</a:t>
            </a:r>
            <a:endParaRPr lang="en-US" sz="2400" dirty="0">
              <a:latin typeface="Tw Cen MT" panose="020B0602020104020603" pitchFamily="34" charset="0"/>
            </a:endParaRPr>
          </a:p>
          <a:p>
            <a:pPr marL="0" indent="0">
              <a:buNone/>
            </a:pPr>
            <a:endParaRPr lang="en-US" b="1" dirty="0" smtClean="0"/>
          </a:p>
          <a:p>
            <a:pPr marL="0" indent="0">
              <a:buNone/>
            </a:pPr>
            <a:endParaRPr lang="en-US" b="1" dirty="0"/>
          </a:p>
          <a:p>
            <a:pPr marL="0" indent="0">
              <a:buNone/>
            </a:pPr>
            <a:endParaRPr lang="en-US" dirty="0" smtClean="0"/>
          </a:p>
          <a:p>
            <a:endParaRPr lang="en-US" dirty="0"/>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397" y="2183506"/>
            <a:ext cx="10655300" cy="4178300"/>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smtClean="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smtClean="0">
                <a:latin typeface="Tw Cen MT" panose="020B0602020104020603" pitchFamily="34" charset="0"/>
              </a:rPr>
              <a:t>Connecting </a:t>
            </a:r>
            <a:r>
              <a:rPr lang="en-US" sz="3200" dirty="0">
                <a:latin typeface="Tw Cen MT" panose="020B0602020104020603" pitchFamily="34" charset="0"/>
              </a:rPr>
              <a:t>to Foursquare and Retrieving Locational </a:t>
            </a:r>
            <a:r>
              <a:rPr lang="en-US" sz="3200" dirty="0" smtClean="0">
                <a:latin typeface="Tw Cen MT" panose="020B0602020104020603" pitchFamily="34" charset="0"/>
              </a:rPr>
              <a:t>Data</a:t>
            </a:r>
            <a:r>
              <a:rPr lang="en-US" sz="3200" dirty="0">
                <a:latin typeface="Tw Cen MT" panose="020B0602020104020603" pitchFamily="34" charset="0"/>
              </a:rPr>
              <a:t> for Each Venue in Every </a:t>
            </a:r>
            <a:r>
              <a:rPr lang="en-US" sz="3200" dirty="0" smtClean="0">
                <a:latin typeface="Tw Cen MT" panose="020B0602020104020603" pitchFamily="34" charset="0"/>
              </a:rPr>
              <a:t>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a:t>
            </a:r>
            <a:r>
              <a:rPr lang="en-US" sz="3200" dirty="0" smtClean="0">
                <a:latin typeface="Tw Cen MT" panose="020B0602020104020603" pitchFamily="34" charset="0"/>
              </a:rPr>
              <a:t>for neighborhood</a:t>
            </a:r>
            <a:r>
              <a:rPr lang="en-US" sz="3200" dirty="0">
                <a:latin typeface="Tw Cen MT" panose="020B0602020104020603" pitchFamily="34" charset="0"/>
              </a:rPr>
              <a:t>. For each neighborhood, we have chosen the radius to be </a:t>
            </a:r>
            <a:r>
              <a:rPr lang="en-US" sz="3200" dirty="0" smtClean="0">
                <a:latin typeface="Tw Cen MT" panose="020B0602020104020603" pitchFamily="34" charset="0"/>
              </a:rPr>
              <a:t>100 </a:t>
            </a:r>
            <a:r>
              <a:rPr lang="en-US" sz="3200" dirty="0">
                <a:latin typeface="Tw Cen MT" panose="020B0602020104020603" pitchFamily="34" charset="0"/>
              </a:rPr>
              <a:t>meter</a:t>
            </a:r>
            <a:r>
              <a:rPr lang="en-US" sz="3200" dirty="0" smtClean="0">
                <a:latin typeface="Tw Cen MT" panose="020B0602020104020603" pitchFamily="34" charset="0"/>
              </a:rPr>
              <a:t>. We also make use of the API as we them gather rating information about Italian restaurants.</a:t>
            </a:r>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smtClean="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smtClean="0">
                <a:latin typeface="Tw Cen MT" panose="020B0602020104020603" pitchFamily="34" charset="0"/>
              </a:rPr>
              <a:t>DataFrame</a:t>
            </a:r>
            <a:r>
              <a:rPr lang="en-US" sz="2800" dirty="0" smtClean="0">
                <a:latin typeface="Tw Cen MT" panose="020B0602020104020603" pitchFamily="34" charset="0"/>
              </a:rPr>
              <a:t> </a:t>
            </a:r>
            <a:r>
              <a:rPr lang="en-US" sz="2800" dirty="0">
                <a:latin typeface="Tw Cen MT" panose="020B0602020104020603" pitchFamily="34" charset="0"/>
              </a:rPr>
              <a:t>for All the Venues </a:t>
            </a:r>
            <a:r>
              <a:rPr lang="en-US" sz="2800" dirty="0" smtClean="0">
                <a:latin typeface="Tw Cen MT" panose="020B0602020104020603" pitchFamily="34" charset="0"/>
              </a:rPr>
              <a:t>in New York</a:t>
            </a:r>
          </a:p>
          <a:p>
            <a:pPr algn="just"/>
            <a:r>
              <a:rPr lang="en-US" sz="2800" dirty="0" smtClean="0">
                <a:latin typeface="Tw Cen MT" panose="020B0602020104020603" pitchFamily="34" charset="0"/>
              </a:rPr>
              <a:t>When </a:t>
            </a:r>
            <a:r>
              <a:rPr lang="en-US" sz="2800" dirty="0">
                <a:latin typeface="Tw Cen MT" panose="020B0602020104020603" pitchFamily="34" charset="0"/>
              </a:rPr>
              <a:t>the data is completely gathered, we will perform processing on that raw data to find our desirable </a:t>
            </a:r>
            <a:r>
              <a:rPr lang="en-US" sz="2800" dirty="0" smtClean="0">
                <a:latin typeface="Tw Cen MT" panose="020B0602020104020603" pitchFamily="34" charset="0"/>
              </a:rPr>
              <a:t>features. That is our coordinates for each venue and Neighborhood, the category of the venue, it’s ID, and the rating scor</a:t>
            </a:r>
            <a:r>
              <a:rPr lang="en-US" sz="2800" dirty="0" smtClean="0">
                <a:latin typeface="Tw Cen MT" panose="020B0602020104020603" pitchFamily="34" charset="0"/>
              </a:rPr>
              <a:t>e it has gotten.</a:t>
            </a:r>
            <a:endParaRPr lang="en-US" sz="2800" dirty="0">
              <a:latin typeface="Tw Cen MT" panose="020B0602020104020603" pitchFamily="34" charset="0"/>
            </a:endParaRP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a:t>
            </a:r>
            <a:r>
              <a:rPr lang="en-US" b="1" dirty="0" smtClean="0"/>
              <a:t>(DBSCAN)</a:t>
            </a:r>
            <a:endParaRPr lang="en-US" b="1" dirty="0"/>
          </a:p>
          <a:p>
            <a:pPr marL="0" indent="0">
              <a:buNone/>
            </a:pP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711" y="1892670"/>
            <a:ext cx="9156700" cy="3416300"/>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Clustering</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4550" y="2406650"/>
            <a:ext cx="5575300" cy="3340100"/>
          </a:xfrm>
        </p:spPr>
      </p:pic>
    </p:spTree>
    <p:extLst>
      <p:ext uri="{BB962C8B-B14F-4D97-AF65-F5344CB8AC3E}">
        <p14:creationId xmlns:p14="http://schemas.microsoft.com/office/powerpoint/2010/main" val="29735305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325</TotalTime>
  <Words>418</Words>
  <Application>Microsoft Macintosh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Franklin Gothic Book</vt:lpstr>
      <vt:lpstr>Helvetica Neue</vt:lpstr>
      <vt:lpstr>Tw Cen MT</vt:lpstr>
      <vt:lpstr>Crop</vt:lpstr>
      <vt:lpstr>Analyzing spatial data to find the best neighborhoods for the establishment of a new Italian Restaurant in New York City.</vt:lpstr>
      <vt:lpstr>PowerPoint Presentation</vt:lpstr>
      <vt:lpstr>Part 1: Problem Description </vt:lpstr>
      <vt:lpstr>Part 2: Data We Need</vt:lpstr>
      <vt:lpstr>PowerPoint Presentation</vt:lpstr>
      <vt:lpstr>Foursquare API</vt:lpstr>
      <vt:lpstr>Data Preprocessing</vt:lpstr>
      <vt:lpstr>Main Article</vt:lpstr>
      <vt:lpstr>Clustering</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Erenia Kontolatou</cp:lastModifiedBy>
  <cp:revision>14</cp:revision>
  <dcterms:created xsi:type="dcterms:W3CDTF">2018-09-09T09:14:01Z</dcterms:created>
  <dcterms:modified xsi:type="dcterms:W3CDTF">2019-05-26T02:53:44Z</dcterms:modified>
</cp:coreProperties>
</file>