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67" r:id="rId6"/>
    <p:sldId id="266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Padilla" initials="MP" lastIdx="1" clrIdx="0">
    <p:extLst>
      <p:ext uri="{19B8F6BF-5375-455C-9EA6-DF929625EA0E}">
        <p15:presenceInfo xmlns:p15="http://schemas.microsoft.com/office/powerpoint/2012/main" userId="ae1ad9196898c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2T21:16:24.488" idx="1">
    <p:pos x="10" y="10"/>
    <p:text>**Add Participant Slide**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58C0-A1C8-416E-AEEE-7668E8E5416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0698D-BA5E-4C86-8034-8FDEE1AF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8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BDB16-D3F8-4765-9107-3D5BDEEA570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87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ssociatedpress/johns-hopkins-coronavirus-case-tracker/workspace/file?filename=1_county_level_confirmed_cases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c.texas.gov/files/agency/weekly-claims-by-county-twc.xlsx" TargetMode="External"/><Relationship Id="rId5" Type="http://schemas.openxmlformats.org/officeDocument/2006/relationships/hyperlink" Target="https://txcip.org/tac/census/morecountyinfo.php?MORE=1013" TargetMode="External"/><Relationship Id="rId4" Type="http://schemas.openxmlformats.org/officeDocument/2006/relationships/hyperlink" Target="https://data.world/associatedpress/johns-hopkins-coronavirus-case-tracker/workspace/file?filename=2_cases_and_deaths_by_county_timeseries.csv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0DC172-0CE8-4970-8857-C6EE39134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921D8-D907-42BC-84C0-A2906F84F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C9919-69C2-4A18-A50B-4F2701E20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30023F-7707-4123-BB31-6A42EF81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6F25B-0FD7-471E-AED7-9C6B807C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6E92B-03A1-4B5A-9114-3C92C39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592924" cy="11787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The Affect of Covid-19 on Low Income Communities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F9D85-C2F7-49DC-936E-A03D3FF5D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0350" y="6329239"/>
            <a:ext cx="884117" cy="414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700" dirty="0"/>
              <a:t>October 1,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A03511-7B76-435C-A861-F71F038CD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kitchen, metal, cup&#10;&#10;Description automatically generated">
            <a:extLst>
              <a:ext uri="{FF2B5EF4-FFF2-40B4-BE49-F238E27FC236}">
                <a16:creationId xmlns:a16="http://schemas.microsoft.com/office/drawing/2014/main" id="{7C01064B-B2DB-4FD6-84F7-B4DE335F08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28" r="-1" b="2409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Rectangle 21">
            <a:extLst>
              <a:ext uri="{FF2B5EF4-FFF2-40B4-BE49-F238E27FC236}">
                <a16:creationId xmlns:a16="http://schemas.microsoft.com/office/drawing/2014/main" id="{85FA2C94-10B5-4A0A-998F-C623A00E3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8AC-3E33-438C-9F21-A2AEF622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20E0-50F9-49A6-A3EE-9AC06835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found that there are some really important dates in this dataset.  I didn’t expect to find this truth.  The data initially led me to believe that all </a:t>
            </a:r>
            <a:r>
              <a:rPr lang="en-US" dirty="0" err="1"/>
              <a:t>unix</a:t>
            </a:r>
            <a:r>
              <a:rPr lang="en-US" dirty="0"/>
              <a:t> dates are just numbers, but now I realize they have a deeper meaning.</a:t>
            </a:r>
          </a:p>
        </p:txBody>
      </p:sp>
    </p:spTree>
    <p:extLst>
      <p:ext uri="{BB962C8B-B14F-4D97-AF65-F5344CB8AC3E}">
        <p14:creationId xmlns:p14="http://schemas.microsoft.com/office/powerpoint/2010/main" val="134209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BE7-D38C-45DC-9570-D7C34815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C8A3-1F9F-46DE-9281-04C17C14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a hard time dealing with </a:t>
            </a:r>
            <a:r>
              <a:rPr lang="en-US" dirty="0" err="1"/>
              <a:t>unix</a:t>
            </a:r>
            <a:r>
              <a:rPr lang="en-US" dirty="0"/>
              <a:t> datetimes. Couldn’t understand them at first.</a:t>
            </a:r>
          </a:p>
          <a:p>
            <a:pPr lvl="1"/>
            <a:r>
              <a:rPr lang="en-US" dirty="0"/>
              <a:t>I fixed that problem by converting the dates to a readable format, using python.</a:t>
            </a:r>
          </a:p>
          <a:p>
            <a:r>
              <a:rPr lang="en-US" dirty="0"/>
              <a:t>I really wished that we had many more years of dates in this dataset</a:t>
            </a:r>
          </a:p>
          <a:p>
            <a:pPr lvl="1"/>
            <a:r>
              <a:rPr lang="en-US" dirty="0"/>
              <a:t>Additional years would have shed more light on </a:t>
            </a:r>
            <a:r>
              <a:rPr lang="en-US" dirty="0" err="1"/>
              <a:t>blahblahblah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2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BFB7-8F53-4530-9CF1-AF0C7AEE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8222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E348-A981-1F4B-9C25-B9F125C2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516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Team Members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EEF28498-0B6C-49D8-B385-8BDED6F72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08" y="2146906"/>
            <a:ext cx="1371600" cy="1371600"/>
          </a:xfrm>
        </p:spPr>
      </p:pic>
      <p:pic>
        <p:nvPicPr>
          <p:cNvPr id="6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D75E55A-FD5B-4138-AEDF-483712442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18" y="2146906"/>
            <a:ext cx="1371600" cy="1371600"/>
          </a:xfrm>
          <a:prstGeom prst="rect">
            <a:avLst/>
          </a:prstGeom>
        </p:spPr>
      </p:pic>
      <p:pic>
        <p:nvPicPr>
          <p:cNvPr id="7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BF8A29B3-C003-44C6-B787-9BE7E14B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41" y="2146906"/>
            <a:ext cx="1371600" cy="1371600"/>
          </a:xfrm>
          <a:prstGeom prst="rect">
            <a:avLst/>
          </a:prstGeom>
        </p:spPr>
      </p:pic>
      <p:pic>
        <p:nvPicPr>
          <p:cNvPr id="8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AEC4E3C-CC29-4963-A44F-E7123DEE6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64" y="2146906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DCD131-15CD-4240-95F9-02F40211B931}"/>
              </a:ext>
            </a:extLst>
          </p:cNvPr>
          <p:cNvSpPr txBox="1"/>
          <p:nvPr/>
        </p:nvSpPr>
        <p:spPr>
          <a:xfrm>
            <a:off x="2611808" y="371474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Jazlyn </a:t>
            </a:r>
            <a:r>
              <a:rPr lang="en-US" sz="1400" dirty="0" err="1"/>
              <a:t>Mazick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44F05-472E-4F46-8338-0F651FC096AC}"/>
              </a:ext>
            </a:extLst>
          </p:cNvPr>
          <p:cNvSpPr txBox="1"/>
          <p:nvPr/>
        </p:nvSpPr>
        <p:spPr>
          <a:xfrm>
            <a:off x="4444418" y="371474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Michael Rivera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80C6E0-AAAC-4997-B283-EF5F67434350}"/>
              </a:ext>
            </a:extLst>
          </p:cNvPr>
          <p:cNvSpPr txBox="1"/>
          <p:nvPr/>
        </p:nvSpPr>
        <p:spPr>
          <a:xfrm>
            <a:off x="6277028" y="371474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Miguel Padilla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C1646-A939-4567-93E5-592137C9F0E8}"/>
              </a:ext>
            </a:extLst>
          </p:cNvPr>
          <p:cNvSpPr txBox="1"/>
          <p:nvPr/>
        </p:nvSpPr>
        <p:spPr>
          <a:xfrm>
            <a:off x="8109638" y="3714746"/>
            <a:ext cx="14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Niguel Williams</a:t>
            </a:r>
          </a:p>
        </p:txBody>
      </p:sp>
    </p:spTree>
    <p:extLst>
      <p:ext uri="{BB962C8B-B14F-4D97-AF65-F5344CB8AC3E}">
        <p14:creationId xmlns:p14="http://schemas.microsoft.com/office/powerpoint/2010/main" val="85456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302AF-6EDC-46A1-BDFC-EEE1121A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Hypothesis: Blah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D1049-0B27-4B61-BB19-EBC51919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4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9D55-1E43-4A5E-BE7D-50B619D5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82205"/>
          </a:xfrm>
        </p:spPr>
        <p:txBody>
          <a:bodyPr/>
          <a:lstStyle/>
          <a:p>
            <a:pPr algn="l"/>
            <a:r>
              <a:rPr lang="en-US" dirty="0"/>
              <a:t>Focus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502C-A36B-4AD7-8C46-8F4B63A5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19379"/>
            <a:ext cx="7796540" cy="3997828"/>
          </a:xfrm>
        </p:spPr>
        <p:txBody>
          <a:bodyPr/>
          <a:lstStyle/>
          <a:p>
            <a:r>
              <a:rPr lang="en-US" dirty="0"/>
              <a:t>What was the affect of Covid-19 on low-income communities vs. the rest of the targeted population?</a:t>
            </a:r>
          </a:p>
          <a:p>
            <a:r>
              <a:rPr lang="en-US" dirty="0"/>
              <a:t>Was there any affect on unemployment claims during the Covid-19 Pandemic? </a:t>
            </a:r>
          </a:p>
          <a:p>
            <a:r>
              <a:rPr lang="en-US" dirty="0"/>
              <a:t>Is there any correlation between different urbanized categories as a result of Covid-19?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9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539F-7A76-AD48-9464-B3A372DC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808056"/>
            <a:ext cx="7796540" cy="1077229"/>
          </a:xfrm>
        </p:spPr>
        <p:txBody>
          <a:bodyPr/>
          <a:lstStyle/>
          <a:p>
            <a:pPr algn="l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667F-D779-5D4F-B5BA-C0C5D99B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06843"/>
            <a:ext cx="7796540" cy="3997828"/>
          </a:xfrm>
          <a:ln cap="sq">
            <a:solidFill>
              <a:schemeClr val="accent1">
                <a:alpha val="66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Covid-19 Dataset (County Level Confirmed – Latest Overall Numbers)</a:t>
            </a:r>
          </a:p>
          <a:p>
            <a:pPr lvl="1"/>
            <a:r>
              <a:rPr lang="en-US" sz="1600" dirty="0">
                <a:hlinkClick r:id="rId3"/>
              </a:rPr>
              <a:t>https://data.world/associatedpress/johns-hopkins-coronavirus-case-tracker/workspace/file?filename=1_county_level_confirmed_cases.csv</a:t>
            </a:r>
            <a:endParaRPr lang="en-US" sz="1600" dirty="0"/>
          </a:p>
          <a:p>
            <a:r>
              <a:rPr lang="en-US" dirty="0"/>
              <a:t>Covid-19 Dataset (County Level Cases &amp; Deaths Timeseries)</a:t>
            </a:r>
          </a:p>
          <a:p>
            <a:pPr lvl="1"/>
            <a:r>
              <a:rPr lang="en-US" sz="1600" dirty="0">
                <a:hlinkClick r:id="rId4"/>
              </a:rPr>
              <a:t>https://data.world/associatedpress/johns-hopkins-coronavirus-case-tracker/workspace/file?filename=2_cases_and_deaths_by_county_timeseries.csv</a:t>
            </a:r>
            <a:endParaRPr lang="en-US" sz="1600" dirty="0"/>
          </a:p>
          <a:p>
            <a:r>
              <a:rPr lang="en-US" dirty="0"/>
              <a:t>Texas Counties: Median Household Income</a:t>
            </a:r>
          </a:p>
          <a:p>
            <a:pPr lvl="1"/>
            <a:r>
              <a:rPr lang="en-US" sz="1600" dirty="0">
                <a:hlinkClick r:id="rId5"/>
              </a:rPr>
              <a:t>https://txcip.org/tac/census/morecountyinfo.php?MORE=1013</a:t>
            </a:r>
            <a:endParaRPr lang="en-US" sz="1600" dirty="0"/>
          </a:p>
          <a:p>
            <a:r>
              <a:rPr lang="en-US" sz="2400" dirty="0"/>
              <a:t>Texas Weekly Claims by County</a:t>
            </a:r>
          </a:p>
          <a:p>
            <a:pPr lvl="1"/>
            <a:r>
              <a:rPr lang="en-US" sz="1900" b="0" i="0" u="sng" dirty="0">
                <a:effectLst/>
                <a:latin typeface="Slack-Lato"/>
                <a:hlinkClick r:id="rId6"/>
              </a:rPr>
              <a:t>https://www.twc.texas.gov/files/agency/weekly-claims-by-county-twc.xlsx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2722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83A7-CB64-FF48-AD5B-C5F35FFB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C479-288D-584A-9BC6-605872BA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6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0D2C-2F5F-4FDF-A463-2BE82902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/>
          <a:lstStyle/>
          <a:p>
            <a:r>
              <a:rPr lang="en-US" dirty="0"/>
              <a:t>Data Cleanup and Explorations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90F3-2F33-4BCB-88B8-F8D330E6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4255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 used the ‘datetime’ python library to clean up all my dates and make them look pretty</a:t>
            </a:r>
          </a:p>
          <a:p>
            <a:r>
              <a:rPr lang="en-US" dirty="0"/>
              <a:t>My ‘Aha! Moment’:  </a:t>
            </a:r>
            <a:r>
              <a:rPr lang="en-US" dirty="0" err="1"/>
              <a:t>unix</a:t>
            </a:r>
            <a:r>
              <a:rPr lang="en-US" dirty="0"/>
              <a:t> dates work just like common date formats under the hood. Computers understand numbers, so numeric dates make sense.</a:t>
            </a:r>
          </a:p>
          <a:p>
            <a:r>
              <a:rPr lang="en-US" dirty="0"/>
              <a:t>My 1</a:t>
            </a:r>
            <a:r>
              <a:rPr lang="en-US" baseline="30000" dirty="0"/>
              <a:t>st</a:t>
            </a:r>
            <a:r>
              <a:rPr lang="en-US" dirty="0"/>
              <a:t> headache with this set:  I couldn’t understand the dates.  They looked liked mumbo jumbo, until I converted them</a:t>
            </a:r>
          </a:p>
          <a:p>
            <a:pPr lvl="1"/>
            <a:r>
              <a:rPr lang="en-US" dirty="0"/>
              <a:t>I resolved this by using the python library ‘datetime’ and specifically by coding the following</a:t>
            </a:r>
          </a:p>
          <a:p>
            <a:pPr lvl="2"/>
            <a:r>
              <a:rPr lang="en-US" dirty="0"/>
              <a:t>Print(</a:t>
            </a:r>
            <a:r>
              <a:rPr lang="en-US" dirty="0" err="1"/>
              <a:t>datetime.utcfromtimestamp</a:t>
            </a:r>
            <a:r>
              <a:rPr lang="en-US" dirty="0"/>
              <a:t>(“1284101485”).</a:t>
            </a:r>
            <a:r>
              <a:rPr lang="en-US" dirty="0" err="1"/>
              <a:t>strftime</a:t>
            </a:r>
            <a:r>
              <a:rPr lang="en-US" dirty="0"/>
              <a:t>(‘%Y-%m-%d %H:%M:%S’)</a:t>
            </a:r>
          </a:p>
          <a:p>
            <a:pPr lvl="2"/>
            <a:r>
              <a:rPr lang="en-US" dirty="0"/>
              <a:t>Also converted dates from ‘Object’ data-type to ‘float64’ numeric data-type:</a:t>
            </a:r>
          </a:p>
          <a:p>
            <a:pPr lvl="2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F82969-6419-444C-960B-C7C1A78EC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378" y="5761287"/>
            <a:ext cx="9127672" cy="49244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'Date of Publication'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to_numeric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'Date of Publication'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C757D"/>
                </a:solidFill>
                <a:effectLst/>
                <a:latin typeface="SFMono-Regular"/>
              </a:rPr>
              <a:t>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C757D"/>
                </a:solidFill>
                <a:effectLst/>
                <a:latin typeface="SFMono-Regular"/>
              </a:rPr>
              <a:t>('float64')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6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4AF5-CB1E-4B4A-845A-FA9AACCA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and Explorations Continued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6CC7D9E-B184-4EFB-AD23-1E3CB1D61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93" y="2698295"/>
            <a:ext cx="8172793" cy="38739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50F3A-6B4E-4380-8EB6-D2BAA7FBB885}"/>
              </a:ext>
            </a:extLst>
          </p:cNvPr>
          <p:cNvSpPr txBox="1"/>
          <p:nvPr/>
        </p:nvSpPr>
        <p:spPr>
          <a:xfrm>
            <a:off x="2498271" y="1690688"/>
            <a:ext cx="614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look at the really important dates</a:t>
            </a:r>
          </a:p>
        </p:txBody>
      </p:sp>
    </p:spTree>
    <p:extLst>
      <p:ext uri="{BB962C8B-B14F-4D97-AF65-F5344CB8AC3E}">
        <p14:creationId xmlns:p14="http://schemas.microsoft.com/office/powerpoint/2010/main" val="368463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Google Shape;1915;p131">
            <a:extLst>
              <a:ext uri="{FF2B5EF4-FFF2-40B4-BE49-F238E27FC236}">
                <a16:creationId xmlns:a16="http://schemas.microsoft.com/office/drawing/2014/main" id="{4CBE7043-AF77-4307-9CCE-D7B607F82B1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3013869" y="2139950"/>
            <a:ext cx="7315200" cy="382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138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475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MS Shell Dlg 2</vt:lpstr>
      <vt:lpstr>SFMono-Regular</vt:lpstr>
      <vt:lpstr>Slack-Lato</vt:lpstr>
      <vt:lpstr>Wingdings</vt:lpstr>
      <vt:lpstr>Wingdings 3</vt:lpstr>
      <vt:lpstr>Madison</vt:lpstr>
      <vt:lpstr>The Affect of Covid-19 on Low Income Communities </vt:lpstr>
      <vt:lpstr>Team Members</vt:lpstr>
      <vt:lpstr>Hypothesis: Blah</vt:lpstr>
      <vt:lpstr>Focus of Analysis</vt:lpstr>
      <vt:lpstr>Sources</vt:lpstr>
      <vt:lpstr>Definitions </vt:lpstr>
      <vt:lpstr>Data Cleanup and Explorations</vt:lpstr>
      <vt:lpstr>Data Cleanup and Explorations Continued</vt:lpstr>
      <vt:lpstr>Data Analysis</vt:lpstr>
      <vt:lpstr>Discussion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Ridiculous Title Slide </dc:title>
  <dc:creator>Miguel Padilla</dc:creator>
  <cp:lastModifiedBy>kiwwanne williams</cp:lastModifiedBy>
  <cp:revision>11</cp:revision>
  <dcterms:created xsi:type="dcterms:W3CDTF">2020-11-13T03:15:55Z</dcterms:created>
  <dcterms:modified xsi:type="dcterms:W3CDTF">2020-11-17T22:24:05Z</dcterms:modified>
</cp:coreProperties>
</file>