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18"/>
  </p:notesMasterIdLst>
  <p:sldIdLst>
    <p:sldId id="256" r:id="rId2"/>
    <p:sldId id="265" r:id="rId3"/>
    <p:sldId id="270" r:id="rId4"/>
    <p:sldId id="257" r:id="rId5"/>
    <p:sldId id="258" r:id="rId6"/>
    <p:sldId id="267" r:id="rId7"/>
    <p:sldId id="266" r:id="rId8"/>
    <p:sldId id="259" r:id="rId9"/>
    <p:sldId id="260" r:id="rId10"/>
    <p:sldId id="268" r:id="rId11"/>
    <p:sldId id="269" r:id="rId12"/>
    <p:sldId id="272" r:id="rId13"/>
    <p:sldId id="271" r:id="rId14"/>
    <p:sldId id="261" r:id="rId15"/>
    <p:sldId id="263" r:id="rId16"/>
    <p:sldId id="26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guel Padilla" initials="MP" lastIdx="1" clrIdx="0">
    <p:extLst>
      <p:ext uri="{19B8F6BF-5375-455C-9EA6-DF929625EA0E}">
        <p15:presenceInfo xmlns:p15="http://schemas.microsoft.com/office/powerpoint/2012/main" userId="ae1ad9196898c52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zlyn Mazick" userId="8a7300819bea6d28" providerId="LiveId" clId="{587A17F5-E34A-493E-B143-B3B0AB7EF446}"/>
    <pc:docChg chg="undo custSel addSld modSld sldOrd">
      <pc:chgData name="Jazlyn Mazick" userId="8a7300819bea6d28" providerId="LiveId" clId="{587A17F5-E34A-493E-B143-B3B0AB7EF446}" dt="2020-11-21T06:10:02.161" v="994" actId="20577"/>
      <pc:docMkLst>
        <pc:docMk/>
      </pc:docMkLst>
      <pc:sldChg chg="modSp mod">
        <pc:chgData name="Jazlyn Mazick" userId="8a7300819bea6d28" providerId="LiveId" clId="{587A17F5-E34A-493E-B143-B3B0AB7EF446}" dt="2020-11-21T05:30:15.367" v="11" actId="5793"/>
        <pc:sldMkLst>
          <pc:docMk/>
          <pc:sldMk cId="588662976" sldId="266"/>
        </pc:sldMkLst>
        <pc:spChg chg="mod">
          <ac:chgData name="Jazlyn Mazick" userId="8a7300819bea6d28" providerId="LiveId" clId="{587A17F5-E34A-493E-B143-B3B0AB7EF446}" dt="2020-11-21T05:30:15.367" v="11" actId="5793"/>
          <ac:spMkLst>
            <pc:docMk/>
            <pc:sldMk cId="588662976" sldId="266"/>
            <ac:spMk id="3" creationId="{313AC479-288D-584A-9BC6-605872BAED25}"/>
          </ac:spMkLst>
        </pc:spChg>
      </pc:sldChg>
      <pc:sldChg chg="modSp new mod ord">
        <pc:chgData name="Jazlyn Mazick" userId="8a7300819bea6d28" providerId="LiveId" clId="{587A17F5-E34A-493E-B143-B3B0AB7EF446}" dt="2020-11-21T06:10:02.161" v="994" actId="20577"/>
        <pc:sldMkLst>
          <pc:docMk/>
          <pc:sldMk cId="2532724977" sldId="272"/>
        </pc:sldMkLst>
        <pc:spChg chg="mod">
          <ac:chgData name="Jazlyn Mazick" userId="8a7300819bea6d28" providerId="LiveId" clId="{587A17F5-E34A-493E-B143-B3B0AB7EF446}" dt="2020-11-21T05:31:12.326" v="13"/>
          <ac:spMkLst>
            <pc:docMk/>
            <pc:sldMk cId="2532724977" sldId="272"/>
            <ac:spMk id="2" creationId="{E7E789F8-BF36-492C-BED0-A144976DF42E}"/>
          </ac:spMkLst>
        </pc:spChg>
        <pc:spChg chg="mod">
          <ac:chgData name="Jazlyn Mazick" userId="8a7300819bea6d28" providerId="LiveId" clId="{587A17F5-E34A-493E-B143-B3B0AB7EF446}" dt="2020-11-21T06:10:02.161" v="994" actId="20577"/>
          <ac:spMkLst>
            <pc:docMk/>
            <pc:sldMk cId="2532724977" sldId="272"/>
            <ac:spMk id="3" creationId="{97F6E355-8183-47EB-99AC-485B5688F214}"/>
          </ac:spMkLst>
        </pc:spChg>
      </pc:sldChg>
    </pc:docChg>
  </pc:docChgLst>
  <pc:docChgLst>
    <pc:chgData name="Jazlyn Mazick" userId="8a7300819bea6d28" providerId="LiveId" clId="{B89188A5-F536-436A-8978-636A6B30C740}"/>
    <pc:docChg chg="undo custSel addSld modSld sldOrd">
      <pc:chgData name="Jazlyn Mazick" userId="8a7300819bea6d28" providerId="LiveId" clId="{B89188A5-F536-436A-8978-636A6B30C740}" dt="2020-11-21T05:04:51.895" v="779" actId="20577"/>
      <pc:docMkLst>
        <pc:docMk/>
      </pc:docMkLst>
      <pc:sldChg chg="addSp delSp modSp new mod ord modNotesTx">
        <pc:chgData name="Jazlyn Mazick" userId="8a7300819bea6d28" providerId="LiveId" clId="{B89188A5-F536-436A-8978-636A6B30C740}" dt="2020-11-21T05:04:51.895" v="779" actId="20577"/>
        <pc:sldMkLst>
          <pc:docMk/>
          <pc:sldMk cId="2907761510" sldId="271"/>
        </pc:sldMkLst>
        <pc:spChg chg="mod">
          <ac:chgData name="Jazlyn Mazick" userId="8a7300819bea6d28" providerId="LiveId" clId="{B89188A5-F536-436A-8978-636A6B30C740}" dt="2020-11-21T04:51:59.595" v="82" actId="20577"/>
          <ac:spMkLst>
            <pc:docMk/>
            <pc:sldMk cId="2907761510" sldId="271"/>
            <ac:spMk id="2" creationId="{4CFF8EA7-56AC-4BC5-A399-4DF1957CD7E9}"/>
          </ac:spMkLst>
        </pc:spChg>
        <pc:spChg chg="del">
          <ac:chgData name="Jazlyn Mazick" userId="8a7300819bea6d28" providerId="LiveId" clId="{B89188A5-F536-436A-8978-636A6B30C740}" dt="2020-11-21T04:52:14.488" v="83" actId="22"/>
          <ac:spMkLst>
            <pc:docMk/>
            <pc:sldMk cId="2907761510" sldId="271"/>
            <ac:spMk id="3" creationId="{43246176-8D1A-4319-9587-716F6694C753}"/>
          </ac:spMkLst>
        </pc:spChg>
        <pc:picChg chg="add mod ord">
          <ac:chgData name="Jazlyn Mazick" userId="8a7300819bea6d28" providerId="LiveId" clId="{B89188A5-F536-436A-8978-636A6B30C740}" dt="2020-11-21T04:52:28.078" v="86" actId="1076"/>
          <ac:picMkLst>
            <pc:docMk/>
            <pc:sldMk cId="2907761510" sldId="271"/>
            <ac:picMk id="5" creationId="{2A1E6EFF-81DA-4127-BD76-B7179B191B03}"/>
          </ac:picMkLst>
        </pc:pic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12T21:16:24.488" idx="1">
    <p:pos x="10" y="10"/>
    <p:text>**Add Participant Slide**</p:text>
    <p:extLst>
      <p:ext uri="{C676402C-5697-4E1C-873F-D02D1690AC5C}">
        <p15:threadingInfo xmlns:p15="http://schemas.microsoft.com/office/powerpoint/2012/main" timeZoneBias="360"/>
      </p:ext>
    </p:extLs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D858C0-A1C8-416E-AEEE-7668E8E54166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00698D-BA5E-4C86-8034-8FDEE1AF7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89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Pertaining to our question of how did covid-19 affect low income communities</a:t>
            </a:r>
          </a:p>
          <a:p>
            <a:r>
              <a:rPr lang="en-US" dirty="0"/>
              <a:t>We separated 254 counties in Texas by income category. *see definitions* this visualization shows that counties with primarily low income communities had the highest cumulative reported cases of covid-19 per 100,000. there are a multitude of factors that contribute to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00698D-BA5E-4C86-8034-8FDEE1AF7ED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892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BDB16-D3F8-4765-9107-3D5BDEEA5700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B8009053-AF04-4B30-A04F-7369BF7CD01A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6874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BDB16-D3F8-4765-9107-3D5BDEEA5700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09053-AF04-4B30-A04F-7369BF7CD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46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BDB16-D3F8-4765-9107-3D5BDEEA5700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09053-AF04-4B30-A04F-7369BF7CD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268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BDB16-D3F8-4765-9107-3D5BDEEA5700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09053-AF04-4B30-A04F-7369BF7CD01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1907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BDB16-D3F8-4765-9107-3D5BDEEA5700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09053-AF04-4B30-A04F-7369BF7CD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644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BDB16-D3F8-4765-9107-3D5BDEEA5700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09053-AF04-4B30-A04F-7369BF7CD01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787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BDB16-D3F8-4765-9107-3D5BDEEA5700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09053-AF04-4B30-A04F-7369BF7CD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120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BDB16-D3F8-4765-9107-3D5BDEEA5700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09053-AF04-4B30-A04F-7369BF7CD01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786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BDB16-D3F8-4765-9107-3D5BDEEA5700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09053-AF04-4B30-A04F-7369BF7CD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132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BDB16-D3F8-4765-9107-3D5BDEEA5700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09053-AF04-4B30-A04F-7369BF7CD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965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BDB16-D3F8-4765-9107-3D5BDEEA5700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09053-AF04-4B30-A04F-7369BF7CD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059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6CBBDB16-D3F8-4765-9107-3D5BDEEA5700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09053-AF04-4B30-A04F-7369BF7CD01A}" type="slidenum">
              <a:rPr lang="en-US" smtClean="0"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108750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world/associatedpress/johns-hopkins-coronavirus-case-tracker/workspace/file?filename=1_county_level_confirmed_cases.csv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wc.texas.gov/files/agency/weekly-claims-by-county-twc.xlsx" TargetMode="External"/><Relationship Id="rId5" Type="http://schemas.openxmlformats.org/officeDocument/2006/relationships/hyperlink" Target="https://txcip.org/tac/census/morecountyinfo.php?MORE=1013" TargetMode="External"/><Relationship Id="rId4" Type="http://schemas.openxmlformats.org/officeDocument/2006/relationships/hyperlink" Target="https://data.world/associatedpress/johns-hopkins-coronavirus-case-tracker/workspace/file?filename=2_cases_and_deaths_by_county_timeseries.csv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00DC172-0CE8-4970-8857-C6EE39134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44921D8-D907-42BC-84C0-A2906F84F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46C9919-69C2-4A18-A50B-4F2701E208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F30023F-7707-4123-BB31-6A42EF81B1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B16F25B-0FD7-471E-AED7-9C6B807C7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D6E92B-03A1-4B5A-9114-3C92C395BA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4254" y="5166421"/>
            <a:ext cx="8592924" cy="1178720"/>
          </a:xfrm>
        </p:spPr>
        <p:txBody>
          <a:bodyPr>
            <a:normAutofit fontScale="90000"/>
          </a:bodyPr>
          <a:lstStyle/>
          <a:p>
            <a:pPr algn="l"/>
            <a:r>
              <a:rPr lang="en-US" sz="4800" dirty="0"/>
              <a:t>The Affect of Covid-19 on Low Income Communities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FF9D85-C2F7-49DC-936E-A03D3FF5D0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00350" y="6329239"/>
            <a:ext cx="884117" cy="41441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700" dirty="0"/>
              <a:t>October 1, 2020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1A03511-7B76-435C-A861-F71F038CD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indoor, kitchen, metal, cup&#10;&#10;Description automatically generated">
            <a:extLst>
              <a:ext uri="{FF2B5EF4-FFF2-40B4-BE49-F238E27FC236}">
                <a16:creationId xmlns:a16="http://schemas.microsoft.com/office/drawing/2014/main" id="{7C01064B-B2DB-4FD6-84F7-B4DE335F080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7728" r="-1" b="24097"/>
          <a:stretch/>
        </p:blipFill>
        <p:spPr>
          <a:xfrm>
            <a:off x="1005401" y="-1"/>
            <a:ext cx="10380133" cy="4030679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7" name="Rectangle 21">
            <a:extLst>
              <a:ext uri="{FF2B5EF4-FFF2-40B4-BE49-F238E27FC236}">
                <a16:creationId xmlns:a16="http://schemas.microsoft.com/office/drawing/2014/main" id="{85FA2C94-10B5-4A0A-998F-C623A00E3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364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839B7-9D48-4AD3-8ED3-9CEA6F941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0205" y="497594"/>
            <a:ext cx="7923468" cy="583783"/>
          </a:xfrm>
        </p:spPr>
        <p:txBody>
          <a:bodyPr/>
          <a:lstStyle/>
          <a:p>
            <a:pPr algn="l"/>
            <a:r>
              <a:rPr lang="en-US" dirty="0"/>
              <a:t>Data Analysis (</a:t>
            </a:r>
            <a:r>
              <a:rPr lang="en-US" sz="2800" dirty="0"/>
              <a:t>Unemployment and Covid-19</a:t>
            </a:r>
            <a:r>
              <a:rPr lang="en-US" dirty="0"/>
              <a:t>)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25F5A95-320D-49C3-BC21-4B6B0B583F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0205" y="1081377"/>
            <a:ext cx="7382905" cy="33127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9AAF9D5-CDFE-4AAA-A985-6943AEE82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0205" y="4909317"/>
            <a:ext cx="7382905" cy="178142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47C2FB6-5A3F-4FCA-B2FF-061182B1B43A}"/>
              </a:ext>
            </a:extLst>
          </p:cNvPr>
          <p:cNvSpPr txBox="1"/>
          <p:nvPr/>
        </p:nvSpPr>
        <p:spPr>
          <a:xfrm>
            <a:off x="4651513" y="4467047"/>
            <a:ext cx="2706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DataFrame View of Data</a:t>
            </a:r>
          </a:p>
        </p:txBody>
      </p:sp>
    </p:spTree>
    <p:extLst>
      <p:ext uri="{BB962C8B-B14F-4D97-AF65-F5344CB8AC3E}">
        <p14:creationId xmlns:p14="http://schemas.microsoft.com/office/powerpoint/2010/main" val="1206576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839B7-9D48-4AD3-8ED3-9CEA6F941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6178" y="808056"/>
            <a:ext cx="8299401" cy="686789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Data Analysis (</a:t>
            </a:r>
            <a:r>
              <a:rPr lang="en-US" sz="3600" dirty="0"/>
              <a:t>Unemployment and Covid-19</a:t>
            </a:r>
            <a:r>
              <a:rPr lang="en-US" dirty="0"/>
              <a:t>) - Continued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2CB35D-B9FB-46DC-9AE3-1494B78E6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6177" y="1821528"/>
            <a:ext cx="8116521" cy="3997828"/>
          </a:xfrm>
        </p:spPr>
        <p:txBody>
          <a:bodyPr>
            <a:normAutofit/>
          </a:bodyPr>
          <a:lstStyle/>
          <a:p>
            <a:r>
              <a:rPr lang="en-US" dirty="0"/>
              <a:t>More unemployment claims made by those living in non-low-income counties (% of population low-income vs not is this relative?)</a:t>
            </a:r>
          </a:p>
          <a:p>
            <a:r>
              <a:rPr lang="en-US" dirty="0"/>
              <a:t>Family of 4 household income can make up to $43,236 and still qualify for SNAP assistance</a:t>
            </a:r>
          </a:p>
          <a:p>
            <a:r>
              <a:rPr lang="en-US" dirty="0"/>
              <a:t>Spike in April could be due to March 19 state-wide lockdown order </a:t>
            </a:r>
          </a:p>
          <a:p>
            <a:r>
              <a:rPr lang="en-US" dirty="0"/>
              <a:t>Family of 4 household income can make up to $43,236 and still qualify for SNAP assistance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345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789F8-BF36-492C-BED0-A144976DF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– Income Categories and COVID-19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6E355-8183-47EB-99AC-485B5688F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Low income communities had the highest prevalence of COVID-19</a:t>
            </a:r>
          </a:p>
          <a:p>
            <a:r>
              <a:rPr lang="en-US" dirty="0"/>
              <a:t>COVID cases spiked in July</a:t>
            </a:r>
          </a:p>
          <a:p>
            <a:r>
              <a:rPr lang="en-US" dirty="0"/>
              <a:t>Income categories and unemployment claims</a:t>
            </a:r>
          </a:p>
          <a:p>
            <a:r>
              <a:rPr lang="en-US" dirty="0"/>
              <a:t>Very low income communities had the least reported cases of COVID-19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7249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F8EA7-56AC-4BC5-A399-4DF1957CD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– Income Categories and COVID-19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1E6EFF-81DA-4127-BD76-B7179B191B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36657" y="1885285"/>
            <a:ext cx="8518686" cy="4439315"/>
          </a:xfrm>
        </p:spPr>
      </p:pic>
    </p:spTree>
    <p:extLst>
      <p:ext uri="{BB962C8B-B14F-4D97-AF65-F5344CB8AC3E}">
        <p14:creationId xmlns:p14="http://schemas.microsoft.com/office/powerpoint/2010/main" val="29077615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839B7-9D48-4AD3-8ED3-9CEA6F941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pic>
        <p:nvPicPr>
          <p:cNvPr id="5" name="Google Shape;1915;p131">
            <a:extLst>
              <a:ext uri="{FF2B5EF4-FFF2-40B4-BE49-F238E27FC236}">
                <a16:creationId xmlns:a16="http://schemas.microsoft.com/office/drawing/2014/main" id="{4CBE7043-AF77-4307-9CCE-D7B607F82B1F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 rotWithShape="1">
          <a:blip r:embed="rId2">
            <a:alphaModFix/>
          </a:blip>
          <a:stretch/>
        </p:blipFill>
        <p:spPr>
          <a:xfrm>
            <a:off x="3013869" y="2139950"/>
            <a:ext cx="7315200" cy="3822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211381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82BE7-D38C-45DC-9570-D7C348159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Mortem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1C8A3-1F9F-46DE-9281-04C17C149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had a hard time dealing with </a:t>
            </a:r>
            <a:r>
              <a:rPr lang="en-US" dirty="0" err="1"/>
              <a:t>unix</a:t>
            </a:r>
            <a:r>
              <a:rPr lang="en-US" dirty="0"/>
              <a:t> datetimes. Couldn’t understand them at first.</a:t>
            </a:r>
          </a:p>
          <a:p>
            <a:pPr lvl="1"/>
            <a:r>
              <a:rPr lang="en-US" dirty="0"/>
              <a:t>I fixed that problem by converting the dates to a readable format, using python.</a:t>
            </a:r>
          </a:p>
          <a:p>
            <a:r>
              <a:rPr lang="en-US" dirty="0"/>
              <a:t>I really wished that we had many more years of dates in this dataset</a:t>
            </a:r>
          </a:p>
          <a:p>
            <a:pPr lvl="1"/>
            <a:r>
              <a:rPr lang="en-US" dirty="0"/>
              <a:t>Additional years would have shed more light on </a:t>
            </a:r>
            <a:r>
              <a:rPr lang="en-US" dirty="0" err="1"/>
              <a:t>blahblahblah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6296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DBFB7-8F53-4530-9CF1-AF0C7AEE7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6834" y="2890385"/>
            <a:ext cx="7958331" cy="1077229"/>
          </a:xfrm>
        </p:spPr>
        <p:txBody>
          <a:bodyPr/>
          <a:lstStyle/>
          <a:p>
            <a:pPr algn="ctr"/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82227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6E348-A981-1F4B-9C25-B9F125C29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551617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Team Members</a:t>
            </a:r>
          </a:p>
        </p:txBody>
      </p:sp>
      <p:pic>
        <p:nvPicPr>
          <p:cNvPr id="5" name="Content Placeholder 4" descr="Icon&#10;&#10;Description automatically generated">
            <a:extLst>
              <a:ext uri="{FF2B5EF4-FFF2-40B4-BE49-F238E27FC236}">
                <a16:creationId xmlns:a16="http://schemas.microsoft.com/office/drawing/2014/main" id="{EEF28498-0B6C-49D8-B385-8BDED6F72C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808" y="2146906"/>
            <a:ext cx="1371600" cy="1371600"/>
          </a:xfrm>
        </p:spPr>
      </p:pic>
      <p:pic>
        <p:nvPicPr>
          <p:cNvPr id="6" name="Content Placeholder 4" descr="Icon&#10;&#10;Description automatically generated">
            <a:extLst>
              <a:ext uri="{FF2B5EF4-FFF2-40B4-BE49-F238E27FC236}">
                <a16:creationId xmlns:a16="http://schemas.microsoft.com/office/drawing/2014/main" id="{4D75E55A-FD5B-4138-AEDF-4837124420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4418" y="2146906"/>
            <a:ext cx="1371600" cy="1371600"/>
          </a:xfrm>
          <a:prstGeom prst="rect">
            <a:avLst/>
          </a:prstGeom>
        </p:spPr>
      </p:pic>
      <p:pic>
        <p:nvPicPr>
          <p:cNvPr id="7" name="Content Placeholder 4" descr="Icon&#10;&#10;Description automatically generated">
            <a:extLst>
              <a:ext uri="{FF2B5EF4-FFF2-40B4-BE49-F238E27FC236}">
                <a16:creationId xmlns:a16="http://schemas.microsoft.com/office/drawing/2014/main" id="{BF8A29B3-C003-44C6-B787-9BE7E14B29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1841" y="2146906"/>
            <a:ext cx="1371600" cy="1371600"/>
          </a:xfrm>
          <a:prstGeom prst="rect">
            <a:avLst/>
          </a:prstGeom>
        </p:spPr>
      </p:pic>
      <p:pic>
        <p:nvPicPr>
          <p:cNvPr id="8" name="Content Placeholder 4" descr="Icon&#10;&#10;Description automatically generated">
            <a:extLst>
              <a:ext uri="{FF2B5EF4-FFF2-40B4-BE49-F238E27FC236}">
                <a16:creationId xmlns:a16="http://schemas.microsoft.com/office/drawing/2014/main" id="{5AEC4E3C-CC29-4963-A44F-E7123DEE6F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264" y="2146906"/>
            <a:ext cx="1371600" cy="13716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7DCD131-15CD-4240-95F9-02F40211B931}"/>
              </a:ext>
            </a:extLst>
          </p:cNvPr>
          <p:cNvSpPr txBox="1"/>
          <p:nvPr/>
        </p:nvSpPr>
        <p:spPr>
          <a:xfrm>
            <a:off x="2611808" y="3714749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Jazlyn </a:t>
            </a:r>
            <a:r>
              <a:rPr lang="en-US" sz="1400" dirty="0" err="1"/>
              <a:t>Mazick</a:t>
            </a:r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644F05-472E-4F46-8338-0F651FC096AC}"/>
              </a:ext>
            </a:extLst>
          </p:cNvPr>
          <p:cNvSpPr txBox="1"/>
          <p:nvPr/>
        </p:nvSpPr>
        <p:spPr>
          <a:xfrm>
            <a:off x="4444418" y="3714748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Michael Rivera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80C6E0-AAAC-4997-B283-EF5F67434350}"/>
              </a:ext>
            </a:extLst>
          </p:cNvPr>
          <p:cNvSpPr txBox="1"/>
          <p:nvPr/>
        </p:nvSpPr>
        <p:spPr>
          <a:xfrm>
            <a:off x="6277028" y="3714747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Miguel Padilla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5C1646-A939-4567-93E5-592137C9F0E8}"/>
              </a:ext>
            </a:extLst>
          </p:cNvPr>
          <p:cNvSpPr txBox="1"/>
          <p:nvPr/>
        </p:nvSpPr>
        <p:spPr>
          <a:xfrm>
            <a:off x="8109638" y="3714746"/>
            <a:ext cx="14705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Niguel Williams</a:t>
            </a:r>
          </a:p>
        </p:txBody>
      </p:sp>
    </p:spTree>
    <p:extLst>
      <p:ext uri="{BB962C8B-B14F-4D97-AF65-F5344CB8AC3E}">
        <p14:creationId xmlns:p14="http://schemas.microsoft.com/office/powerpoint/2010/main" val="854560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6431A418-3947-4C65-B245-744A88C447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3138561"/>
              </p:ext>
            </p:extLst>
          </p:nvPr>
        </p:nvGraphicFramePr>
        <p:xfrm>
          <a:off x="2695492" y="779228"/>
          <a:ext cx="7307249" cy="58124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Acrobat Document" r:id="rId3" imgW="5829257" imgH="7543800" progId="AcroExch.Document.DC">
                  <p:embed/>
                </p:oleObj>
              </mc:Choice>
              <mc:Fallback>
                <p:oleObj name="Acrobat Document" r:id="rId3" imgW="5829257" imgH="7543800" progId="AcroExch.Document.DC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6431A418-3947-4C65-B245-744A88C4473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95492" y="779228"/>
                        <a:ext cx="7307249" cy="58124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8066A963-75CF-4E62-AFD1-D77967F9D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5492" y="219660"/>
            <a:ext cx="7307249" cy="551617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Project Proposal </a:t>
            </a:r>
          </a:p>
        </p:txBody>
      </p:sp>
    </p:spTree>
    <p:extLst>
      <p:ext uri="{BB962C8B-B14F-4D97-AF65-F5344CB8AC3E}">
        <p14:creationId xmlns:p14="http://schemas.microsoft.com/office/powerpoint/2010/main" val="305648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C0294F1-7EE2-4EB9-A41B-908481D40A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132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5E326A3-EB92-4BDA-9F77-45197E0CBE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39686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0302AF-6EDC-46A1-BDFC-EEE1121A1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Hypothesis: Blah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AC996C7-7B84-4645-9AA1-6EA85EAB4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2DC315B-5680-47D9-B827-34D012FB1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9D1049-0B27-4B61-BB19-EBC51919B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3340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79D55-1E43-4A5E-BE7D-50B619D54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782205"/>
          </a:xfrm>
        </p:spPr>
        <p:txBody>
          <a:bodyPr/>
          <a:lstStyle/>
          <a:p>
            <a:pPr algn="l"/>
            <a:r>
              <a:rPr lang="en-US" dirty="0"/>
              <a:t>Focus of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8502C-A36B-4AD7-8C46-8F4B63A5D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3728" y="1430086"/>
            <a:ext cx="8354489" cy="3997828"/>
          </a:xfrm>
        </p:spPr>
        <p:txBody>
          <a:bodyPr/>
          <a:lstStyle/>
          <a:p>
            <a:r>
              <a:rPr lang="en-US" dirty="0"/>
              <a:t>What was the affect of Covid-19 on low-income communities vs. the rest of the targeted population?</a:t>
            </a:r>
          </a:p>
          <a:p>
            <a:r>
              <a:rPr lang="en-US" dirty="0"/>
              <a:t>Was there any affect on unemployment claims during the Covid-19 Pandemic?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How did COVID-19 affect different types of urbanization categories?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792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6539F-7A76-AD48-9464-B3A372DC9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3599" y="808056"/>
            <a:ext cx="7796540" cy="1077229"/>
          </a:xfrm>
        </p:spPr>
        <p:txBody>
          <a:bodyPr/>
          <a:lstStyle/>
          <a:p>
            <a:pPr algn="l"/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F667F-D779-5D4F-B5BA-C0C5D99B0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1606843"/>
            <a:ext cx="7796540" cy="3997828"/>
          </a:xfrm>
          <a:ln cap="sq">
            <a:solidFill>
              <a:schemeClr val="accent1">
                <a:alpha val="66000"/>
              </a:schemeClr>
            </a:solidFill>
          </a:ln>
        </p:spPr>
        <p:txBody>
          <a:bodyPr>
            <a:normAutofit fontScale="85000" lnSpcReduction="10000"/>
          </a:bodyPr>
          <a:lstStyle/>
          <a:p>
            <a:r>
              <a:rPr lang="en-US" dirty="0"/>
              <a:t>Covid-19 Dataset (County Level Confirmed – Latest Overall Numbers)</a:t>
            </a:r>
          </a:p>
          <a:p>
            <a:pPr lvl="1"/>
            <a:r>
              <a:rPr lang="en-US" sz="1600" dirty="0">
                <a:hlinkClick r:id="rId3"/>
              </a:rPr>
              <a:t>https://data.world/associatedpress/johns-hopkins-coronavirus-case-tracker/workspace/file?filename=1_county_level_confirmed_cases.csv</a:t>
            </a:r>
            <a:endParaRPr lang="en-US" sz="1600" dirty="0"/>
          </a:p>
          <a:p>
            <a:r>
              <a:rPr lang="en-US" dirty="0"/>
              <a:t>Covid-19 Dataset (County Level Cases &amp; Deaths Timeseries)</a:t>
            </a:r>
          </a:p>
          <a:p>
            <a:pPr lvl="1"/>
            <a:r>
              <a:rPr lang="en-US" sz="1600" dirty="0">
                <a:hlinkClick r:id="rId4"/>
              </a:rPr>
              <a:t>https://data.world/associatedpress/johns-hopkins-coronavirus-case-tracker/workspace/file?filename=2_cases_and_deaths_by_county_timeseries.csv</a:t>
            </a:r>
            <a:endParaRPr lang="en-US" sz="1600" dirty="0"/>
          </a:p>
          <a:p>
            <a:r>
              <a:rPr lang="en-US" dirty="0"/>
              <a:t>Texas Counties: Median Household Income</a:t>
            </a:r>
          </a:p>
          <a:p>
            <a:pPr lvl="1"/>
            <a:r>
              <a:rPr lang="en-US" sz="1600" dirty="0">
                <a:hlinkClick r:id="rId5"/>
              </a:rPr>
              <a:t>https://txcip.org/tac/census/morecountyinfo.php?MORE=1013</a:t>
            </a:r>
            <a:endParaRPr lang="en-US" sz="1600" dirty="0"/>
          </a:p>
          <a:p>
            <a:r>
              <a:rPr lang="en-US" sz="2400" dirty="0"/>
              <a:t>Texas Weekly Claims by County</a:t>
            </a:r>
          </a:p>
          <a:p>
            <a:pPr lvl="1"/>
            <a:r>
              <a:rPr lang="en-US" sz="1900" b="0" i="0" u="sng" dirty="0">
                <a:effectLst/>
                <a:latin typeface="Slack-Lato"/>
                <a:hlinkClick r:id="rId6"/>
              </a:rPr>
              <a:t>https://www.twc.texas.gov/files/agency/weekly-claims-by-county-twc.xlsx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2327225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283A7-CB64-FF48-AD5B-C5F35FFB7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Definitions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AC479-288D-584A-9BC6-605872BAE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Timeseries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662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50D2C-2F5F-4FDF-A463-2BE82902C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6070" y="687578"/>
            <a:ext cx="7075076" cy="970088"/>
          </a:xfrm>
        </p:spPr>
        <p:txBody>
          <a:bodyPr/>
          <a:lstStyle/>
          <a:p>
            <a:pPr algn="l"/>
            <a:r>
              <a:rPr lang="en-US" dirty="0"/>
              <a:t>Data Cleansing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F90F3-2F33-4BCB-88B8-F8D330E64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251" y="1465288"/>
            <a:ext cx="8628893" cy="157316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Looping through to remove unused columns</a:t>
            </a:r>
          </a:p>
          <a:p>
            <a:r>
              <a:rPr lang="en-US" dirty="0"/>
              <a:t>Selecting all rows based on end of month date</a:t>
            </a:r>
          </a:p>
          <a:p>
            <a:r>
              <a:rPr lang="en-US" dirty="0"/>
              <a:t>Cleaning and Transforming</a:t>
            </a:r>
          </a:p>
          <a:p>
            <a:r>
              <a:rPr lang="en-US" dirty="0"/>
              <a:t>Filtering dataset by State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DEEC13-686B-43BF-9B27-6B19B0CBC5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102" y="5699095"/>
            <a:ext cx="9658221" cy="471327"/>
          </a:xfrm>
          <a:prstGeom prst="rect">
            <a:avLst/>
          </a:prstGeom>
        </p:spPr>
      </p:pic>
      <p:pic>
        <p:nvPicPr>
          <p:cNvPr id="10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48914AFC-728D-41F4-8046-E55F53E5FA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102" y="3540135"/>
            <a:ext cx="9658221" cy="1852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064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94AF5-CB1E-4B4A-845A-FA9AACCA8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61522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Data Exploration and Wrangling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3C9BBE-6C13-49E4-9E9E-D26F2056A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1808" y="1749966"/>
            <a:ext cx="7796540" cy="3997828"/>
          </a:xfrm>
        </p:spPr>
        <p:txBody>
          <a:bodyPr/>
          <a:lstStyle/>
          <a:p>
            <a:r>
              <a:rPr lang="en-US" dirty="0"/>
              <a:t>Divide and Conquer(Creating categorical DataFrames)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846374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82E"/>
      </a:dk2>
      <a:lt2>
        <a:srgbClr val="C2F5FC"/>
      </a:lt2>
      <a:accent1>
        <a:srgbClr val="4091F3"/>
      </a:accent1>
      <a:accent2>
        <a:srgbClr val="8BBCF1"/>
      </a:accent2>
      <a:accent3>
        <a:srgbClr val="CB6A6A"/>
      </a:accent3>
      <a:accent4>
        <a:srgbClr val="C567AF"/>
      </a:accent4>
      <a:accent5>
        <a:srgbClr val="A684F9"/>
      </a:accent5>
      <a:accent6>
        <a:srgbClr val="A9ACEE"/>
      </a:accent6>
      <a:hlink>
        <a:srgbClr val="6D9CC5"/>
      </a:hlink>
      <a:folHlink>
        <a:srgbClr val="6D82A0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178B2DAB-5DDE-4060-A857-D2E1CDA9250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</TotalTime>
  <Words>483</Words>
  <Application>Microsoft Office PowerPoint</Application>
  <PresentationFormat>Widescreen</PresentationFormat>
  <Paragraphs>55</Paragraphs>
  <Slides>16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MS Shell Dlg 2</vt:lpstr>
      <vt:lpstr>Slack-Lato</vt:lpstr>
      <vt:lpstr>Wingdings</vt:lpstr>
      <vt:lpstr>Wingdings 3</vt:lpstr>
      <vt:lpstr>Madison</vt:lpstr>
      <vt:lpstr>Acrobat Document</vt:lpstr>
      <vt:lpstr>The Affect of Covid-19 on Low Income Communities </vt:lpstr>
      <vt:lpstr>Team Members</vt:lpstr>
      <vt:lpstr>Project Proposal </vt:lpstr>
      <vt:lpstr>Hypothesis: Blah</vt:lpstr>
      <vt:lpstr>Focus of Analysis</vt:lpstr>
      <vt:lpstr>Sources</vt:lpstr>
      <vt:lpstr>Definitions </vt:lpstr>
      <vt:lpstr>Data Cleansing</vt:lpstr>
      <vt:lpstr>Data Exploration and Wrangling</vt:lpstr>
      <vt:lpstr>Data Analysis (Unemployment and Covid-19)</vt:lpstr>
      <vt:lpstr>Data Analysis (Unemployment and Covid-19) - Continued</vt:lpstr>
      <vt:lpstr>Data Analysis – Income Categories and COVID-19</vt:lpstr>
      <vt:lpstr>Data Analysis – Income Categories and COVID-19</vt:lpstr>
      <vt:lpstr>Data Analysis</vt:lpstr>
      <vt:lpstr>Post Mortem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Ridiculous Title Slide </dc:title>
  <dc:creator>Miguel Padilla</dc:creator>
  <cp:lastModifiedBy>Jazlyn Mazick</cp:lastModifiedBy>
  <cp:revision>27</cp:revision>
  <dcterms:created xsi:type="dcterms:W3CDTF">2020-11-13T03:15:55Z</dcterms:created>
  <dcterms:modified xsi:type="dcterms:W3CDTF">2020-11-21T06:18:41Z</dcterms:modified>
</cp:coreProperties>
</file>