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3"/>
  </p:notesMasterIdLst>
  <p:sldIdLst>
    <p:sldId id="256" r:id="rId2"/>
    <p:sldId id="265" r:id="rId3"/>
    <p:sldId id="270" r:id="rId4"/>
    <p:sldId id="257" r:id="rId5"/>
    <p:sldId id="258" r:id="rId6"/>
    <p:sldId id="267" r:id="rId7"/>
    <p:sldId id="266" r:id="rId8"/>
    <p:sldId id="259" r:id="rId9"/>
    <p:sldId id="260" r:id="rId10"/>
    <p:sldId id="269" r:id="rId11"/>
    <p:sldId id="268" r:id="rId12"/>
    <p:sldId id="278" r:id="rId13"/>
    <p:sldId id="275" r:id="rId14"/>
    <p:sldId id="271" r:id="rId15"/>
    <p:sldId id="276" r:id="rId16"/>
    <p:sldId id="272" r:id="rId17"/>
    <p:sldId id="273" r:id="rId18"/>
    <p:sldId id="263" r:id="rId19"/>
    <p:sldId id="279" r:id="rId20"/>
    <p:sldId id="28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Pertaining to our question of how did covid-19 affect low income communities</a:t>
            </a:r>
          </a:p>
          <a:p>
            <a:r>
              <a:rPr lang="en-US" dirty="0"/>
              <a:t>We separated 254 counties in Texas by income category. *see definitions* this visualization shows that counties with primarily low income communities had the highest cumulative reported cases of covid-19 per 100,000. there are a multitude of factors that contribute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98D-BA5E-4C86-8034-8FDEE1AF7E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ssociatedpress/johns-hopkins-coronavirus-case-tracker/workspace/file?filename=1_county_level_confirmed_cases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c.texas.gov/files/agency/weekly-claims-by-county-twc.xlsx" TargetMode="External"/><Relationship Id="rId5" Type="http://schemas.openxmlformats.org/officeDocument/2006/relationships/hyperlink" Target="https://txcip.org/tac/census/morecountyinfo.php?MORE=1013" TargetMode="External"/><Relationship Id="rId4" Type="http://schemas.openxmlformats.org/officeDocument/2006/relationships/hyperlink" Target="https://data.world/associatedpress/johns-hopkins-coronavirus-case-tracker/workspace/file?filename=2_cases_and_deaths_by_county_timeseries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0DC172-0CE8-4970-8857-C6EE3913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921D8-D907-42BC-84C0-A2906F84F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C9919-69C2-4A18-A50B-4F2701E20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30023F-7707-4123-BB31-6A42EF81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6F25B-0FD7-471E-AED7-9C6B807C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E92B-03A1-4B5A-9114-3C92C39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592924" cy="117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The Affect of Covid-19 on Low Income Communities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9D85-C2F7-49DC-936E-A03D3FF5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0350" y="6329239"/>
            <a:ext cx="884117" cy="414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700" dirty="0"/>
              <a:t>October 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03511-7B76-435C-A861-F71F038CD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, metal, cup&#10;&#10;Description automatically generated">
            <a:extLst>
              <a:ext uri="{FF2B5EF4-FFF2-40B4-BE49-F238E27FC236}">
                <a16:creationId xmlns:a16="http://schemas.microsoft.com/office/drawing/2014/main" id="{7C01064B-B2DB-4FD6-84F7-B4DE335F0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28" r="-1" b="2409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85FA2C94-10B5-4A0A-998F-C623A00E3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178" y="808056"/>
            <a:ext cx="8299401" cy="6867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Analysis - </a:t>
            </a:r>
            <a:r>
              <a:rPr lang="en-US" sz="3600" dirty="0"/>
              <a:t>Unemployment and Covid-19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B35D-B9FB-46DC-9AE3-1494B78E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78" y="1494845"/>
            <a:ext cx="8116521" cy="3997828"/>
          </a:xfrm>
        </p:spPr>
        <p:txBody>
          <a:bodyPr>
            <a:normAutofit/>
          </a:bodyPr>
          <a:lstStyle/>
          <a:p>
            <a:r>
              <a:rPr lang="en-US" dirty="0"/>
              <a:t>More unemployment claims for the above low-income counties</a:t>
            </a:r>
          </a:p>
          <a:p>
            <a:r>
              <a:rPr lang="en-US" dirty="0"/>
              <a:t>Spike in April</a:t>
            </a:r>
          </a:p>
          <a:p>
            <a:r>
              <a:rPr lang="en-US" dirty="0"/>
              <a:t> Unemployment claims fall for one group and rise for another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4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05" y="497594"/>
            <a:ext cx="7382905" cy="58378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Analysis - </a:t>
            </a:r>
            <a:r>
              <a:rPr lang="en-US" sz="2800" dirty="0"/>
              <a:t>Unemployment and Covid-19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5F5A95-320D-49C3-BC21-4B6B0B58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05" y="1081377"/>
            <a:ext cx="7382905" cy="3312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AF9D5-CDFE-4AAA-A985-6943AEE8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05" y="4909317"/>
            <a:ext cx="7382905" cy="1781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C2FB6-5A3F-4FCA-B2FF-061182B1B43A}"/>
              </a:ext>
            </a:extLst>
          </p:cNvPr>
          <p:cNvSpPr txBox="1"/>
          <p:nvPr/>
        </p:nvSpPr>
        <p:spPr>
          <a:xfrm>
            <a:off x="4651513" y="4467047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 View of Data</a:t>
            </a:r>
          </a:p>
        </p:txBody>
      </p:sp>
    </p:spTree>
    <p:extLst>
      <p:ext uri="{BB962C8B-B14F-4D97-AF65-F5344CB8AC3E}">
        <p14:creationId xmlns:p14="http://schemas.microsoft.com/office/powerpoint/2010/main" val="120657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7D6EE-0B60-4714-9956-EC8085E3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816" y="2629252"/>
            <a:ext cx="7796212" cy="34206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34DC2D-D3CB-42F3-984C-A1A8706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n-US" dirty="0"/>
              <a:t>Data Analysis – Unemployment Claims by County Category </a:t>
            </a:r>
          </a:p>
        </p:txBody>
      </p:sp>
    </p:spTree>
    <p:extLst>
      <p:ext uri="{BB962C8B-B14F-4D97-AF65-F5344CB8AC3E}">
        <p14:creationId xmlns:p14="http://schemas.microsoft.com/office/powerpoint/2010/main" val="386225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8781-1B82-41E4-947F-D6C4980C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38E3-DAEC-4834-901A-2759090F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Low-income communities had the highest prevalence of COVID-19</a:t>
            </a:r>
          </a:p>
          <a:p>
            <a:r>
              <a:rPr lang="en-US" dirty="0"/>
              <a:t>COVID cases spiked in July</a:t>
            </a:r>
          </a:p>
          <a:p>
            <a:r>
              <a:rPr lang="en-US" dirty="0"/>
              <a:t>Income categories and unemployment claims</a:t>
            </a:r>
          </a:p>
          <a:p>
            <a:r>
              <a:rPr lang="en-US" dirty="0"/>
              <a:t>Very low-income communities had the least reported cases of COVID-19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0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8EA7-56AC-4BC5-A399-4DF1957C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E6EFF-81DA-4127-BD76-B7179B19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6657" y="1885285"/>
            <a:ext cx="8518686" cy="4439315"/>
          </a:xfrm>
        </p:spPr>
      </p:pic>
    </p:spTree>
    <p:extLst>
      <p:ext uri="{BB962C8B-B14F-4D97-AF65-F5344CB8AC3E}">
        <p14:creationId xmlns:p14="http://schemas.microsoft.com/office/powerpoint/2010/main" val="290776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496-A1B0-4B81-BECD-37BB2562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COVID-19 in Urban-Rural areas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2C1EB-7B52-4278-A986-89FB05DF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19" y="2387984"/>
            <a:ext cx="4454381" cy="331640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D853-D782-4E0E-9A51-1CF255E2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r>
              <a:rPr lang="en-US" sz="1800"/>
              <a:t>Why focus on NCHS Urban-Rural Classification?</a:t>
            </a:r>
          </a:p>
          <a:p>
            <a:r>
              <a:rPr lang="en-US" sz="1800"/>
              <a:t>What areas are affected the most?</a:t>
            </a:r>
          </a:p>
          <a:p>
            <a:r>
              <a:rPr lang="en-US" sz="1800"/>
              <a:t>Where are we seeing the affects of COVID</a:t>
            </a:r>
          </a:p>
          <a:p>
            <a:r>
              <a:rPr lang="en-US" sz="1800"/>
              <a:t>Let’s talk about correlation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458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E71C6-6973-4F2C-96B0-37EAF31C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00" y="2005010"/>
            <a:ext cx="4659054" cy="3552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2C723-FBF2-4238-BF15-0202843BC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1" y="2005010"/>
            <a:ext cx="4251945" cy="3552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39D77-7F22-42F0-BE5C-1ABCDFB6B4E4}"/>
              </a:ext>
            </a:extLst>
          </p:cNvPr>
          <p:cNvSpPr txBox="1"/>
          <p:nvPr/>
        </p:nvSpPr>
        <p:spPr>
          <a:xfrm>
            <a:off x="3143061" y="930833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NCHS Urban-Rural Classification Covid-19 Cases and Deaths</a:t>
            </a:r>
          </a:p>
        </p:txBody>
      </p:sp>
    </p:spTree>
    <p:extLst>
      <p:ext uri="{BB962C8B-B14F-4D97-AF65-F5344CB8AC3E}">
        <p14:creationId xmlns:p14="http://schemas.microsoft.com/office/powerpoint/2010/main" val="7389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24BB8-5B59-4D73-806C-8F3AA731E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2" y="76200"/>
            <a:ext cx="5076825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71341-EE3A-4FC2-9D91-8FD48CDC9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43" y="3429000"/>
            <a:ext cx="5724525" cy="335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11660-A412-45F3-8568-848A38A71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65" y="92697"/>
            <a:ext cx="2257740" cy="895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5820F5-CADB-4D57-B47B-1D6EC05B7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61" y="3549192"/>
            <a:ext cx="3724795" cy="11526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DDA874-B494-4788-A5C9-18090A022922}"/>
              </a:ext>
            </a:extLst>
          </p:cNvPr>
          <p:cNvCxnSpPr>
            <a:cxnSpLocks/>
          </p:cNvCxnSpPr>
          <p:nvPr/>
        </p:nvCxnSpPr>
        <p:spPr>
          <a:xfrm flipV="1">
            <a:off x="1029554" y="3368842"/>
            <a:ext cx="10328257" cy="14438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4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C8A3-1F9F-46DE-9281-04C17C14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807" y="1838424"/>
            <a:ext cx="7796540" cy="2507847"/>
          </a:xfrm>
        </p:spPr>
        <p:txBody>
          <a:bodyPr/>
          <a:lstStyle/>
          <a:p>
            <a:r>
              <a:rPr lang="en-US" dirty="0"/>
              <a:t>Creating loops to deal with dates in a timeseries</a:t>
            </a:r>
          </a:p>
          <a:p>
            <a:r>
              <a:rPr lang="en-US" dirty="0"/>
              <a:t>Merging incorrectly can affect numerical outcome</a:t>
            </a:r>
          </a:p>
          <a:p>
            <a:r>
              <a:rPr lang="en-US" dirty="0"/>
              <a:t>Transposing creates other issues (Requires additional attention)</a:t>
            </a:r>
          </a:p>
          <a:p>
            <a:r>
              <a:rPr lang="en-US" dirty="0"/>
              <a:t>GitHub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62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/>
          <a:lstStyle/>
          <a:p>
            <a:pPr algn="ctr"/>
            <a:r>
              <a:rPr lang="en-US" dirty="0"/>
              <a:t>Covid-19 Deaths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9D79D88B-4AFF-42E2-A23E-66F8E53F6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9" y="2061029"/>
            <a:ext cx="9658595" cy="3541485"/>
          </a:xfrm>
        </p:spPr>
      </p:pic>
    </p:spTree>
    <p:extLst>
      <p:ext uri="{BB962C8B-B14F-4D97-AF65-F5344CB8AC3E}">
        <p14:creationId xmlns:p14="http://schemas.microsoft.com/office/powerpoint/2010/main" val="80713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348-A981-1F4B-9C25-B9F125C2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782" y="715291"/>
            <a:ext cx="7958331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Presenters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CD131-15CD-4240-95F9-02F40211B931}"/>
              </a:ext>
            </a:extLst>
          </p:cNvPr>
          <p:cNvSpPr txBox="1"/>
          <p:nvPr/>
        </p:nvSpPr>
        <p:spPr>
          <a:xfrm>
            <a:off x="2611808" y="37147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Jazlyn </a:t>
            </a:r>
            <a:r>
              <a:rPr lang="en-US" sz="1400" dirty="0" err="1"/>
              <a:t>Mazick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44F05-472E-4F46-8338-0F651FC096AC}"/>
              </a:ext>
            </a:extLst>
          </p:cNvPr>
          <p:cNvSpPr txBox="1"/>
          <p:nvPr/>
        </p:nvSpPr>
        <p:spPr>
          <a:xfrm>
            <a:off x="4444418" y="371474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Michael Rivera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C1646-A939-4567-93E5-592137C9F0E8}"/>
              </a:ext>
            </a:extLst>
          </p:cNvPr>
          <p:cNvSpPr txBox="1"/>
          <p:nvPr/>
        </p:nvSpPr>
        <p:spPr>
          <a:xfrm>
            <a:off x="6147699" y="3714747"/>
            <a:ext cx="14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Niguel Williams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A74F5-ABB9-4123-BD2A-336A4466D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8" y="1857676"/>
            <a:ext cx="1371600" cy="166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FE17A-E13A-47FB-A8A5-16BA10A12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77" y="1872716"/>
            <a:ext cx="1394460" cy="1660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2CCEE-9860-4351-9347-75B223008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99" y="1857675"/>
            <a:ext cx="1470555" cy="16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6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/>
          <a:lstStyle/>
          <a:p>
            <a:pPr algn="ctr"/>
            <a:r>
              <a:rPr lang="en-US" dirty="0"/>
              <a:t>Covid-19 Cases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90901A0B-3FCD-486D-BA5D-79BD1A471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52" y="2090057"/>
            <a:ext cx="9737766" cy="3570514"/>
          </a:xfrm>
        </p:spPr>
      </p:pic>
    </p:spTree>
    <p:extLst>
      <p:ext uri="{BB962C8B-B14F-4D97-AF65-F5344CB8AC3E}">
        <p14:creationId xmlns:p14="http://schemas.microsoft.com/office/powerpoint/2010/main" val="360945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BFB7-8F53-4530-9CF1-AF0C7AE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222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31A418-3947-4C65-B245-744A88C44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38561"/>
              </p:ext>
            </p:extLst>
          </p:nvPr>
        </p:nvGraphicFramePr>
        <p:xfrm>
          <a:off x="2695492" y="779228"/>
          <a:ext cx="7307249" cy="581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crobat Document" r:id="rId3" imgW="5829257" imgH="7543800" progId="AcroExch.Document.DC">
                  <p:embed/>
                </p:oleObj>
              </mc:Choice>
              <mc:Fallback>
                <p:oleObj name="Acrobat Document" r:id="rId3" imgW="5829257" imgH="7543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5492" y="779228"/>
                        <a:ext cx="7307249" cy="581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066A963-75CF-4E62-AFD1-D77967F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92" y="219660"/>
            <a:ext cx="7307249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Proposal </a:t>
            </a:r>
          </a:p>
        </p:txBody>
      </p:sp>
    </p:spTree>
    <p:extLst>
      <p:ext uri="{BB962C8B-B14F-4D97-AF65-F5344CB8AC3E}">
        <p14:creationId xmlns:p14="http://schemas.microsoft.com/office/powerpoint/2010/main" val="3056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02AF-6EDC-46A1-BDFC-EEE1121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1049-0B27-4B61-BB19-EBC51919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null: COVID-19 has no impact on low-income communities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COVID-19  has an impact on low-income 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3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D55-1E43-4A5E-BE7D-50B619D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82205"/>
          </a:xfrm>
        </p:spPr>
        <p:txBody>
          <a:bodyPr/>
          <a:lstStyle/>
          <a:p>
            <a:pPr algn="l"/>
            <a:r>
              <a:rPr lang="en-US" dirty="0"/>
              <a:t>Focus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502C-A36B-4AD7-8C46-8F4B63A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728" y="1430086"/>
            <a:ext cx="8354489" cy="3997828"/>
          </a:xfrm>
        </p:spPr>
        <p:txBody>
          <a:bodyPr/>
          <a:lstStyle/>
          <a:p>
            <a:r>
              <a:rPr lang="en-US" dirty="0"/>
              <a:t>What was the effect of Covid-19 on low-income communities vs. the rest of the targeted population?</a:t>
            </a:r>
          </a:p>
          <a:p>
            <a:r>
              <a:rPr lang="en-US" dirty="0"/>
              <a:t>Was there </a:t>
            </a:r>
            <a:r>
              <a:rPr lang="en-US"/>
              <a:t>any effect </a:t>
            </a:r>
            <a:r>
              <a:rPr lang="en-US" dirty="0"/>
              <a:t>on unemployment claims during the Covid-19 Pandemic?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How did COVID-19 affect different types of urbanization categories?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9F-7A76-AD48-9464-B3A372D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1077229"/>
          </a:xfrm>
        </p:spPr>
        <p:txBody>
          <a:bodyPr/>
          <a:lstStyle/>
          <a:p>
            <a:pPr algn="l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667F-D779-5D4F-B5BA-C0C5D99B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06843"/>
            <a:ext cx="7796540" cy="3997828"/>
          </a:xfrm>
          <a:ln cap="sq">
            <a:solidFill>
              <a:schemeClr val="accent1">
                <a:alpha val="66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Covid-19 Dataset (County Level Confirmed – Latest Overall Numbers)</a:t>
            </a:r>
          </a:p>
          <a:p>
            <a:pPr lvl="1"/>
            <a:r>
              <a:rPr lang="en-US" sz="1600" dirty="0">
                <a:hlinkClick r:id="rId3"/>
              </a:rPr>
              <a:t>https://data.world/associatedpress/johns-hopkins-coronavirus-case-tracker/workspace/file?filename=1_county_level_confirmed_cases.csv</a:t>
            </a:r>
            <a:endParaRPr lang="en-US" sz="1600" dirty="0"/>
          </a:p>
          <a:p>
            <a:r>
              <a:rPr lang="en-US" dirty="0"/>
              <a:t>Covid-19 Dataset (County Level Cases &amp; Deaths Timeseries)</a:t>
            </a:r>
          </a:p>
          <a:p>
            <a:pPr lvl="1"/>
            <a:r>
              <a:rPr lang="en-US" sz="1600" dirty="0">
                <a:hlinkClick r:id="rId4"/>
              </a:rPr>
              <a:t>https://data.world/associatedpress/johns-hopkins-coronavirus-case-tracker/workspace/file?filename=2_cases_and_deaths_by_county_timeseries.csv</a:t>
            </a:r>
            <a:endParaRPr lang="en-US" sz="1600" dirty="0"/>
          </a:p>
          <a:p>
            <a:r>
              <a:rPr lang="en-US" dirty="0"/>
              <a:t>Texas Counties: Median Household Income</a:t>
            </a:r>
          </a:p>
          <a:p>
            <a:pPr lvl="1"/>
            <a:r>
              <a:rPr lang="en-US" sz="1600" dirty="0">
                <a:hlinkClick r:id="rId5"/>
              </a:rPr>
              <a:t>https://txcip.org/tac/census/morecountyinfo.php?MORE=1013</a:t>
            </a:r>
            <a:endParaRPr lang="en-US" sz="1600" dirty="0"/>
          </a:p>
          <a:p>
            <a:r>
              <a:rPr lang="en-US" sz="2400" dirty="0"/>
              <a:t>Texas Weekly Claims by County</a:t>
            </a:r>
          </a:p>
          <a:p>
            <a:pPr lvl="1"/>
            <a:r>
              <a:rPr lang="en-US" sz="1900" b="0" i="0" u="sng" dirty="0">
                <a:effectLst/>
                <a:latin typeface="Slack-Lato"/>
                <a:hlinkClick r:id="rId6"/>
              </a:rPr>
              <a:t>https://www.twc.texas.gov/files/agency/weekly-claims-by-county-twc.xlsx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72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83A7-CB64-FF48-AD5B-C5F35FFB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479-288D-584A-9BC6-605872B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30086"/>
            <a:ext cx="7796540" cy="3127400"/>
          </a:xfrm>
        </p:spPr>
        <p:txBody>
          <a:bodyPr/>
          <a:lstStyle/>
          <a:p>
            <a:r>
              <a:rPr lang="en-US" dirty="0"/>
              <a:t>NCHS Urban-Rural Classification</a:t>
            </a:r>
          </a:p>
          <a:p>
            <a:r>
              <a:rPr lang="en-US" dirty="0"/>
              <a:t>Above Low-income household</a:t>
            </a:r>
          </a:p>
          <a:p>
            <a:r>
              <a:rPr lang="en-US" dirty="0"/>
              <a:t>Low-income household</a:t>
            </a:r>
          </a:p>
          <a:p>
            <a:r>
              <a:rPr lang="en-US" dirty="0"/>
              <a:t>Very Low-income household</a:t>
            </a:r>
          </a:p>
        </p:txBody>
      </p:sp>
    </p:spTree>
    <p:extLst>
      <p:ext uri="{BB962C8B-B14F-4D97-AF65-F5344CB8AC3E}">
        <p14:creationId xmlns:p14="http://schemas.microsoft.com/office/powerpoint/2010/main" val="5886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0D2C-2F5F-4FDF-A463-2BE82902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70" y="687578"/>
            <a:ext cx="7075076" cy="970088"/>
          </a:xfrm>
        </p:spPr>
        <p:txBody>
          <a:bodyPr/>
          <a:lstStyle/>
          <a:p>
            <a:pPr algn="l"/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0F3-2F33-4BCB-88B8-F8D330E6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61" y="1384671"/>
            <a:ext cx="8628893" cy="17684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Looping through to remove unused columns</a:t>
            </a:r>
          </a:p>
          <a:p>
            <a:r>
              <a:rPr lang="en-US" dirty="0"/>
              <a:t>Selecting all rows based on end of month date</a:t>
            </a:r>
          </a:p>
          <a:p>
            <a:r>
              <a:rPr lang="en-US" dirty="0"/>
              <a:t>Cleaning and Transforming</a:t>
            </a:r>
          </a:p>
          <a:p>
            <a:r>
              <a:rPr lang="en-US" dirty="0"/>
              <a:t>Filtering dataset by State</a:t>
            </a:r>
          </a:p>
          <a:p>
            <a:r>
              <a:rPr lang="en-US" dirty="0"/>
              <a:t>Dealing with </a:t>
            </a:r>
            <a:r>
              <a:rPr lang="en-US" dirty="0" err="1"/>
              <a:t>NaN</a:t>
            </a:r>
            <a:r>
              <a:rPr lang="en-US" dirty="0"/>
              <a:t> and empty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EEC13-686B-43BF-9B27-6B19B0CB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5699095"/>
            <a:ext cx="9658221" cy="47132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8914AFC-728D-41F4-8046-E55F53E5F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3540135"/>
            <a:ext cx="9658221" cy="18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AF5-CB1E-4B4A-845A-FA9AACCA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Exploration and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9BBE-6C13-49E4-9E9E-D26F2056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13125"/>
            <a:ext cx="7796540" cy="2224948"/>
          </a:xfrm>
        </p:spPr>
        <p:txBody>
          <a:bodyPr/>
          <a:lstStyle/>
          <a:p>
            <a:r>
              <a:rPr lang="en-US" dirty="0"/>
              <a:t>Divide and Conquer(Creating categorical DataFrames)</a:t>
            </a:r>
          </a:p>
          <a:p>
            <a:r>
              <a:rPr lang="en-US" dirty="0"/>
              <a:t>Structuring the data</a:t>
            </a:r>
          </a:p>
          <a:p>
            <a:r>
              <a:rPr lang="en-US" dirty="0"/>
              <a:t>Transposing, Sorting, Grouping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AE5A111-37B1-4158-AE72-073C83EA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52" y="3872309"/>
            <a:ext cx="8535081" cy="27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3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488</Words>
  <Application>Microsoft Office PowerPoint</Application>
  <PresentationFormat>Widescreen</PresentationFormat>
  <Paragraphs>68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MS Shell Dlg 2</vt:lpstr>
      <vt:lpstr>Slack-Lato</vt:lpstr>
      <vt:lpstr>Wingdings</vt:lpstr>
      <vt:lpstr>Wingdings 3</vt:lpstr>
      <vt:lpstr>Madison</vt:lpstr>
      <vt:lpstr>Acrobat Document</vt:lpstr>
      <vt:lpstr>The Affect of Covid-19 on Low Income Communities </vt:lpstr>
      <vt:lpstr>Project Presenters</vt:lpstr>
      <vt:lpstr>Project Proposal </vt:lpstr>
      <vt:lpstr>Hypothesis</vt:lpstr>
      <vt:lpstr>Focus of Analysis</vt:lpstr>
      <vt:lpstr>Sources</vt:lpstr>
      <vt:lpstr>Definitions </vt:lpstr>
      <vt:lpstr>Data Cleansing</vt:lpstr>
      <vt:lpstr>Data Exploration and Wrangling</vt:lpstr>
      <vt:lpstr>Data Analysis - Unemployment and Covid-19</vt:lpstr>
      <vt:lpstr>Data Analysis - Unemployment and Covid-19</vt:lpstr>
      <vt:lpstr>Data Analysis – Unemployment Claims by County Category </vt:lpstr>
      <vt:lpstr>Data Analysis – Income Categories and Covid-19</vt:lpstr>
      <vt:lpstr>Data Analysis – Income Categories and COVID-19</vt:lpstr>
      <vt:lpstr>COVID-19 in Urban-Rural areas</vt:lpstr>
      <vt:lpstr>PowerPoint Presentation</vt:lpstr>
      <vt:lpstr>PowerPoint Presentation</vt:lpstr>
      <vt:lpstr>Post Mortem</vt:lpstr>
      <vt:lpstr>Covid-19 Deaths</vt:lpstr>
      <vt:lpstr>Covid-19 Cases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Ridiculous Title Slide </dc:title>
  <dc:creator>Miguel Padilla</dc:creator>
  <cp:lastModifiedBy>kiwwanne williams</cp:lastModifiedBy>
  <cp:revision>46</cp:revision>
  <dcterms:created xsi:type="dcterms:W3CDTF">2020-11-13T03:15:55Z</dcterms:created>
  <dcterms:modified xsi:type="dcterms:W3CDTF">2020-11-23T21:18:01Z</dcterms:modified>
</cp:coreProperties>
</file>