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0"/>
  </p:notesMasterIdLst>
  <p:sldIdLst>
    <p:sldId id="256" r:id="rId2"/>
    <p:sldId id="265" r:id="rId3"/>
    <p:sldId id="270" r:id="rId4"/>
    <p:sldId id="257" r:id="rId5"/>
    <p:sldId id="258" r:id="rId6"/>
    <p:sldId id="267" r:id="rId7"/>
    <p:sldId id="266" r:id="rId8"/>
    <p:sldId id="259" r:id="rId9"/>
    <p:sldId id="260" r:id="rId10"/>
    <p:sldId id="269" r:id="rId11"/>
    <p:sldId id="268" r:id="rId12"/>
    <p:sldId id="275" r:id="rId13"/>
    <p:sldId id="271" r:id="rId14"/>
    <p:sldId id="274" r:id="rId15"/>
    <p:sldId id="272" r:id="rId16"/>
    <p:sldId id="273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guel Padilla" initials="MP" lastIdx="1" clrIdx="0">
    <p:extLst>
      <p:ext uri="{19B8F6BF-5375-455C-9EA6-DF929625EA0E}">
        <p15:presenceInfo xmlns:p15="http://schemas.microsoft.com/office/powerpoint/2012/main" userId="ae1ad9196898c5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858C0-A1C8-416E-AEEE-7668E8E54166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0698D-BA5E-4C86-8034-8FDEE1AF7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9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Pertaining to our question of how did covid-19 affect low income communities</a:t>
            </a:r>
          </a:p>
          <a:p>
            <a:r>
              <a:rPr lang="en-US" dirty="0"/>
              <a:t>We separated 254 counties in Texas by income category. *see definitions* this visualization shows that counties with primarily low income communities had the highest cumulative reported cases of covid-19 per 100,000. there are a multitude of factors that contribute 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0698D-BA5E-4C86-8034-8FDEE1AF7E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9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87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6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90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4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78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2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8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3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6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5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CBBDB16-D3F8-4765-9107-3D5BDEEA570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0875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associatedpress/johns-hopkins-coronavirus-case-tracker/workspace/file?filename=1_county_level_confirmed_cases.csv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c.texas.gov/files/agency/weekly-claims-by-county-twc.xlsx" TargetMode="External"/><Relationship Id="rId5" Type="http://schemas.openxmlformats.org/officeDocument/2006/relationships/hyperlink" Target="https://txcip.org/tac/census/morecountyinfo.php?MORE=1013" TargetMode="External"/><Relationship Id="rId4" Type="http://schemas.openxmlformats.org/officeDocument/2006/relationships/hyperlink" Target="https://data.world/associatedpress/johns-hopkins-coronavirus-case-tracker/workspace/file?filename=2_cases_and_deaths_by_county_timeseries.csv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0DC172-0CE8-4970-8857-C6EE39134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4921D8-D907-42BC-84C0-A2906F84F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6C9919-69C2-4A18-A50B-4F2701E20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F30023F-7707-4123-BB31-6A42EF81B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16F25B-0FD7-471E-AED7-9C6B807C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6E92B-03A1-4B5A-9114-3C92C395B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254" y="5166421"/>
            <a:ext cx="8592924" cy="117872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The Affect of Covid-19 on Low Income Communities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F9D85-C2F7-49DC-936E-A03D3FF5D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00350" y="6329239"/>
            <a:ext cx="884117" cy="4144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700" dirty="0"/>
              <a:t>October 1, 2020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A03511-7B76-435C-A861-F71F038CD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indoor, kitchen, metal, cup&#10;&#10;Description automatically generated">
            <a:extLst>
              <a:ext uri="{FF2B5EF4-FFF2-40B4-BE49-F238E27FC236}">
                <a16:creationId xmlns:a16="http://schemas.microsoft.com/office/drawing/2014/main" id="{7C01064B-B2DB-4FD6-84F7-B4DE335F08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728" r="-1" b="24097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7" name="Rectangle 21">
            <a:extLst>
              <a:ext uri="{FF2B5EF4-FFF2-40B4-BE49-F238E27FC236}">
                <a16:creationId xmlns:a16="http://schemas.microsoft.com/office/drawing/2014/main" id="{85FA2C94-10B5-4A0A-998F-C623A00E3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6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39B7-9D48-4AD3-8ED3-9CEA6F94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178" y="808056"/>
            <a:ext cx="8299401" cy="68678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Data Analysis (</a:t>
            </a:r>
            <a:r>
              <a:rPr lang="en-US" sz="3600" dirty="0"/>
              <a:t>Unemployment and Covid-19</a:t>
            </a: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CB35D-B9FB-46DC-9AE3-1494B78E6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177" y="1821528"/>
            <a:ext cx="8116521" cy="3997828"/>
          </a:xfrm>
        </p:spPr>
        <p:txBody>
          <a:bodyPr>
            <a:normAutofit/>
          </a:bodyPr>
          <a:lstStyle/>
          <a:p>
            <a:r>
              <a:rPr lang="en-US" dirty="0"/>
              <a:t>More unemployment claims made by those living in non-low-income counties (% of population low-income vs not is this relative?)</a:t>
            </a:r>
          </a:p>
          <a:p>
            <a:r>
              <a:rPr lang="en-US" dirty="0"/>
              <a:t>Family of 4 household income can make up to $43,236 and still qualify for SNAP assistance</a:t>
            </a:r>
          </a:p>
          <a:p>
            <a:r>
              <a:rPr lang="en-US" dirty="0"/>
              <a:t>Spike in April could be due to March 19 state-wide lockdown order </a:t>
            </a:r>
          </a:p>
          <a:p>
            <a:r>
              <a:rPr lang="en-US" dirty="0"/>
              <a:t>Family of 4 household income can make up to $43,236 and still qualify for SNAP assistance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345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39B7-9D48-4AD3-8ED3-9CEA6F94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205" y="497594"/>
            <a:ext cx="7382905" cy="583783"/>
          </a:xfrm>
        </p:spPr>
        <p:txBody>
          <a:bodyPr/>
          <a:lstStyle/>
          <a:p>
            <a:pPr algn="l"/>
            <a:r>
              <a:rPr lang="en-US" dirty="0"/>
              <a:t>Charts (</a:t>
            </a:r>
            <a:r>
              <a:rPr lang="en-US" sz="2800" dirty="0"/>
              <a:t>Unemployment and Covid-19</a:t>
            </a:r>
            <a:r>
              <a:rPr lang="en-US" dirty="0"/>
              <a:t>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25F5A95-320D-49C3-BC21-4B6B0B583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205" y="1081377"/>
            <a:ext cx="7382905" cy="33127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AAF9D5-CDFE-4AAA-A985-6943AEE82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205" y="4909317"/>
            <a:ext cx="7382905" cy="17814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7C2FB6-5A3F-4FCA-B2FF-061182B1B43A}"/>
              </a:ext>
            </a:extLst>
          </p:cNvPr>
          <p:cNvSpPr txBox="1"/>
          <p:nvPr/>
        </p:nvSpPr>
        <p:spPr>
          <a:xfrm>
            <a:off x="4651513" y="4467047"/>
            <a:ext cx="270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DataFrame View of Data</a:t>
            </a:r>
          </a:p>
        </p:txBody>
      </p:sp>
    </p:spTree>
    <p:extLst>
      <p:ext uri="{BB962C8B-B14F-4D97-AF65-F5344CB8AC3E}">
        <p14:creationId xmlns:p14="http://schemas.microsoft.com/office/powerpoint/2010/main" val="120657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88781-1B82-41E4-947F-D6C4980C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Income Categories and Covid-19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438E3-DAEC-4834-901A-2759090F9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Low-income communities had the highest prevalence of COVID-19</a:t>
            </a:r>
          </a:p>
          <a:p>
            <a:r>
              <a:rPr lang="en-US" dirty="0"/>
              <a:t>COVID cases spiked in July</a:t>
            </a:r>
          </a:p>
          <a:p>
            <a:r>
              <a:rPr lang="en-US" dirty="0"/>
              <a:t>Income categories and unemployment claims</a:t>
            </a:r>
          </a:p>
          <a:p>
            <a:r>
              <a:rPr lang="en-US" dirty="0"/>
              <a:t>Very low-income communities had the least reported cases of COVID-19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05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8EA7-56AC-4BC5-A399-4DF1957C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Income Categories and COVID-19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1E6EFF-81DA-4127-BD76-B7179B191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6657" y="1885285"/>
            <a:ext cx="8518686" cy="4439315"/>
          </a:xfrm>
        </p:spPr>
      </p:pic>
    </p:spTree>
    <p:extLst>
      <p:ext uri="{BB962C8B-B14F-4D97-AF65-F5344CB8AC3E}">
        <p14:creationId xmlns:p14="http://schemas.microsoft.com/office/powerpoint/2010/main" val="2907761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4EB2E24-D715-4C44-A89A-E65D31D7D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B50719-5862-4FBC-BD13-940FFEE7F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217AB5-2ECE-42AC-A79A-638A5A8CF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6A91365-BBD6-4917-9FBD-DB166E4BF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C7957D-4EA0-4D8C-B9C4-3B9D72B5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26422E-47D7-4930-B686-007CE4B7E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0F496-A1B0-4B81-BECD-37BB2562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COVID-19 in Urban-Rural areas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D2C1EB-7B52-4278-A986-89FB05DFAF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719" y="2387984"/>
            <a:ext cx="4454381" cy="3316400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2D853-D782-4E0E-9A51-1CF255E2C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175" y="2052116"/>
            <a:ext cx="3289986" cy="3997828"/>
          </a:xfrm>
        </p:spPr>
        <p:txBody>
          <a:bodyPr>
            <a:normAutofit/>
          </a:bodyPr>
          <a:lstStyle/>
          <a:p>
            <a:r>
              <a:rPr lang="en-US" sz="1800"/>
              <a:t>Why focus on NCHS Urban-Rural Classification?</a:t>
            </a:r>
          </a:p>
          <a:p>
            <a:r>
              <a:rPr lang="en-US" sz="1800"/>
              <a:t>What areas are affected the most?</a:t>
            </a:r>
          </a:p>
          <a:p>
            <a:r>
              <a:rPr lang="en-US" sz="1800"/>
              <a:t>Where are we seeing the affects of COVID</a:t>
            </a:r>
          </a:p>
          <a:p>
            <a:r>
              <a:rPr lang="en-US" sz="1800"/>
              <a:t>Let’s talk about correlation</a:t>
            </a:r>
          </a:p>
          <a:p>
            <a:endParaRPr lang="en-US" sz="1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81219-F2CA-4FBA-AD74-22E086E92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9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C0294F1-7EE2-4EB9-A41B-908481D40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132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968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E71C6-6973-4F2C-96B0-37EAF31CA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400" y="2005010"/>
            <a:ext cx="4659054" cy="3552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92C723-FBF2-4238-BF15-0202843BC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61" y="2005010"/>
            <a:ext cx="4251945" cy="3552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639D77-7F22-42F0-BE5C-1ABCDFB6B4E4}"/>
              </a:ext>
            </a:extLst>
          </p:cNvPr>
          <p:cNvSpPr txBox="1"/>
          <p:nvPr/>
        </p:nvSpPr>
        <p:spPr>
          <a:xfrm>
            <a:off x="3143061" y="930833"/>
            <a:ext cx="659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NCHS Urban-Rural Classification Covid-19 Cases and Deaths</a:t>
            </a:r>
          </a:p>
        </p:txBody>
      </p:sp>
    </p:spTree>
    <p:extLst>
      <p:ext uri="{BB962C8B-B14F-4D97-AF65-F5344CB8AC3E}">
        <p14:creationId xmlns:p14="http://schemas.microsoft.com/office/powerpoint/2010/main" val="73890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C0294F1-7EE2-4EB9-A41B-908481D40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132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968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F24BB8-5B59-4D73-806C-8F3AA731E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42" y="76200"/>
            <a:ext cx="5076825" cy="3352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771341-EE3A-4FC2-9D91-8FD48CDC9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343" y="3429000"/>
            <a:ext cx="5724525" cy="3352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011660-A412-45F3-8568-848A38A71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865" y="76200"/>
            <a:ext cx="2257740" cy="895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5820F5-CADB-4D57-B47B-1D6EC05B70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961" y="3549192"/>
            <a:ext cx="3724795" cy="115268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DDA874-B494-4788-A5C9-18090A022922}"/>
              </a:ext>
            </a:extLst>
          </p:cNvPr>
          <p:cNvCxnSpPr>
            <a:cxnSpLocks/>
          </p:cNvCxnSpPr>
          <p:nvPr/>
        </p:nvCxnSpPr>
        <p:spPr>
          <a:xfrm flipV="1">
            <a:off x="1029554" y="3368842"/>
            <a:ext cx="10328257" cy="14438"/>
          </a:xfrm>
          <a:prstGeom prst="line">
            <a:avLst/>
          </a:prstGeom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540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2BE7-D38C-45DC-9570-D7C348159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615227"/>
          </a:xfrm>
        </p:spPr>
        <p:txBody>
          <a:bodyPr/>
          <a:lstStyle/>
          <a:p>
            <a:pPr algn="ctr"/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1C8A3-1F9F-46DE-9281-04C17C149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6807" y="1838424"/>
            <a:ext cx="7796540" cy="2507847"/>
          </a:xfrm>
        </p:spPr>
        <p:txBody>
          <a:bodyPr/>
          <a:lstStyle/>
          <a:p>
            <a:r>
              <a:rPr lang="en-US" dirty="0"/>
              <a:t>Creating loops to deal with dates in a timeseries</a:t>
            </a:r>
          </a:p>
          <a:p>
            <a:r>
              <a:rPr lang="en-US" dirty="0"/>
              <a:t>Merging incorrectly can affect numerical outcome</a:t>
            </a:r>
          </a:p>
          <a:p>
            <a:r>
              <a:rPr lang="en-US" dirty="0"/>
              <a:t>Transposing creates other issues (Requires additional attention)</a:t>
            </a:r>
          </a:p>
          <a:p>
            <a:r>
              <a:rPr lang="en-US" dirty="0"/>
              <a:t>GitHub Operations</a:t>
            </a:r>
          </a:p>
        </p:txBody>
      </p:sp>
    </p:spTree>
    <p:extLst>
      <p:ext uri="{BB962C8B-B14F-4D97-AF65-F5344CB8AC3E}">
        <p14:creationId xmlns:p14="http://schemas.microsoft.com/office/powerpoint/2010/main" val="3230629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BFB7-8F53-4530-9CF1-AF0C7AEE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890385"/>
            <a:ext cx="7958331" cy="1077229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82227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E348-A981-1F4B-9C25-B9F125C2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55161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Project Contributors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DCD131-15CD-4240-95F9-02F40211B931}"/>
              </a:ext>
            </a:extLst>
          </p:cNvPr>
          <p:cNvSpPr txBox="1"/>
          <p:nvPr/>
        </p:nvSpPr>
        <p:spPr>
          <a:xfrm>
            <a:off x="2611808" y="3714749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Jazlyn </a:t>
            </a:r>
            <a:r>
              <a:rPr lang="en-US" sz="1400" dirty="0" err="1"/>
              <a:t>Mazick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644F05-472E-4F46-8338-0F651FC096AC}"/>
              </a:ext>
            </a:extLst>
          </p:cNvPr>
          <p:cNvSpPr txBox="1"/>
          <p:nvPr/>
        </p:nvSpPr>
        <p:spPr>
          <a:xfrm>
            <a:off x="4444418" y="3714748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Michael Rivera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80C6E0-AAAC-4997-B283-EF5F67434350}"/>
              </a:ext>
            </a:extLst>
          </p:cNvPr>
          <p:cNvSpPr txBox="1"/>
          <p:nvPr/>
        </p:nvSpPr>
        <p:spPr>
          <a:xfrm>
            <a:off x="6277028" y="3714747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Miguel Padilla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5C1646-A939-4567-93E5-592137C9F0E8}"/>
              </a:ext>
            </a:extLst>
          </p:cNvPr>
          <p:cNvSpPr txBox="1"/>
          <p:nvPr/>
        </p:nvSpPr>
        <p:spPr>
          <a:xfrm>
            <a:off x="8109638" y="3714746"/>
            <a:ext cx="147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Niguel Williams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AA74F5-ABB9-4123-BD2A-336A4466D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418" y="1857676"/>
            <a:ext cx="1371600" cy="16608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0FE17A-E13A-47FB-A8A5-16BA10A12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77" y="1872716"/>
            <a:ext cx="1394460" cy="16608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52CCEE-9860-4351-9347-75B2230087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638" y="1857674"/>
            <a:ext cx="1470555" cy="166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6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431A418-3947-4C65-B245-744A88C447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138561"/>
              </p:ext>
            </p:extLst>
          </p:nvPr>
        </p:nvGraphicFramePr>
        <p:xfrm>
          <a:off x="2695492" y="779228"/>
          <a:ext cx="7307249" cy="5812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Acrobat Document" r:id="rId3" imgW="5829257" imgH="7543800" progId="AcroExch.Document.DC">
                  <p:embed/>
                </p:oleObj>
              </mc:Choice>
              <mc:Fallback>
                <p:oleObj name="Acrobat Document" r:id="rId3" imgW="5829257" imgH="7543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5492" y="779228"/>
                        <a:ext cx="7307249" cy="5812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066A963-75CF-4E62-AFD1-D77967F9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492" y="219660"/>
            <a:ext cx="7307249" cy="55161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Project Proposal </a:t>
            </a:r>
          </a:p>
        </p:txBody>
      </p:sp>
    </p:spTree>
    <p:extLst>
      <p:ext uri="{BB962C8B-B14F-4D97-AF65-F5344CB8AC3E}">
        <p14:creationId xmlns:p14="http://schemas.microsoft.com/office/powerpoint/2010/main" val="30564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C0294F1-7EE2-4EB9-A41B-908481D40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132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968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302AF-6EDC-46A1-BDFC-EEE1121A1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Hypothesis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D1049-0B27-4B61-BB19-EBC51919B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null: COVID-19 has no impact on low-income communities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COVID-19  has an impact on low-income communities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34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9D55-1E43-4A5E-BE7D-50B619D5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782205"/>
          </a:xfrm>
        </p:spPr>
        <p:txBody>
          <a:bodyPr/>
          <a:lstStyle/>
          <a:p>
            <a:pPr algn="l"/>
            <a:r>
              <a:rPr lang="en-US" dirty="0"/>
              <a:t>Focus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8502C-A36B-4AD7-8C46-8F4B63A5D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728" y="1430086"/>
            <a:ext cx="8354489" cy="3997828"/>
          </a:xfrm>
        </p:spPr>
        <p:txBody>
          <a:bodyPr/>
          <a:lstStyle/>
          <a:p>
            <a:r>
              <a:rPr lang="en-US" dirty="0"/>
              <a:t>What was the affect of Covid-19 on low-income communities vs. the rest of the targeted population?</a:t>
            </a:r>
          </a:p>
          <a:p>
            <a:r>
              <a:rPr lang="en-US" dirty="0"/>
              <a:t>Was there any affect on unemployment claims during the Covid-19 Pandemic?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How did COVID-19 affect different types of urbanization categories?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9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539F-7A76-AD48-9464-B3A372DC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599" y="808056"/>
            <a:ext cx="7796540" cy="1077229"/>
          </a:xfrm>
        </p:spPr>
        <p:txBody>
          <a:bodyPr/>
          <a:lstStyle/>
          <a:p>
            <a:pPr algn="l"/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F667F-D779-5D4F-B5BA-C0C5D99B0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606843"/>
            <a:ext cx="7796540" cy="3997828"/>
          </a:xfrm>
          <a:ln cap="sq">
            <a:solidFill>
              <a:schemeClr val="accent1">
                <a:alpha val="66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en-US" dirty="0"/>
              <a:t>Covid-19 Dataset (County Level Confirmed – Latest Overall Numbers)</a:t>
            </a:r>
          </a:p>
          <a:p>
            <a:pPr lvl="1"/>
            <a:r>
              <a:rPr lang="en-US" sz="1600" dirty="0">
                <a:hlinkClick r:id="rId3"/>
              </a:rPr>
              <a:t>https://data.world/associatedpress/johns-hopkins-coronavirus-case-tracker/workspace/file?filename=1_county_level_confirmed_cases.csv</a:t>
            </a:r>
            <a:endParaRPr lang="en-US" sz="1600" dirty="0"/>
          </a:p>
          <a:p>
            <a:r>
              <a:rPr lang="en-US" dirty="0"/>
              <a:t>Covid-19 Dataset (County Level Cases &amp; Deaths Timeseries)</a:t>
            </a:r>
          </a:p>
          <a:p>
            <a:pPr lvl="1"/>
            <a:r>
              <a:rPr lang="en-US" sz="1600" dirty="0">
                <a:hlinkClick r:id="rId4"/>
              </a:rPr>
              <a:t>https://data.world/associatedpress/johns-hopkins-coronavirus-case-tracker/workspace/file?filename=2_cases_and_deaths_by_county_timeseries.csv</a:t>
            </a:r>
            <a:endParaRPr lang="en-US" sz="1600" dirty="0"/>
          </a:p>
          <a:p>
            <a:r>
              <a:rPr lang="en-US" dirty="0"/>
              <a:t>Texas Counties: Median Household Income</a:t>
            </a:r>
          </a:p>
          <a:p>
            <a:pPr lvl="1"/>
            <a:r>
              <a:rPr lang="en-US" sz="1600" dirty="0">
                <a:hlinkClick r:id="rId5"/>
              </a:rPr>
              <a:t>https://txcip.org/tac/census/morecountyinfo.php?MORE=1013</a:t>
            </a:r>
            <a:endParaRPr lang="en-US" sz="1600" dirty="0"/>
          </a:p>
          <a:p>
            <a:r>
              <a:rPr lang="en-US" sz="2400" dirty="0"/>
              <a:t>Texas Weekly Claims by County</a:t>
            </a:r>
          </a:p>
          <a:p>
            <a:pPr lvl="1"/>
            <a:r>
              <a:rPr lang="en-US" sz="1900" b="0" i="0" u="sng" dirty="0">
                <a:effectLst/>
                <a:latin typeface="Slack-Lato"/>
                <a:hlinkClick r:id="rId6"/>
              </a:rPr>
              <a:t>https://www.twc.texas.gov/files/agency/weekly-claims-by-county-twc.xlsx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327225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83A7-CB64-FF48-AD5B-C5F35FFB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Definitions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AC479-288D-584A-9BC6-605872BAE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430086"/>
            <a:ext cx="7796540" cy="3997828"/>
          </a:xfrm>
        </p:spPr>
        <p:txBody>
          <a:bodyPr/>
          <a:lstStyle/>
          <a:p>
            <a:r>
              <a:rPr lang="en-US" dirty="0"/>
              <a:t>NCHS Urban-Rural Classification</a:t>
            </a:r>
          </a:p>
          <a:p>
            <a:r>
              <a:rPr lang="en-US" dirty="0"/>
              <a:t>Above Low-income household</a:t>
            </a:r>
          </a:p>
          <a:p>
            <a:r>
              <a:rPr lang="en-US" dirty="0"/>
              <a:t>Low-income household</a:t>
            </a:r>
          </a:p>
          <a:p>
            <a:r>
              <a:rPr lang="en-US" dirty="0"/>
              <a:t>Very Low-income household</a:t>
            </a:r>
          </a:p>
        </p:txBody>
      </p:sp>
    </p:spTree>
    <p:extLst>
      <p:ext uri="{BB962C8B-B14F-4D97-AF65-F5344CB8AC3E}">
        <p14:creationId xmlns:p14="http://schemas.microsoft.com/office/powerpoint/2010/main" val="58866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0D2C-2F5F-4FDF-A463-2BE82902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070" y="687578"/>
            <a:ext cx="7075076" cy="970088"/>
          </a:xfrm>
        </p:spPr>
        <p:txBody>
          <a:bodyPr/>
          <a:lstStyle/>
          <a:p>
            <a:pPr algn="l"/>
            <a:r>
              <a:rPr lang="en-US" dirty="0"/>
              <a:t>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F90F3-2F33-4BCB-88B8-F8D330E64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9161" y="1384671"/>
            <a:ext cx="8628893" cy="176846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Looping through to remove unused columns</a:t>
            </a:r>
          </a:p>
          <a:p>
            <a:r>
              <a:rPr lang="en-US" dirty="0"/>
              <a:t>Selecting all rows based on end of month date</a:t>
            </a:r>
          </a:p>
          <a:p>
            <a:r>
              <a:rPr lang="en-US" dirty="0"/>
              <a:t>Cleaning and Transforming</a:t>
            </a:r>
          </a:p>
          <a:p>
            <a:r>
              <a:rPr lang="en-US" dirty="0"/>
              <a:t>Filtering dataset by State</a:t>
            </a:r>
          </a:p>
          <a:p>
            <a:r>
              <a:rPr lang="en-US" dirty="0"/>
              <a:t>Dealing with </a:t>
            </a:r>
            <a:r>
              <a:rPr lang="en-US" dirty="0" err="1"/>
              <a:t>NaN</a:t>
            </a:r>
            <a:r>
              <a:rPr lang="en-US" dirty="0"/>
              <a:t> and empty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DEEC13-686B-43BF-9B27-6B19B0CBC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102" y="5699095"/>
            <a:ext cx="9658221" cy="471327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48914AFC-728D-41F4-8046-E55F53E5F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102" y="3540135"/>
            <a:ext cx="9658221" cy="185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64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4AF5-CB1E-4B4A-845A-FA9AACCA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61522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Exploration and Wrangling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C9BBE-6C13-49E4-9E9E-D26F2056A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913125"/>
            <a:ext cx="7796540" cy="2224948"/>
          </a:xfrm>
        </p:spPr>
        <p:txBody>
          <a:bodyPr/>
          <a:lstStyle/>
          <a:p>
            <a:r>
              <a:rPr lang="en-US" dirty="0"/>
              <a:t>Divide and Conquer(Creating categorical DataFrames)</a:t>
            </a:r>
          </a:p>
          <a:p>
            <a:r>
              <a:rPr lang="en-US" dirty="0"/>
              <a:t>Structuring the data</a:t>
            </a:r>
          </a:p>
          <a:p>
            <a:r>
              <a:rPr lang="en-US" dirty="0"/>
              <a:t>Transposing, Sorting, Grouping</a:t>
            </a:r>
          </a:p>
        </p:txBody>
      </p:sp>
    </p:spTree>
    <p:extLst>
      <p:ext uri="{BB962C8B-B14F-4D97-AF65-F5344CB8AC3E}">
        <p14:creationId xmlns:p14="http://schemas.microsoft.com/office/powerpoint/2010/main" val="3684637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521</Words>
  <Application>Microsoft Office PowerPoint</Application>
  <PresentationFormat>Widescreen</PresentationFormat>
  <Paragraphs>67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MS Shell Dlg 2</vt:lpstr>
      <vt:lpstr>Slack-Lato</vt:lpstr>
      <vt:lpstr>Wingdings</vt:lpstr>
      <vt:lpstr>Wingdings 3</vt:lpstr>
      <vt:lpstr>Madison</vt:lpstr>
      <vt:lpstr>Acrobat Document</vt:lpstr>
      <vt:lpstr>The Affect of Covid-19 on Low Income Communities </vt:lpstr>
      <vt:lpstr>Project Contributors</vt:lpstr>
      <vt:lpstr>Project Proposal </vt:lpstr>
      <vt:lpstr>Hypothesis</vt:lpstr>
      <vt:lpstr>Focus of Analysis</vt:lpstr>
      <vt:lpstr>Sources</vt:lpstr>
      <vt:lpstr>Definitions </vt:lpstr>
      <vt:lpstr>Data Cleansing</vt:lpstr>
      <vt:lpstr>Data Exploration and Wrangling</vt:lpstr>
      <vt:lpstr>Data Analysis (Unemployment and Covid-19)</vt:lpstr>
      <vt:lpstr>Charts (Unemployment and Covid-19)</vt:lpstr>
      <vt:lpstr>Data Analysis – Income Categories and Covid-19</vt:lpstr>
      <vt:lpstr>Data Analysis – Income Categories and COVID-19</vt:lpstr>
      <vt:lpstr>COVID-19 in Urban-Rural areas</vt:lpstr>
      <vt:lpstr>PowerPoint Presentation</vt:lpstr>
      <vt:lpstr>PowerPoint Presentation</vt:lpstr>
      <vt:lpstr>Post Mortem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Affect of Covid-19 on Low Income Communities </dc:title>
  <dc:creator>kiwwanne williams</dc:creator>
  <cp:lastModifiedBy>kiwwanne williams</cp:lastModifiedBy>
  <cp:revision>4</cp:revision>
  <dcterms:created xsi:type="dcterms:W3CDTF">2020-11-21T15:38:26Z</dcterms:created>
  <dcterms:modified xsi:type="dcterms:W3CDTF">2020-11-21T17:34:31Z</dcterms:modified>
</cp:coreProperties>
</file>