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6"/>
  </p:notesMasterIdLst>
  <p:sldIdLst>
    <p:sldId id="256" r:id="rId2"/>
    <p:sldId id="265" r:id="rId3"/>
    <p:sldId id="270" r:id="rId4"/>
    <p:sldId id="257" r:id="rId5"/>
    <p:sldId id="258" r:id="rId6"/>
    <p:sldId id="267" r:id="rId7"/>
    <p:sldId id="266" r:id="rId8"/>
    <p:sldId id="259" r:id="rId9"/>
    <p:sldId id="260" r:id="rId10"/>
    <p:sldId id="268" r:id="rId11"/>
    <p:sldId id="269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Padilla" initials="MP" lastIdx="1" clrIdx="0">
    <p:extLst>
      <p:ext uri="{19B8F6BF-5375-455C-9EA6-DF929625EA0E}">
        <p15:presenceInfo xmlns:p15="http://schemas.microsoft.com/office/powerpoint/2012/main" userId="ae1ad9196898c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2T21:16:24.488" idx="1">
    <p:pos x="10" y="10"/>
    <p:text>**Add Participant Slide**</p:text>
    <p:extLst>
      <p:ext uri="{C676402C-5697-4E1C-873F-D02D1690AC5C}">
        <p15:threadingInfo xmlns:p15="http://schemas.microsoft.com/office/powerpoint/2012/main" timeZoneBias="3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58C0-A1C8-416E-AEEE-7668E8E54166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98D-BA5E-4C86-8034-8FDEE1AF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8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BDB16-D3F8-4765-9107-3D5BDEEA5700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9053-AF04-4B30-A04F-7369BF7CD0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87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ssociatedpress/johns-hopkins-coronavirus-case-tracker/workspace/file?filename=1_county_level_confirmed_cases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c.texas.gov/files/agency/weekly-claims-by-county-twc.xlsx" TargetMode="External"/><Relationship Id="rId5" Type="http://schemas.openxmlformats.org/officeDocument/2006/relationships/hyperlink" Target="https://txcip.org/tac/census/morecountyinfo.php?MORE=1013" TargetMode="External"/><Relationship Id="rId4" Type="http://schemas.openxmlformats.org/officeDocument/2006/relationships/hyperlink" Target="https://data.world/associatedpress/johns-hopkins-coronavirus-case-tracker/workspace/file?filename=2_cases_and_deaths_by_county_timeseries.csv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0DC172-0CE8-4970-8857-C6EE39134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21D8-D907-42BC-84C0-A2906F84F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C9919-69C2-4A18-A50B-4F2701E20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30023F-7707-4123-BB31-6A42EF81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6F25B-0FD7-471E-AED7-9C6B807C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6E92B-03A1-4B5A-9114-3C92C39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592924" cy="117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The Affect of Covid-19 on Low Income Communities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F9D85-C2F7-49DC-936E-A03D3FF5D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0350" y="6329239"/>
            <a:ext cx="884117" cy="414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 dirty="0"/>
              <a:t>October 1, 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03511-7B76-435C-A861-F71F038CD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, metal, cup&#10;&#10;Description automatically generated">
            <a:extLst>
              <a:ext uri="{FF2B5EF4-FFF2-40B4-BE49-F238E27FC236}">
                <a16:creationId xmlns:a16="http://schemas.microsoft.com/office/drawing/2014/main" id="{7C01064B-B2DB-4FD6-84F7-B4DE335F08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28" r="-1" b="2409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Rectangle 21">
            <a:extLst>
              <a:ext uri="{FF2B5EF4-FFF2-40B4-BE49-F238E27FC236}">
                <a16:creationId xmlns:a16="http://schemas.microsoft.com/office/drawing/2014/main" id="{85FA2C94-10B5-4A0A-998F-C623A00E3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05" y="497594"/>
            <a:ext cx="7923468" cy="583783"/>
          </a:xfrm>
        </p:spPr>
        <p:txBody>
          <a:bodyPr/>
          <a:lstStyle/>
          <a:p>
            <a:pPr algn="l"/>
            <a:r>
              <a:rPr lang="en-US" dirty="0"/>
              <a:t>Data Analysis (</a:t>
            </a:r>
            <a:r>
              <a:rPr lang="en-US" sz="2800" dirty="0"/>
              <a:t>Unemployment and Covid-19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5F5A95-320D-49C3-BC21-4B6B0B58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205" y="1081377"/>
            <a:ext cx="7382905" cy="3312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AF9D5-CDFE-4AAA-A985-6943AEE8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05" y="4909317"/>
            <a:ext cx="7382905" cy="1781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C2FB6-5A3F-4FCA-B2FF-061182B1B43A}"/>
              </a:ext>
            </a:extLst>
          </p:cNvPr>
          <p:cNvSpPr txBox="1"/>
          <p:nvPr/>
        </p:nvSpPr>
        <p:spPr>
          <a:xfrm>
            <a:off x="4651513" y="4467047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 View of Data</a:t>
            </a:r>
          </a:p>
        </p:txBody>
      </p:sp>
    </p:spTree>
    <p:extLst>
      <p:ext uri="{BB962C8B-B14F-4D97-AF65-F5344CB8AC3E}">
        <p14:creationId xmlns:p14="http://schemas.microsoft.com/office/powerpoint/2010/main" val="120657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178" y="808056"/>
            <a:ext cx="8299401" cy="6867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Analysis (</a:t>
            </a:r>
            <a:r>
              <a:rPr lang="en-US" sz="3600" dirty="0"/>
              <a:t>Unemployment and Covid-19</a:t>
            </a:r>
            <a:r>
              <a:rPr lang="en-US" dirty="0"/>
              <a:t>) -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B35D-B9FB-46DC-9AE3-1494B78E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177" y="1821528"/>
            <a:ext cx="8116521" cy="3997828"/>
          </a:xfrm>
        </p:spPr>
        <p:txBody>
          <a:bodyPr>
            <a:normAutofit/>
          </a:bodyPr>
          <a:lstStyle/>
          <a:p>
            <a:r>
              <a:rPr lang="en-US" dirty="0"/>
              <a:t>More unemployment claims made by those living in non-low-income counties (% of population low-income vs not is this relative?)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r>
              <a:rPr lang="en-US" dirty="0"/>
              <a:t>Spike in April could be due to March 19 state-wide lockdown order </a:t>
            </a:r>
          </a:p>
          <a:p>
            <a:r>
              <a:rPr lang="en-US" dirty="0"/>
              <a:t>Family of 4 household income can make up to $43,236 and still qualify for SNAP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4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39B7-9D48-4AD3-8ED3-9CEA6F9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Google Shape;1915;p131">
            <a:extLst>
              <a:ext uri="{FF2B5EF4-FFF2-40B4-BE49-F238E27FC236}">
                <a16:creationId xmlns:a16="http://schemas.microsoft.com/office/drawing/2014/main" id="{4CBE7043-AF77-4307-9CCE-D7B607F82B1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3013869" y="2139950"/>
            <a:ext cx="7315200" cy="382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13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BE7-D38C-45DC-9570-D7C34815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8A3-1F9F-46DE-9281-04C17C14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hard time dealing with </a:t>
            </a:r>
            <a:r>
              <a:rPr lang="en-US" dirty="0" err="1"/>
              <a:t>unix</a:t>
            </a:r>
            <a:r>
              <a:rPr lang="en-US" dirty="0"/>
              <a:t> datetimes. Couldn’t understand them at first.</a:t>
            </a:r>
          </a:p>
          <a:p>
            <a:pPr lvl="1"/>
            <a:r>
              <a:rPr lang="en-US" dirty="0"/>
              <a:t>I fixed that problem by converting the dates to a readable format, using python.</a:t>
            </a:r>
          </a:p>
          <a:p>
            <a:r>
              <a:rPr lang="en-US" dirty="0"/>
              <a:t>I really wished that we had many more years of dates in this dataset</a:t>
            </a:r>
          </a:p>
          <a:p>
            <a:pPr lvl="1"/>
            <a:r>
              <a:rPr lang="en-US" dirty="0"/>
              <a:t>Additional years would have shed more light on </a:t>
            </a:r>
            <a:r>
              <a:rPr lang="en-US" dirty="0" err="1"/>
              <a:t>blahblahblah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2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BFB7-8F53-4530-9CF1-AF0C7AE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8222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348-A981-1F4B-9C25-B9F125C2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Team Members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EEF28498-0B6C-49D8-B385-8BDED6F72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2146906"/>
            <a:ext cx="1371600" cy="1371600"/>
          </a:xfrm>
        </p:spPr>
      </p:pic>
      <p:pic>
        <p:nvPicPr>
          <p:cNvPr id="6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D75E55A-FD5B-4138-AEDF-48371244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18" y="2146906"/>
            <a:ext cx="1371600" cy="1371600"/>
          </a:xfrm>
          <a:prstGeom prst="rect">
            <a:avLst/>
          </a:prstGeom>
        </p:spPr>
      </p:pic>
      <p:pic>
        <p:nvPicPr>
          <p:cNvPr id="7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F8A29B3-C003-44C6-B787-9BE7E14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1" y="2146906"/>
            <a:ext cx="1371600" cy="1371600"/>
          </a:xfrm>
          <a:prstGeom prst="rect">
            <a:avLst/>
          </a:prstGeom>
        </p:spPr>
      </p:pic>
      <p:pic>
        <p:nvPicPr>
          <p:cNvPr id="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AEC4E3C-CC29-4963-A44F-E7123DEE6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64" y="2146906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DCD131-15CD-4240-95F9-02F40211B931}"/>
              </a:ext>
            </a:extLst>
          </p:cNvPr>
          <p:cNvSpPr txBox="1"/>
          <p:nvPr/>
        </p:nvSpPr>
        <p:spPr>
          <a:xfrm>
            <a:off x="2611808" y="37147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Jazlyn </a:t>
            </a:r>
            <a:r>
              <a:rPr lang="en-US" sz="1400" dirty="0" err="1"/>
              <a:t>Mazick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44F05-472E-4F46-8338-0F651FC096AC}"/>
              </a:ext>
            </a:extLst>
          </p:cNvPr>
          <p:cNvSpPr txBox="1"/>
          <p:nvPr/>
        </p:nvSpPr>
        <p:spPr>
          <a:xfrm>
            <a:off x="4444418" y="371474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Michael Rivera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0C6E0-AAAC-4997-B283-EF5F67434350}"/>
              </a:ext>
            </a:extLst>
          </p:cNvPr>
          <p:cNvSpPr txBox="1"/>
          <p:nvPr/>
        </p:nvSpPr>
        <p:spPr>
          <a:xfrm>
            <a:off x="6277028" y="371474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Miguel Padilla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C1646-A939-4567-93E5-592137C9F0E8}"/>
              </a:ext>
            </a:extLst>
          </p:cNvPr>
          <p:cNvSpPr txBox="1"/>
          <p:nvPr/>
        </p:nvSpPr>
        <p:spPr>
          <a:xfrm>
            <a:off x="8109638" y="3714746"/>
            <a:ext cx="147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Niguel Williams</a:t>
            </a:r>
          </a:p>
        </p:txBody>
      </p:sp>
    </p:spTree>
    <p:extLst>
      <p:ext uri="{BB962C8B-B14F-4D97-AF65-F5344CB8AC3E}">
        <p14:creationId xmlns:p14="http://schemas.microsoft.com/office/powerpoint/2010/main" val="8545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31A418-3947-4C65-B245-744A88C44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38561"/>
              </p:ext>
            </p:extLst>
          </p:nvPr>
        </p:nvGraphicFramePr>
        <p:xfrm>
          <a:off x="2695492" y="779228"/>
          <a:ext cx="7307249" cy="581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5829257" imgH="7543800" progId="AcroExch.Document.DC">
                  <p:embed/>
                </p:oleObj>
              </mc:Choice>
              <mc:Fallback>
                <p:oleObj name="Acrobat Document" r:id="rId3" imgW="5829257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5492" y="779228"/>
                        <a:ext cx="7307249" cy="581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066A963-75CF-4E62-AFD1-D77967F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92" y="219660"/>
            <a:ext cx="7307249" cy="5516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Proposal </a:t>
            </a:r>
          </a:p>
        </p:txBody>
      </p:sp>
    </p:spTree>
    <p:extLst>
      <p:ext uri="{BB962C8B-B14F-4D97-AF65-F5344CB8AC3E}">
        <p14:creationId xmlns:p14="http://schemas.microsoft.com/office/powerpoint/2010/main" val="3056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2AF-6EDC-46A1-BDFC-EEE1121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Hypothesis: Blah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1049-0B27-4B61-BB19-EBC51919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9D55-1E43-4A5E-BE7D-50B619D5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82205"/>
          </a:xfrm>
        </p:spPr>
        <p:txBody>
          <a:bodyPr/>
          <a:lstStyle/>
          <a:p>
            <a:pPr algn="l"/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502C-A36B-4AD7-8C46-8F4B63A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728" y="1430086"/>
            <a:ext cx="8354489" cy="3997828"/>
          </a:xfrm>
        </p:spPr>
        <p:txBody>
          <a:bodyPr/>
          <a:lstStyle/>
          <a:p>
            <a:r>
              <a:rPr lang="en-US" dirty="0"/>
              <a:t>What was the affect of Covid-19 on low-income communities vs. the rest of the targeted population?</a:t>
            </a:r>
          </a:p>
          <a:p>
            <a:r>
              <a:rPr lang="en-US" dirty="0"/>
              <a:t>Was there any affect on unemployment claims during the Covid-19 Pandemic?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How did COVID-19 affect different types of urbanization categories?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9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9F-7A76-AD48-9464-B3A372D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99" y="808056"/>
            <a:ext cx="7796540" cy="1077229"/>
          </a:xfrm>
        </p:spPr>
        <p:txBody>
          <a:bodyPr/>
          <a:lstStyle/>
          <a:p>
            <a:pPr algn="l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67F-D779-5D4F-B5BA-C0C5D99B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06843"/>
            <a:ext cx="7796540" cy="3997828"/>
          </a:xfrm>
          <a:ln cap="sq">
            <a:solidFill>
              <a:schemeClr val="accent1">
                <a:alpha val="66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Covid-19 Dataset (County Level Confirmed – Latest Overall Numbers)</a:t>
            </a:r>
          </a:p>
          <a:p>
            <a:pPr lvl="1"/>
            <a:r>
              <a:rPr lang="en-US" sz="1600" dirty="0">
                <a:hlinkClick r:id="rId3"/>
              </a:rPr>
              <a:t>https://data.world/associatedpress/johns-hopkins-coronavirus-case-tracker/workspace/file?filename=1_county_level_confirmed_cases.csv</a:t>
            </a:r>
            <a:endParaRPr lang="en-US" sz="1600" dirty="0"/>
          </a:p>
          <a:p>
            <a:r>
              <a:rPr lang="en-US" dirty="0"/>
              <a:t>Covid-19 Dataset (County Level Cases &amp; Deaths Timeseries)</a:t>
            </a:r>
          </a:p>
          <a:p>
            <a:pPr lvl="1"/>
            <a:r>
              <a:rPr lang="en-US" sz="1600" dirty="0">
                <a:hlinkClick r:id="rId4"/>
              </a:rPr>
              <a:t>https://data.world/associatedpress/johns-hopkins-coronavirus-case-tracker/workspace/file?filename=2_cases_and_deaths_by_county_timeseries.csv</a:t>
            </a:r>
            <a:endParaRPr lang="en-US" sz="1600" dirty="0"/>
          </a:p>
          <a:p>
            <a:r>
              <a:rPr lang="en-US" dirty="0"/>
              <a:t>Texas Counties: Median Household Income</a:t>
            </a:r>
          </a:p>
          <a:p>
            <a:pPr lvl="1"/>
            <a:r>
              <a:rPr lang="en-US" sz="1600" dirty="0">
                <a:hlinkClick r:id="rId5"/>
              </a:rPr>
              <a:t>https://txcip.org/tac/census/morecountyinfo.php?MORE=1013</a:t>
            </a:r>
            <a:endParaRPr lang="en-US" sz="1600" dirty="0"/>
          </a:p>
          <a:p>
            <a:r>
              <a:rPr lang="en-US" sz="2400" dirty="0"/>
              <a:t>Texas Weekly Claims by County</a:t>
            </a:r>
          </a:p>
          <a:p>
            <a:pPr lvl="1"/>
            <a:r>
              <a:rPr lang="en-US" sz="1900" b="0" i="0" u="sng" dirty="0">
                <a:effectLst/>
                <a:latin typeface="Slack-Lato"/>
                <a:hlinkClick r:id="rId6"/>
              </a:rPr>
              <a:t>https://www.twc.texas.gov/files/agency/weekly-claims-by-county-twc.xlsx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272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83A7-CB64-FF48-AD5B-C5F35FFB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479-288D-584A-9BC6-605872BA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0D2C-2F5F-4FDF-A463-2BE82902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70" y="687578"/>
            <a:ext cx="7075076" cy="970088"/>
          </a:xfrm>
        </p:spPr>
        <p:txBody>
          <a:bodyPr/>
          <a:lstStyle/>
          <a:p>
            <a:pPr algn="l"/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90F3-2F33-4BCB-88B8-F8D330E6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251" y="1465288"/>
            <a:ext cx="8628893" cy="1573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Looping through to remove unused columns</a:t>
            </a:r>
          </a:p>
          <a:p>
            <a:r>
              <a:rPr lang="en-US" dirty="0"/>
              <a:t>Selecting all rows based on end of month date</a:t>
            </a:r>
          </a:p>
          <a:p>
            <a:r>
              <a:rPr lang="en-US" dirty="0"/>
              <a:t>Cleaning and Transforming</a:t>
            </a:r>
          </a:p>
          <a:p>
            <a:r>
              <a:rPr lang="en-US" dirty="0"/>
              <a:t>Filtering dataset by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EEC13-686B-43BF-9B27-6B19B0CB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5699095"/>
            <a:ext cx="9658221" cy="47132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8914AFC-728D-41F4-8046-E55F53E5F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2" y="3540135"/>
            <a:ext cx="9658221" cy="18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4AF5-CB1E-4B4A-845A-FA9AACCA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152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Exploration and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9BBE-6C13-49E4-9E9E-D26F2056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749966"/>
            <a:ext cx="7796540" cy="3997828"/>
          </a:xfrm>
        </p:spPr>
        <p:txBody>
          <a:bodyPr/>
          <a:lstStyle/>
          <a:p>
            <a:r>
              <a:rPr lang="en-US" dirty="0"/>
              <a:t>Divide and Conquer(Creating categorical DataFrames)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63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381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MS Shell Dlg 2</vt:lpstr>
      <vt:lpstr>Slack-Lato</vt:lpstr>
      <vt:lpstr>Wingdings</vt:lpstr>
      <vt:lpstr>Wingdings 3</vt:lpstr>
      <vt:lpstr>Madison</vt:lpstr>
      <vt:lpstr>Adobe Acrobat Document</vt:lpstr>
      <vt:lpstr>The Affect of Covid-19 on Low Income Communities </vt:lpstr>
      <vt:lpstr>Team Members</vt:lpstr>
      <vt:lpstr>Project Proposal </vt:lpstr>
      <vt:lpstr>Hypothesis: Blah</vt:lpstr>
      <vt:lpstr>Focus of Analysis</vt:lpstr>
      <vt:lpstr>Sources</vt:lpstr>
      <vt:lpstr>Definitions </vt:lpstr>
      <vt:lpstr>Data Cleansing</vt:lpstr>
      <vt:lpstr>Data Exploration and Wrangling</vt:lpstr>
      <vt:lpstr>Data Analysis (Unemployment and Covid-19)</vt:lpstr>
      <vt:lpstr>Data Analysis (Unemployment and Covid-19) - Continued</vt:lpstr>
      <vt:lpstr>Data Analysis</vt:lpstr>
      <vt:lpstr>Post Mortem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Ridiculous Title Slide </dc:title>
  <dc:creator>Miguel Padilla</dc:creator>
  <cp:lastModifiedBy>kiwwanne williams</cp:lastModifiedBy>
  <cp:revision>20</cp:revision>
  <dcterms:created xsi:type="dcterms:W3CDTF">2020-11-13T03:15:55Z</dcterms:created>
  <dcterms:modified xsi:type="dcterms:W3CDTF">2020-11-21T03:22:54Z</dcterms:modified>
</cp:coreProperties>
</file>