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43000"/>
          </a:bodyPr>
          <a:p>
            <a:r>
              <a:rPr b="1" lang="ru-RU" sz="4800" spc="-1" strike="noStrike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  <a:endParaRPr b="1" lang="ru-RU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Второй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Третий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Четвёртый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Пятый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Шестой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Седьмой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Noto Sans Regular"/>
              </a:rPr>
              <a:t>&lt;дата/время&gt;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Noto Sans Regular"/>
              </a:rPr>
              <a:t>&lt;нижний колонтитул&gt;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A557A6A-EDEB-4370-9FF6-705A766E3373}" type="slidenum">
              <a:rPr b="0" lang="ru-RU" sz="1400" spc="-1" strike="noStrike">
                <a:latin typeface="Noto Sans Regular"/>
              </a:rPr>
              <a:t>&lt;номер&gt;</a:t>
            </a:fld>
            <a:r>
              <a:rPr b="0" lang="ru-RU" sz="1400" spc="-1" strike="noStrike">
                <a:latin typeface="Noto Sans Regular"/>
              </a:rPr>
              <a:t> / </a:t>
            </a:r>
            <a:fld id="{D1AE7529-E768-4C11-B931-FADC72808366}" type="slidecount">
              <a:rPr b="0" lang="ru-RU" sz="1400" spc="-1" strike="noStrike">
                <a:latin typeface="Noto Sans Regular"/>
              </a:rPr>
              <a:t>13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Второй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Третий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Четвёртый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Пятый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Шестой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Седьмой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Noto Sans Regular"/>
              </a:rPr>
              <a:t>&lt;дата/время&gt;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Noto Sans Regular"/>
              </a:rPr>
              <a:t>&lt;нижний колонтитул&gt;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3662671-04B5-4EC2-94A0-448423F75C6C}" type="slidenum">
              <a:rPr b="0" lang="ru-RU" sz="1400" spc="-1" strike="noStrike">
                <a:latin typeface="Noto Sans Regular"/>
              </a:rPr>
              <a:t>&lt;номер&gt;</a:t>
            </a:fld>
            <a:r>
              <a:rPr b="0" lang="ru-RU" sz="1400" spc="-1" strike="noStrike">
                <a:latin typeface="Noto Sans Regular"/>
              </a:rPr>
              <a:t> / </a:t>
            </a:r>
            <a:fld id="{EB938714-5279-4957-BB02-B705B97E2126}" type="slidecount">
              <a:rPr b="0" lang="ru-RU" sz="1400" spc="-1" strike="noStrike">
                <a:latin typeface="Noto Sans Regular"/>
              </a:rPr>
              <a:t>13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10240" y="4919400"/>
            <a:ext cx="3317760" cy="22086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793440" y="115200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ru-RU" sz="2600" spc="-1" strike="noStrike">
                <a:solidFill>
                  <a:srgbClr val="333333"/>
                </a:solidFill>
                <a:latin typeface="Noto Sans Regular"/>
              </a:rPr>
              <a:t>Программа построения оптимального маршрута в здании с учетом различных возможностей для посетителя</a:t>
            </a:r>
            <a:endParaRPr b="1" lang="ru-RU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440000" y="4423320"/>
            <a:ext cx="8568000" cy="248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3240360">
              <a:lnSpc>
                <a:spcPct val="100000"/>
              </a:lnSpc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Автор: 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Худякова Марина Юрьевна, 10 класс</a:t>
            </a:r>
            <a:br/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Научные руководители: 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Саблина Ирина Вячеславовна, учитель информатики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Зеликова Вера Александровна, учитель математики</a:t>
            </a:r>
            <a:endParaRPr b="1" lang="ru-RU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-84600"/>
            <a:ext cx="8855640" cy="152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Пример реализации программы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33880" y="1013040"/>
            <a:ext cx="4728960" cy="30402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256000" y="2719800"/>
            <a:ext cx="4729680" cy="304020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526320" y="4104000"/>
            <a:ext cx="4729680" cy="30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169920"/>
            <a:ext cx="8855640" cy="152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Пример реализации программы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35600" y="1694520"/>
            <a:ext cx="8564400" cy="550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Направления развития программы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В настоящее время ведется работа по апробации программы для здания торгового центра города Воронежа, в котором посетители могут воспользоваться лифтами и (или) эскалаторами.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Маршрут эвакуации должен составляться, как оптимальный маршрут от точки нахождения посетителя к эвакуационному выходу (в том числе если возникают дополнительные ограничения для построения маршрута в момент ЧС).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76000" y="17748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Спасибо за внимание!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2160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Актуальность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Сложность нахождения нужных кабинетов (мест) в незнакомых и больших зданиях — проблема, которая растет в связи со строительством сложных сооружений, объединенных одной концепцией «под одной крышей» с системой переходов (ТРЦ: магазины, бизнес-центр, общественное питание, фитнес клубы, кинотеатры, аттракционы и тд)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Существующие способы помощи посетителям разрабатывались для более простых сооружений и не всегда эффективны, не всегда не учитывают потребности посетителей с ограниченными возможностями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Существующие разработки не имеют готового продукта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Необходимость быстрого нахождения маршрута эвакуации в той точке здания, где оказался посетитель в момент ЧС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360" y="2160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Цель и задачи проекта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000" y="1584000"/>
            <a:ext cx="9936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417"/>
              </a:lnSpc>
              <a:spcAft>
                <a:spcPts val="1414"/>
              </a:spcAft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Цель - разработка программы построения оптимального маршрута в здании (комплексе зданий) с учетом различных возможностей для посетителей (лифты, эскалаторы, </a:t>
            </a: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при наличии).</a:t>
            </a: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ts val="1417"/>
              </a:lnSpc>
              <a:spcAft>
                <a:spcPts val="1414"/>
              </a:spcAft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Задачи:</a:t>
            </a: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ts val="1417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Провести сравнительный анализ алгоритмов построения оптимального пути на графе и выбрать наиболее соответствующий практической задаче.</a:t>
            </a: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ts val="1417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Описать выбранный алгоритм.</a:t>
            </a: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ts val="1417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Написать программу, реализующую задачу построения оптимального маршрута в здании с выбором посетителем различных вариантов перехода на этажи, существующих в здании.</a:t>
            </a: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ts val="1417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Реализовать в программе размещение информации об эвакуационных маршрутах при возникновении чрезвычайной ситуации.</a:t>
            </a: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ts val="1417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Провести апробацию программы на примере здания Лицея № 7 города Воронежа.</a:t>
            </a: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ts val="1417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Предложить пути развития данного программного продукта.</a:t>
            </a: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ts val="1417"/>
              </a:lnSpc>
              <a:spcAft>
                <a:spcPts val="1414"/>
              </a:spcAft>
            </a:pP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101880"/>
            <a:ext cx="7920000" cy="166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latin typeface="Noto Sans Regular"/>
              </a:rPr>
              <a:t>Сравнительный анализ существующих алгоритмов поиска кратчайшего пути на графе</a:t>
            </a:r>
            <a:endParaRPr b="1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39240" y="2040840"/>
          <a:ext cx="9968400" cy="5032080"/>
        </p:xfrm>
        <a:graphic>
          <a:graphicData uri="http://schemas.openxmlformats.org/drawingml/2006/table">
            <a:tbl>
              <a:tblPr/>
              <a:tblGrid>
                <a:gridCol w="2297880"/>
                <a:gridCol w="1624320"/>
                <a:gridCol w="1912320"/>
                <a:gridCol w="2066760"/>
                <a:gridCol w="2067480"/>
              </a:tblGrid>
              <a:tr h="921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Noto Sans Regular"/>
                        </a:rPr>
                        <a:t>Взвешенный граф</a:t>
                      </a:r>
                      <a:endParaRPr b="1" lang="ru-RU" sz="1400" spc="-1" strike="noStrike">
                        <a:solidFill>
                          <a:srgbClr val="ffffff"/>
                        </a:solidFill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Noto Sans Regular"/>
                        </a:rPr>
                        <a:t>Допустимость использования ребер с отрицательным весом</a:t>
                      </a:r>
                      <a:endParaRPr b="1" lang="ru-RU" sz="1400" spc="-1" strike="noStrike">
                        <a:solidFill>
                          <a:srgbClr val="ffffff"/>
                        </a:solidFill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Noto Sans Regular"/>
                        </a:rPr>
                        <a:t>Время работы, мс</a:t>
                      </a:r>
                      <a:endParaRPr b="1" lang="ru-RU" sz="1400" spc="-1" strike="noStrike">
                        <a:solidFill>
                          <a:srgbClr val="ffffff"/>
                        </a:solidFill>
                        <a:latin typeface="Noto Sans Regular"/>
                      </a:endParaRPr>
                    </a:p>
                    <a:p>
                      <a:pPr algn="ctr"/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Noto Sans Regular"/>
                        </a:rPr>
                        <a:t>(m — кол-во вершин, n — кол-во ребер)</a:t>
                      </a:r>
                      <a:endParaRPr b="1" lang="ru-RU" sz="1400" spc="-1" strike="noStrike">
                        <a:solidFill>
                          <a:srgbClr val="ffffff"/>
                        </a:solidFill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Noto Sans Regular"/>
                        </a:rPr>
                        <a:t>Время работы алгоритма пилотного проекта, мс</a:t>
                      </a:r>
                      <a:endParaRPr b="1" lang="ru-RU" sz="1400" spc="-1" strike="noStrike">
                        <a:solidFill>
                          <a:srgbClr val="ffffff"/>
                        </a:solidFill>
                        <a:latin typeface="Noto Sans Regular"/>
                      </a:endParaRPr>
                    </a:p>
                    <a:p>
                      <a:pPr algn="ctr"/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Noto Sans Regular"/>
                        </a:rPr>
                        <a:t>(m = 137; n = 148)</a:t>
                      </a:r>
                      <a:endParaRPr b="1" lang="ru-RU" sz="1400" spc="-1" strike="noStrike">
                        <a:solidFill>
                          <a:srgbClr val="ffffff"/>
                        </a:solidFill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6476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Алгоритм Флойда-Уоршелла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Да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Да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800" spc="-1" strike="noStrike">
                          <a:latin typeface="Noto Sans Regular"/>
                        </a:rPr>
                        <a:t>m</a:t>
                      </a:r>
                      <a:r>
                        <a:rPr b="0" lang="ru-RU" sz="2400" spc="-1" strike="noStrike" baseline="33000">
                          <a:latin typeface="Noto Sans Regular"/>
                        </a:rPr>
                        <a:t>3</a:t>
                      </a:r>
                      <a:endParaRPr b="0" lang="ru-RU" sz="24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2 571 353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69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Алгоритм Форда-Беллмана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Да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Да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800" spc="-1" strike="noStrike">
                          <a:latin typeface="Noto Sans Regular"/>
                        </a:rPr>
                        <a:t>m</a:t>
                      </a:r>
                      <a:r>
                        <a:rPr b="0" lang="ru-RU" sz="2400" spc="-1" strike="noStrike" baseline="33000">
                          <a:latin typeface="Noto Sans Regular"/>
                        </a:rPr>
                        <a:t>3</a:t>
                      </a:r>
                      <a:endParaRPr b="0" lang="ru-RU" sz="24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2 571 353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69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Метод обхода графа в ширину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Нет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2000" spc="-1" strike="noStrike">
                          <a:latin typeface="Noto Sans Regular"/>
                        </a:rPr>
                        <a:t>-</a:t>
                      </a:r>
                      <a:endParaRPr b="0" lang="ru-RU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2000" spc="-1" strike="noStrike">
                          <a:latin typeface="Noto Sans Regular"/>
                        </a:rPr>
                        <a:t>-</a:t>
                      </a:r>
                      <a:endParaRPr b="0" lang="ru-RU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2000" spc="-1" strike="noStrike">
                          <a:latin typeface="Noto Sans Regular"/>
                        </a:rPr>
                        <a:t>-</a:t>
                      </a:r>
                      <a:endParaRPr b="0" lang="ru-RU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69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Метод обхода графа в глубину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Нет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2000" spc="-1" strike="noStrike">
                          <a:latin typeface="Noto Sans Regular"/>
                        </a:rPr>
                        <a:t>-</a:t>
                      </a:r>
                      <a:endParaRPr b="0" lang="ru-RU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2000" spc="-1" strike="noStrike">
                          <a:latin typeface="Noto Sans Regular"/>
                        </a:rPr>
                        <a:t>-</a:t>
                      </a:r>
                      <a:endParaRPr b="0" lang="ru-RU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2000" spc="-1" strike="noStrike">
                          <a:latin typeface="Noto Sans Regular"/>
                        </a:rPr>
                        <a:t>-</a:t>
                      </a:r>
                      <a:endParaRPr b="0" lang="ru-RU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714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Алгоритм Дейкстры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Да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Нет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800" spc="-1" strike="noStrike">
                          <a:latin typeface="Noto Sans Regular"/>
                        </a:rPr>
                        <a:t>n</a:t>
                      </a:r>
                      <a:r>
                        <a:rPr b="0" lang="ru-RU" sz="2400" spc="-1" strike="noStrike" baseline="33000">
                          <a:latin typeface="Noto Sans Regular"/>
                        </a:rPr>
                        <a:t>2</a:t>
                      </a:r>
                      <a:r>
                        <a:rPr b="0" lang="ru-RU" sz="1800" spc="-1" strike="noStrike">
                          <a:latin typeface="Noto Sans Regular"/>
                        </a:rPr>
                        <a:t> + m</a:t>
                      </a:r>
                      <a:endParaRPr b="0" lang="ru-RU" sz="18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600" spc="-1" strike="noStrike">
                          <a:latin typeface="Noto Sans Regular"/>
                        </a:rPr>
                        <a:t>22 041</a:t>
                      </a:r>
                      <a:endParaRPr b="0" lang="ru-RU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9360" y="18144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Алгоритм Дейкстры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Этап 1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Нахождение длины кратчайшего пути.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Шаг 1.1.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Присвоение вершинам начальных меток.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Шаг 1.2. 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Изменение меток.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Шаг 1.3. 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Превращение временной метки в постоянную.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Шаг 1.4. 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Проверка на завершение первого этапа.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Этап 2 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Построение кратчайшего пути.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Шаг 2.1. 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Последовательный поиск ребер кратчайшего пути.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Шаг 2.2. 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Проверка на завершение второго этапа.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Описание программы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Язык программирования — Python;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Среда разработки — PyCharm;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Используемые библиотеки: </a:t>
            </a:r>
            <a:r>
              <a:rPr b="0" lang="ru-RU" sz="2000" spc="-1" strike="noStrike">
                <a:solidFill>
                  <a:srgbClr val="000000"/>
                </a:solidFill>
                <a:latin typeface="Noto Sans Regular"/>
              </a:rPr>
              <a:t>PIL, хlrd, PyQt5, </a:t>
            </a:r>
            <a:r>
              <a:rPr b="0" lang="en-US" sz="2000" spc="-1" strike="noStrike">
                <a:solidFill>
                  <a:srgbClr val="000000"/>
                </a:solidFill>
                <a:latin typeface="Noto Sans Regular"/>
              </a:rPr>
              <a:t>sys, csv, math, sqlite3;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Regular"/>
              </a:rPr>
              <a:t>Используемые технологии: п</a:t>
            </a:r>
            <a:r>
              <a:rPr b="0" lang="en-US" sz="2000" spc="-1" strike="noStrike">
                <a:solidFill>
                  <a:srgbClr val="000000"/>
                </a:solidFill>
                <a:latin typeface="Noto Sans Regular"/>
              </a:rPr>
              <a:t>рограммное создание интерфейса, разработка части интерфейса средствами QT Designer, работа с диалоговыми окнами и изображениями, обработка нажатий клавиш, работа с файлами, использование технологии работы с БД (таблица SchoolCoords), обработка изображений (при построении пути).</a:t>
            </a:r>
            <a:r>
              <a:rPr b="0" lang="ru-RU" sz="20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-3852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Описание программы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440000" y="864000"/>
            <a:ext cx="6552000" cy="66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64000" y="576000"/>
            <a:ext cx="7560000" cy="699480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720000" y="33480"/>
            <a:ext cx="8855640" cy="104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Описание программы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169920"/>
            <a:ext cx="8855640" cy="152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200" spc="-1" strike="noStrike">
                <a:solidFill>
                  <a:srgbClr val="333333"/>
                </a:solidFill>
                <a:latin typeface="Noto Sans Regular"/>
              </a:rPr>
              <a:t>Пример реализации программы</a:t>
            </a:r>
            <a:endParaRPr b="1" lang="ru-RU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32000" y="1746000"/>
            <a:ext cx="8564400" cy="550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</TotalTime>
  <Application>LibreOffice/6.1.2.1$Windows_x86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2020-11-24T21:49:34Z</dcterms:created>
  <dc:creator/>
  <dc:description/>
  <dc:language>ru-RU</dc:language>
  <cp:lastModifiedBy/>
  <dcterms:modified xsi:type="dcterms:W3CDTF">2021-02-19T20:25:07Z</dcterms:modified>
  <cp:revision>38</cp:revision>
  <dc:subject/>
  <dc:title>Impress</dc:title>
</cp:coreProperties>
</file>