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4f1d5a98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4f1d5a98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4f1d5a98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4f1d5a98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4f1d5a98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4f1d5a98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f1d5a9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4f1d5a9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f1d5a98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f1d5a98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f1d5a9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f1d5a9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4f1d5a98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4f1d5a98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f1d5a98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4f1d5a98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308686d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308686d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308686dd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308686d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4f1d5a98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4f1d5a98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308686d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308686d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308686d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308686d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308686dd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308686dd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08686dd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308686dd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08686dd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308686dd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4f1d5a98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4f1d5a98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4f1d5a9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4f1d5a9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4f1d5a9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4f1d5a9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f1d5a98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f1d5a98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4f1d5a98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4f1d5a98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4f1d5a98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4f1d5a98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4f1d5a98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4f1d5a98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SQL Queries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Oracle Database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CHR(),COALESCE(),TRIM()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SQL&gt; </a:t>
            </a: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SELECT CHR(67)||CHR(65)||CHR(84) "Pet" FROM DUAL;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SQL&gt; SELECT empno,ename,job,sal,comm, COALESCE(1.5*comm,sal,1000) “bonus” FROM emp;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Bonus will be 1.5 times of comm if comm is not NULL, if comm is NULL  bonus will be sal, and  if comm &amp; sal is null, bonus will be 1000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SQL&gt; SELECT TRIM (0 FROM 0009872348900) FROM DUAL;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8800">
                <a:latin typeface="Arial"/>
                <a:ea typeface="Arial"/>
                <a:cs typeface="Arial"/>
                <a:sym typeface="Arial"/>
              </a:rPr>
              <a:t>98723489</a:t>
            </a:r>
            <a:endParaRPr b="1" i="1" sz="1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138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Function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ROUND(),TRUNC(),CEIL(),FLOOR()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SELECT ROUND(40.44,1), ROUND(40.45,1), ROUND(40.4),ROUND(40.5), ROUND(44.99,-1), ROUND(45.11,-1) FROM DUAL;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40.4   40.5    40   41	40   50</a:t>
            </a:r>
            <a:r>
              <a:rPr lang="en" sz="1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 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SELECT TRUNC(40.41,1),TRUNC(40.49,1), TRUNC(40.1),TRUNC(40.9),TRUNC(41.11,-1), TRUNC(49.99,-1)FROM DUAL</a:t>
            </a: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40.4     40.4    40   40	40   40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SELECT CEIL(99.6),CEIL(-11.5),FLOOR(101.76),FLOOR(-11.1) FROM DUAL;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CEIL(99.6) CEIL(-11.5) FLOOR(101.76) FLOOR(-11.1)                                     	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---------- ----------- ------------- ------------                                     	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	100     	-11       	101      	-12</a:t>
            </a:r>
            <a:endParaRPr b="1" sz="8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1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138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POWER(),SQRT(),SIGN()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SELECT POWER(SAL,2),POWER(5,3) FROM EMP WHERE DEPTNO=10;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POWER(SAL,2) POWER(5,3)                                         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------------ ----------                                         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6002500    	125                                         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25000000    	125  </a:t>
            </a: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endParaRPr sz="1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 SELECT SQRT(SAL),SQRT(25) FROM EMP WHERE   DEPTNO=10;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SQRT(SAL)   SQRT(25)                                           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---------- ----------                                           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49.4974747      	5                                           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70.7106781      	5  </a:t>
            </a: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SELECT SAL-COMM,SIGN(SAL-COMM), COMM-SAL,SIGN(COMM-SAL),SIGN(5-5)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     FROM EMP WHERE DEPTNO=30;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1300	1  	-1300   	-1    0                                 	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750	1   	-750   	-1    0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1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138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MOD(),ABS(),ASCII()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SELECT MOD(10,3),MOD(10,2),ABS(45),ABS(-45)   FROM DUAL;</a:t>
            </a:r>
            <a:endParaRPr b="1" sz="9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MOD(10,3)  MOD(10,2)	ABS(45)   ABS(-45)                                           	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---------- ---------- ---------- ----------                                           	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       1      	0     	45     	45   </a:t>
            </a: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0"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</a:t>
            </a:r>
            <a:endParaRPr sz="1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SELECT ASCII(‘K’)”Ascii value”   FROM DUAL;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Ascii value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-----------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75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1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138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r>
              <a:rPr lang="en"/>
              <a:t> Function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SYSDATE(),Arithmetic Operations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SELECT SYSDATE FROM DUAL;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latin typeface="Arial"/>
                <a:ea typeface="Arial"/>
                <a:cs typeface="Arial"/>
                <a:sym typeface="Arial"/>
              </a:rPr>
              <a:t>SYSDATE                                                                                  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Arial"/>
                <a:ea typeface="Arial"/>
                <a:cs typeface="Arial"/>
                <a:sym typeface="Arial"/>
              </a:rPr>
              <a:t>---------                                                                                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Arial"/>
                <a:ea typeface="Arial"/>
                <a:cs typeface="Arial"/>
                <a:sym typeface="Arial"/>
              </a:rPr>
              <a:t>10-OCT-20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</a:t>
            </a:r>
            <a:r>
              <a:rPr lang="en" sz="8000"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</a:t>
            </a:r>
            <a:endParaRPr sz="1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SELECT HIREDATE,HIREDATE+7, HIREDATE-7,SYSDATE-HIREDATE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  FROM EMP WHERE DEPTNO=10;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09-JUN-81	  16-JUN-81    02-JUN-81    	6339.71                                   	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17-NOV-81   24-NOV-81  10-NOV-81   	6178.71                                       	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23-JAN-82	  30-JAN-82    16-JAN-82    	6111.71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1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138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255625" y="17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MONTHS_BETWEEN(),ADD_MONTHS(),NEXT_DAY(),LAST_DAY()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751450"/>
            <a:ext cx="8520600" cy="4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i="1" lang="en" sz="7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SELECT MONTHS_BETWEEN(SYSDATE,HIREDATE), MONTHS_BETWEEN('01-JAN-1984','15-JAN-1998') FROM EMP WHERE DEPTNO=10;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30555"/>
              <a:buFont typeface="Arial"/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MONTHS_BETWEEN(SYSDATE,HIREDATE) MONTHS_BETWEEN('01-JAN-1984','15-JAN-1998')          	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0555"/>
              <a:buFont typeface="Arial"/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-------------------------------- -------------------------------------------          	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208.281143                    	-168.45161          	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200.82953                     	-168.45161</a:t>
            </a: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          </a:t>
            </a:r>
            <a:r>
              <a:rPr lang="en" sz="8000"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</a:t>
            </a:r>
            <a:r>
              <a:rPr b="1" i="1" lang="en" sz="48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SELECT HIREDATE,ADD_MONTHS(HIREDATE,3), ADD_MONTHS(HIREDATE,-3)FROM EMP WHERE DEPTNO=10;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7500"/>
              <a:buFont typeface="Arial"/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HIREDATE  ADD_MONTH ADD_MONTH          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7500"/>
              <a:buFont typeface="Arial"/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--------- --------- ---------          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7500"/>
              <a:buFont typeface="Arial"/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09-JUN-81 09-SEP-81 09-MAR-81          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7500"/>
              <a:buFont typeface="Arial"/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17-NOV-81 17-FEB-82 17-AUG-81          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7500"/>
              <a:buFont typeface="Arial"/>
              <a:buNone/>
            </a:pPr>
            <a:r>
              <a:t/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2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lang="en" sz="5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SELECT HIREDATE,NEXT_DAY(HIREDATE,'FRIDAY'), NEXT_DAY(SYSDATE,'FRIDAY'),NEXT_DAY(SYSDATE,6) FROM EMP  WHERE DEPTNO=10;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HIREDATE  NEXT_DAY( NEXT_DAY( NEXT_DAY(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--------- --------- --------- ---------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09-JUN-81 12-JUN-81 23-OCT-98 23-OCT-98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17-NOV-81 20-NOV-81 23-OCT-98 23-OCT-98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latin typeface="Courier New"/>
                <a:ea typeface="Courier New"/>
                <a:cs typeface="Courier New"/>
                <a:sym typeface="Courier New"/>
              </a:rPr>
              <a:t>SQL&gt; </a:t>
            </a: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SELECT HIREDATE,LAST_DAY(HIREDATE),  LAST_DAY(SYSDATE),LAST_DAY('12-FEB-88') FROM EMP WHERE DEPTNO=10;</a:t>
            </a:r>
            <a:endParaRPr b="1"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HIREDATE  LAST_DAY( LAST_DAY( LAST_DAY(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--------- --------- --------- ---------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09-JUN-81 30-JUN-81 31-OCT-98 29-FEB-88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17-NOV-81 30-NOV-81 31-OCT-98 29-FEB-88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1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138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ROUND(),TRUNC()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SELECT ROUND(SYSDATE),  ROUND(SYSDATE,'MONTH'),ROUND(SYSDATE,'YEAR')   FROM DUAL;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18-OCT-20 01-NOV-20 01-JAN-21</a:t>
            </a:r>
            <a:endParaRPr sz="9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</a:t>
            </a:r>
            <a:r>
              <a:rPr lang="en" sz="8000"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</a:t>
            </a:r>
            <a:endParaRPr sz="1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SELECT TRUNC(SYSDATE), TRUNC(SYSDATE,'MONTH'),TRUNC(SYSDATE,'YEAR')   FROM DUAL;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17-OCT-20 01-OCT-20 01-JAN-20</a:t>
            </a:r>
            <a:endParaRPr sz="9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1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138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</a:t>
            </a:r>
            <a:r>
              <a:rPr lang="en"/>
              <a:t>Function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Function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TO_NUMBER(),TO_CHAR()-NUMBER TO CHAR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SELECT EMPNO,ENAME,JOB,SAL FROM EMP  WHERE SAL &gt; TO_NUMBER('3000');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7839 KING   	PRESIDENT   	5000</a:t>
            </a:r>
            <a:endParaRPr sz="1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0"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" sz="8000"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</a:t>
            </a:r>
            <a:endParaRPr sz="1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SELECT,SAL, TO_CHAR(SAL,’9,99,999.99’), TO_CHAR(SAL,’$9,99,999.99’) FROM EMP;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  800       800.00   	$800.00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 1600 	1,600.00 	$1,600.00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1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138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TO_CHAR()-DATE TO CHAR,TO_DATE()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SELECT HIREDATE, TO_CHAR(HIREDATE,'DAY,DDTH MONTH YEAR') FROM EMP;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581"/>
              <a:buFont typeface="Arial"/>
              <a:buNone/>
            </a:pPr>
            <a:r>
              <a:rPr lang="en" sz="4300">
                <a:latin typeface="Courier New"/>
                <a:ea typeface="Courier New"/>
                <a:cs typeface="Courier New"/>
                <a:sym typeface="Courier New"/>
              </a:rPr>
              <a:t>17-DEC-80 WEDNESDAY,17TH DECEMBER  NINETEEN EIGHTY</a:t>
            </a:r>
            <a:endParaRPr sz="4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Courier New"/>
                <a:ea typeface="Courier New"/>
                <a:cs typeface="Courier New"/>
                <a:sym typeface="Courier New"/>
              </a:rPr>
              <a:t>20-FEB-81 FRIDAY   ,20TH FEBRUARY  NINETEEN EIGHTY-ONE</a:t>
            </a:r>
            <a:r>
              <a:rPr lang="en" sz="8000"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" sz="8000"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SELECT HIREDATE, TO_CHAR(HIREDATE,'FMDY,DDTH MON YYYY') FROM EMP;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Courier New"/>
                <a:ea typeface="Courier New"/>
                <a:cs typeface="Courier New"/>
                <a:sym typeface="Courier New"/>
              </a:rPr>
              <a:t>17-DEC-80 WED,17TH DEC 1980</a:t>
            </a:r>
            <a:endParaRPr sz="4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Courier New"/>
                <a:ea typeface="Courier New"/>
                <a:cs typeface="Courier New"/>
                <a:sym typeface="Courier New"/>
              </a:rPr>
              <a:t>20-FEB-81 FRI,20TH FEB 1981</a:t>
            </a:r>
            <a:endParaRPr sz="4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 SELECT HIREDATE, TO_CHAR(HIREDATE,'DDD,DD/MM/YYYY HH:MI:SS') FROM EMP;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Courier New"/>
                <a:ea typeface="Courier New"/>
                <a:cs typeface="Courier New"/>
                <a:sym typeface="Courier New"/>
              </a:rPr>
              <a:t>17-DEC-80 352,17/12/1980 12:00:00</a:t>
            </a:r>
            <a:endParaRPr sz="4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Courier New"/>
                <a:ea typeface="Courier New"/>
                <a:cs typeface="Courier New"/>
                <a:sym typeface="Courier New"/>
              </a:rPr>
              <a:t>20-FEB-81 051,20/02/1981 12:00:00</a:t>
            </a:r>
            <a:endParaRPr sz="4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 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SELECT ENAME,JOB,HIREDATE FROM EMP WHERE HIREDATE=TO_DATE('3/12/1981','DD/MM/YYYY');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NAME  	JOB       HIREDATE                                   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---------- --------- ---------                                  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JAMES  	CLERK     03-DEC-81                                  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FORD   	ANALYST   03-DEC-81</a:t>
            </a:r>
            <a:endParaRPr sz="5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1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138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10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DECODE(),GREATEST(),LEAST()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681375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4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i="1" lang="en" sz="7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4400">
                <a:latin typeface="Courier New"/>
                <a:ea typeface="Courier New"/>
                <a:cs typeface="Courier New"/>
                <a:sym typeface="Courier New"/>
              </a:rPr>
              <a:t>SELECT ENAME,JOB, DECODE(JOB,'MANAGER','Sr Manager', 'CLERK','Supervisor', 'ANALYST','Programmer', 'Unassigned') NEW_JOB FROM EMP;</a:t>
            </a:r>
            <a:endParaRPr b="1"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7500"/>
              <a:buFont typeface="Arial"/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ENAME  	JOB       NEW_JOB           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7500"/>
              <a:buFont typeface="Arial"/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---------- --------- ----------        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7500"/>
              <a:buFont typeface="Arial"/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SMITH  	CLERK     Supervisor        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7500"/>
              <a:buFont typeface="Arial"/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ALLEN  	SALESMAN  Unassigned        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7500"/>
              <a:buFont typeface="Arial"/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WARD   	SALESMAN  Unassigned        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JONES  	MANAGER   Sr Manager </a:t>
            </a: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0"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" sz="8000"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</a:t>
            </a:r>
            <a:r>
              <a:rPr b="1" i="1" lang="en" sz="44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lang="en" sz="4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4400">
                <a:latin typeface="Courier New"/>
                <a:ea typeface="Courier New"/>
                <a:cs typeface="Courier New"/>
                <a:sym typeface="Courier New"/>
              </a:rPr>
              <a:t>SELECT JOB,SAL, DECODE(JOB,'MANAGER',SAL*1.25, 'CLERK',SAL*1.20,'SALESMAN',SAL*1.10,SAL) DECODED_SAL FROM EMP;</a:t>
            </a:r>
            <a:endParaRPr b="1"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JOB          	SAL DECODED_SAL       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--------- ---------- -----------       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CLERK        	800     	960       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SALESMAN    	1600    	1760       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SALESMAN    	1250    	1375       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MANAGER     	2975 	3718.75                                                         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SALESMAN    	1250    	1375  </a:t>
            </a: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1" lang="en" sz="4400">
                <a:latin typeface="Courier New"/>
                <a:ea typeface="Courier New"/>
                <a:cs typeface="Courier New"/>
                <a:sym typeface="Courier New"/>
              </a:rPr>
              <a:t>SQL&gt; </a:t>
            </a:r>
            <a:r>
              <a:rPr b="1" lang="en" sz="4400">
                <a:latin typeface="Courier New"/>
                <a:ea typeface="Courier New"/>
                <a:cs typeface="Courier New"/>
                <a:sym typeface="Courier New"/>
              </a:rPr>
              <a:t>SELECT GREATEST(10,20), GREATEST('ANAND','RAJESH') FROM DUAL;</a:t>
            </a:r>
            <a:endParaRPr b="1" sz="8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20       	RAJESH</a:t>
            </a: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400">
                <a:latin typeface="Courier New"/>
                <a:ea typeface="Courier New"/>
                <a:cs typeface="Courier New"/>
                <a:sym typeface="Courier New"/>
              </a:rPr>
              <a:t>SQL&gt; </a:t>
            </a:r>
            <a:r>
              <a:rPr b="1" lang="en" sz="4400">
                <a:latin typeface="Courier New"/>
                <a:ea typeface="Courier New"/>
                <a:cs typeface="Courier New"/>
                <a:sym typeface="Courier New"/>
              </a:rPr>
              <a:t>SELECT LEAST(10,20),LEAST('ANAND','RAJESH') FROM DUAL;</a:t>
            </a:r>
            <a:endParaRPr b="1"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7500"/>
              <a:buFont typeface="Arial"/>
              <a:buNone/>
            </a:pP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10  ANAND 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1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138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</a:t>
            </a:r>
            <a:r>
              <a:rPr lang="en"/>
              <a:t> Function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MIN(),MAX(),AVG(),SUM(),COUNT()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SELECT MIN(SAL),MAX(SAL),AVG(SAL),SUM(SAL),COUNT(*)FROM EMP;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5200">
                <a:latin typeface="Courier New"/>
                <a:ea typeface="Courier New"/>
                <a:cs typeface="Courier New"/>
                <a:sym typeface="Courier New"/>
              </a:rPr>
              <a:t>MIN(SAL) MAX(SAL) AVG(SAL)  SUM(SAL)   COUNT(*)                                	</a:t>
            </a:r>
            <a:endParaRPr sz="5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Courier New"/>
                <a:ea typeface="Courier New"/>
                <a:cs typeface="Courier New"/>
                <a:sym typeface="Courier New"/>
              </a:rPr>
              <a:t>-------- ------- ---------- --------	-----   	</a:t>
            </a:r>
            <a:endParaRPr sz="5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5200">
                <a:latin typeface="Courier New"/>
                <a:ea typeface="Courier New"/>
                <a:cs typeface="Courier New"/>
                <a:sym typeface="Courier New"/>
              </a:rPr>
              <a:t> 800      5000 	2073.21429  29025      14</a:t>
            </a:r>
            <a:r>
              <a:rPr lang="en" sz="4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" sz="8000"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</a:t>
            </a:r>
            <a:endParaRPr sz="1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SELECT MIN(SAL) FROM EMP WHERE JOB='CLERK';</a:t>
            </a:r>
            <a:endParaRPr b="1" sz="9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Courier New"/>
                <a:ea typeface="Courier New"/>
                <a:cs typeface="Courier New"/>
                <a:sym typeface="Courier New"/>
              </a:rPr>
              <a:t>  MIN(SAL)                                                                               </a:t>
            </a:r>
            <a:endParaRPr sz="5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Courier New"/>
                <a:ea typeface="Courier New"/>
                <a:cs typeface="Courier New"/>
                <a:sym typeface="Courier New"/>
              </a:rPr>
              <a:t>----------                                                                               </a:t>
            </a:r>
            <a:endParaRPr sz="5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Courier New"/>
                <a:ea typeface="Courier New"/>
                <a:cs typeface="Courier New"/>
                <a:sym typeface="Courier New"/>
              </a:rPr>
              <a:t>   	800   </a:t>
            </a: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" sz="6000">
                <a:latin typeface="Courier New"/>
                <a:ea typeface="Courier New"/>
                <a:cs typeface="Courier New"/>
                <a:sym typeface="Courier New"/>
              </a:rPr>
              <a:t>SQL&gt; </a:t>
            </a:r>
            <a:r>
              <a:rPr b="1" lang="en" sz="6000">
                <a:latin typeface="Courier New"/>
                <a:ea typeface="Courier New"/>
                <a:cs typeface="Courier New"/>
                <a:sym typeface="Courier New"/>
              </a:rPr>
              <a:t>SELECT COUNT(*) FROM EMP WHERE DEPTNO=30;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COUNT(*)                                                      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---------                                                      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     	6 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1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138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LOWER(), UPPER(),INITCAP(),CONCAT()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SQL&gt; SELECT ENAME,LOWER(ENAME),UPPER('OrACle'),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INITCAP(JOB),CONCAT(JOB,SAL) 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FROM EMP WHERE DEPTNO=10;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CLARK      clark  ORACLE Manager   MANAGER2450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KING       king   ORACLE President PRESIDENT5000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MILLER     miller ORACLE Clerk 	   CLERK1300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LPAD(),RPAD()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SQL&gt;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SELECT DNAME,LPAD(DNAME,15,'.'),RPAD(DNAME,15,'*') FROM DEPT;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ACCOUNTING  .....ACCOUNTING 	 ACCOUNTING*****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RESEARCH  	 .......RESEARCH    RESEARCH*******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SALES   	    ..........SALES 	 SALES**********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OPERATIONS  .....OPERATIONS 	 OPERATIONS*****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SUBSTR(),INSTR()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SQL&gt; SELECT DNAME,SUBSTR(DNAME,3,4),SUBSTR(DNAME,4),INSTR(DNAME,'C',1),INSTR(DNAME,'C',1,2) FROM DEPT;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ACCOUNTING 	COUN  OUNTING  	2       	3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RESEARCH   	SEAR  EARCH    	7       	0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SALES      	LES   ES       	0       	0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OPERATIONS 	ERAT  RATIONS  	0       	0 </a:t>
            </a:r>
            <a:r>
              <a:rPr lang="en" sz="8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LTRIM(),RTRIM()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SQL&gt; </a:t>
            </a: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SELECT DNAME,LTRIM(DNAME,'ASOP'),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  	RTRIM(DNAME,'NGES') FROM DEPT;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138">
                <a:latin typeface="Courier New"/>
                <a:ea typeface="Courier New"/>
                <a:cs typeface="Courier New"/>
                <a:sym typeface="Courier New"/>
              </a:rPr>
              <a:t>ACCOUNTING 	CCOUNTING  	ACCOUNTI                                                   </a:t>
            </a:r>
            <a:endParaRPr sz="913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138">
                <a:latin typeface="Courier New"/>
                <a:ea typeface="Courier New"/>
                <a:cs typeface="Courier New"/>
                <a:sym typeface="Courier New"/>
              </a:rPr>
              <a:t>RESEARCH   	RESEARCH   	RESEARCH                                                   </a:t>
            </a:r>
            <a:endParaRPr sz="913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138">
                <a:latin typeface="Courier New"/>
                <a:ea typeface="Courier New"/>
                <a:cs typeface="Courier New"/>
                <a:sym typeface="Courier New"/>
              </a:rPr>
              <a:t>SALES      	LES        	SAL                                                        </a:t>
            </a:r>
            <a:endParaRPr sz="913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138">
                <a:latin typeface="Courier New"/>
                <a:ea typeface="Courier New"/>
                <a:cs typeface="Courier New"/>
                <a:sym typeface="Courier New"/>
              </a:rPr>
              <a:t>OPERATIONS 	ERATIONS   	OPERATIO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LENGTH(),TRANSLATE()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SQL&gt; </a:t>
            </a: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SELECT DNAME,LENGTH(DNAME),TRANSLATE(DNAME,'A','X'),     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     TRANSLATE(DNAME,'AS','XY')FROM DEPT;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ACCOUNTING    	10 XCCOUNTING 	XCCOUNTING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RESEARCH       	8  RESEXRCH   	REYEXRCH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SALES          	5  SXLES      	YXLEY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OPERATIONS    	10 OPERXTIONS 	OPERXTIONY   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138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REPLACE()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SQL&gt; </a:t>
            </a: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SELECT JOB,REPLACE(JOB,'SALESMAN','MARKETING') FROM EMP WHERE DEPTNO=30;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SALESMAN  MARKETING  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SALESMAN  MARKETING   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SALESMAN  MARKETING   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MANAGER   MANAGER       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SALESMAN  MARKETING     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CLERK 	  CLERK  </a:t>
            </a: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138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REPLACE()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800">
                <a:latin typeface="Courier New"/>
                <a:ea typeface="Courier New"/>
                <a:cs typeface="Courier New"/>
                <a:sym typeface="Courier New"/>
              </a:rPr>
              <a:t>SQL&gt; SELECT JOB,REPLACE(JOB,'SALESMAN','MARKETING') FROM EMP WHERE DEPTNO=30;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SALESMAN  MARKETING  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SALESMAN  MARKETING   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SALESMAN  MARKETING   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MANAGER   MANAGER       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SALESMAN  MARKETING                                                                                                                                                                       </a:t>
            </a:r>
            <a:endParaRPr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CLERK 	  CLERK  </a:t>
            </a: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138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