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53b1220d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53b1220d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53b1220d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e53b1220d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5f78476f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5f78476f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53b1220d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53b1220d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5f78476f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5f78476f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53b1220d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e53b1220d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53b1220d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53b1220d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53b1220d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53b1220d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53b1220d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53b1220d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53b1220d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53b1220d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ORACLE DATABASE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227600" y="150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RANK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126125" y="723425"/>
            <a:ext cx="8927400" cy="41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1600" marR="10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RANK() OVER ([ query_partition_clause ] order_by_clause)</a:t>
            </a:r>
            <a:endParaRPr sz="1050"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SQL&gt;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SELECT empno,deptno,sal,RANK() OVER (PARTITION BY deptno ORDER BY sal) AS myrank FROM   emp;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EMPNO     DEPTNO        SAL     MYRANK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---------- ---------- ---------- ----------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7934         10       1300          1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7782         10       2450          2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7839         10       5000          3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7369         20        800          1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7876         20       1100          2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7566         20       2975          3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7788         20       3000          4</a:t>
            </a:r>
            <a:endParaRPr sz="1050"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SQL&gt; SELECT * FROM   (SELECT empno,deptno,sal,RANK() OVER (PARTITION BY deptno ORDER BY sal) AS myrank FROM   emp)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WHERE  myrank &lt;= 2;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227600" y="150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DENSE_</a:t>
            </a:r>
            <a:r>
              <a:rPr lang="en"/>
              <a:t>RANK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126125" y="723425"/>
            <a:ext cx="8927400" cy="41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1600" marR="10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DENSE_RANK() OVER([ query_partition_clause ] order_by_clause)</a:t>
            </a:r>
            <a:endParaRPr sz="1000"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SQL&gt; 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SELECT empno,deptno,sal,DENSE_RANK() OVER (PARTITION BY deptno ORDER BY sal) AS myrank FROM   emp;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EMPNO     DEPTNO        SAL     MYRANK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---------- ---------- ---------- ----------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  7934         10       1300          1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  7782         10       2450          2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  7839         10       5000          3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  7369         20        800          1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  7876         20       1100          2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  7566         20       2975          3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  7788         20       3000          4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  7902         20       3000          4</a:t>
            </a:r>
            <a:endParaRPr sz="1000"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SQL&gt; SELECT * FROM   (SELECT empno,deptno,sal,DENSE_RANK() OVER (PARTITION BY deptno ORDER BY sal DESC) AS myrank FROM   emp) WHERE  myrank &lt;= 2;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SQL&gt; SELECT empno,deptno,sal,MIN(sal) KEEP (DENSE_RANK FIRST ORDER BY sal) OVER (PARTITION BY deptno) AS lowest,MAX(sal) KEEP (DENSE_RANK LAST ORDER BY sal) OVER (PARTITION BY deptno) AS highest FROM   emp ORDER BY deptno, sal;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Note: The FIRST and LAST functions can be used to return the first or last value from an ordered sequence.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192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QUERIES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765450"/>
            <a:ext cx="8520600" cy="42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Courier New"/>
                <a:ea typeface="Courier New"/>
                <a:cs typeface="Courier New"/>
                <a:sym typeface="Courier New"/>
              </a:rPr>
              <a:t>SQL&gt; SELECT ENAME,SAL FROM EMP WHERE SAL=(SELECT MIN(SAL) FROM EMP);</a:t>
            </a:r>
            <a:endParaRPr b="1" sz="4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39285"/>
              <a:buFont typeface="Arial"/>
              <a:buNone/>
            </a:pPr>
            <a:r>
              <a:rPr lang="en" sz="2800">
                <a:latin typeface="Courier New"/>
                <a:ea typeface="Courier New"/>
                <a:cs typeface="Courier New"/>
                <a:sym typeface="Courier New"/>
              </a:rPr>
              <a:t>ENAME         	SAL                                                                    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9285"/>
              <a:buFont typeface="Arial"/>
              <a:buNone/>
            </a:pPr>
            <a:r>
              <a:rPr lang="en" sz="2800">
                <a:latin typeface="Courier New"/>
                <a:ea typeface="Courier New"/>
                <a:cs typeface="Courier New"/>
                <a:sym typeface="Courier New"/>
              </a:rPr>
              <a:t>---------- ----------                                                                    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ourier New"/>
                <a:ea typeface="Courier New"/>
                <a:cs typeface="Courier New"/>
                <a:sym typeface="Courier New"/>
              </a:rPr>
              <a:t>SMITH         	800     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9285"/>
              <a:buFont typeface="Arial"/>
              <a:buNone/>
            </a:pPr>
            <a:r>
              <a:rPr lang="en" sz="2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   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Courier New"/>
                <a:ea typeface="Courier New"/>
                <a:cs typeface="Courier New"/>
                <a:sym typeface="Courier New"/>
              </a:rPr>
              <a:t>SQL&gt; SELECT ENAME,JOB FROM EMP  WHERE JOB=(SELECT JOB FROM EMP WHERE   ENAME='BLAKE');</a:t>
            </a:r>
            <a:endParaRPr b="1" sz="4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 sz="2800">
                <a:latin typeface="Courier New"/>
                <a:ea typeface="Courier New"/>
                <a:cs typeface="Courier New"/>
                <a:sym typeface="Courier New"/>
              </a:rPr>
              <a:t>NAME      JOB                                                                           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ourier New"/>
                <a:ea typeface="Courier New"/>
                <a:cs typeface="Courier New"/>
                <a:sym typeface="Courier New"/>
              </a:rPr>
              <a:t>---------- ---------                                                                     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ourier New"/>
                <a:ea typeface="Courier New"/>
                <a:cs typeface="Courier New"/>
                <a:sym typeface="Courier New"/>
              </a:rPr>
              <a:t>JONES      MANAGER                                                                       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ourier New"/>
                <a:ea typeface="Courier New"/>
                <a:cs typeface="Courier New"/>
                <a:sym typeface="Courier New"/>
              </a:rPr>
              <a:t>BLAKE      MANAGER                                                                       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ourier New"/>
                <a:ea typeface="Courier New"/>
                <a:cs typeface="Courier New"/>
                <a:sym typeface="Courier New"/>
              </a:rPr>
              <a:t>CLARK      MANAGER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Courier New"/>
                <a:ea typeface="Courier New"/>
                <a:cs typeface="Courier New"/>
                <a:sym typeface="Courier New"/>
              </a:rPr>
              <a:t>SQL&gt;SELECT ENAME,JOB,HIREDATE,SAL FROM EMP WHERE SAL &gt; (SELECT MAX(SAL) FROM EMP WHERE DEPTNO=(SELECT DEPTNO FROM DEPT WHERE   DNAME='SALES'));</a:t>
            </a:r>
            <a:endParaRPr sz="4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200">
                <a:latin typeface="Courier New"/>
                <a:ea typeface="Courier New"/>
                <a:cs typeface="Courier New"/>
                <a:sym typeface="Courier New"/>
              </a:rPr>
              <a:t>ENAME  	JOB       HIREDATE     	SAL                                                </a:t>
            </a:r>
            <a:endParaRPr sz="3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Courier New"/>
                <a:ea typeface="Courier New"/>
                <a:cs typeface="Courier New"/>
                <a:sym typeface="Courier New"/>
              </a:rPr>
              <a:t>---------- --------- --------- ----------                                                </a:t>
            </a:r>
            <a:endParaRPr sz="3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Courier New"/>
                <a:ea typeface="Courier New"/>
                <a:cs typeface="Courier New"/>
                <a:sym typeface="Courier New"/>
              </a:rPr>
              <a:t>JONES  	MANAGER   02-APR-81   	2975                                                </a:t>
            </a:r>
            <a:endParaRPr sz="3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Courier New"/>
                <a:ea typeface="Courier New"/>
                <a:cs typeface="Courier New"/>
                <a:sym typeface="Courier New"/>
              </a:rPr>
              <a:t>SCOTT  	ANALYST   19-APR-87   	3000                                                </a:t>
            </a:r>
            <a:endParaRPr sz="3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Courier New"/>
                <a:ea typeface="Courier New"/>
                <a:cs typeface="Courier New"/>
                <a:sym typeface="Courier New"/>
              </a:rPr>
              <a:t>KING   	PRESIDENT 17-NOV-81   	5000                                                </a:t>
            </a:r>
            <a:endParaRPr sz="3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Courier New"/>
                <a:ea typeface="Courier New"/>
                <a:cs typeface="Courier New"/>
                <a:sym typeface="Courier New"/>
              </a:rPr>
              <a:t>FORD   	ANALYST   03-DEC-81   	3000    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4800">
                <a:latin typeface="Courier New"/>
                <a:ea typeface="Courier New"/>
                <a:cs typeface="Courier New"/>
                <a:sym typeface="Courier New"/>
              </a:rPr>
              <a:t>SQL&gt; SELECT DEPTNO,AVG(SAL) FROM EMP HAVING AVG(SAL) &gt; (SELECT AVG(SAL) FROM EMP  WHERE DEPTNO=30)  GROUP BY DEPTNO;</a:t>
            </a:r>
            <a:endParaRPr b="1" sz="4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4800">
                <a:latin typeface="Courier New"/>
                <a:ea typeface="Courier New"/>
                <a:cs typeface="Courier New"/>
                <a:sym typeface="Courier New"/>
              </a:rPr>
              <a:t>SQL&gt; SELECT JOB,AVG(SAL) FROM EMP GROUP BY JOB HAVING AVG(SAL)=(SELECT MAX(AVG(SAL)) FROM   EMP GROUP BY JOB);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t/>
            </a:r>
            <a:endParaRPr b="1" sz="4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Few Analytic Functions</a:t>
            </a:r>
            <a:endParaRPr sz="3000"/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ORACLE DB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227600" y="150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AVG (Mean) and MEDIAN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126125" y="723425"/>
            <a:ext cx="8927400" cy="41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91">
                <a:latin typeface="Courier New"/>
                <a:ea typeface="Courier New"/>
                <a:cs typeface="Courier New"/>
                <a:sym typeface="Courier New"/>
              </a:rPr>
              <a:t>SQL&gt;  SELECT AVG(sal) AS mean_sal, MEDIAN(sal) AS media_sal FROM   emp;</a:t>
            </a:r>
            <a:endParaRPr b="1" sz="489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050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3075">
                <a:latin typeface="Courier New"/>
                <a:ea typeface="Courier New"/>
                <a:cs typeface="Courier New"/>
                <a:sym typeface="Courier New"/>
              </a:rPr>
              <a:t>MEAN_SAL  MEDIA_SAL</a:t>
            </a:r>
            <a:endParaRPr b="1" sz="307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075">
                <a:latin typeface="Courier New"/>
                <a:ea typeface="Courier New"/>
                <a:cs typeface="Courier New"/>
                <a:sym typeface="Courier New"/>
              </a:rPr>
              <a:t>---------- ----------</a:t>
            </a:r>
            <a:endParaRPr b="1" sz="307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075">
                <a:latin typeface="Courier New"/>
                <a:ea typeface="Courier New"/>
                <a:cs typeface="Courier New"/>
                <a:sym typeface="Courier New"/>
              </a:rPr>
              <a:t>2073.21429       1550</a:t>
            </a:r>
            <a:endParaRPr sz="2650"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4971">
                <a:latin typeface="Courier New"/>
                <a:ea typeface="Courier New"/>
                <a:cs typeface="Courier New"/>
                <a:sym typeface="Courier New"/>
              </a:rPr>
              <a:t>SQL&gt; SELECT empno, ename,deptno,sal,AVG(sal) OVER (PARTITION BY deptno) AS mean_sal_by_dep</a:t>
            </a:r>
            <a:r>
              <a:rPr b="1" lang="en" sz="4971">
                <a:latin typeface="Courier New"/>
                <a:ea typeface="Courier New"/>
                <a:cs typeface="Courier New"/>
                <a:sym typeface="Courier New"/>
              </a:rPr>
              <a:t>t </a:t>
            </a:r>
            <a:r>
              <a:rPr b="1" lang="en" sz="4971">
                <a:latin typeface="Courier New"/>
                <a:ea typeface="Courier New"/>
                <a:cs typeface="Courier New"/>
                <a:sym typeface="Courier New"/>
              </a:rPr>
              <a:t>FROM   emp;</a:t>
            </a:r>
            <a:endParaRPr b="1" sz="497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075">
                <a:latin typeface="Courier New"/>
                <a:ea typeface="Courier New"/>
                <a:cs typeface="Courier New"/>
                <a:sym typeface="Courier New"/>
              </a:rPr>
              <a:t>    EMPNO ENAME          DEPTNO        SAL MEAN_SAL_BY_DEPT</a:t>
            </a:r>
            <a:endParaRPr b="1" sz="307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075">
                <a:latin typeface="Courier New"/>
                <a:ea typeface="Courier New"/>
                <a:cs typeface="Courier New"/>
                <a:sym typeface="Courier New"/>
              </a:rPr>
              <a:t>---------- ---------- ---------- ---------- ----------------</a:t>
            </a:r>
            <a:endParaRPr b="1" sz="307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075">
                <a:latin typeface="Courier New"/>
                <a:ea typeface="Courier New"/>
                <a:cs typeface="Courier New"/>
                <a:sym typeface="Courier New"/>
              </a:rPr>
              <a:t>   7839   KING               10       5000             2916.6</a:t>
            </a:r>
            <a:endParaRPr b="1" sz="307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075">
                <a:latin typeface="Courier New"/>
                <a:ea typeface="Courier New"/>
                <a:cs typeface="Courier New"/>
                <a:sym typeface="Courier New"/>
              </a:rPr>
              <a:t>   7934   MILLER             10       1300             2916.6</a:t>
            </a:r>
            <a:endParaRPr b="1" sz="307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075">
                <a:latin typeface="Courier New"/>
                <a:ea typeface="Courier New"/>
                <a:cs typeface="Courier New"/>
                <a:sym typeface="Courier New"/>
              </a:rPr>
              <a:t>   7566   JONES              20       2975             2175</a:t>
            </a:r>
            <a:endParaRPr b="1" sz="307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075">
                <a:latin typeface="Courier New"/>
                <a:ea typeface="Courier New"/>
                <a:cs typeface="Courier New"/>
                <a:sym typeface="Courier New"/>
              </a:rPr>
              <a:t>   7902   FORD               20       3000             2175</a:t>
            </a:r>
            <a:endParaRPr b="1" sz="427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4971">
                <a:latin typeface="Courier New"/>
                <a:ea typeface="Courier New"/>
                <a:cs typeface="Courier New"/>
                <a:sym typeface="Courier New"/>
              </a:rPr>
              <a:t>SQL&gt;SELECT empno,ename,deptno, sal,MEDIAN(sal) OVER (PARTITION BY deptno) AS median_sal_by_dept FROM emp;</a:t>
            </a:r>
            <a:endParaRPr b="1" sz="497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075">
                <a:latin typeface="Courier New"/>
                <a:ea typeface="Courier New"/>
                <a:cs typeface="Courier New"/>
                <a:sym typeface="Courier New"/>
              </a:rPr>
              <a:t>    EMPNO ENAME          DEPTNO        SAL MEDIAN_SAL_BY_DEPT</a:t>
            </a:r>
            <a:endParaRPr b="1" sz="307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075">
                <a:latin typeface="Courier New"/>
                <a:ea typeface="Courier New"/>
                <a:cs typeface="Courier New"/>
                <a:sym typeface="Courier New"/>
              </a:rPr>
              <a:t>---------- ---------- ---------- ---------- ------------------</a:t>
            </a:r>
            <a:endParaRPr b="1" sz="307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075">
                <a:latin typeface="Courier New"/>
                <a:ea typeface="Courier New"/>
                <a:cs typeface="Courier New"/>
                <a:sym typeface="Courier New"/>
              </a:rPr>
              <a:t>      7934 MILLER             10       1300               2450</a:t>
            </a:r>
            <a:endParaRPr b="1" sz="307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075">
                <a:latin typeface="Courier New"/>
                <a:ea typeface="Courier New"/>
                <a:cs typeface="Courier New"/>
                <a:sym typeface="Courier New"/>
              </a:rPr>
              <a:t>      7782 CLARK              10       2450               2450</a:t>
            </a:r>
            <a:endParaRPr b="1" sz="307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075">
                <a:latin typeface="Courier New"/>
                <a:ea typeface="Courier New"/>
                <a:cs typeface="Courier New"/>
                <a:sym typeface="Courier New"/>
              </a:rPr>
              <a:t>      7839 KING               10       5000               2450</a:t>
            </a:r>
            <a:endParaRPr b="1" sz="307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075">
                <a:latin typeface="Courier New"/>
                <a:ea typeface="Courier New"/>
                <a:cs typeface="Courier New"/>
                <a:sym typeface="Courier New"/>
              </a:rPr>
              <a:t>      7369 SMITH              20        800               2975</a:t>
            </a:r>
            <a:endParaRPr b="1" sz="307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17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17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417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227600" y="150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126125" y="723425"/>
            <a:ext cx="8927400" cy="41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Courier New"/>
                <a:ea typeface="Courier New"/>
                <a:cs typeface="Courier New"/>
                <a:sym typeface="Courier New"/>
              </a:rPr>
              <a:t>SQL&gt;  </a:t>
            </a:r>
            <a:r>
              <a:rPr b="1" lang="en" sz="4800">
                <a:latin typeface="Courier New"/>
                <a:ea typeface="Courier New"/>
                <a:cs typeface="Courier New"/>
                <a:sym typeface="Courier New"/>
              </a:rPr>
              <a:t>SELECT COUNT(*) AS count_total, COUNT(sal) AS count_sal, COUNT(comm) AS count_comm FROM   emp;</a:t>
            </a:r>
            <a:endParaRPr sz="4800"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800"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4800">
                <a:latin typeface="Courier New"/>
                <a:ea typeface="Courier New"/>
                <a:cs typeface="Courier New"/>
                <a:sym typeface="Courier New"/>
              </a:rPr>
              <a:t>COUNT_TOTAL  COUNT_SAL COUNT_COMM</a:t>
            </a:r>
            <a:endParaRPr b="1" sz="4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4800">
                <a:latin typeface="Courier New"/>
                <a:ea typeface="Courier New"/>
                <a:cs typeface="Courier New"/>
                <a:sym typeface="Courier New"/>
              </a:rPr>
              <a:t>----------- ---------- ----------</a:t>
            </a:r>
            <a:endParaRPr b="1" sz="4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4800">
                <a:latin typeface="Courier New"/>
                <a:ea typeface="Courier New"/>
                <a:cs typeface="Courier New"/>
                <a:sym typeface="Courier New"/>
              </a:rPr>
              <a:t>         14         14          4</a:t>
            </a:r>
            <a:endParaRPr b="1" sz="4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4800">
                <a:latin typeface="Courier New"/>
                <a:ea typeface="Courier New"/>
                <a:cs typeface="Courier New"/>
                <a:sym typeface="Courier New"/>
              </a:rPr>
              <a:t>Note:</a:t>
            </a:r>
            <a:r>
              <a:rPr b="1" lang="en" sz="4800">
                <a:latin typeface="Courier New"/>
                <a:ea typeface="Courier New"/>
                <a:cs typeface="Courier New"/>
                <a:sym typeface="Courier New"/>
              </a:rPr>
              <a:t>Using "*" or a mandatory column as a parameter returns the total number of rows in the set. Using an optional column returns the total number of rows with a non-null value in that column.</a:t>
            </a:r>
            <a:endParaRPr b="1" sz="4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4800">
                <a:latin typeface="Courier New"/>
                <a:ea typeface="Courier New"/>
                <a:cs typeface="Courier New"/>
                <a:sym typeface="Courier New"/>
              </a:rPr>
              <a:t>SQL&gt;  SELECT empno,ename,deptno,sal,COUNT(*) OVER (PARTITION BY deptno) AS amount_by_dept</a:t>
            </a:r>
            <a:endParaRPr b="1" sz="4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4800">
                <a:latin typeface="Courier New"/>
                <a:ea typeface="Courier New"/>
                <a:cs typeface="Courier New"/>
                <a:sym typeface="Courier New"/>
              </a:rPr>
              <a:t>FROM   emp;</a:t>
            </a:r>
            <a:endParaRPr b="1" sz="4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4800">
                <a:latin typeface="Courier New"/>
                <a:ea typeface="Courier New"/>
                <a:cs typeface="Courier New"/>
                <a:sym typeface="Courier New"/>
              </a:rPr>
              <a:t>    EMPNO ENAME          DEPTNO        SAL AMOUNT_BY_DEPT</a:t>
            </a:r>
            <a:endParaRPr b="1" sz="4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4800">
                <a:latin typeface="Courier New"/>
                <a:ea typeface="Courier New"/>
                <a:cs typeface="Courier New"/>
                <a:sym typeface="Courier New"/>
              </a:rPr>
              <a:t>---------- ---------- ---------- ---------- --------------</a:t>
            </a:r>
            <a:endParaRPr b="1" sz="4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4800">
                <a:latin typeface="Courier New"/>
                <a:ea typeface="Courier New"/>
                <a:cs typeface="Courier New"/>
                <a:sym typeface="Courier New"/>
              </a:rPr>
              <a:t>      7782 CLARK              10       2450              3</a:t>
            </a:r>
            <a:endParaRPr b="1" sz="4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4800">
                <a:latin typeface="Courier New"/>
                <a:ea typeface="Courier New"/>
                <a:cs typeface="Courier New"/>
                <a:sym typeface="Courier New"/>
              </a:rPr>
              <a:t>      7839 KING               10       5000              3</a:t>
            </a:r>
            <a:endParaRPr b="1" sz="4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4800">
                <a:latin typeface="Courier New"/>
                <a:ea typeface="Courier New"/>
                <a:cs typeface="Courier New"/>
                <a:sym typeface="Courier New"/>
              </a:rPr>
              <a:t>      7934 MILLER             10       1300              3</a:t>
            </a:r>
            <a:endParaRPr b="1" sz="4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4800">
                <a:latin typeface="Courier New"/>
                <a:ea typeface="Courier New"/>
                <a:cs typeface="Courier New"/>
                <a:sym typeface="Courier New"/>
              </a:rPr>
              <a:t>      7566 JONES              20       2975              5</a:t>
            </a:r>
            <a:endParaRPr b="1" sz="4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4800">
                <a:latin typeface="Courier New"/>
                <a:ea typeface="Courier New"/>
                <a:cs typeface="Courier New"/>
                <a:sym typeface="Courier New"/>
              </a:rPr>
              <a:t>      7902 FORD               20       3000              5</a:t>
            </a:r>
            <a:endParaRPr b="1" sz="4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17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417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227600" y="150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CUME_DIST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126125" y="723425"/>
            <a:ext cx="8927400" cy="41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SQL&gt;  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SELECT deptno,CUME_DIST(2000, 0.1) WITHIN GROUP (ORDER BY sal, comm) AS cume_dist_sal_by_dept FROM   emp GROUP BY deptno ORDER BY deptno;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   DEPTNO CUME_DIST_SAL_BY_DEPT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---------- ---------------------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        10                    .5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        20                    .5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        30                    .85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SQL&gt; SELECT empno,ename,deptno,sal,CUME_DIST() OVER (ORDER BY sal) AS cume_dist_sal FROM   emp;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SQL&gt; SELECT empno,ename,deptno,sal,CUME_DIST() OVER (PARTITION BY deptno ORDER BY sal) AS cume_dist_sal_by_dept FROM   emp;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Note:The CUME_DIST analytic function is order sensitive so the ORDER BY clause is mandatory. Omitting a partitioning clause from the OVER clause means the whole result set is treated as a single partition. In the following example we display the cumulative distribution, or the relative position in the set, of each of all employees, as well as all the original data.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0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CUME_DIST() OVER ([ query_partition_clause ] order_by_clause)</a:t>
            </a:r>
            <a:endParaRPr sz="1500"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227600" y="150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LAG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126125" y="723425"/>
            <a:ext cx="8927400" cy="41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latin typeface="Courier New"/>
                <a:ea typeface="Courier New"/>
                <a:cs typeface="Courier New"/>
                <a:sym typeface="Courier New"/>
              </a:rPr>
              <a:t>SQL&gt;  </a:t>
            </a:r>
            <a:r>
              <a:rPr b="1" lang="en" sz="3650">
                <a:latin typeface="Courier New"/>
                <a:ea typeface="Courier New"/>
                <a:cs typeface="Courier New"/>
                <a:sym typeface="Courier New"/>
              </a:rPr>
              <a:t>SELECT empno,ename,job,sal, LAG(sal, 1, 0) OVER (ORDER BY sal) AS sal_prev, sal - LAG(sal, 1, 0) OVER (ORDER BY sal) AS sal_diff FROM   emp;</a:t>
            </a:r>
            <a:endParaRPr b="1" sz="36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650">
                <a:latin typeface="Courier New"/>
                <a:ea typeface="Courier New"/>
                <a:cs typeface="Courier New"/>
                <a:sym typeface="Courier New"/>
              </a:rPr>
              <a:t>    EMPNO ENAME      JOB              SAL   SAL_PREV   SAL_DIFF</a:t>
            </a:r>
            <a:endParaRPr b="1" sz="36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650">
                <a:latin typeface="Courier New"/>
                <a:ea typeface="Courier New"/>
                <a:cs typeface="Courier New"/>
                <a:sym typeface="Courier New"/>
              </a:rPr>
              <a:t>---------- ---------- --------- ---------- ---------- ----------</a:t>
            </a:r>
            <a:endParaRPr b="1" sz="36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650">
                <a:latin typeface="Courier New"/>
                <a:ea typeface="Courier New"/>
                <a:cs typeface="Courier New"/>
                <a:sym typeface="Courier New"/>
              </a:rPr>
              <a:t>      7369 SMITH      CLERK            800          0        800</a:t>
            </a:r>
            <a:endParaRPr b="1" sz="36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650">
                <a:latin typeface="Courier New"/>
                <a:ea typeface="Courier New"/>
                <a:cs typeface="Courier New"/>
                <a:sym typeface="Courier New"/>
              </a:rPr>
              <a:t>      7900 JAMES      CLERK            950        800        150</a:t>
            </a:r>
            <a:endParaRPr b="1" sz="36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650">
                <a:latin typeface="Courier New"/>
                <a:ea typeface="Courier New"/>
                <a:cs typeface="Courier New"/>
                <a:sym typeface="Courier New"/>
              </a:rPr>
              <a:t>      7876 ADAMS      CLERK           1100        950        150</a:t>
            </a:r>
            <a:endParaRPr b="1" sz="36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650">
                <a:latin typeface="Courier New"/>
                <a:ea typeface="Courier New"/>
                <a:cs typeface="Courier New"/>
                <a:sym typeface="Courier New"/>
              </a:rPr>
              <a:t>      7521 WARD       SALESMAN        1250       1100        150</a:t>
            </a:r>
            <a:endParaRPr b="1" sz="36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650">
                <a:latin typeface="Courier New"/>
                <a:ea typeface="Courier New"/>
                <a:cs typeface="Courier New"/>
                <a:sym typeface="Courier New"/>
              </a:rPr>
              <a:t>      7654 MARTIN     SALESMAN        1250       1250          0</a:t>
            </a:r>
            <a:endParaRPr b="1" sz="36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650">
                <a:latin typeface="Courier New"/>
                <a:ea typeface="Courier New"/>
                <a:cs typeface="Courier New"/>
                <a:sym typeface="Courier New"/>
              </a:rPr>
              <a:t>      7934 MILLER     CLERK           1300       1250         50</a:t>
            </a:r>
            <a:endParaRPr b="1" sz="36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650">
                <a:latin typeface="Courier New"/>
                <a:ea typeface="Courier New"/>
                <a:cs typeface="Courier New"/>
                <a:sym typeface="Courier New"/>
              </a:rPr>
              <a:t>      7844 TURNER     SALESMAN        1500       1300        200</a:t>
            </a:r>
            <a:endParaRPr sz="3650"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650">
                <a:latin typeface="Courier New"/>
                <a:ea typeface="Courier New"/>
                <a:cs typeface="Courier New"/>
                <a:sym typeface="Courier New"/>
              </a:rPr>
              <a:t>SQL&gt; SELECT deptno,empno,ename,job,sal,LAG(sal, 1, 0) OVER (PARTITION BY deptno ORDER BY sal) AS sal_prev FROM   emp;</a:t>
            </a:r>
            <a:endParaRPr b="1" sz="36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650">
                <a:latin typeface="Courier New"/>
                <a:ea typeface="Courier New"/>
                <a:cs typeface="Courier New"/>
                <a:sym typeface="Courier New"/>
              </a:rPr>
              <a:t>   DEPTNO      EMPNO ENAME      JOB              SAL   SAL_PREV</a:t>
            </a:r>
            <a:endParaRPr b="1" sz="36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650">
                <a:latin typeface="Courier New"/>
                <a:ea typeface="Courier New"/>
                <a:cs typeface="Courier New"/>
                <a:sym typeface="Courier New"/>
              </a:rPr>
              <a:t>---------- ---------- ---------- --------- ---------- ----------</a:t>
            </a:r>
            <a:endParaRPr b="1" sz="36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650">
                <a:latin typeface="Courier New"/>
                <a:ea typeface="Courier New"/>
                <a:cs typeface="Courier New"/>
                <a:sym typeface="Courier New"/>
              </a:rPr>
              <a:t>        10       7934 MILLER     CLERK           1300          0</a:t>
            </a:r>
            <a:endParaRPr b="1" sz="36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650">
                <a:latin typeface="Courier New"/>
                <a:ea typeface="Courier New"/>
                <a:cs typeface="Courier New"/>
                <a:sym typeface="Courier New"/>
              </a:rPr>
              <a:t>        10       7782 CLARK      MANAGER         2450       1300</a:t>
            </a:r>
            <a:endParaRPr b="1" sz="36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650">
                <a:latin typeface="Courier New"/>
                <a:ea typeface="Courier New"/>
                <a:cs typeface="Courier New"/>
                <a:sym typeface="Courier New"/>
              </a:rPr>
              <a:t>        10       7839 KING       PRESIDENT       5000       2450</a:t>
            </a:r>
            <a:endParaRPr b="1" sz="36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650">
                <a:latin typeface="Courier New"/>
                <a:ea typeface="Courier New"/>
                <a:cs typeface="Courier New"/>
                <a:sym typeface="Courier New"/>
              </a:rPr>
              <a:t>        20       7369 SMITH      CLERK            800          0</a:t>
            </a:r>
            <a:endParaRPr b="1" sz="36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650">
                <a:latin typeface="Courier New"/>
                <a:ea typeface="Courier New"/>
                <a:cs typeface="Courier New"/>
                <a:sym typeface="Courier New"/>
              </a:rPr>
              <a:t>        20       7876 ADAMS      CLERK           1100        800</a:t>
            </a:r>
            <a:endParaRPr b="1" sz="36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650">
                <a:latin typeface="Courier New"/>
                <a:ea typeface="Courier New"/>
                <a:cs typeface="Courier New"/>
                <a:sym typeface="Courier New"/>
              </a:rPr>
              <a:t>        20       7566 JONES      MANAGER         2975       1100</a:t>
            </a:r>
            <a:endParaRPr b="1" sz="36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650">
                <a:latin typeface="Courier New"/>
                <a:ea typeface="Courier New"/>
                <a:cs typeface="Courier New"/>
                <a:sym typeface="Courier New"/>
              </a:rPr>
              <a:t>Note: The LAG function is used to access data from a previous row.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227600" y="150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126125" y="723425"/>
            <a:ext cx="8927400" cy="41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SQL&gt; SELECT empno,ename,job,sal,LEAD(sal, 1, 0) OVER (ORDER BY sal) AS sal_next,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LEAD(sal, 1, 0) OVER (ORDER BY sal) - sal AS sal_diff FROM   emp;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EMPNO ENAME      JOB              SAL   SAL_NEXT   SAL_DIFF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---------- ---------- --------- ---------- ---------- ----------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  7369 SMITH      CLERK            800        950        150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  7900 JAMES      CLERK            950       1100        150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  7876 ADAMS      CLERK           1100       1250        150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  7521 WARD       SALESMAN        1250       1250          0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  7654 MARTIN     SALESMAN        1250       1300         50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  7934 MILLER     CLERK           1300       1500        200</a:t>
            </a:r>
            <a:endParaRPr sz="1000"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SQL&gt; SELECT deptno,empno,ename,job,sal,LEAD(sal, 1, 0) OVER (PARTITION BY deptno ORDER BY sal) AS sal_next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FROM   emp;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DEPTNO      EMPNO ENAME      JOB              SAL   SAL_NEXT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---------- ---------- ---------- --------- ---------- ----------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    10       7934 MILLER     CLERK           1300       2450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    10       7782 CLARK      MANAGER         2450       5000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    10       7839 KING       PRESIDENT       5000          0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    20       7369 SMITH      CLERK            800       1100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    20       7876 ADAMS      CLERK           1100       2975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Note: The LEAD function is used to return data from rows further down the result set.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227600" y="150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PERCENT_RANK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126125" y="723425"/>
            <a:ext cx="8927400" cy="41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0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PERCENT_RANK() OVER ([ query_partition_clause ] order_by_clause)</a:t>
            </a:r>
            <a:endParaRPr sz="1250"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SQL&gt; SELECT empno,ename,deptno,sal,PERCENT_RANK() OVER (ORDER BY sal) AS percent_rank_sal, ROUND(PERCENT_RANK() OVER (ORDER BY sal)*100) AS percent_rank_sal_pct FROM   emp WHERE  percent_rank_sal &gt;= 0.7;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SQL&gt; SELECT empno,ename,deptno,sal,PERCENT_RANK() OVER (PARTITION BY deptno ORDER BY sal) AS percent_rank_sal_by_dept,ROUND(PERCENT_RANK() OVER (PARTITION BY deptno ORDER BY sal)*100) AS percent_rank_sal_pct_by_dept FROM   emp 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SQL&gt;  SELECT empno,ename,deptno,sal,PERCENT_RANK() OVER (PARTITION BY deptno ORDER BY sal) AS percent_rank_sal_by_dept,ROUND(PERCENT_RANK() OVER (PARTITION BY deptno ORDER BY sal)*100) AS percent_rank_sal_pct_by_dept FROM   emp WHERE  empno = 7934;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